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297" r:id="rId11"/>
    <p:sldId id="293" r:id="rId12"/>
    <p:sldId id="302" r:id="rId13"/>
    <p:sldId id="306" r:id="rId14"/>
    <p:sldId id="307" r:id="rId15"/>
    <p:sldId id="308" r:id="rId16"/>
    <p:sldId id="309" r:id="rId17"/>
    <p:sldId id="310" r:id="rId18"/>
    <p:sldId id="303" r:id="rId19"/>
    <p:sldId id="304" r:id="rId20"/>
    <p:sldId id="305" r:id="rId21"/>
    <p:sldId id="277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1D3152"/>
    <a:srgbClr val="1E3252"/>
    <a:srgbClr val="008297"/>
    <a:srgbClr val="007095"/>
    <a:srgbClr val="393939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21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14880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01154"/>
              </p:ext>
            </p:extLst>
          </p:nvPr>
        </p:nvGraphicFramePr>
        <p:xfrm>
          <a:off x="392966" y="1594373"/>
          <a:ext cx="1096940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759">
                  <a:extLst>
                    <a:ext uri="{9D8B030D-6E8A-4147-A177-3AD203B41FA5}">
                      <a16:colId xmlns:a16="http://schemas.microsoft.com/office/drawing/2014/main" val="1846029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출하 정상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납기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완료 여부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수주 사업장 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범주형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수주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총 수주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납기를 완료한 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받은 부서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3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목표변수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수주수량 </a:t>
                      </a:r>
                      <a:r>
                        <a:rPr lang="en-US" altLang="ko-KR" sz="1400" strike="noStrike" dirty="0"/>
                        <a:t>-</a:t>
                      </a:r>
                      <a:r>
                        <a:rPr lang="ko-KR" altLang="en-US" sz="1400" strike="noStrike" dirty="0"/>
                        <a:t> 출고수량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853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1824" y="109430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</a:t>
            </a:r>
            <a:r>
              <a:rPr lang="en-US" altLang="ko-KR" b="1" strike="sngStrike" dirty="0"/>
              <a:t>1,653,821 row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7767"/>
              </p:ext>
            </p:extLst>
          </p:nvPr>
        </p:nvGraphicFramePr>
        <p:xfrm>
          <a:off x="614747" y="1435578"/>
          <a:ext cx="10634500" cy="48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0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507">
                  <a:extLst>
                    <a:ext uri="{9D8B030D-6E8A-4147-A177-3AD203B41FA5}">
                      <a16:colId xmlns:a16="http://schemas.microsoft.com/office/drawing/2014/main" val="1560050257"/>
                    </a:ext>
                  </a:extLst>
                </a:gridCol>
              </a:tblGrid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변수명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순번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라인 구분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고유 품목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충전실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재료 충전실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스팀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쿠킹 스팀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제품 실링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불량여부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Error </a:t>
                      </a:r>
                      <a:r>
                        <a:rPr lang="ko-KR" altLang="en-US" sz="1400" dirty="0"/>
                        <a:t>데이터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912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747" y="98867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</p:spTree>
    <p:extLst>
      <p:ext uri="{BB962C8B-B14F-4D97-AF65-F5344CB8AC3E}">
        <p14:creationId xmlns:p14="http://schemas.microsoft.com/office/powerpoint/2010/main" val="422717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22466"/>
              </p:ext>
            </p:extLst>
          </p:nvPr>
        </p:nvGraphicFramePr>
        <p:xfrm>
          <a:off x="392966" y="1208094"/>
          <a:ext cx="11132727" cy="502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504">
                  <a:extLst>
                    <a:ext uri="{9D8B030D-6E8A-4147-A177-3AD203B41FA5}">
                      <a16:colId xmlns:a16="http://schemas.microsoft.com/office/drawing/2014/main" val="3728113363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작업장명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순번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생산라인 코드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005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2071" y="66549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</p:spTree>
    <p:extLst>
      <p:ext uri="{BB962C8B-B14F-4D97-AF65-F5344CB8AC3E}">
        <p14:creationId xmlns:p14="http://schemas.microsoft.com/office/powerpoint/2010/main" val="41160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483F56-6679-DDA3-D6CC-EBAD02F8D4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921550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1746413508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594384107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3591867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4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5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6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123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EED816-81B1-ECEA-A301-81FE80510112}"/>
              </a:ext>
            </a:extLst>
          </p:cNvPr>
          <p:cNvSpPr txBox="1"/>
          <p:nvPr/>
        </p:nvSpPr>
        <p:spPr>
          <a:xfrm>
            <a:off x="2397065" y="101149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98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5F839-F844-3A4F-9AE3-C82A1512F2A1}"/>
              </a:ext>
            </a:extLst>
          </p:cNvPr>
          <p:cNvSpPr txBox="1"/>
          <p:nvPr/>
        </p:nvSpPr>
        <p:spPr>
          <a:xfrm>
            <a:off x="1307805" y="829340"/>
            <a:ext cx="901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출고수량과 입고수량이 같아야 정상으로 납품이 가능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부서별로 단가가 다르다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666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순번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라인 구분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재료 충전실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i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49742" y="145058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공정개선을 통한 매출 증대</a:t>
            </a:r>
            <a:endParaRPr lang="en-US" sz="1800" b="1" i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7EBE0-3192-6EE6-D5FE-C5DAFE1EF6DA}"/>
              </a:ext>
            </a:extLst>
          </p:cNvPr>
          <p:cNvSpPr txBox="1"/>
          <p:nvPr/>
        </p:nvSpPr>
        <p:spPr>
          <a:xfrm>
            <a:off x="2137142" y="1077312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AutoShape 2" descr="Untitled">
            <a:extLst>
              <a:ext uri="{FF2B5EF4-FFF2-40B4-BE49-F238E27FC236}">
                <a16:creationId xmlns:a16="http://schemas.microsoft.com/office/drawing/2014/main" id="{10F46AA2-0900-6F65-7B0B-743D67503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20914" y="101916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70084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무분별한 수주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70084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그래프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F0F3E-870A-CF9F-DBA5-B0B8E6E3E49E}"/>
              </a:ext>
            </a:extLst>
          </p:cNvPr>
          <p:cNvSpPr txBox="1"/>
          <p:nvPr/>
        </p:nvSpPr>
        <p:spPr>
          <a:xfrm>
            <a:off x="8624684" y="2696210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납기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출하 완료 여부 </a:t>
            </a:r>
            <a:endParaRPr kumimoji="1" lang="en-US" altLang="ko-KR" dirty="0"/>
          </a:p>
          <a:p>
            <a:r>
              <a:rPr kumimoji="1" lang="ko-KR" altLang="en-US" dirty="0"/>
              <a:t>상관관계 그래프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F0B1EB-4FA6-824C-990C-D14AEA5F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8495"/>
              </p:ext>
            </p:extLst>
          </p:nvPr>
        </p:nvGraphicFramePr>
        <p:xfrm>
          <a:off x="561135" y="1086801"/>
          <a:ext cx="10801237" cy="520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29">
                  <a:extLst>
                    <a:ext uri="{9D8B030D-6E8A-4147-A177-3AD203B41FA5}">
                      <a16:colId xmlns:a16="http://schemas.microsoft.com/office/drawing/2014/main" val="607651349"/>
                    </a:ext>
                  </a:extLst>
                </a:gridCol>
                <a:gridCol w="2800321">
                  <a:extLst>
                    <a:ext uri="{9D8B030D-6E8A-4147-A177-3AD203B41FA5}">
                      <a16:colId xmlns:a16="http://schemas.microsoft.com/office/drawing/2014/main" val="389068293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1901225463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959935653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918454943"/>
                    </a:ext>
                  </a:extLst>
                </a:gridCol>
              </a:tblGrid>
              <a:tr h="34717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ore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잠재원인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중요도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분석가능성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합계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29039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Environment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 온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58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창고 온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8449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공장 가동률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21532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모니터링 미흡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61331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772973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05521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Machine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IOT </a:t>
                      </a:r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07286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설비 유지보수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16580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01687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Method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생산설비 온</a:t>
                      </a:r>
                      <a:r>
                        <a:rPr lang="en-US" altLang="ko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56497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실링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4209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55969"/>
                  </a:ext>
                </a:extLst>
              </a:tr>
              <a:tr h="347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Material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입고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12810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품질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5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1392</Words>
  <Application>Microsoft Macintosh PowerPoint</Application>
  <PresentationFormat>와이드스크린</PresentationFormat>
  <Paragraphs>669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'Noto Sans CJK JP'</vt:lpstr>
      <vt:lpstr>나눔스퀘어 ExtraBold</vt:lpstr>
      <vt:lpstr>나눔스퀘어 Light</vt:lpstr>
      <vt:lpstr>돋움</vt:lpstr>
      <vt:lpstr>Malgun Gothic</vt:lpstr>
      <vt:lpstr>Malgun Gothic</vt:lpstr>
      <vt:lpstr>Noto Sans CJK JP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60</cp:revision>
  <dcterms:created xsi:type="dcterms:W3CDTF">2020-09-07T02:34:06Z</dcterms:created>
  <dcterms:modified xsi:type="dcterms:W3CDTF">2022-11-11T13:47:04Z</dcterms:modified>
</cp:coreProperties>
</file>