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297" r:id="rId11"/>
    <p:sldId id="293" r:id="rId12"/>
    <p:sldId id="302" r:id="rId13"/>
    <p:sldId id="306" r:id="rId14"/>
    <p:sldId id="311" r:id="rId15"/>
    <p:sldId id="312" r:id="rId16"/>
    <p:sldId id="314" r:id="rId17"/>
    <p:sldId id="303" r:id="rId18"/>
    <p:sldId id="304" r:id="rId19"/>
    <p:sldId id="305" r:id="rId20"/>
    <p:sldId id="277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97"/>
    <a:srgbClr val="007095"/>
    <a:srgbClr val="1E3252"/>
    <a:srgbClr val="04396C"/>
    <a:srgbClr val="393939"/>
    <a:srgbClr val="6497B1"/>
    <a:srgbClr val="AEAFA9"/>
    <a:srgbClr val="418A9D"/>
    <a:srgbClr val="BCDEE3"/>
    <a:srgbClr val="00528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1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5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ore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ore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89CF-4A8B-184E-8929-0CF8F61FE931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DF44-150C-D940-8706-835BC7E564CF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CAC6-F5A3-1543-8C51-ECA68FDCCF40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37C1-9B49-024E-8A47-115981C1BC7A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63A6-3D53-4440-A9A7-C761B71CED5A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2522-B322-B840-9B16-0760E64DC263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18A1-C788-A045-9EE0-EFB9583C600D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B6C1-682A-0548-8C56-E7233719A93A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A78E-8368-EE4E-8E82-FAD6AB8BE02D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0B6D-673C-0349-83F0-3E57EDF271E2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FDC69-CFB2-2D46-B1A7-182DC8B3BE4B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0F5E-86DA-554F-BE8F-84F78C258291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1CF9-AD1E-194F-869D-53D2900EBD51}" type="datetime1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430309" y="2676872"/>
            <a:ext cx="9331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 공정  개선을 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002845" y="458143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9B76B-0D28-9A4C-79A8-DC444D7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30648" y="3105834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수집계획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B24A9A-DA65-ABD4-4E3B-2D6A8927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3229"/>
              </p:ext>
            </p:extLst>
          </p:nvPr>
        </p:nvGraphicFramePr>
        <p:xfrm>
          <a:off x="1135691" y="1302245"/>
          <a:ext cx="9584300" cy="5024760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en-US" altLang="ko-KR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6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</a:t>
                      </a:r>
                      <a:endParaRPr lang="en-US" altLang="ko-KR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6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600" b="0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계획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F44635-1DEE-4D8C-F63D-9D40265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1,653,821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C7DE30-C9F9-A26B-73C3-929B0F24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36514"/>
              </p:ext>
            </p:extLst>
          </p:nvPr>
        </p:nvGraphicFramePr>
        <p:xfrm>
          <a:off x="611296" y="1203457"/>
          <a:ext cx="10969408" cy="549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95">
                  <a:extLst>
                    <a:ext uri="{9D8B030D-6E8A-4147-A177-3AD203B41FA5}">
                      <a16:colId xmlns:a16="http://schemas.microsoft.com/office/drawing/2014/main" val="3726918854"/>
                    </a:ext>
                  </a:extLst>
                </a:gridCol>
                <a:gridCol w="1227648">
                  <a:extLst>
                    <a:ext uri="{9D8B030D-6E8A-4147-A177-3AD203B41FA5}">
                      <a16:colId xmlns:a16="http://schemas.microsoft.com/office/drawing/2014/main" val="3333249010"/>
                    </a:ext>
                  </a:extLst>
                </a:gridCol>
                <a:gridCol w="5651606">
                  <a:extLst>
                    <a:ext uri="{9D8B030D-6E8A-4147-A177-3AD203B41FA5}">
                      <a16:colId xmlns:a16="http://schemas.microsoft.com/office/drawing/2014/main" val="2781630287"/>
                    </a:ext>
                  </a:extLst>
                </a:gridCol>
                <a:gridCol w="2409759">
                  <a:extLst>
                    <a:ext uri="{9D8B030D-6E8A-4147-A177-3AD203B41FA5}">
                      <a16:colId xmlns:a16="http://schemas.microsoft.com/office/drawing/2014/main" val="3262663527"/>
                    </a:ext>
                  </a:extLst>
                </a:gridCol>
              </a:tblGrid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64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575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출하 정상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납기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완료 여부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94668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수주 사업장 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범주형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6761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3066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1259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일련 번호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872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48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수량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단위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개수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1299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수주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368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제품 총 수주 금액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640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부가세 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4112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납기를 완료한 일자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9233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수주 받은 부서 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공정과 무관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2133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납기지연여부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수주수량 </a:t>
                      </a:r>
                      <a:r>
                        <a:rPr lang="en-US" altLang="ko-KR" sz="1400" strike="noStrike" dirty="0"/>
                        <a:t>-</a:t>
                      </a:r>
                      <a:r>
                        <a:rPr lang="ko-KR" altLang="en-US" sz="1400" strike="noStrike" dirty="0"/>
                        <a:t> 출고수량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목표변수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58772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매출액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수주금액 월별 합산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13740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32D9B-1083-050F-998A-F6B6EB7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4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E0BD5F-0695-8D51-5530-38D3AD465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04069"/>
              </p:ext>
            </p:extLst>
          </p:nvPr>
        </p:nvGraphicFramePr>
        <p:xfrm>
          <a:off x="621929" y="1192824"/>
          <a:ext cx="10634500" cy="522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962">
                  <a:extLst>
                    <a:ext uri="{9D8B030D-6E8A-4147-A177-3AD203B41FA5}">
                      <a16:colId xmlns:a16="http://schemas.microsoft.com/office/drawing/2014/main" val="696013949"/>
                    </a:ext>
                  </a:extLst>
                </a:gridCol>
                <a:gridCol w="1340434">
                  <a:extLst>
                    <a:ext uri="{9D8B030D-6E8A-4147-A177-3AD203B41FA5}">
                      <a16:colId xmlns:a16="http://schemas.microsoft.com/office/drawing/2014/main" val="595640280"/>
                    </a:ext>
                  </a:extLst>
                </a:gridCol>
                <a:gridCol w="6150597">
                  <a:extLst>
                    <a:ext uri="{9D8B030D-6E8A-4147-A177-3AD203B41FA5}">
                      <a16:colId xmlns:a16="http://schemas.microsoft.com/office/drawing/2014/main" val="2416264503"/>
                    </a:ext>
                  </a:extLst>
                </a:gridCol>
                <a:gridCol w="1745507">
                  <a:extLst>
                    <a:ext uri="{9D8B030D-6E8A-4147-A177-3AD203B41FA5}">
                      <a16:colId xmlns:a16="http://schemas.microsoft.com/office/drawing/2014/main" val="2573763108"/>
                    </a:ext>
                  </a:extLst>
                </a:gridCol>
              </a:tblGrid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변수명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 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735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순번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6785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생산라인 </a:t>
                      </a:r>
                      <a:r>
                        <a:rPr lang="en-US" altLang="ko-KR" sz="1400" strike="noStrike" dirty="0"/>
                        <a:t>+</a:t>
                      </a:r>
                      <a:r>
                        <a:rPr lang="ko-KR" altLang="en-US" sz="1400" strike="noStrike" dirty="0"/>
                        <a:t> 작업장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범주형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라인 구분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9667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생산 일자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12142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고유 품목 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9985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품목명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677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sngStrike" dirty="0"/>
                        <a:t>ID</a:t>
                      </a:r>
                      <a:endParaRPr lang="ko-KR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sngStrike" dirty="0"/>
                        <a:t>작업장 코드</a:t>
                      </a:r>
                      <a:endParaRPr lang="en-US" altLang="ko-KR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 </a:t>
                      </a:r>
                      <a:r>
                        <a:rPr lang="en-US" altLang="ko-KR" sz="1400" strike="noStrike" dirty="0"/>
                        <a:t>+</a:t>
                      </a:r>
                      <a:r>
                        <a:rPr lang="ko-KR" altLang="en-US" sz="1400" strike="noStrike" dirty="0"/>
                        <a:t> 작업장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44884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충전실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재료 충전실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03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작업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3057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온도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작업 온도 </a:t>
                      </a:r>
                      <a:r>
                        <a:rPr lang="en-US" altLang="ko-KR" sz="1400"/>
                        <a:t>(</a:t>
                      </a:r>
                      <a:r>
                        <a:rPr lang="en-US" altLang="ko-KR" sz="1400" baseline="30000"/>
                        <a:t>o</a:t>
                      </a:r>
                      <a:r>
                        <a:rPr lang="en-US" altLang="ko-KR" sz="1400" baseline="0"/>
                        <a:t>C</a:t>
                      </a:r>
                      <a:r>
                        <a:rPr lang="en-US" altLang="ko-KR" sz="1400"/>
                        <a:t>)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4439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쿠킹 스팀 압력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쿠킹 스팀 압력 </a:t>
                      </a:r>
                      <a:r>
                        <a:rPr lang="en-US" altLang="ko-KR" sz="1400"/>
                        <a:t>kg/㎠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3653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실링 압력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제품 실링 압력 </a:t>
                      </a:r>
                      <a:r>
                        <a:rPr lang="en-US" altLang="ko-KR" sz="1400"/>
                        <a:t>kg/㎠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8994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연속형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시간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299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불량여부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Error </a:t>
                      </a:r>
                      <a:r>
                        <a:rPr lang="ko-KR" altLang="en-US" sz="1400" dirty="0"/>
                        <a:t>데이터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1759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085DA6-B03F-AA95-F246-056BAC07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8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BBBB0F-41E5-DA42-0705-2D90DBE5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36977"/>
              </p:ext>
            </p:extLst>
          </p:nvPr>
        </p:nvGraphicFramePr>
        <p:xfrm>
          <a:off x="621929" y="1202363"/>
          <a:ext cx="11132727" cy="502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3">
                  <a:extLst>
                    <a:ext uri="{9D8B030D-6E8A-4147-A177-3AD203B41FA5}">
                      <a16:colId xmlns:a16="http://schemas.microsoft.com/office/drawing/2014/main" val="1751247852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562433140"/>
                    </a:ext>
                  </a:extLst>
                </a:gridCol>
                <a:gridCol w="6295236">
                  <a:extLst>
                    <a:ext uri="{9D8B030D-6E8A-4147-A177-3AD203B41FA5}">
                      <a16:colId xmlns:a16="http://schemas.microsoft.com/office/drawing/2014/main" val="3243704322"/>
                    </a:ext>
                  </a:extLst>
                </a:gridCol>
                <a:gridCol w="2306504">
                  <a:extLst>
                    <a:ext uri="{9D8B030D-6E8A-4147-A177-3AD203B41FA5}">
                      <a16:colId xmlns:a16="http://schemas.microsoft.com/office/drawing/2014/main" val="1838781326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23796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651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39288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12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85091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443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0648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07242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003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6789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6437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29886"/>
                  </a:ext>
                </a:extLst>
              </a:tr>
              <a:tr h="14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오류발생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작업장명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2531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순번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생산라인 코드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생산일자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170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37A2A4E-DF1B-2FEE-56FD-EF16298D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7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807CB2-E50F-DE93-5068-2845239A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41724"/>
              </p:ext>
            </p:extLst>
          </p:nvPr>
        </p:nvGraphicFramePr>
        <p:xfrm>
          <a:off x="621929" y="1192824"/>
          <a:ext cx="107404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89">
                  <a:extLst>
                    <a:ext uri="{9D8B030D-6E8A-4147-A177-3AD203B41FA5}">
                      <a16:colId xmlns:a16="http://schemas.microsoft.com/office/drawing/2014/main" val="4278724900"/>
                    </a:ext>
                  </a:extLst>
                </a:gridCol>
                <a:gridCol w="1241010">
                  <a:extLst>
                    <a:ext uri="{9D8B030D-6E8A-4147-A177-3AD203B41FA5}">
                      <a16:colId xmlns:a16="http://schemas.microsoft.com/office/drawing/2014/main" val="12069514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49784322"/>
                    </a:ext>
                  </a:extLst>
                </a:gridCol>
                <a:gridCol w="2143944">
                  <a:extLst>
                    <a:ext uri="{9D8B030D-6E8A-4147-A177-3AD203B41FA5}">
                      <a16:colId xmlns:a16="http://schemas.microsoft.com/office/drawing/2014/main" val="4194345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제외사유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7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1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390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46B695-4B54-3312-D169-AC5F55AF2323}"/>
              </a:ext>
            </a:extLst>
          </p:cNvPr>
          <p:cNvSpPr txBox="1"/>
          <p:nvPr/>
        </p:nvSpPr>
        <p:spPr>
          <a:xfrm>
            <a:off x="621928" y="2781356"/>
            <a:ext cx="9659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가설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출고수량과 입고수량이 같아야 정상으로 납품이 가능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부서별로 단가가 다르다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97B2A5B-E5D2-31BE-5E9E-1B9143C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64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1401"/>
              </p:ext>
            </p:extLst>
          </p:nvPr>
        </p:nvGraphicFramePr>
        <p:xfrm>
          <a:off x="941878" y="1563457"/>
          <a:ext cx="9626600" cy="459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수주 일련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941878" y="912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FA5463-7347-679A-7C1F-B22209E8BF88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2D33435-A4B3-FC4F-7011-655B6EDF20E9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D6A19-9F64-70A2-EB95-118370926551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D03AF5D-0B03-EDC6-BF51-AE695071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8348"/>
              </p:ext>
            </p:extLst>
          </p:nvPr>
        </p:nvGraphicFramePr>
        <p:xfrm>
          <a:off x="653464" y="115373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 dirty="0">
                          <a:effectLst/>
                        </a:rPr>
                        <a:t>ID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4554"/>
              </p:ext>
            </p:extLst>
          </p:nvPr>
        </p:nvGraphicFramePr>
        <p:xfrm>
          <a:off x="595275" y="2909453"/>
          <a:ext cx="7556500" cy="36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정제방안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540307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653464" y="750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4" y="25260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EA8725-BE77-5225-8007-DA64570DF14C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C038A4-E885-55B0-1F14-6EC1D1F739E1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4D6A29-2E9B-C6C8-E247-0FD17C111620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4C9C564-3304-BEC3-07EA-450F4BE8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순번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라인 구분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재료 충전실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oC)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8B077E-0728-5D7F-D760-4108ADE8EBE4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5B7382-1D83-1FD6-7E11-3021E47D1F2B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F6FCB-3C76-653A-BFAB-478AA5218ACE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63ABB7-893B-0FFA-DFEE-A8C85CE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87242" cy="707886"/>
            <a:chOff x="294640" y="3596640"/>
            <a:chExt cx="308724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잠재 원인 도출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 내용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3427079" cy="707886"/>
            <a:chOff x="294640" y="3596640"/>
            <a:chExt cx="3427079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수집 계획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0C7D33-1CE9-93F0-FDF6-9C13AB2E485B}"/>
              </a:ext>
            </a:extLst>
          </p:cNvPr>
          <p:cNvGrpSpPr/>
          <p:nvPr/>
        </p:nvGrpSpPr>
        <p:grpSpPr>
          <a:xfrm>
            <a:off x="4576796" y="5756691"/>
            <a:ext cx="3427079" cy="707886"/>
            <a:chOff x="294640" y="3596640"/>
            <a:chExt cx="3427079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526D-1A5D-A2E2-121E-0884F7E3BFB8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F3A97-E5F3-8383-DFC0-26FD7482300E}"/>
                </a:ext>
              </a:extLst>
            </p:cNvPr>
            <p:cNvSpPr txBox="1"/>
            <p:nvPr/>
          </p:nvSpPr>
          <p:spPr>
            <a:xfrm>
              <a:off x="943394" y="3688973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방안</a:t>
              </a:r>
            </a:p>
          </p:txBody>
        </p:sp>
      </p:grp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169F6BC-310C-07CA-7E97-D2D230B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B29D-8530-C1D2-492B-F7118E7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E9A2-0D17-7D93-7C39-6C32DE1F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06F5D1-FA0B-8839-CB39-4CF09ED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당사의 매출액은 지속 하락 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49848071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80" y="1904040"/>
            <a:ext cx="2791080" cy="353448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공정개선을 통한 매출 증대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7855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2158408" y="1015505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4B0FB4A0-4815-31ED-668E-39C6D328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FCD30E-009C-6FC6-FEDC-3FE5E225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77" y="1904040"/>
            <a:ext cx="3719386" cy="34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71E05-A114-35AF-1630-FE6F52E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24454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수요 예측 실패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그래프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840298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73" y="2896161"/>
            <a:ext cx="3596746" cy="1057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320186" y="4522447"/>
            <a:ext cx="359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</a:t>
            </a:r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증가로 납품 지연</a:t>
            </a:r>
            <a:r>
              <a:rPr kumimoji="1"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8952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36F74-C95E-D891-6DD8-F510CAB78088}"/>
              </a:ext>
            </a:extLst>
          </p:cNvPr>
          <p:cNvSpPr txBox="1"/>
          <p:nvPr/>
        </p:nvSpPr>
        <p:spPr>
          <a:xfrm>
            <a:off x="7973238" y="2784349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납기</a:t>
            </a:r>
            <a:r>
              <a:rPr kumimoji="1" lang="en-US" altLang="ko-Kore-KR" dirty="0"/>
              <a:t>-</a:t>
            </a:r>
            <a:r>
              <a:rPr kumimoji="1" lang="ko-KR" altLang="en-US" dirty="0"/>
              <a:t> 출하 완료 여부 상관관계 그래프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325369-9AC2-AA33-B266-6006F9A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4CC08-DA66-6C76-B6FA-9789BA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310181" y="748247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88D6D-A76D-1703-C1DB-0D1DBC9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561135" y="563581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BE2FD3-7169-22A8-E1A7-DD2AEE99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22065"/>
              </p:ext>
            </p:extLst>
          </p:nvPr>
        </p:nvGraphicFramePr>
        <p:xfrm>
          <a:off x="695381" y="1192572"/>
          <a:ext cx="10801237" cy="520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29">
                  <a:extLst>
                    <a:ext uri="{9D8B030D-6E8A-4147-A177-3AD203B41FA5}">
                      <a16:colId xmlns:a16="http://schemas.microsoft.com/office/drawing/2014/main" val="534921432"/>
                    </a:ext>
                  </a:extLst>
                </a:gridCol>
                <a:gridCol w="2800321">
                  <a:extLst>
                    <a:ext uri="{9D8B030D-6E8A-4147-A177-3AD203B41FA5}">
                      <a16:colId xmlns:a16="http://schemas.microsoft.com/office/drawing/2014/main" val="561582750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305434472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2386042926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403265766"/>
                    </a:ext>
                  </a:extLst>
                </a:gridCol>
              </a:tblGrid>
              <a:tr h="34717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ore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잠재원인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중요도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분석가능성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합계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511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Environment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 온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2104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창고 온</a:t>
                      </a:r>
                      <a:r>
                        <a:rPr lang="en-US" altLang="ko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55368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공장 가동률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746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모니터링 미흡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2232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7471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89644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Machine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IOT </a:t>
                      </a:r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8117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설비 유지보수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51826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468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Method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생산설비 온</a:t>
                      </a:r>
                      <a:r>
                        <a:rPr lang="en-US" altLang="ko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6913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실링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9905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운반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74542"/>
                  </a:ext>
                </a:extLst>
              </a:tr>
              <a:tr h="347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Material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입고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1888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품질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2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7502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91CB6-D7B4-C660-3207-DA088C8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1447</Words>
  <Application>Microsoft Macintosh PowerPoint</Application>
  <PresentationFormat>와이드스크린</PresentationFormat>
  <Paragraphs>692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'Noto Sans CJK JP'</vt:lpstr>
      <vt:lpstr>나눔스퀘어 ExtraBold</vt:lpstr>
      <vt:lpstr>나눔스퀘어 Light</vt:lpstr>
      <vt:lpstr>돋움</vt:lpstr>
      <vt:lpstr>Malgun Gothic</vt:lpstr>
      <vt:lpstr>Malgun Gothic</vt:lpstr>
      <vt:lpstr>Noto Sans CJK JP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김용빈</cp:lastModifiedBy>
  <cp:revision>61</cp:revision>
  <dcterms:created xsi:type="dcterms:W3CDTF">2020-09-07T02:34:06Z</dcterms:created>
  <dcterms:modified xsi:type="dcterms:W3CDTF">2022-11-12T05:16:59Z</dcterms:modified>
</cp:coreProperties>
</file>