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297" r:id="rId11"/>
    <p:sldId id="315" r:id="rId12"/>
    <p:sldId id="302" r:id="rId13"/>
    <p:sldId id="306" r:id="rId14"/>
    <p:sldId id="311" r:id="rId15"/>
    <p:sldId id="312" r:id="rId16"/>
    <p:sldId id="314" r:id="rId17"/>
    <p:sldId id="303" r:id="rId18"/>
    <p:sldId id="304" r:id="rId19"/>
    <p:sldId id="305" r:id="rId20"/>
    <p:sldId id="277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97"/>
    <a:srgbClr val="007095"/>
    <a:srgbClr val="1E3252"/>
    <a:srgbClr val="04396C"/>
    <a:srgbClr val="393939"/>
    <a:srgbClr val="6497B1"/>
    <a:srgbClr val="AEAFA9"/>
    <a:srgbClr val="418A9D"/>
    <a:srgbClr val="BCDEE3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CF-4A8B-184E-8929-0CF8F61FE931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DF44-150C-D940-8706-835BC7E564CF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CAC6-F5A3-1543-8C51-ECA68FDCCF40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37C1-9B49-024E-8A47-115981C1BC7A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63A6-3D53-4440-A9A7-C761B71CED5A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2522-B322-B840-9B16-0760E64DC263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18A1-C788-A045-9EE0-EFB9583C600D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B6C1-682A-0548-8C56-E7233719A93A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A78E-8368-EE4E-8E82-FAD6AB8BE02D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0B6D-673C-0349-83F0-3E57EDF271E2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DC69-CFB2-2D46-B1A7-182DC8B3BE4B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0F5E-86DA-554F-BE8F-84F78C258291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1CF9-AD1E-194F-869D-53D2900EBD51}" type="datetime1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002845" y="45814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9B76B-0D28-9A4C-79A8-DC444D7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0648" y="3105834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수집계획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B24A9A-DA65-ABD4-4E3B-2D6A8927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0011"/>
              </p:ext>
            </p:extLst>
          </p:nvPr>
        </p:nvGraphicFramePr>
        <p:xfrm>
          <a:off x="1135691" y="1302245"/>
          <a:ext cx="9584300" cy="44151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4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4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4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F44635-1DEE-4D8C-F63D-9D402655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7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7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수주 데이터 </a:t>
            </a:r>
            <a:r>
              <a:rPr lang="en-US" altLang="ko-KR" b="1" dirty="0"/>
              <a:t>(Booking Data / 1,653,821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C7DE30-C9F9-A26B-73C3-929B0F24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53272"/>
              </p:ext>
            </p:extLst>
          </p:nvPr>
        </p:nvGraphicFramePr>
        <p:xfrm>
          <a:off x="611296" y="1203457"/>
          <a:ext cx="10969408" cy="549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395">
                  <a:extLst>
                    <a:ext uri="{9D8B030D-6E8A-4147-A177-3AD203B41FA5}">
                      <a16:colId xmlns:a16="http://schemas.microsoft.com/office/drawing/2014/main" val="3726918854"/>
                    </a:ext>
                  </a:extLst>
                </a:gridCol>
                <a:gridCol w="1227648">
                  <a:extLst>
                    <a:ext uri="{9D8B030D-6E8A-4147-A177-3AD203B41FA5}">
                      <a16:colId xmlns:a16="http://schemas.microsoft.com/office/drawing/2014/main" val="3333249010"/>
                    </a:ext>
                  </a:extLst>
                </a:gridCol>
                <a:gridCol w="5651606">
                  <a:extLst>
                    <a:ext uri="{9D8B030D-6E8A-4147-A177-3AD203B41FA5}">
                      <a16:colId xmlns:a16="http://schemas.microsoft.com/office/drawing/2014/main" val="2781630287"/>
                    </a:ext>
                  </a:extLst>
                </a:gridCol>
                <a:gridCol w="2409759">
                  <a:extLst>
                    <a:ext uri="{9D8B030D-6E8A-4147-A177-3AD203B41FA5}">
                      <a16:colId xmlns:a16="http://schemas.microsoft.com/office/drawing/2014/main" val="3262663527"/>
                    </a:ext>
                  </a:extLst>
                </a:gridCol>
              </a:tblGrid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64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받은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4575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출하 정상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납기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완료 여부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94668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사업장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사업장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6761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거래처 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3066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1259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일련 번호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872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948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1299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수주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368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총 수주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640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부가세 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4112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납기를 완료한 일자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9233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받은 부서 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2133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trike="noStrike" dirty="0"/>
                        <a:t>(</a:t>
                      </a:r>
                      <a:r>
                        <a:rPr lang="ko-KR" altLang="en-US" sz="1400" b="1" strike="noStrike" dirty="0"/>
                        <a:t>파생</a:t>
                      </a:r>
                      <a:r>
                        <a:rPr lang="en-US" altLang="ko-KR" sz="1400" b="1" strike="noStrike" dirty="0"/>
                        <a:t>)</a:t>
                      </a:r>
                      <a:r>
                        <a:rPr lang="ko-KR" altLang="en-US" sz="1200" strike="noStrike" dirty="0"/>
                        <a:t>납기지연여부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수주수량 </a:t>
                      </a:r>
                      <a:r>
                        <a:rPr lang="en-US" altLang="ko-KR" sz="1400" strike="noStrike" dirty="0"/>
                        <a:t>-</a:t>
                      </a:r>
                      <a:r>
                        <a:rPr lang="ko-KR" altLang="en-US" sz="1400" strike="noStrike" dirty="0"/>
                        <a:t> 출고수량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목표변수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58772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trike="noStrike" dirty="0"/>
                        <a:t>(</a:t>
                      </a:r>
                      <a:r>
                        <a:rPr lang="ko-KR" altLang="en-US" sz="1400" b="1" strike="noStrike" dirty="0"/>
                        <a:t>파생</a:t>
                      </a:r>
                      <a:r>
                        <a:rPr lang="en-US" altLang="ko-KR" sz="1400" b="1" strike="noStrike" dirty="0"/>
                        <a:t>)</a:t>
                      </a:r>
                      <a:r>
                        <a:rPr lang="ko-KR" altLang="en-US" sz="1400" strike="noStrike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수주금액 월별 합산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1374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32D9B-1083-050F-998A-F6B6EB7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4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생산 데이터 </a:t>
            </a:r>
            <a:r>
              <a:rPr lang="en-US" altLang="ko-KR" b="1" dirty="0"/>
              <a:t>(Cooking Data / 24,069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E0BD5F-0695-8D51-5530-38D3AD465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5491"/>
              </p:ext>
            </p:extLst>
          </p:nvPr>
        </p:nvGraphicFramePr>
        <p:xfrm>
          <a:off x="621929" y="1192824"/>
          <a:ext cx="10634500" cy="522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62">
                  <a:extLst>
                    <a:ext uri="{9D8B030D-6E8A-4147-A177-3AD203B41FA5}">
                      <a16:colId xmlns:a16="http://schemas.microsoft.com/office/drawing/2014/main" val="696013949"/>
                    </a:ext>
                  </a:extLst>
                </a:gridCol>
                <a:gridCol w="1340434">
                  <a:extLst>
                    <a:ext uri="{9D8B030D-6E8A-4147-A177-3AD203B41FA5}">
                      <a16:colId xmlns:a16="http://schemas.microsoft.com/office/drawing/2014/main" val="595640280"/>
                    </a:ext>
                  </a:extLst>
                </a:gridCol>
                <a:gridCol w="6150597">
                  <a:extLst>
                    <a:ext uri="{9D8B030D-6E8A-4147-A177-3AD203B41FA5}">
                      <a16:colId xmlns:a16="http://schemas.microsoft.com/office/drawing/2014/main" val="2416264503"/>
                    </a:ext>
                  </a:extLst>
                </a:gridCol>
                <a:gridCol w="1745507">
                  <a:extLst>
                    <a:ext uri="{9D8B030D-6E8A-4147-A177-3AD203B41FA5}">
                      <a16:colId xmlns:a16="http://schemas.microsoft.com/office/drawing/2014/main" val="2573763108"/>
                    </a:ext>
                  </a:extLst>
                </a:gridCol>
              </a:tblGrid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변수명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0735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순번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6785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생산라인 </a:t>
                      </a:r>
                      <a:r>
                        <a:rPr lang="en-US" altLang="ko-KR" sz="1400" strike="noStrike" dirty="0"/>
                        <a:t>+</a:t>
                      </a:r>
                      <a:r>
                        <a:rPr lang="ko-KR" altLang="en-US" sz="1400" strike="noStrike" dirty="0"/>
                        <a:t> 작업장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라인 구분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9667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12142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품목코드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고유 품목 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19985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품목명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677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작업장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작업장 코드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생산라인 </a:t>
                      </a:r>
                      <a:r>
                        <a:rPr lang="en-US" altLang="ko-KR" sz="1400" strike="noStrike" dirty="0"/>
                        <a:t>+</a:t>
                      </a:r>
                      <a:r>
                        <a:rPr lang="ko-KR" altLang="en-US" sz="1400" strike="noStrike" dirty="0"/>
                        <a:t> 작업장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44884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충전실</a:t>
                      </a:r>
                      <a:r>
                        <a:rPr lang="ko-KR" altLang="en-US" sz="1400" dirty="0"/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재료 충전실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03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작업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3057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작업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04439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스팀 압력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쿠킹 스팀 압력 </a:t>
                      </a:r>
                      <a:r>
                        <a:rPr lang="en-US" altLang="ko-KR" sz="1400"/>
                        <a:t>kg/㎠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3653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압력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제품 실링 압력 </a:t>
                      </a:r>
                      <a:r>
                        <a:rPr lang="en-US" altLang="ko-KR" sz="1400"/>
                        <a:t>kg/㎠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8994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시간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299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파생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dirty="0"/>
                        <a:t>불량여부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Error </a:t>
                      </a:r>
                      <a:r>
                        <a:rPr lang="ko-KR" altLang="en-US" sz="1400" dirty="0"/>
                        <a:t>데이터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1759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9085DA6-B03F-AA95-F246-056BAC07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8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생산 오류 데이터 </a:t>
            </a:r>
            <a:r>
              <a:rPr lang="en-US" altLang="ko-KR" b="1" dirty="0"/>
              <a:t>(Error Message Data / 1,074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BBBB0F-41E5-DA42-0705-2D90DBE5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36977"/>
              </p:ext>
            </p:extLst>
          </p:nvPr>
        </p:nvGraphicFramePr>
        <p:xfrm>
          <a:off x="621929" y="1202363"/>
          <a:ext cx="11132727" cy="502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43">
                  <a:extLst>
                    <a:ext uri="{9D8B030D-6E8A-4147-A177-3AD203B41FA5}">
                      <a16:colId xmlns:a16="http://schemas.microsoft.com/office/drawing/2014/main" val="1751247852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562433140"/>
                    </a:ext>
                  </a:extLst>
                </a:gridCol>
                <a:gridCol w="6295236">
                  <a:extLst>
                    <a:ext uri="{9D8B030D-6E8A-4147-A177-3AD203B41FA5}">
                      <a16:colId xmlns:a16="http://schemas.microsoft.com/office/drawing/2014/main" val="3243704322"/>
                    </a:ext>
                  </a:extLst>
                </a:gridCol>
                <a:gridCol w="2306504">
                  <a:extLst>
                    <a:ext uri="{9D8B030D-6E8A-4147-A177-3AD203B41FA5}">
                      <a16:colId xmlns:a16="http://schemas.microsoft.com/office/drawing/2014/main" val="1838781326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23796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651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39288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12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85091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443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조치 시간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0648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오류조치시간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오류를 조치 할 때 까지 걸린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07242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비가동코드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</a:t>
                      </a:r>
                      <a:r>
                        <a:rPr lang="ko-KR" altLang="en-US" sz="1400" baseline="0" dirty="0"/>
                        <a:t> 발생 건에 대한 </a:t>
                      </a:r>
                      <a:r>
                        <a:rPr lang="en-US" altLang="ko-KR" sz="1400" baseline="0" dirty="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003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r>
                        <a:rPr lang="en-US" altLang="ko-KR" sz="1400" baseline="0" dirty="0"/>
                        <a:t> 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메시지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6789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6437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29886"/>
                  </a:ext>
                </a:extLst>
              </a:tr>
              <a:tr h="14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오류발생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작업장명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작업장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2531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순번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생산라인 코드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생산일자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170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37A2A4E-DF1B-2FEE-56FD-EF16298D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4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정보 데이터 </a:t>
            </a:r>
            <a:r>
              <a:rPr lang="en-US" altLang="ko-KR" b="1" dirty="0"/>
              <a:t>(Product Data / 2834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807CB2-E50F-DE93-5068-2845239A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41724"/>
              </p:ext>
            </p:extLst>
          </p:nvPr>
        </p:nvGraphicFramePr>
        <p:xfrm>
          <a:off x="621929" y="1192824"/>
          <a:ext cx="107404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89">
                  <a:extLst>
                    <a:ext uri="{9D8B030D-6E8A-4147-A177-3AD203B41FA5}">
                      <a16:colId xmlns:a16="http://schemas.microsoft.com/office/drawing/2014/main" val="4278724900"/>
                    </a:ext>
                  </a:extLst>
                </a:gridCol>
                <a:gridCol w="1241010">
                  <a:extLst>
                    <a:ext uri="{9D8B030D-6E8A-4147-A177-3AD203B41FA5}">
                      <a16:colId xmlns:a16="http://schemas.microsoft.com/office/drawing/2014/main" val="120695141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49784322"/>
                    </a:ext>
                  </a:extLst>
                </a:gridCol>
                <a:gridCol w="2143944">
                  <a:extLst>
                    <a:ext uri="{9D8B030D-6E8A-4147-A177-3AD203B41FA5}">
                      <a16:colId xmlns:a16="http://schemas.microsoft.com/office/drawing/2014/main" val="4194345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7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1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평균 수주 단가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390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46B695-4B54-3312-D169-AC5F55AF2323}"/>
              </a:ext>
            </a:extLst>
          </p:cNvPr>
          <p:cNvSpPr txBox="1"/>
          <p:nvPr/>
        </p:nvSpPr>
        <p:spPr>
          <a:xfrm>
            <a:off x="621928" y="2781356"/>
            <a:ext cx="9659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가설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출고수량과 입고수량이 같아야 정상으로 납품이 가능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부서별로 단가가 다르다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97B2A5B-E5D2-31BE-5E9E-1B9143C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6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A4ACA1-787A-1E0B-16C3-DEF26B621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1401"/>
              </p:ext>
            </p:extLst>
          </p:nvPr>
        </p:nvGraphicFramePr>
        <p:xfrm>
          <a:off x="941878" y="1563457"/>
          <a:ext cx="9626600" cy="4596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5006366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69240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93732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8459463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599287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20822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63784507"/>
                    </a:ext>
                  </a:extLst>
                </a:gridCol>
              </a:tblGrid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항목명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의미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이상치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결측치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확인결과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정제방안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33448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1946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출하 완료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출하 정상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납기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완료 여부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Y/N)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30074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850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64607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80011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수주 일련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57198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134535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53312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34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단가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수주 단가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66549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총 수주 금액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113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536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26333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877948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납기를 완료한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77808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9615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수주부서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 부서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75472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데이터재추출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8963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</a:rPr>
                        <a:t>인값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마이너스값 다수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5F048-C93F-65AE-09B4-08654AD57363}"/>
              </a:ext>
            </a:extLst>
          </p:cNvPr>
          <p:cNvSpPr txBox="1"/>
          <p:nvPr/>
        </p:nvSpPr>
        <p:spPr>
          <a:xfrm>
            <a:off x="941878" y="9125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수주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FA5463-7347-679A-7C1F-B22209E8BF88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2D33435-A4B3-FC4F-7011-655B6EDF20E9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D6A19-9F64-70A2-EB95-118370926551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D03AF5D-0B03-EDC6-BF51-AE695071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6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E42DD-8715-ECF8-23B9-97114554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8348"/>
              </p:ext>
            </p:extLst>
          </p:nvPr>
        </p:nvGraphicFramePr>
        <p:xfrm>
          <a:off x="653464" y="1153736"/>
          <a:ext cx="75565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8783445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57896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0767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12825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87543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2464148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395747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r>
                        <a:rPr lang="en-US" altLang="ko-KR" sz="1200" u="none" strike="noStrike">
                          <a:effectLst/>
                        </a:rPr>
                        <a:t>(0</a:t>
                      </a:r>
                      <a:r>
                        <a:rPr lang="ko-KR" altLang="en-US" sz="1200" u="none" strike="noStrike">
                          <a:effectLst/>
                        </a:rPr>
                        <a:t>값확인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4458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 dirty="0">
                          <a:effectLst/>
                        </a:rPr>
                        <a:t>ID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85313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범주형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85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평균 수주 단가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평균 수주 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7328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1A58A-C097-C736-1CE6-141486B5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4554"/>
              </p:ext>
            </p:extLst>
          </p:nvPr>
        </p:nvGraphicFramePr>
        <p:xfrm>
          <a:off x="595275" y="2909453"/>
          <a:ext cx="7556500" cy="363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9781563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3570468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940394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036774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109496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1865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9541033"/>
                    </a:ext>
                  </a:extLst>
                </a:gridCol>
              </a:tblGrid>
              <a:tr h="16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정제방안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975344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795802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 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474964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라인 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63476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952119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발생시간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67414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종료시간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조치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188443"/>
                  </a:ext>
                </a:extLst>
              </a:tr>
              <a:tr h="540307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오류조치시간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오류를 조치 할 때 까지 걸린 시간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84495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비가동코드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건에 대한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210173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Error Message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메시지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31236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23380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753984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오류발생작업장명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작업장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900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B9CEA8-B8BD-E400-3661-186826421080}"/>
              </a:ext>
            </a:extLst>
          </p:cNvPr>
          <p:cNvSpPr txBox="1"/>
          <p:nvPr/>
        </p:nvSpPr>
        <p:spPr>
          <a:xfrm>
            <a:off x="653464" y="750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정보 데이터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917D1-CD83-BDCE-24AA-E2CECA36761D}"/>
              </a:ext>
            </a:extLst>
          </p:cNvPr>
          <p:cNvSpPr txBox="1"/>
          <p:nvPr/>
        </p:nvSpPr>
        <p:spPr>
          <a:xfrm>
            <a:off x="595274" y="25260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생산</a:t>
            </a:r>
            <a:r>
              <a:rPr kumimoji="1" lang="ko-KR" altLang="en-US" dirty="0"/>
              <a:t> 오류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EA8725-BE77-5225-8007-DA64570DF14C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C038A4-E885-55B0-1F14-6EC1D1F739E1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4D6A29-2E9B-C6C8-E247-0FD17C111620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4C9C564-3304-BEC3-07EA-450F4BE8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61C38-8FB9-8730-EFDE-DC310552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8863"/>
              </p:ext>
            </p:extLst>
          </p:nvPr>
        </p:nvGraphicFramePr>
        <p:xfrm>
          <a:off x="680484" y="1116419"/>
          <a:ext cx="10228520" cy="53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88">
                  <a:extLst>
                    <a:ext uri="{9D8B030D-6E8A-4147-A177-3AD203B41FA5}">
                      <a16:colId xmlns:a16="http://schemas.microsoft.com/office/drawing/2014/main" val="3309812027"/>
                    </a:ext>
                  </a:extLst>
                </a:gridCol>
                <a:gridCol w="1595908">
                  <a:extLst>
                    <a:ext uri="{9D8B030D-6E8A-4147-A177-3AD203B41FA5}">
                      <a16:colId xmlns:a16="http://schemas.microsoft.com/office/drawing/2014/main" val="327381758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350992785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69053287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08630461"/>
                    </a:ext>
                  </a:extLst>
                </a:gridCol>
                <a:gridCol w="2041380">
                  <a:extLst>
                    <a:ext uri="{9D8B030D-6E8A-4147-A177-3AD203B41FA5}">
                      <a16:colId xmlns:a16="http://schemas.microsoft.com/office/drawing/2014/main" val="1221779727"/>
                    </a:ext>
                  </a:extLst>
                </a:gridCol>
                <a:gridCol w="2530099">
                  <a:extLst>
                    <a:ext uri="{9D8B030D-6E8A-4147-A177-3AD203B41FA5}">
                      <a16:colId xmlns:a16="http://schemas.microsoft.com/office/drawing/2014/main" val="102842552"/>
                    </a:ext>
                  </a:extLst>
                </a:gridCol>
              </a:tblGrid>
              <a:tr h="1402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항목명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의미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이상치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결측치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확인결과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정제방안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018190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770549970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생산라인코드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06988178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 라인 구분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3294904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날짜형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662092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고유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38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393186502"/>
                  </a:ext>
                </a:extLst>
              </a:tr>
              <a:tr h="17994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품목명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57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91005976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 dirty="0">
                          <a:effectLst/>
                        </a:rPr>
                        <a:t>ID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23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재료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7471024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실링</a:t>
                      </a:r>
                      <a:r>
                        <a:rPr lang="ko-KR" altLang="en-US" sz="800" u="none" strike="noStrike" dirty="0">
                          <a:effectLst/>
                        </a:rPr>
                        <a:t> 작업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52229536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쿠킹 작업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연속형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1573437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병합 오류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6129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제품 실링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병합 오류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6474899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생산시간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1074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718430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E4F5F-1456-F4D8-34A4-6AB27045FDC0}"/>
              </a:ext>
            </a:extLst>
          </p:cNvPr>
          <p:cNvSpPr txBox="1"/>
          <p:nvPr/>
        </p:nvSpPr>
        <p:spPr>
          <a:xfrm>
            <a:off x="680484" y="57415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생산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8B077E-0728-5D7F-D760-4108ADE8EBE4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5B7382-1D83-1FD6-7E11-3021E47D1F2B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F6FCB-3C76-653A-BFAB-478AA5218ACE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63ABB7-893B-0FFA-DFEE-A8C85CE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0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0C7D33-1CE9-93F0-FDF6-9C13AB2E485B}"/>
              </a:ext>
            </a:extLst>
          </p:cNvPr>
          <p:cNvGrpSpPr/>
          <p:nvPr/>
        </p:nvGrpSpPr>
        <p:grpSpPr>
          <a:xfrm>
            <a:off x="4576796" y="5756691"/>
            <a:ext cx="3427079" cy="707886"/>
            <a:chOff x="294640" y="3596640"/>
            <a:chExt cx="3427079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526D-1A5D-A2E2-121E-0884F7E3BFB8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3A97-E5F3-8383-DFC0-26FD7482300E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방안</a:t>
              </a:r>
            </a:p>
          </p:txBody>
        </p:sp>
      </p:grp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169F6BC-310C-07CA-7E97-D2D230B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0B29D-8530-C1D2-492B-F7118E75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3E9A2-0D17-7D93-7C39-6C32DE1F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06F5D1-FA0B-8839-CB39-4CF09ED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당사의 매출액은 지속 하락 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49848071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공정개선을 통한 매출 증대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855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2158408" y="1015505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4B0FB4A0-4815-31ED-668E-39C6D328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FCD30E-009C-6FC6-FEDC-3FE5E225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77" y="1904040"/>
            <a:ext cx="3719386" cy="34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71E05-A114-35AF-1630-FE6F52E6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24454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수요 예측 실패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그래프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320186" y="4522447"/>
            <a:ext cx="35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증가로 납품 지연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8952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6F74-C95E-D891-6DD8-F510CAB78088}"/>
              </a:ext>
            </a:extLst>
          </p:cNvPr>
          <p:cNvSpPr txBox="1"/>
          <p:nvPr/>
        </p:nvSpPr>
        <p:spPr>
          <a:xfrm>
            <a:off x="7973238" y="2784349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납기</a:t>
            </a:r>
            <a:r>
              <a:rPr kumimoji="1" lang="en-US" altLang="ko-Kore-KR" dirty="0"/>
              <a:t>-</a:t>
            </a:r>
            <a:r>
              <a:rPr kumimoji="1" lang="ko-KR" altLang="en-US" dirty="0"/>
              <a:t> 출하 완료 여부 상관관계 그래프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4325369-9AC2-AA33-B266-6006F9A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4CC08-DA66-6C76-B6FA-9789BA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310181" y="748247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88D6D-A76D-1703-C1DB-0D1DBC9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BE2FD3-7169-22A8-E1A7-DD2AEE99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806"/>
              </p:ext>
            </p:extLst>
          </p:nvPr>
        </p:nvGraphicFramePr>
        <p:xfrm>
          <a:off x="695381" y="1192572"/>
          <a:ext cx="10801237" cy="5207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29">
                  <a:extLst>
                    <a:ext uri="{9D8B030D-6E8A-4147-A177-3AD203B41FA5}">
                      <a16:colId xmlns:a16="http://schemas.microsoft.com/office/drawing/2014/main" val="534921432"/>
                    </a:ext>
                  </a:extLst>
                </a:gridCol>
                <a:gridCol w="2800321">
                  <a:extLst>
                    <a:ext uri="{9D8B030D-6E8A-4147-A177-3AD203B41FA5}">
                      <a16:colId xmlns:a16="http://schemas.microsoft.com/office/drawing/2014/main" val="561582750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305434472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2386042926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403265766"/>
                    </a:ext>
                  </a:extLst>
                </a:gridCol>
              </a:tblGrid>
              <a:tr h="347175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ore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잠재원인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중요도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분석가능성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511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Environment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2104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창고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55368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공장 가동률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746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Man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모니터링 미흡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52232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7471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89644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Machine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IOT 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8117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설비 유지보수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51826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468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Method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생산설비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6913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실링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9905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74542"/>
                  </a:ext>
                </a:extLst>
              </a:tr>
              <a:tr h="3471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Material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입고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1888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품질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7502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91CB6-D7B4-C660-3207-DA088C89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3323C-4C95-681F-D5E8-B8E3D3D7FF80}"/>
              </a:ext>
            </a:extLst>
          </p:cNvPr>
          <p:cNvSpPr txBox="1"/>
          <p:nvPr/>
        </p:nvSpPr>
        <p:spPr>
          <a:xfrm>
            <a:off x="310181" y="748247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1459</Words>
  <Application>Microsoft Office PowerPoint</Application>
  <PresentationFormat>와이드스크린</PresentationFormat>
  <Paragraphs>695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Noto Sans CJK JP</vt:lpstr>
      <vt:lpstr>'Noto Sans CJK JP'</vt:lpstr>
      <vt:lpstr>나눔스퀘어 ExtraBold</vt:lpstr>
      <vt:lpstr>나눔스퀘어 Light</vt:lpstr>
      <vt:lpstr>돋움</vt:lpstr>
      <vt:lpstr>맑은 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박규리</cp:lastModifiedBy>
  <cp:revision>62</cp:revision>
  <dcterms:created xsi:type="dcterms:W3CDTF">2020-09-07T02:34:06Z</dcterms:created>
  <dcterms:modified xsi:type="dcterms:W3CDTF">2022-11-13T11:45:50Z</dcterms:modified>
</cp:coreProperties>
</file>