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  <p:sldMasterId id="2147483673" r:id="rId2"/>
  </p:sldMasterIdLst>
  <p:notesMasterIdLst>
    <p:notesMasterId r:id="rId7"/>
  </p:notesMasterIdLst>
  <p:handoutMasterIdLst>
    <p:handoutMasterId r:id="rId8"/>
  </p:handoutMasterIdLst>
  <p:sldIdLst>
    <p:sldId id="273" r:id="rId3"/>
    <p:sldId id="270" r:id="rId4"/>
    <p:sldId id="271" r:id="rId5"/>
    <p:sldId id="272" r:id="rId6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CF"/>
    <a:srgbClr val="0000CC"/>
    <a:srgbClr val="002060"/>
    <a:srgbClr val="FFFF99"/>
    <a:srgbClr val="FFFF00"/>
    <a:srgbClr val="FFFF66"/>
    <a:srgbClr val="7F7F7F"/>
    <a:srgbClr val="00B0F0"/>
    <a:srgbClr val="3D3DD8"/>
    <a:srgbClr val="474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5" autoAdjust="0"/>
    <p:restoredTop sz="95400" autoAdjust="0"/>
  </p:normalViewPr>
  <p:slideViewPr>
    <p:cSldViewPr>
      <p:cViewPr varScale="1">
        <p:scale>
          <a:sx n="85" d="100"/>
          <a:sy n="85" d="100"/>
        </p:scale>
        <p:origin x="1541" y="72"/>
      </p:cViewPr>
      <p:guideLst>
        <p:guide pos="5750"/>
        <p:guide pos="398"/>
        <p:guide pos="5977"/>
        <p:guide pos="217"/>
        <p:guide orient="horz" pos="4020"/>
        <p:guide pos="307"/>
        <p:guide orient="horz" pos="754"/>
        <p:guide orient="horz" pos="618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2022-08-16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2022-08-16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안녕하십니까!</a:t>
            </a:r>
          </a:p>
          <a:p>
            <a:r>
              <a:t>프로젝트지원그룹에서 IP Pjt 제안서 코칭 및 심의업무를 지원하고 있는 ○ ○ ○ 입니다.</a:t>
            </a:r>
          </a:p>
          <a:p>
            <a:r>
              <a:t>오늘 제가 설명드릴 부분은 Smart型 IP Pjt 수행과 관련된 내용으로써 Smart의 의미, Smart型 IP Pjt의 정의와 과거 기술과의 차이점,</a:t>
            </a:r>
          </a:p>
          <a:p>
            <a:r>
              <a:t>Pjt 적용사례, Pjt 수행시 고려해야 할 사항, 그리고 마지막으로 Pjt 수행과 관련한 지원사항 위주로 설명드리겠습니다.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2130429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1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008" y="6248400"/>
            <a:ext cx="313639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163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68A53F-CAD8-0F49-B7E8-CBA6C9434E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413" cy="646043"/>
          </a:xfrm>
          <a:prstGeom prst="rect">
            <a:avLst/>
          </a:prstGeom>
        </p:spPr>
      </p:pic>
      <p:pic>
        <p:nvPicPr>
          <p:cNvPr id="8" name="Picture 2" descr="C:\WINNTF\View\IP페스티벌_메인_Ci_161118_PNG-01_12월30일08시24분_0900bf4b9b63f4de_562524.png">
            <a:extLst>
              <a:ext uri="{FF2B5EF4-FFF2-40B4-BE49-F238E27FC236}">
                <a16:creationId xmlns:a16="http://schemas.microsoft.com/office/drawing/2014/main" id="{C725DD7B-55DF-4342-A357-9E0AE3485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92049" y="49398"/>
            <a:ext cx="1681994" cy="355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743665" y="2130429"/>
            <a:ext cx="8428209" cy="147002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87331" y="3886200"/>
            <a:ext cx="6940878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</a:lvl1pPr>
            <a:lvl2pPr marL="0" indent="457109" algn="ctr">
              <a:buSzTx/>
              <a:buFontTx/>
              <a:buNone/>
            </a:lvl2pPr>
            <a:lvl3pPr marL="0" indent="914216" algn="ctr">
              <a:buSzTx/>
              <a:buFontTx/>
              <a:buNone/>
            </a:lvl3pPr>
            <a:lvl4pPr marL="0" indent="1371325" algn="ctr">
              <a:buSzTx/>
              <a:buFontTx/>
              <a:buNone/>
            </a:lvl4pPr>
            <a:lvl5pPr marL="0" indent="1828433" algn="ctr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9915539" cy="6460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251" y="49397"/>
            <a:ext cx="1683884" cy="35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106135" y="6248400"/>
            <a:ext cx="374459" cy="36933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179271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106135" y="6356352"/>
            <a:ext cx="374459" cy="36933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73024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9917127" cy="64604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95221" y="92074"/>
            <a:ext cx="8913972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95221" y="1600200"/>
            <a:ext cx="8913972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18281" y="6217852"/>
            <a:ext cx="279882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049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ransition spd="med"/>
  <p:txStyles>
    <p:titleStyle>
      <a:lvl1pPr marL="0" marR="0" indent="0" algn="ct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457200" algn="ct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914400" algn="ct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1371600" algn="ct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1828800" algn="ct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1313" marR="0" indent="-341313" algn="l" defTabSz="91281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1957" marR="0" indent="-324757" algn="l" defTabSz="91281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0244" marR="0" indent="-315844" algn="l" defTabSz="91281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4820" marR="0" indent="-363220" algn="l" defTabSz="91281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2020" marR="0" indent="-363220" algn="l" defTabSz="91281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544" marR="0" indent="-365731" algn="l" defTabSz="91281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706" marR="0" indent="-365731" algn="l" defTabSz="91281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5869" marR="0" indent="-365730" algn="l" defTabSz="91281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3031" marR="0" indent="-365731" algn="l" defTabSz="91281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46" y="1"/>
            <a:ext cx="9913516" cy="6856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직사각형 32"/>
          <p:cNvSpPr txBox="1"/>
          <p:nvPr/>
        </p:nvSpPr>
        <p:spPr>
          <a:xfrm>
            <a:off x="51274" y="2660108"/>
            <a:ext cx="9812974" cy="66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09507D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dirty="0" err="1"/>
              <a:t>보험상품</a:t>
            </a:r>
            <a:r>
              <a:rPr dirty="0"/>
              <a:t> </a:t>
            </a:r>
            <a:r>
              <a:rPr dirty="0" err="1"/>
              <a:t>신규</a:t>
            </a:r>
            <a:r>
              <a:rPr dirty="0"/>
              <a:t> </a:t>
            </a:r>
            <a:r>
              <a:rPr dirty="0" err="1"/>
              <a:t>서비스</a:t>
            </a:r>
            <a:r>
              <a:rPr dirty="0"/>
              <a:t> </a:t>
            </a:r>
            <a:r>
              <a:rPr dirty="0" err="1"/>
              <a:t>개발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"/>
          <p:cNvSpPr txBox="1"/>
          <p:nvPr/>
        </p:nvSpPr>
        <p:spPr>
          <a:xfrm>
            <a:off x="171416" y="76863"/>
            <a:ext cx="74325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/>
            </a:lvl1pPr>
          </a:lstStyle>
          <a:p>
            <a:pPr latinLnBrk="0" hangingPunct="0"/>
            <a:r>
              <a:rPr sz="2800" kern="0" dirty="0" err="1">
                <a:solidFill>
                  <a:srgbClr val="004B96"/>
                </a:solidFill>
                <a:latin typeface="HY견고딕"/>
                <a:ea typeface="HY견고딕"/>
                <a:sym typeface="HY견고딕"/>
              </a:rPr>
              <a:t>변수정의서</a:t>
            </a:r>
            <a:endParaRPr sz="2800" kern="0" dirty="0">
              <a:solidFill>
                <a:srgbClr val="004B96"/>
              </a:solidFill>
              <a:latin typeface="HY견고딕"/>
              <a:ea typeface="HY견고딕"/>
              <a:sym typeface="HY견고딕"/>
            </a:endParaRPr>
          </a:p>
        </p:txBody>
      </p:sp>
      <p:graphicFrame>
        <p:nvGraphicFramePr>
          <p:cNvPr id="126" name="표 2"/>
          <p:cNvGraphicFramePr/>
          <p:nvPr>
            <p:extLst>
              <p:ext uri="{D42A27DB-BD31-4B8C-83A1-F6EECF244321}">
                <p14:modId xmlns:p14="http://schemas.microsoft.com/office/powerpoint/2010/main" val="3304371873"/>
              </p:ext>
            </p:extLst>
          </p:nvPr>
        </p:nvGraphicFramePr>
        <p:xfrm>
          <a:off x="171415" y="1142984"/>
          <a:ext cx="9644130" cy="4896840"/>
        </p:xfrm>
        <a:graphic>
          <a:graphicData uri="http://schemas.openxmlformats.org/drawingml/2006/table">
            <a:tbl>
              <a:tblPr firstRow="1" bandRow="1"/>
              <a:tblGrid>
                <a:gridCol w="1762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936"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</a:rPr>
                        <a:t>변수명</a:t>
                      </a:r>
                      <a:r>
                        <a:rPr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</a:rPr>
                        <a:t>타입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</a:rPr>
                        <a:t>설명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CUST_ID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/>
                      <a:r>
                        <a:t>고객_ID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임의로 부여한 고객번호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TARGET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대출연체여부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/>
                      <a:r>
                        <a:t>대출연체 발생 여부: 미발생(0), 발생(1)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BNK_LNIF_CNT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/>
                      <a:r>
                        <a:t>대출정보 현재 총 건수[은행]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산출일 기준 은행권에서 발생된 총 대출 건수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CPT_LNIF_CNT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/>
                      <a:r>
                        <a:t>대출정보 현재 총 건수[카드사/할부사/캐피탈]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/>
                      <a:r>
                        <a:t>산출일 기준 카드사/할부사/캐피탈에서 발생된 총 대출 건수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SPART_LNIF_CNT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/>
                      <a:r>
                        <a:t>대출정보 현재 총 건수[2산업분류]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/>
                      <a:r>
                        <a:t>산출일 기준 2산업분류에서 발생된 총 대출 건수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ECT_LNIF_CNT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/>
                      <a:r>
                        <a:t>대출정보 현재 총 건수[기타]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산출일 기준 기타 금융권에서 발생된 총 대출 건수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TOT_LNIF_AMT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대출정보 현재 총 금액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산출일 기준 총 대출 금액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TOT_CLIF_AMT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/>
                      <a:r>
                        <a:t>대출정보 현재 총 금액[신용대출]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산출일 기준 총 신용대출 금액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BNK_LNIF_AMT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대출정보 현재 총 금액[은행]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산출일 기준 은행권에서 발생한 총 대출 금액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CPT_LNIF_AMT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대출정보 현재 총 금액[카드사/할부사/캐피탈]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산출일 기준  카드사/할부사/캐피탈에서 발생한 총 대출 금액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CRDT_OCCR_MDIF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대출정보 최근 개설일로부터 현재까지 유지기간[신용대출]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신용대출 계좌 개설일부터 산출일까지 유지 개월 수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SPTCT_OCCR_MDIF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대출정보 최근 개설일로부터 현재까지 유지기간[2산업분류-신용대출]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2산업분류에서 신용대출 계좌 개설일부터 산출일까지 유지 개월 수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CRDT_CARD_CNT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개설정보 현재 신용개설 총 건수[신용카드]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산출일 기준 신용카드 발급 수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CTCD_OCCR_MDIF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개설정보 최초 개설일로부터 현재까지 유지기간[신용카드]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신용카드개설일부터 산출일까지 유지 개월 수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CB_GUIF_CNT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보증정보 현재 보증 총 건수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산출일 기준 총 보증 건수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CB_GUIF_AMT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보증정보 현재 보증 총 금액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 dirty="0" err="1"/>
                        <a:t>산출일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기준</a:t>
                      </a:r>
                      <a:r>
                        <a:rPr sz="1100" dirty="0"/>
                        <a:t> 총 </a:t>
                      </a:r>
                      <a:r>
                        <a:rPr sz="1100" dirty="0" err="1"/>
                        <a:t>보증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금액</a:t>
                      </a:r>
                      <a:endParaRPr sz="1100" dirty="0"/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27" name="TextBox 3"/>
          <p:cNvSpPr txBox="1"/>
          <p:nvPr/>
        </p:nvSpPr>
        <p:spPr>
          <a:xfrm>
            <a:off x="217136" y="714356"/>
            <a:ext cx="7623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atinLnBrk="0" hangingPunct="0"/>
            <a:r>
              <a:rPr kern="0">
                <a:solidFill>
                  <a:srgbClr val="000000"/>
                </a:solidFill>
                <a:latin typeface="맑은 고딕"/>
                <a:ea typeface="맑은 고딕"/>
                <a:sym typeface="맑은 고딕"/>
              </a:rPr>
              <a:t>* 01_Data_set_대출.csv ( 총 row : 100,233 /  columns : 16 )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2"/>
          <p:cNvGraphicFramePr/>
          <p:nvPr>
            <p:extLst>
              <p:ext uri="{D42A27DB-BD31-4B8C-83A1-F6EECF244321}">
                <p14:modId xmlns:p14="http://schemas.microsoft.com/office/powerpoint/2010/main" val="1752237030"/>
              </p:ext>
            </p:extLst>
          </p:nvPr>
        </p:nvGraphicFramePr>
        <p:xfrm>
          <a:off x="171415" y="1142984"/>
          <a:ext cx="9644130" cy="4485360"/>
        </p:xfrm>
        <a:graphic>
          <a:graphicData uri="http://schemas.openxmlformats.org/drawingml/2006/table">
            <a:tbl>
              <a:tblPr firstRow="1" bandRow="1"/>
              <a:tblGrid>
                <a:gridCol w="1762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936"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</a:rPr>
                        <a:t>변수명</a:t>
                      </a:r>
                      <a:r>
                        <a:rPr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</a:rPr>
                        <a:t>타입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</a:rPr>
                        <a:t>설명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OCCP_NAME_G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직업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산출일 기준 대분류 직업 정보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CUST_JOB_INCM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추정소득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직업정보기반 추정 소득 금액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HSHD_INFR_INCM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가구추정소득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가계 합산 추정 소득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ACTL_FMLY_NUM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실가족원수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산출일 기준 입력된 가족원 수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CUST_FMLY_NUM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보험가입가족원수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산출일 기준 보험가입이력이 있는 가족원 수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LAST_CHLD_AGE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막내자녀나이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산출일 기준 입력된 막내 자녀의 나이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MATE_OCCP_NAME_G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배우자직업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산출일 기준 배우자의 대분류 직업 정보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MATE_JOB_INCM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배우자추정소득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배우자 직업 또는 주소 기반 추정 소득 금액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CRDT_LOAN_CNT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신용대출건수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산출일 기준 **생명에서 실행된 총 신용대출 건수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MIN_CNTT_DATE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최초대출날짜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**생명에서 실행된 최초의 신용대출의 년월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TOT_CRLN_AMT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**생명신용대출금액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산출일 기준 **생명에서 실행된 총 신용대출 금액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TOT_REPY_AMT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**생명신용상환금액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산출일 기준 **생명에서 실행된 총 신용대출 금액 중 총 상환된 상환금액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CRLN_OVDU_RATE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신용대출연체율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**생명에서 실행된 신용대출이후 경과월수 중 연체경험월수의 비율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CRLN_30OVDU_RATE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/>
                      <a:r>
                        <a:t>30일이내신용대출연체율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/>
                      <a:r>
                        <a:t>**생명에서 실행된 30일이내 연체경험월수/ 30일이내 신용대출월수*100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LT1Y_CLOD_RATE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/>
                      <a:r>
                        <a:t>최근1년신용대출연체율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/>
                      <a:r>
                        <a:t>**생명에서 실행된  최근1년 연체경험월수/ 최근1년 신용대출월수*100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/>
                        <a:t>STRT_CRDT_GRAD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/>
                        <a:t>최초신용등급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/>
                        <a:t>**생명에서 실행된 가장 오래된 대출시점의 신용등급</a:t>
                      </a:r>
                    </a:p>
                  </a:txBody>
                  <a:tcPr marL="63500" marR="6350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LTST_CRDT_GRAD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최근신용등급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 dirty="0"/>
                        <a:t>**</a:t>
                      </a:r>
                      <a:r>
                        <a:rPr sz="1200" dirty="0" err="1"/>
                        <a:t>생명에서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실행된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가장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최근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대출시점의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신용등급</a:t>
                      </a:r>
                      <a:endParaRPr sz="1200" dirty="0"/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1" name="TextBox 3"/>
          <p:cNvSpPr txBox="1"/>
          <p:nvPr/>
        </p:nvSpPr>
        <p:spPr>
          <a:xfrm>
            <a:off x="217136" y="714356"/>
            <a:ext cx="7623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atinLnBrk="0" hangingPunct="0"/>
            <a:r>
              <a:rPr kern="0" dirty="0">
                <a:solidFill>
                  <a:srgbClr val="000000"/>
                </a:solidFill>
                <a:latin typeface="맑은 고딕"/>
                <a:ea typeface="맑은 고딕"/>
                <a:sym typeface="맑은 고딕"/>
              </a:rPr>
              <a:t>* 0</a:t>
            </a:r>
            <a:r>
              <a:rPr lang="en-US" kern="0" dirty="0">
                <a:solidFill>
                  <a:srgbClr val="000000"/>
                </a:solidFill>
                <a:latin typeface="맑은 고딕"/>
                <a:ea typeface="맑은 고딕"/>
                <a:sym typeface="맑은 고딕"/>
              </a:rPr>
              <a:t>2</a:t>
            </a:r>
            <a:r>
              <a:rPr kern="0" dirty="0">
                <a:solidFill>
                  <a:srgbClr val="000000"/>
                </a:solidFill>
                <a:latin typeface="맑은 고딕"/>
                <a:ea typeface="맑은 고딕"/>
                <a:sym typeface="맑은 고딕"/>
              </a:rPr>
              <a:t>_Data_set_보험.csv ( 총 row : 100,233 /  columns : 36 )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6C3CB486-5ED5-4B7F-9115-7767FF6ACC33}"/>
              </a:ext>
            </a:extLst>
          </p:cNvPr>
          <p:cNvSpPr txBox="1"/>
          <p:nvPr/>
        </p:nvSpPr>
        <p:spPr>
          <a:xfrm>
            <a:off x="171416" y="76863"/>
            <a:ext cx="74325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/>
            </a:lvl1pPr>
          </a:lstStyle>
          <a:p>
            <a:pPr latinLnBrk="0" hangingPunct="0"/>
            <a:r>
              <a:rPr sz="2800" kern="0" dirty="0" err="1">
                <a:solidFill>
                  <a:srgbClr val="004B96"/>
                </a:solidFill>
                <a:latin typeface="HY견고딕"/>
                <a:ea typeface="HY견고딕"/>
                <a:sym typeface="HY견고딕"/>
              </a:rPr>
              <a:t>변수정의서</a:t>
            </a:r>
            <a:endParaRPr sz="2800" kern="0" dirty="0">
              <a:solidFill>
                <a:srgbClr val="004B96"/>
              </a:solidFill>
              <a:latin typeface="HY견고딕"/>
              <a:ea typeface="HY견고딕"/>
              <a:sym typeface="HY견고딕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표 2"/>
          <p:cNvGraphicFramePr/>
          <p:nvPr>
            <p:extLst>
              <p:ext uri="{D42A27DB-BD31-4B8C-83A1-F6EECF244321}">
                <p14:modId xmlns:p14="http://schemas.microsoft.com/office/powerpoint/2010/main" val="2228136"/>
              </p:ext>
            </p:extLst>
          </p:nvPr>
        </p:nvGraphicFramePr>
        <p:xfrm>
          <a:off x="171415" y="1142984"/>
          <a:ext cx="9644130" cy="5204280"/>
        </p:xfrm>
        <a:graphic>
          <a:graphicData uri="http://schemas.openxmlformats.org/drawingml/2006/table">
            <a:tbl>
              <a:tblPr firstRow="1" bandRow="1"/>
              <a:tblGrid>
                <a:gridCol w="1762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936"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</a:rPr>
                        <a:t>변수명</a:t>
                      </a:r>
                      <a:r>
                        <a:rPr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</a:rPr>
                        <a:t>타입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</a:rPr>
                        <a:t>설명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PREM_OVDU_RATE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보험료연체율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총납입보험료 횟수 중 연체한 보험료 횟수의 비율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LT1Y_PEOD_RATE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/>
                      <a:r>
                        <a:t>최근1년보험료연체율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/>
                      <a:r>
                        <a:t>최근1년 연체납입횟수/총납입횟수*100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AVG_STLN_RATE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평균약대율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월별 약관대출가능 금액 중 약관대출 받은 금액의 비율의 연중 평균 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STLN_REMN_AMT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약관대출가능잔액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약관대출 받은 금액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LT1Y_STLN_AMT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최근1년약대금액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최근1년 약관대출 받은 금액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LT1Y_SLOD_RATE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최근1년약대연체율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최근1년 약관대출연체경험월수/ 최근1년 약관대출월수*100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GDINS_MON_PREM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非연금저축상품월납입보험료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유효한 계약 중 납입중인 보장성 상품의 월납환산보험료(일시납 제외)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SVINS_MON_PREM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연금저축상품월납입보험료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유효한 계약 중 납입중인 저축성 상품의 월납환산보험료(일시납 제외)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FMLY_GDINS_MNPREM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非가구연금저축상품월납입보험료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가계 합산 기준 유효한 계약 중 납입중인 보장성 상품의 월납환산보험료(일시납 제외)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FMLY_SVINS_MNPREM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가구非연금저축상품월납입보험료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가계 합산 기준 유효한 계약 중 납입중인 저축성 상품의 월납환산보험료(일시납 제외)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MAX_MON_PREM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최대월납입보험료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기준일 이전 납입한 월납입보험료 中 최대보험료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TOT_PREM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기납입보험료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유효한 계약의 총납입보험료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FMLY_TOT_PREM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가구기납입보험료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가계 합산 기준 유효한 계약의 총납입보험료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CNTT_LAMT_CNT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실효해지건수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계약해지 또는 실효난 계약건수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LT1Y_CTLT_CNT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최근1년 실효해지건수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100"/>
                      </a:pPr>
                      <a:r>
                        <a:t>최근1년 계약해지 또는 실효난 계약건수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AUTR_FAIL_MCNT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자동이체실패월수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산출일 기준 총 자동이체실패월수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FYCM_PAID_AMT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가구총지급보험금액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가계 합산 보험금지급 총액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FMLY_CLAM_CNT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가구총보험금청구건수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가계 합산 총 보험금청구 건수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100"/>
                        <a:t>FMLY_PLPY_CNT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/>
                        <a:t>가구만기완납경험횟수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100" dirty="0" err="1"/>
                        <a:t>가구단위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만기까지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보험료를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완납한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증번의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갯수</a:t>
                      </a:r>
                      <a:endParaRPr sz="1100" dirty="0"/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35" name="TextBox 3"/>
          <p:cNvSpPr txBox="1"/>
          <p:nvPr/>
        </p:nvSpPr>
        <p:spPr>
          <a:xfrm>
            <a:off x="217136" y="714356"/>
            <a:ext cx="7623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atinLnBrk="0" hangingPunct="0"/>
            <a:r>
              <a:rPr kern="0" dirty="0">
                <a:solidFill>
                  <a:srgbClr val="000000"/>
                </a:solidFill>
                <a:latin typeface="맑은 고딕"/>
                <a:ea typeface="맑은 고딕"/>
                <a:sym typeface="맑은 고딕"/>
              </a:rPr>
              <a:t>* 0</a:t>
            </a:r>
            <a:r>
              <a:rPr lang="en-US" kern="0" dirty="0">
                <a:solidFill>
                  <a:srgbClr val="000000"/>
                </a:solidFill>
                <a:latin typeface="맑은 고딕"/>
                <a:ea typeface="맑은 고딕"/>
                <a:sym typeface="맑은 고딕"/>
              </a:rPr>
              <a:t>2</a:t>
            </a:r>
            <a:r>
              <a:rPr kern="0" dirty="0">
                <a:solidFill>
                  <a:srgbClr val="000000"/>
                </a:solidFill>
                <a:latin typeface="맑은 고딕"/>
                <a:ea typeface="맑은 고딕"/>
                <a:sym typeface="맑은 고딕"/>
              </a:rPr>
              <a:t>_Data_set_보험.csv ( 총 row : 100,233 /  columns : 36 )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EB6B7FC-21EC-418F-A5C1-14889B27A47D}"/>
              </a:ext>
            </a:extLst>
          </p:cNvPr>
          <p:cNvSpPr txBox="1"/>
          <p:nvPr/>
        </p:nvSpPr>
        <p:spPr>
          <a:xfrm>
            <a:off x="171416" y="76863"/>
            <a:ext cx="74325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/>
            </a:lvl1pPr>
          </a:lstStyle>
          <a:p>
            <a:pPr latinLnBrk="0" hangingPunct="0"/>
            <a:r>
              <a:rPr sz="2800" kern="0" dirty="0" err="1">
                <a:solidFill>
                  <a:srgbClr val="004B96"/>
                </a:solidFill>
                <a:latin typeface="HY견고딕"/>
                <a:ea typeface="HY견고딕"/>
                <a:sym typeface="HY견고딕"/>
              </a:rPr>
              <a:t>변수정의서</a:t>
            </a:r>
            <a:endParaRPr sz="2800" kern="0" dirty="0">
              <a:solidFill>
                <a:srgbClr val="004B96"/>
              </a:solidFill>
              <a:latin typeface="HY견고딕"/>
              <a:ea typeface="HY견고딕"/>
              <a:sym typeface="HY견고딕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3_Office 테마">
  <a:themeElements>
    <a:clrScheme name="22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2_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22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30908</TotalTime>
  <Words>931</Words>
  <Application>Microsoft Office PowerPoint</Application>
  <PresentationFormat>사용자 지정</PresentationFormat>
  <Paragraphs>176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HY견고딕</vt:lpstr>
      <vt:lpstr>맑은 고딕</vt:lpstr>
      <vt:lpstr>Arial</vt:lpstr>
      <vt:lpstr>Helvetica</vt:lpstr>
      <vt:lpstr>22_Office 테마</vt:lpstr>
      <vt:lpstr>23_Office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kgbae@daum.net</cp:lastModifiedBy>
  <cp:revision>2212</cp:revision>
  <dcterms:created xsi:type="dcterms:W3CDTF">2006-10-05T04:04:58Z</dcterms:created>
  <dcterms:modified xsi:type="dcterms:W3CDTF">2022-08-16T05:49:32Z</dcterms:modified>
</cp:coreProperties>
</file>