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570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9" pos="52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2366" userDrawn="1">
          <p15:clr>
            <a:srgbClr val="A4A3A4"/>
          </p15:clr>
        </p15:guide>
        <p15:guide id="14" orient="horz" pos="3657" userDrawn="1">
          <p15:clr>
            <a:srgbClr val="A4A3A4"/>
          </p15:clr>
        </p15:guide>
        <p15:guide id="16" pos="2706" userDrawn="1">
          <p15:clr>
            <a:srgbClr val="A4A3A4"/>
          </p15:clr>
        </p15:guide>
        <p15:guide id="17" pos="291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orient="horz" pos="2047" userDrawn="1">
          <p15:clr>
            <a:srgbClr val="A4A3A4"/>
          </p15:clr>
        </p15:guide>
        <p15:guide id="20" pos="4974" userDrawn="1">
          <p15:clr>
            <a:srgbClr val="A4A3A4"/>
          </p15:clr>
        </p15:guide>
        <p15:guide id="21" pos="4770" userDrawn="1">
          <p15:clr>
            <a:srgbClr val="A4A3A4"/>
          </p15:clr>
        </p15:guide>
        <p15:guide id="22" pos="5133" userDrawn="1">
          <p15:clr>
            <a:srgbClr val="A4A3A4"/>
          </p15:clr>
        </p15:guide>
        <p15:guide id="23" pos="5337" userDrawn="1">
          <p15:clr>
            <a:srgbClr val="A4A3A4"/>
          </p15:clr>
        </p15:guide>
        <p15:guide id="24" pos="7378" userDrawn="1">
          <p15:clr>
            <a:srgbClr val="A4A3A4"/>
          </p15:clr>
        </p15:guide>
        <p15:guide id="25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872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0"/>
      </p:cViewPr>
      <p:guideLst>
        <p:guide orient="horz" pos="3453"/>
        <p:guide pos="2570"/>
        <p:guide orient="horz" pos="3997"/>
        <p:guide orient="horz" pos="572"/>
        <p:guide orient="horz" pos="323"/>
        <p:guide orient="horz" pos="3748"/>
        <p:guide pos="302"/>
        <p:guide pos="529"/>
        <p:guide pos="3840"/>
        <p:guide pos="2366"/>
        <p:guide orient="horz" pos="3657"/>
        <p:guide pos="2706"/>
        <p:guide pos="2910"/>
        <p:guide orient="horz" pos="2160"/>
        <p:guide orient="horz" pos="2047"/>
        <p:guide pos="4974"/>
        <p:guide pos="4770"/>
        <p:guide pos="5133"/>
        <p:guide pos="5337"/>
        <p:guide pos="7378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964F-5366-4067-8B00-777FB2DF5E2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C8786-3BD4-4836-BDA6-7985EB6B8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1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D730-5412-4A5A-157E-A951A9C47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0F27F-520E-083E-5E53-DF277B1C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7B6DB-A238-4F1A-9ED1-3D736B6F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2959-341C-4F22-80FB-E5A9EAED393A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05A8D-796C-A3EA-3A84-F3D0C18E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C6F5A-E057-424A-7B08-7E12AA26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3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AE37B-541C-72CD-78EA-E29A0284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0BDDF-45A8-20F4-A84A-0E5776F5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FDB6F-8E05-9907-24B6-00C4EB3F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018B-7836-4745-A3FF-3CCE61BC1DB9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43E15-609F-1CA0-B0F9-EC877770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6AE7B-31A0-B7F8-7B7A-E9869475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BEDDF-8B09-134D-ADA1-69DB50C81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96A6D-2156-0291-EDFE-1F25DDBD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392AA-0E38-1290-482D-D600E8F1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2E32-F1D8-433C-B443-5971BC75EF08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0A4C8-900B-9167-B492-B921A937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18498-71B7-E9E7-BD63-FD239367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9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71CD1-C241-E80B-1DA8-3B56567B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010A9-1D3F-F4F8-1D73-FC13768F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E0358-C458-BE41-1FD0-F5D91697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2093-78FE-4306-B3AE-1B2B5F6AC43C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89D18-11BF-D627-46F5-134EF34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9B8AE-CDC9-5759-C68E-5239E2BD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8B148-3CC4-D843-F1EE-A92F17D0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968D3-844F-C8E4-E25C-42F41BD8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A1CD3-9467-0AAC-047F-037A5777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C134-32FE-4C8C-8DCB-94308A4F1B7A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B94BC-9826-3EFE-62CC-837C646C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D9F3E-8DC3-4772-4D4D-56D55ED8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0D194-7A64-6607-3FC2-C77492D9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9157-FC2A-211D-480F-05C23F867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E508A-DBAC-CD45-BB9A-E3CF6B2AA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E1E6F-09E6-1F65-743F-154AE870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CE4B-DD5E-437B-9148-E375B44C98B9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68A1F-5430-1FB3-4DAC-6109A21A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A425D-0618-73EC-E171-29477A87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1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215C-501B-9D53-F34E-5AB51B35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BE356-D2C9-512E-EBCA-05F9017E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C4EAA-5C4D-CA88-890B-764AE740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0FC4E-97C8-E7B6-7922-9BDACD8FC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9BBC5-3712-448C-BFAE-3B771ABFD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A02CB2-AE7F-4C43-DD15-4880597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6AD-CE0E-4690-8C20-176F62E90F52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3B413-11E6-A8A4-154F-C546C727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16FD76-526C-1C65-D3B9-5F251B2B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1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E45D-22D2-A662-B7B1-32627427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AC13D7-B2BC-175D-AA55-7DA6759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B2C3-16FA-44AB-A6CE-D3A0792F5412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93C2D-9ECC-255F-4A0C-1A9CF162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76EBB6-AFB8-DDAC-E805-6AFC08F0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A6868B-BE07-30CA-CDED-22B7A01F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131-1E83-4C9D-8B50-D4DDF1169BA3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2319F-26A7-71AE-6CBD-6B753278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22F0F-C273-6340-6095-053930AC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6BEEF-B901-502B-2EB6-AF0F71F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AF6C-715C-69E0-CAA9-FEF99F1F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24854-B376-1BFA-B4C2-AB95A0D8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2FE73-027E-6103-6A84-7A6951A6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B510-1636-463B-A7A3-6B0020D6B37D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16446-A789-26FB-8655-856EE3FC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731F7-4551-D9B3-5D3B-6D3F227E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00C4D-0222-7B50-3C25-72092FF1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524D56-EDF8-7262-D3F3-986263EBB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B76B2-A087-0492-3D49-DB7C154DD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E9857-D075-A11D-F9A5-200CD687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45C1-27A3-479D-9659-D8F5B0B399B6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B6E07-6E43-825A-002B-37896CF3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2F8263-85D1-002C-2284-92ADAE3D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3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30E8FA-F8DA-30ED-E613-6E86F48F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C28FD-B5F3-C367-5474-56BD06B0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ECD67-0557-E487-0B35-AC5492A16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F085-2451-4BBA-9F77-0403A454B7CD}" type="datetime1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35ACB-E7DA-BD9F-F97F-0B7DB00FD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EC914-858F-A205-ECF0-494DCB0C1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1A0A-23DB-4515-BB99-9121A92A9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텍스트, 전자기기, 밤하늘이(가) 표시된 사진&#10;&#10;자동 생성된 설명">
            <a:extLst>
              <a:ext uri="{FF2B5EF4-FFF2-40B4-BE49-F238E27FC236}">
                <a16:creationId xmlns:a16="http://schemas.microsoft.com/office/drawing/2014/main" id="{27E3C5D4-89DA-84C3-2EF4-884FF309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53" y="1559399"/>
            <a:ext cx="781736" cy="15413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727D079-0550-0B71-72A9-BB0EE5B32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53" y="1433565"/>
            <a:ext cx="1065345" cy="16945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FA7C459-2873-D723-3DAA-569BE8FE5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28" y="1433512"/>
            <a:ext cx="1073984" cy="1711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63632-02FE-6F63-9C34-6865817FED5F}"/>
              </a:ext>
            </a:extLst>
          </p:cNvPr>
          <p:cNvSpPr txBox="1"/>
          <p:nvPr/>
        </p:nvSpPr>
        <p:spPr>
          <a:xfrm>
            <a:off x="625051" y="3271472"/>
            <a:ext cx="329184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금융 규제 완화로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빅테크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핀테크의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ko-KR" altLang="en-US" b="1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카드사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진출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endParaRPr lang="ko-KR" altLang="en-US" sz="70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토스뱅크의 경우 출시 1년만에 가입자 수 480만명 달성, 카카오뱅크는 전년 동기 대비(21년) 61.6% 증가(5571억원)로 </a:t>
            </a:r>
            <a:r>
              <a:rPr lang="ko-KR" altLang="en-US" b="1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경쟁 심화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EF049-482B-AA4F-1B06-342F5CC838D7}"/>
              </a:ext>
            </a:extLst>
          </p:cNvPr>
          <p:cNvSpPr txBox="1"/>
          <p:nvPr/>
        </p:nvSpPr>
        <p:spPr>
          <a:xfrm>
            <a:off x="267127" y="15800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7487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추진배경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7192D-81B4-6B2C-2A28-AE1D1534EF38}"/>
              </a:ext>
            </a:extLst>
          </p:cNvPr>
          <p:cNvCxnSpPr>
            <a:cxnSpLocks/>
          </p:cNvCxnSpPr>
          <p:nvPr/>
        </p:nvCxnSpPr>
        <p:spPr>
          <a:xfrm>
            <a:off x="1838960" y="388868"/>
            <a:ext cx="9052560" cy="0"/>
          </a:xfrm>
          <a:prstGeom prst="line">
            <a:avLst/>
          </a:prstGeom>
          <a:ln>
            <a:solidFill>
              <a:srgbClr val="37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A05B1936-18E4-E3AF-5845-2389D6AF579E}"/>
              </a:ext>
            </a:extLst>
          </p:cNvPr>
          <p:cNvGrpSpPr/>
          <p:nvPr/>
        </p:nvGrpSpPr>
        <p:grpSpPr>
          <a:xfrm>
            <a:off x="11051113" y="304631"/>
            <a:ext cx="750541" cy="168403"/>
            <a:chOff x="15563361" y="1814062"/>
            <a:chExt cx="1125812" cy="252605"/>
          </a:xfrm>
        </p:grpSpPr>
        <p:grpSp>
          <p:nvGrpSpPr>
            <p:cNvPr id="11" name="그룹 1005">
              <a:extLst>
                <a:ext uri="{FF2B5EF4-FFF2-40B4-BE49-F238E27FC236}">
                  <a16:creationId xmlns:a16="http://schemas.microsoft.com/office/drawing/2014/main" id="{89F29A05-176C-8EAE-A777-72CF55A165D9}"/>
                </a:ext>
              </a:extLst>
            </p:cNvPr>
            <p:cNvGrpSpPr/>
            <p:nvPr/>
          </p:nvGrpSpPr>
          <p:grpSpPr>
            <a:xfrm>
              <a:off x="15545679" y="1831744"/>
              <a:ext cx="252605" cy="217240"/>
              <a:chOff x="15545679" y="1831744"/>
              <a:chExt cx="252605" cy="217240"/>
            </a:xfrm>
          </p:grpSpPr>
          <p:pic>
            <p:nvPicPr>
              <p:cNvPr id="18" name="Object 13">
                <a:extLst>
                  <a:ext uri="{FF2B5EF4-FFF2-40B4-BE49-F238E27FC236}">
                    <a16:creationId xmlns:a16="http://schemas.microsoft.com/office/drawing/2014/main" id="{C0ED0354-3C41-5D68-E102-899014AE0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5545679" y="1831744"/>
                <a:ext cx="252605" cy="217240"/>
              </a:xfrm>
              <a:prstGeom prst="rect">
                <a:avLst/>
              </a:prstGeom>
            </p:spPr>
          </p:pic>
        </p:grpSp>
        <p:grpSp>
          <p:nvGrpSpPr>
            <p:cNvPr id="12" name="그룹 1006">
              <a:extLst>
                <a:ext uri="{FF2B5EF4-FFF2-40B4-BE49-F238E27FC236}">
                  <a16:creationId xmlns:a16="http://schemas.microsoft.com/office/drawing/2014/main" id="{9E88A180-0332-2265-41A7-D926B100D962}"/>
                </a:ext>
              </a:extLst>
            </p:cNvPr>
            <p:cNvGrpSpPr/>
            <p:nvPr/>
          </p:nvGrpSpPr>
          <p:grpSpPr>
            <a:xfrm>
              <a:off x="15848536" y="1831744"/>
              <a:ext cx="252605" cy="217240"/>
              <a:chOff x="15848536" y="1831744"/>
              <a:chExt cx="252605" cy="217240"/>
            </a:xfrm>
          </p:grpSpPr>
          <p:pic>
            <p:nvPicPr>
              <p:cNvPr id="17" name="Object 16">
                <a:extLst>
                  <a:ext uri="{FF2B5EF4-FFF2-40B4-BE49-F238E27FC236}">
                    <a16:creationId xmlns:a16="http://schemas.microsoft.com/office/drawing/2014/main" id="{C2410B0A-2C11-377D-8A0D-B37B3A52E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5848536" y="1831744"/>
                <a:ext cx="252605" cy="217240"/>
              </a:xfrm>
              <a:prstGeom prst="rect">
                <a:avLst/>
              </a:prstGeom>
            </p:spPr>
          </p:pic>
        </p:grpSp>
        <p:grpSp>
          <p:nvGrpSpPr>
            <p:cNvPr id="13" name="그룹 1007">
              <a:extLst>
                <a:ext uri="{FF2B5EF4-FFF2-40B4-BE49-F238E27FC236}">
                  <a16:creationId xmlns:a16="http://schemas.microsoft.com/office/drawing/2014/main" id="{8560E288-7E8C-AD2E-91DC-1BCA14F2E8AC}"/>
                </a:ext>
              </a:extLst>
            </p:cNvPr>
            <p:cNvGrpSpPr/>
            <p:nvPr/>
          </p:nvGrpSpPr>
          <p:grpSpPr>
            <a:xfrm>
              <a:off x="16151393" y="1831744"/>
              <a:ext cx="252605" cy="217240"/>
              <a:chOff x="16151393" y="1831744"/>
              <a:chExt cx="252605" cy="217240"/>
            </a:xfrm>
          </p:grpSpPr>
          <p:pic>
            <p:nvPicPr>
              <p:cNvPr id="16" name="Object 19">
                <a:extLst>
                  <a:ext uri="{FF2B5EF4-FFF2-40B4-BE49-F238E27FC236}">
                    <a16:creationId xmlns:a16="http://schemas.microsoft.com/office/drawing/2014/main" id="{6A589AE8-EDC2-AF68-342A-CF1DAA173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6151393" y="1831744"/>
                <a:ext cx="252605" cy="217240"/>
              </a:xfrm>
              <a:prstGeom prst="rect">
                <a:avLst/>
              </a:prstGeom>
            </p:spPr>
          </p:pic>
        </p:grpSp>
        <p:grpSp>
          <p:nvGrpSpPr>
            <p:cNvPr id="14" name="그룹 1008">
              <a:extLst>
                <a:ext uri="{FF2B5EF4-FFF2-40B4-BE49-F238E27FC236}">
                  <a16:creationId xmlns:a16="http://schemas.microsoft.com/office/drawing/2014/main" id="{AA066E00-D271-4FDF-4C15-CD04A3CBE5F1}"/>
                </a:ext>
              </a:extLst>
            </p:cNvPr>
            <p:cNvGrpSpPr/>
            <p:nvPr/>
          </p:nvGrpSpPr>
          <p:grpSpPr>
            <a:xfrm>
              <a:off x="16454250" y="1831744"/>
              <a:ext cx="252605" cy="217240"/>
              <a:chOff x="16454250" y="1831744"/>
              <a:chExt cx="252605" cy="217240"/>
            </a:xfrm>
          </p:grpSpPr>
          <p:pic>
            <p:nvPicPr>
              <p:cNvPr id="15" name="Object 22">
                <a:extLst>
                  <a:ext uri="{FF2B5EF4-FFF2-40B4-BE49-F238E27FC236}">
                    <a16:creationId xmlns:a16="http://schemas.microsoft.com/office/drawing/2014/main" id="{9D69CF6E-CD54-C123-69E6-FF31D5BAC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6454250" y="1831744"/>
                <a:ext cx="252605" cy="217240"/>
              </a:xfrm>
              <a:prstGeom prst="rect">
                <a:avLst/>
              </a:prstGeom>
            </p:spPr>
          </p:pic>
        </p:grp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D2FD7EE-9E5A-F4B5-6765-AE05DA70DD05}"/>
              </a:ext>
            </a:extLst>
          </p:cNvPr>
          <p:cNvSpPr/>
          <p:nvPr/>
        </p:nvSpPr>
        <p:spPr>
          <a:xfrm>
            <a:off x="479425" y="1204949"/>
            <a:ext cx="3583093" cy="4450756"/>
          </a:xfrm>
          <a:prstGeom prst="roundRect">
            <a:avLst>
              <a:gd name="adj" fmla="val 4465"/>
            </a:avLst>
          </a:prstGeom>
          <a:noFill/>
          <a:ln w="19050">
            <a:solidFill>
              <a:srgbClr val="248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3F61E6-ABBF-112C-6509-F51C0CD6BC34}"/>
              </a:ext>
            </a:extLst>
          </p:cNvPr>
          <p:cNvSpPr/>
          <p:nvPr/>
        </p:nvSpPr>
        <p:spPr>
          <a:xfrm>
            <a:off x="4312786" y="1190070"/>
            <a:ext cx="3583093" cy="4465635"/>
          </a:xfrm>
          <a:prstGeom prst="roundRect">
            <a:avLst>
              <a:gd name="adj" fmla="val 4465"/>
            </a:avLst>
          </a:prstGeom>
          <a:noFill/>
          <a:ln w="19050">
            <a:solidFill>
              <a:srgbClr val="248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8DF7F97-CF19-39C1-86FD-255D2508A239}"/>
              </a:ext>
            </a:extLst>
          </p:cNvPr>
          <p:cNvSpPr/>
          <p:nvPr/>
        </p:nvSpPr>
        <p:spPr>
          <a:xfrm>
            <a:off x="8146147" y="1190067"/>
            <a:ext cx="3583093" cy="4465635"/>
          </a:xfrm>
          <a:prstGeom prst="roundRect">
            <a:avLst>
              <a:gd name="adj" fmla="val 4465"/>
            </a:avLst>
          </a:prstGeom>
          <a:noFill/>
          <a:ln w="19050">
            <a:solidFill>
              <a:srgbClr val="248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29" name="그림 28" descr="텍스트, 구급 상자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D4ABE9F9-628F-DB92-7B7B-CADC4CE10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0" y="1433513"/>
            <a:ext cx="1073984" cy="170323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15367F-6033-D60A-2011-711CA60D163E}"/>
              </a:ext>
            </a:extLst>
          </p:cNvPr>
          <p:cNvGrpSpPr/>
          <p:nvPr/>
        </p:nvGrpSpPr>
        <p:grpSpPr>
          <a:xfrm>
            <a:off x="-3057" y="5815198"/>
            <a:ext cx="1780385" cy="403951"/>
            <a:chOff x="-3057" y="6221923"/>
            <a:chExt cx="1780385" cy="465007"/>
          </a:xfrm>
        </p:grpSpPr>
        <p:grpSp>
          <p:nvGrpSpPr>
            <p:cNvPr id="33" name="그룹 1001">
              <a:extLst>
                <a:ext uri="{FF2B5EF4-FFF2-40B4-BE49-F238E27FC236}">
                  <a16:creationId xmlns:a16="http://schemas.microsoft.com/office/drawing/2014/main" id="{8F652719-02C4-6724-4E07-057E5C3070FD}"/>
                </a:ext>
              </a:extLst>
            </p:cNvPr>
            <p:cNvGrpSpPr/>
            <p:nvPr/>
          </p:nvGrpSpPr>
          <p:grpSpPr>
            <a:xfrm>
              <a:off x="-3057" y="6221923"/>
              <a:ext cx="1780385" cy="461665"/>
              <a:chOff x="-39072" y="0"/>
              <a:chExt cx="18324786" cy="2000000"/>
            </a:xfrm>
          </p:grpSpPr>
          <p:pic>
            <p:nvPicPr>
              <p:cNvPr id="35" name="Object 2">
                <a:extLst>
                  <a:ext uri="{FF2B5EF4-FFF2-40B4-BE49-F238E27FC236}">
                    <a16:creationId xmlns:a16="http://schemas.microsoft.com/office/drawing/2014/main" id="{AB22D2E3-9BD9-ADD1-7095-FBD67408B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39072" y="0"/>
                <a:ext cx="18324786" cy="2000000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7FBA47-D607-1F76-36CD-67EF28F8A894}"/>
                </a:ext>
              </a:extLst>
            </p:cNvPr>
            <p:cNvSpPr txBox="1"/>
            <p:nvPr/>
          </p:nvSpPr>
          <p:spPr>
            <a:xfrm>
              <a:off x="468380" y="6261775"/>
              <a:ext cx="1068747" cy="42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EAEAE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추진목적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4463A7F-0B06-C940-5775-CFFE1190B335}"/>
              </a:ext>
            </a:extLst>
          </p:cNvPr>
          <p:cNvSpPr txBox="1"/>
          <p:nvPr/>
        </p:nvSpPr>
        <p:spPr>
          <a:xfrm>
            <a:off x="4580775" y="3271472"/>
            <a:ext cx="3047114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전체 매출의 15%나 차지하는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아웃바운드의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매출 감소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70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2021년 55%에서 각 분기별 22%까지 매출 하락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22079A-DC9F-788A-FA3C-6A351F542725}"/>
              </a:ext>
            </a:extLst>
          </p:cNvPr>
          <p:cNvSpPr txBox="1"/>
          <p:nvPr/>
        </p:nvSpPr>
        <p:spPr>
          <a:xfrm>
            <a:off x="4793829" y="800844"/>
            <a:ext cx="2670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아웃바운드의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중요성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9BF4A-0C58-A36A-8169-E70BA2E2CFFA}"/>
              </a:ext>
            </a:extLst>
          </p:cNvPr>
          <p:cNvSpPr txBox="1"/>
          <p:nvPr/>
        </p:nvSpPr>
        <p:spPr>
          <a:xfrm>
            <a:off x="4579003" y="4792890"/>
            <a:ext cx="33168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아웃바운드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: </a:t>
            </a: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고객 유치를 위해 카드시에서 고객에게 전화를 하는 행위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307A0-3273-3C56-E252-822788C756FF}"/>
              </a:ext>
            </a:extLst>
          </p:cNvPr>
          <p:cNvSpPr txBox="1"/>
          <p:nvPr/>
        </p:nvSpPr>
        <p:spPr>
          <a:xfrm>
            <a:off x="850421" y="807857"/>
            <a:ext cx="2807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경쟁사 출현으로 경쟁심화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C57F30-D754-8B7A-F13D-FF7F9821BD22}"/>
              </a:ext>
            </a:extLst>
          </p:cNvPr>
          <p:cNvSpPr txBox="1"/>
          <p:nvPr/>
        </p:nvSpPr>
        <p:spPr>
          <a:xfrm>
            <a:off x="8570351" y="4146559"/>
            <a:ext cx="338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“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저한테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필요 없는 상품인데 </a:t>
            </a:r>
            <a:r>
              <a: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</a:t>
            </a:r>
          </a:p>
          <a:p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왜 추천해주는 지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모르겠어요</a:t>
            </a:r>
            <a:r>
              <a: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.”</a:t>
            </a:r>
            <a:endParaRPr lang="ko-KR" altLang="en-US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5F3A71-BBCA-77BF-62CD-AC1A081BA9E8}"/>
              </a:ext>
            </a:extLst>
          </p:cNvPr>
          <p:cNvSpPr txBox="1"/>
          <p:nvPr/>
        </p:nvSpPr>
        <p:spPr>
          <a:xfrm>
            <a:off x="8472488" y="860398"/>
            <a:ext cx="330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비효율적인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텔레마케팅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전략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C940CAC3-0FF0-329A-42C3-E22281AF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1600"/>
            <a:ext cx="2743200" cy="365125"/>
          </a:xfrm>
        </p:spPr>
        <p:txBody>
          <a:bodyPr/>
          <a:lstStyle/>
          <a:p>
            <a:fld id="{5EE11A0A-23DB-4515-BB99-9121A92A9EC5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55533EC-FE07-92C2-F1F1-8774A54A46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09" y="1465674"/>
            <a:ext cx="1679714" cy="167971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3B38FDE-708A-3116-96DB-D5EFCBACCD61}"/>
              </a:ext>
            </a:extLst>
          </p:cNvPr>
          <p:cNvSpPr txBox="1"/>
          <p:nvPr/>
        </p:nvSpPr>
        <p:spPr>
          <a:xfrm>
            <a:off x="9921900" y="1762218"/>
            <a:ext cx="1533022" cy="95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텔레마케팅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광고 전화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1599-9955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CFF0E5-C4B6-6133-ABB9-7D54E844B5FE}"/>
              </a:ext>
            </a:extLst>
          </p:cNvPr>
          <p:cNvSpPr txBox="1"/>
          <p:nvPr/>
        </p:nvSpPr>
        <p:spPr>
          <a:xfrm>
            <a:off x="8450239" y="3301902"/>
            <a:ext cx="3192380" cy="65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고객의 특성을 고려하지 않은 무분별한 광고 전화</a:t>
            </a:r>
          </a:p>
        </p:txBody>
      </p:sp>
      <p:sp>
        <p:nvSpPr>
          <p:cNvPr id="67" name="사다리꼴 66">
            <a:extLst>
              <a:ext uri="{FF2B5EF4-FFF2-40B4-BE49-F238E27FC236}">
                <a16:creationId xmlns:a16="http://schemas.microsoft.com/office/drawing/2014/main" id="{EAA3FFD0-BD9A-B87F-6C49-14960951E681}"/>
              </a:ext>
            </a:extLst>
          </p:cNvPr>
          <p:cNvSpPr/>
          <p:nvPr/>
        </p:nvSpPr>
        <p:spPr>
          <a:xfrm rot="16200000">
            <a:off x="9099945" y="1897598"/>
            <a:ext cx="1274883" cy="422342"/>
          </a:xfrm>
          <a:prstGeom prst="trapezoid">
            <a:avLst>
              <a:gd name="adj" fmla="val 49674"/>
            </a:avLst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82000">
                <a:srgbClr val="E2E2E2"/>
              </a:gs>
              <a:gs pos="79444">
                <a:srgbClr val="E2E2E2"/>
              </a:gs>
              <a:gs pos="95000">
                <a:schemeClr val="accent3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279D52F-D795-1F37-E82E-B6DE49785D4B}"/>
              </a:ext>
            </a:extLst>
          </p:cNvPr>
          <p:cNvGrpSpPr/>
          <p:nvPr/>
        </p:nvGrpSpPr>
        <p:grpSpPr>
          <a:xfrm>
            <a:off x="5139691" y="1355846"/>
            <a:ext cx="1870707" cy="1825720"/>
            <a:chOff x="5139691" y="1490596"/>
            <a:chExt cx="1870707" cy="1825720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6A696ED8-86F3-1C06-D227-2DE0B666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9691" y="1490596"/>
              <a:ext cx="1870707" cy="182572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472284-70E1-7BF2-4BD4-E6EBE44F02D5}"/>
                </a:ext>
              </a:extLst>
            </p:cNvPr>
            <p:cNvSpPr txBox="1"/>
            <p:nvPr/>
          </p:nvSpPr>
          <p:spPr>
            <a:xfrm>
              <a:off x="5426799" y="2051082"/>
              <a:ext cx="1355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Pretendard ExtraLight" panose="02000303000000020004" pitchFamily="50" charset="-127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약 </a:t>
              </a:r>
              <a:endPara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endParaRPr>
            </a:p>
            <a:p>
              <a:pPr algn="ctr"/>
              <a:r>
                <a:rPr lang="en-US" altLang="ko-KR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6152</a:t>
              </a:r>
              <a:r>
                <a:rPr lang="ko-KR" altLang="en-US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억원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8D52AA5-3C36-34B7-6F99-89D61DD7FBE6}"/>
              </a:ext>
            </a:extLst>
          </p:cNvPr>
          <p:cNvSpPr txBox="1"/>
          <p:nvPr/>
        </p:nvSpPr>
        <p:spPr>
          <a:xfrm>
            <a:off x="4502726" y="1375740"/>
            <a:ext cx="1496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예시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신한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81E0E2-5110-E6E2-9A50-8112DA8AC099}"/>
              </a:ext>
            </a:extLst>
          </p:cNvPr>
          <p:cNvSpPr txBox="1"/>
          <p:nvPr/>
        </p:nvSpPr>
        <p:spPr>
          <a:xfrm>
            <a:off x="2270971" y="6006227"/>
            <a:ext cx="812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경쟁 심화 속 </a:t>
            </a:r>
            <a:r>
              <a:rPr lang="ko-KR" altLang="en-US" sz="2400" dirty="0">
                <a:solidFill>
                  <a:srgbClr val="37487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고객 맞춤형 </a:t>
            </a:r>
            <a:r>
              <a:rPr lang="ko-KR" altLang="en-US" sz="2400" dirty="0" err="1">
                <a:solidFill>
                  <a:srgbClr val="37487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아웃바운드</a:t>
            </a:r>
            <a:r>
              <a:rPr lang="ko-KR" altLang="en-US" sz="2400" dirty="0">
                <a:solidFill>
                  <a:srgbClr val="37487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전략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79884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텍스트, 전자기기, 밤하늘이(가) 표시된 사진&#10;&#10;자동 생성된 설명">
            <a:extLst>
              <a:ext uri="{FF2B5EF4-FFF2-40B4-BE49-F238E27FC236}">
                <a16:creationId xmlns:a16="http://schemas.microsoft.com/office/drawing/2014/main" id="{27E3C5D4-89DA-84C3-2EF4-884FF309A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53" y="1559399"/>
            <a:ext cx="781736" cy="15413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727D079-0550-0B71-72A9-BB0EE5B32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53" y="1433565"/>
            <a:ext cx="1065345" cy="169459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FA7C459-2873-D723-3DAA-569BE8FE5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28" y="1433512"/>
            <a:ext cx="1073984" cy="1711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63632-02FE-6F63-9C34-6865817FED5F}"/>
              </a:ext>
            </a:extLst>
          </p:cNvPr>
          <p:cNvSpPr txBox="1"/>
          <p:nvPr/>
        </p:nvSpPr>
        <p:spPr>
          <a:xfrm>
            <a:off x="625051" y="3271472"/>
            <a:ext cx="329184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금융 규제 완화로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빅테크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핀테크의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r>
              <a:rPr lang="ko-KR" altLang="en-US" b="1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카드사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진출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endParaRPr lang="ko-KR" altLang="en-US" sz="70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토스뱅크의 경우 출시 1년만에 가입자 수 480만명 달성, 카카오뱅크는 전년 동기 대비(21년) 61.6% 증가(5571억원)로 </a:t>
            </a:r>
            <a:r>
              <a:rPr lang="ko-KR" altLang="en-US" b="1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경쟁 심화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EF049-482B-AA4F-1B06-342F5CC838D7}"/>
              </a:ext>
            </a:extLst>
          </p:cNvPr>
          <p:cNvSpPr txBox="1"/>
          <p:nvPr/>
        </p:nvSpPr>
        <p:spPr>
          <a:xfrm>
            <a:off x="267127" y="158001"/>
            <a:ext cx="240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374872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현황 및 개선기회</a:t>
            </a:r>
            <a:endParaRPr lang="ko-KR" altLang="en-US" sz="2400" dirty="0">
              <a:solidFill>
                <a:srgbClr val="374872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7192D-81B4-6B2C-2A28-AE1D1534EF3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8853" y="388834"/>
            <a:ext cx="8222667" cy="34"/>
          </a:xfrm>
          <a:prstGeom prst="line">
            <a:avLst/>
          </a:prstGeom>
          <a:ln>
            <a:solidFill>
              <a:srgbClr val="37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A05B1936-18E4-E3AF-5845-2389D6AF579E}"/>
              </a:ext>
            </a:extLst>
          </p:cNvPr>
          <p:cNvGrpSpPr/>
          <p:nvPr/>
        </p:nvGrpSpPr>
        <p:grpSpPr>
          <a:xfrm>
            <a:off x="11051113" y="304631"/>
            <a:ext cx="750541" cy="168403"/>
            <a:chOff x="15563361" y="1814062"/>
            <a:chExt cx="1125812" cy="252605"/>
          </a:xfrm>
        </p:grpSpPr>
        <p:grpSp>
          <p:nvGrpSpPr>
            <p:cNvPr id="11" name="그룹 1005">
              <a:extLst>
                <a:ext uri="{FF2B5EF4-FFF2-40B4-BE49-F238E27FC236}">
                  <a16:creationId xmlns:a16="http://schemas.microsoft.com/office/drawing/2014/main" id="{89F29A05-176C-8EAE-A777-72CF55A165D9}"/>
                </a:ext>
              </a:extLst>
            </p:cNvPr>
            <p:cNvGrpSpPr/>
            <p:nvPr/>
          </p:nvGrpSpPr>
          <p:grpSpPr>
            <a:xfrm>
              <a:off x="15545679" y="1831744"/>
              <a:ext cx="252605" cy="217240"/>
              <a:chOff x="15545679" y="1831744"/>
              <a:chExt cx="252605" cy="217240"/>
            </a:xfrm>
          </p:grpSpPr>
          <p:pic>
            <p:nvPicPr>
              <p:cNvPr id="18" name="Object 13">
                <a:extLst>
                  <a:ext uri="{FF2B5EF4-FFF2-40B4-BE49-F238E27FC236}">
                    <a16:creationId xmlns:a16="http://schemas.microsoft.com/office/drawing/2014/main" id="{C0ED0354-3C41-5D68-E102-899014AE0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5545679" y="1831744"/>
                <a:ext cx="252605" cy="217240"/>
              </a:xfrm>
              <a:prstGeom prst="rect">
                <a:avLst/>
              </a:prstGeom>
            </p:spPr>
          </p:pic>
        </p:grpSp>
        <p:grpSp>
          <p:nvGrpSpPr>
            <p:cNvPr id="12" name="그룹 1006">
              <a:extLst>
                <a:ext uri="{FF2B5EF4-FFF2-40B4-BE49-F238E27FC236}">
                  <a16:creationId xmlns:a16="http://schemas.microsoft.com/office/drawing/2014/main" id="{9E88A180-0332-2265-41A7-D926B100D962}"/>
                </a:ext>
              </a:extLst>
            </p:cNvPr>
            <p:cNvGrpSpPr/>
            <p:nvPr/>
          </p:nvGrpSpPr>
          <p:grpSpPr>
            <a:xfrm>
              <a:off x="15848536" y="1831744"/>
              <a:ext cx="252605" cy="217240"/>
              <a:chOff x="15848536" y="1831744"/>
              <a:chExt cx="252605" cy="217240"/>
            </a:xfrm>
          </p:grpSpPr>
          <p:pic>
            <p:nvPicPr>
              <p:cNvPr id="17" name="Object 16">
                <a:extLst>
                  <a:ext uri="{FF2B5EF4-FFF2-40B4-BE49-F238E27FC236}">
                    <a16:creationId xmlns:a16="http://schemas.microsoft.com/office/drawing/2014/main" id="{C2410B0A-2C11-377D-8A0D-B37B3A52E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5848536" y="1831744"/>
                <a:ext cx="252605" cy="217240"/>
              </a:xfrm>
              <a:prstGeom prst="rect">
                <a:avLst/>
              </a:prstGeom>
            </p:spPr>
          </p:pic>
        </p:grpSp>
        <p:grpSp>
          <p:nvGrpSpPr>
            <p:cNvPr id="13" name="그룹 1007">
              <a:extLst>
                <a:ext uri="{FF2B5EF4-FFF2-40B4-BE49-F238E27FC236}">
                  <a16:creationId xmlns:a16="http://schemas.microsoft.com/office/drawing/2014/main" id="{8560E288-7E8C-AD2E-91DC-1BCA14F2E8AC}"/>
                </a:ext>
              </a:extLst>
            </p:cNvPr>
            <p:cNvGrpSpPr/>
            <p:nvPr/>
          </p:nvGrpSpPr>
          <p:grpSpPr>
            <a:xfrm>
              <a:off x="16151393" y="1831744"/>
              <a:ext cx="252605" cy="217240"/>
              <a:chOff x="16151393" y="1831744"/>
              <a:chExt cx="252605" cy="217240"/>
            </a:xfrm>
          </p:grpSpPr>
          <p:pic>
            <p:nvPicPr>
              <p:cNvPr id="16" name="Object 19">
                <a:extLst>
                  <a:ext uri="{FF2B5EF4-FFF2-40B4-BE49-F238E27FC236}">
                    <a16:creationId xmlns:a16="http://schemas.microsoft.com/office/drawing/2014/main" id="{6A589AE8-EDC2-AF68-342A-CF1DAA173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6151393" y="1831744"/>
                <a:ext cx="252605" cy="217240"/>
              </a:xfrm>
              <a:prstGeom prst="rect">
                <a:avLst/>
              </a:prstGeom>
            </p:spPr>
          </p:pic>
        </p:grpSp>
        <p:grpSp>
          <p:nvGrpSpPr>
            <p:cNvPr id="14" name="그룹 1008">
              <a:extLst>
                <a:ext uri="{FF2B5EF4-FFF2-40B4-BE49-F238E27FC236}">
                  <a16:creationId xmlns:a16="http://schemas.microsoft.com/office/drawing/2014/main" id="{AA066E00-D271-4FDF-4C15-CD04A3CBE5F1}"/>
                </a:ext>
              </a:extLst>
            </p:cNvPr>
            <p:cNvGrpSpPr/>
            <p:nvPr/>
          </p:nvGrpSpPr>
          <p:grpSpPr>
            <a:xfrm>
              <a:off x="16454250" y="1831744"/>
              <a:ext cx="252605" cy="217240"/>
              <a:chOff x="16454250" y="1831744"/>
              <a:chExt cx="252605" cy="217240"/>
            </a:xfrm>
          </p:grpSpPr>
          <p:pic>
            <p:nvPicPr>
              <p:cNvPr id="15" name="Object 22">
                <a:extLst>
                  <a:ext uri="{FF2B5EF4-FFF2-40B4-BE49-F238E27FC236}">
                    <a16:creationId xmlns:a16="http://schemas.microsoft.com/office/drawing/2014/main" id="{9D69CF6E-CD54-C123-69E6-FF31D5BAC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6454250" y="1831744"/>
                <a:ext cx="252605" cy="217240"/>
              </a:xfrm>
              <a:prstGeom prst="rect">
                <a:avLst/>
              </a:prstGeom>
            </p:spPr>
          </p:pic>
        </p:grp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D2FD7EE-9E5A-F4B5-6765-AE05DA70DD05}"/>
              </a:ext>
            </a:extLst>
          </p:cNvPr>
          <p:cNvSpPr/>
          <p:nvPr/>
        </p:nvSpPr>
        <p:spPr>
          <a:xfrm>
            <a:off x="479425" y="1204949"/>
            <a:ext cx="3583093" cy="4450756"/>
          </a:xfrm>
          <a:prstGeom prst="roundRect">
            <a:avLst>
              <a:gd name="adj" fmla="val 4465"/>
            </a:avLst>
          </a:prstGeom>
          <a:noFill/>
          <a:ln w="19050">
            <a:solidFill>
              <a:srgbClr val="248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23F61E6-ABBF-112C-6509-F51C0CD6BC34}"/>
              </a:ext>
            </a:extLst>
          </p:cNvPr>
          <p:cNvSpPr/>
          <p:nvPr/>
        </p:nvSpPr>
        <p:spPr>
          <a:xfrm>
            <a:off x="4312786" y="1190070"/>
            <a:ext cx="3583093" cy="4465635"/>
          </a:xfrm>
          <a:prstGeom prst="roundRect">
            <a:avLst>
              <a:gd name="adj" fmla="val 4465"/>
            </a:avLst>
          </a:prstGeom>
          <a:noFill/>
          <a:ln w="19050">
            <a:solidFill>
              <a:srgbClr val="248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8DF7F97-CF19-39C1-86FD-255D2508A239}"/>
              </a:ext>
            </a:extLst>
          </p:cNvPr>
          <p:cNvSpPr/>
          <p:nvPr/>
        </p:nvSpPr>
        <p:spPr>
          <a:xfrm>
            <a:off x="8146147" y="1190067"/>
            <a:ext cx="3583093" cy="4465635"/>
          </a:xfrm>
          <a:prstGeom prst="roundRect">
            <a:avLst>
              <a:gd name="adj" fmla="val 4465"/>
            </a:avLst>
          </a:prstGeom>
          <a:noFill/>
          <a:ln w="19050">
            <a:solidFill>
              <a:srgbClr val="248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29" name="그림 28" descr="텍스트, 구급 상자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D4ABE9F9-628F-DB92-7B7B-CADC4CE10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0" y="1433513"/>
            <a:ext cx="1073984" cy="170323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15367F-6033-D60A-2011-711CA60D163E}"/>
              </a:ext>
            </a:extLst>
          </p:cNvPr>
          <p:cNvGrpSpPr/>
          <p:nvPr/>
        </p:nvGrpSpPr>
        <p:grpSpPr>
          <a:xfrm>
            <a:off x="-3057" y="5815198"/>
            <a:ext cx="1780385" cy="403951"/>
            <a:chOff x="-3057" y="6221923"/>
            <a:chExt cx="1780385" cy="465007"/>
          </a:xfrm>
        </p:grpSpPr>
        <p:grpSp>
          <p:nvGrpSpPr>
            <p:cNvPr id="33" name="그룹 1001">
              <a:extLst>
                <a:ext uri="{FF2B5EF4-FFF2-40B4-BE49-F238E27FC236}">
                  <a16:creationId xmlns:a16="http://schemas.microsoft.com/office/drawing/2014/main" id="{8F652719-02C4-6724-4E07-057E5C3070FD}"/>
                </a:ext>
              </a:extLst>
            </p:cNvPr>
            <p:cNvGrpSpPr/>
            <p:nvPr/>
          </p:nvGrpSpPr>
          <p:grpSpPr>
            <a:xfrm>
              <a:off x="-3057" y="6221923"/>
              <a:ext cx="1780385" cy="461665"/>
              <a:chOff x="-39072" y="0"/>
              <a:chExt cx="18324786" cy="2000000"/>
            </a:xfrm>
          </p:grpSpPr>
          <p:pic>
            <p:nvPicPr>
              <p:cNvPr id="35" name="Object 2">
                <a:extLst>
                  <a:ext uri="{FF2B5EF4-FFF2-40B4-BE49-F238E27FC236}">
                    <a16:creationId xmlns:a16="http://schemas.microsoft.com/office/drawing/2014/main" id="{AB22D2E3-9BD9-ADD1-7095-FBD67408B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39072" y="0"/>
                <a:ext cx="18324786" cy="2000000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7FBA47-D607-1F76-36CD-67EF28F8A894}"/>
                </a:ext>
              </a:extLst>
            </p:cNvPr>
            <p:cNvSpPr txBox="1"/>
            <p:nvPr/>
          </p:nvSpPr>
          <p:spPr>
            <a:xfrm>
              <a:off x="468380" y="6261775"/>
              <a:ext cx="1068747" cy="42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EAEAEA"/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개선목표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4463A7F-0B06-C940-5775-CFFE1190B335}"/>
              </a:ext>
            </a:extLst>
          </p:cNvPr>
          <p:cNvSpPr txBox="1"/>
          <p:nvPr/>
        </p:nvSpPr>
        <p:spPr>
          <a:xfrm>
            <a:off x="4580775" y="3271472"/>
            <a:ext cx="3047114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전체 매출의 15%나 차지하는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아웃바운드의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매출 감소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700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2021년 55%에서 각 분기별 22%까지 매출 하락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22079A-DC9F-788A-FA3C-6A351F542725}"/>
              </a:ext>
            </a:extLst>
          </p:cNvPr>
          <p:cNvSpPr txBox="1"/>
          <p:nvPr/>
        </p:nvSpPr>
        <p:spPr>
          <a:xfrm>
            <a:off x="4793829" y="800844"/>
            <a:ext cx="2670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아웃바운드의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중요성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9BF4A-0C58-A36A-8169-E70BA2E2CFFA}"/>
              </a:ext>
            </a:extLst>
          </p:cNvPr>
          <p:cNvSpPr txBox="1"/>
          <p:nvPr/>
        </p:nvSpPr>
        <p:spPr>
          <a:xfrm>
            <a:off x="4579003" y="4792890"/>
            <a:ext cx="33168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아웃바운드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: </a:t>
            </a:r>
            <a:r>
              <a:rPr lang="ko-KR" altLang="en-US" sz="1500" dirty="0">
                <a:solidFill>
                  <a:schemeClr val="bg1">
                    <a:lumMod val="65000"/>
                  </a:schemeClr>
                </a:solidFill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고객 유치를 위해 카드시에서 고객에게 전화를 하는 행위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307A0-3273-3C56-E252-822788C756FF}"/>
              </a:ext>
            </a:extLst>
          </p:cNvPr>
          <p:cNvSpPr txBox="1"/>
          <p:nvPr/>
        </p:nvSpPr>
        <p:spPr>
          <a:xfrm>
            <a:off x="850421" y="807857"/>
            <a:ext cx="2807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경쟁사 출현으로 경쟁심화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C57F30-D754-8B7A-F13D-FF7F9821BD22}"/>
              </a:ext>
            </a:extLst>
          </p:cNvPr>
          <p:cNvSpPr txBox="1"/>
          <p:nvPr/>
        </p:nvSpPr>
        <p:spPr>
          <a:xfrm>
            <a:off x="8570351" y="4146559"/>
            <a:ext cx="338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“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저한테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필요 없는 상품인데 </a:t>
            </a:r>
            <a:r>
              <a: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,</a:t>
            </a:r>
          </a:p>
          <a:p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왜 추천해주는 지 </a:t>
            </a:r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모르겠어요</a:t>
            </a:r>
            <a:r>
              <a: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.”</a:t>
            </a:r>
            <a:endParaRPr lang="ko-KR" altLang="en-US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5F3A71-BBCA-77BF-62CD-AC1A081BA9E8}"/>
              </a:ext>
            </a:extLst>
          </p:cNvPr>
          <p:cNvSpPr txBox="1"/>
          <p:nvPr/>
        </p:nvSpPr>
        <p:spPr>
          <a:xfrm>
            <a:off x="8472488" y="860398"/>
            <a:ext cx="330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&lt;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비효율적인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텔레마케팅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전략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C940CAC3-0FF0-329A-42C3-E22281AF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1600"/>
            <a:ext cx="2743200" cy="365125"/>
          </a:xfrm>
        </p:spPr>
        <p:txBody>
          <a:bodyPr/>
          <a:lstStyle/>
          <a:p>
            <a:fld id="{5EE11A0A-23DB-4515-BB99-9121A92A9EC5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55533EC-FE07-92C2-F1F1-8774A54A46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09" y="1465674"/>
            <a:ext cx="1679714" cy="167971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3B38FDE-708A-3116-96DB-D5EFCBACCD61}"/>
              </a:ext>
            </a:extLst>
          </p:cNvPr>
          <p:cNvSpPr txBox="1"/>
          <p:nvPr/>
        </p:nvSpPr>
        <p:spPr>
          <a:xfrm>
            <a:off x="9921900" y="1762218"/>
            <a:ext cx="1533022" cy="95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텔레마케팅</a:t>
            </a: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 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광고 전화</a:t>
            </a:r>
            <a:endParaRPr lang="en-US" altLang="ko-KR" dirty="0">
              <a:latin typeface="Pretendard ExtraLight" panose="02000303000000020004" pitchFamily="50" charset="-127"/>
              <a:ea typeface="Pretendard ExtraLight" panose="02000303000000020004" pitchFamily="50" charset="-127"/>
              <a:cs typeface="Pretendard ExtraLight" panose="020003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1599-9955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CFF0E5-C4B6-6133-ABB9-7D54E844B5FE}"/>
              </a:ext>
            </a:extLst>
          </p:cNvPr>
          <p:cNvSpPr txBox="1"/>
          <p:nvPr/>
        </p:nvSpPr>
        <p:spPr>
          <a:xfrm>
            <a:off x="8450239" y="3301902"/>
            <a:ext cx="3192380" cy="65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rPr>
              <a:t>고객의 특성을 고려하지 않은 무분별한 광고 전화</a:t>
            </a:r>
          </a:p>
        </p:txBody>
      </p:sp>
      <p:sp>
        <p:nvSpPr>
          <p:cNvPr id="67" name="사다리꼴 66">
            <a:extLst>
              <a:ext uri="{FF2B5EF4-FFF2-40B4-BE49-F238E27FC236}">
                <a16:creationId xmlns:a16="http://schemas.microsoft.com/office/drawing/2014/main" id="{EAA3FFD0-BD9A-B87F-6C49-14960951E681}"/>
              </a:ext>
            </a:extLst>
          </p:cNvPr>
          <p:cNvSpPr/>
          <p:nvPr/>
        </p:nvSpPr>
        <p:spPr>
          <a:xfrm rot="16200000">
            <a:off x="9099945" y="1897598"/>
            <a:ext cx="1274883" cy="422342"/>
          </a:xfrm>
          <a:prstGeom prst="trapezoid">
            <a:avLst>
              <a:gd name="adj" fmla="val 49674"/>
            </a:avLst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82000">
                <a:srgbClr val="E2E2E2"/>
              </a:gs>
              <a:gs pos="79444">
                <a:srgbClr val="E2E2E2"/>
              </a:gs>
              <a:gs pos="95000">
                <a:schemeClr val="accent3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279D52F-D795-1F37-E82E-B6DE49785D4B}"/>
              </a:ext>
            </a:extLst>
          </p:cNvPr>
          <p:cNvGrpSpPr/>
          <p:nvPr/>
        </p:nvGrpSpPr>
        <p:grpSpPr>
          <a:xfrm>
            <a:off x="5139691" y="1355846"/>
            <a:ext cx="1870707" cy="1825720"/>
            <a:chOff x="5139691" y="1490596"/>
            <a:chExt cx="1870707" cy="1825720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6A696ED8-86F3-1C06-D227-2DE0B666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9691" y="1490596"/>
              <a:ext cx="1870707" cy="182572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472284-70E1-7BF2-4BD4-E6EBE44F02D5}"/>
                </a:ext>
              </a:extLst>
            </p:cNvPr>
            <p:cNvSpPr txBox="1"/>
            <p:nvPr/>
          </p:nvSpPr>
          <p:spPr>
            <a:xfrm>
              <a:off x="5426799" y="2051082"/>
              <a:ext cx="1355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Pretendard ExtraLight" panose="02000303000000020004" pitchFamily="50" charset="-127"/>
                  <a:ea typeface="Pretendard ExtraLight" panose="02000303000000020004" pitchFamily="50" charset="-127"/>
                  <a:cs typeface="Pretendard ExtraLight" panose="02000303000000020004" pitchFamily="50" charset="-127"/>
                </a:rPr>
                <a:t>약 </a:t>
              </a:r>
              <a:endParaRPr lang="en-US" altLang="ko-KR" dirty="0">
                <a:latin typeface="Pretendard ExtraLight" panose="02000303000000020004" pitchFamily="50" charset="-127"/>
                <a:ea typeface="Pretendard ExtraLight" panose="02000303000000020004" pitchFamily="50" charset="-127"/>
                <a:cs typeface="Pretendard ExtraLight" panose="02000303000000020004" pitchFamily="50" charset="-127"/>
              </a:endParaRPr>
            </a:p>
            <a:p>
              <a:pPr algn="ctr"/>
              <a:r>
                <a:rPr lang="en-US" altLang="ko-KR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6152</a:t>
              </a:r>
              <a:r>
                <a:rPr lang="ko-KR" altLang="en-US" dirty="0"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억원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8D52AA5-3C36-34B7-6F99-89D61DD7FBE6}"/>
              </a:ext>
            </a:extLst>
          </p:cNvPr>
          <p:cNvSpPr txBox="1"/>
          <p:nvPr/>
        </p:nvSpPr>
        <p:spPr>
          <a:xfrm>
            <a:off x="4502726" y="1375740"/>
            <a:ext cx="1496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예시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</a:rPr>
              <a:t>신한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81E0E2-5110-E6E2-9A50-8112DA8AC099}"/>
              </a:ext>
            </a:extLst>
          </p:cNvPr>
          <p:cNvSpPr txBox="1"/>
          <p:nvPr/>
        </p:nvSpPr>
        <p:spPr>
          <a:xfrm>
            <a:off x="2270971" y="6006227"/>
            <a:ext cx="812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경쟁 심화 속 </a:t>
            </a:r>
            <a:r>
              <a:rPr lang="ko-KR" altLang="en-US" sz="2400" dirty="0">
                <a:solidFill>
                  <a:srgbClr val="37487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고객 맞춤형 </a:t>
            </a:r>
            <a:r>
              <a:rPr lang="ko-KR" altLang="en-US" sz="2400" dirty="0" err="1">
                <a:solidFill>
                  <a:srgbClr val="37487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아웃바운드</a:t>
            </a:r>
            <a:r>
              <a:rPr lang="ko-KR" altLang="en-US" sz="2400" dirty="0">
                <a:solidFill>
                  <a:srgbClr val="37487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전략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을 통한 매출 증대</a:t>
            </a:r>
          </a:p>
        </p:txBody>
      </p:sp>
    </p:spTree>
    <p:extLst>
      <p:ext uri="{BB962C8B-B14F-4D97-AF65-F5344CB8AC3E}">
        <p14:creationId xmlns:p14="http://schemas.microsoft.com/office/powerpoint/2010/main" val="279420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246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Pretendard ExtraLight</vt:lpstr>
      <vt:lpstr>Pretendard Medium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박민지(수학과)</dc:creator>
  <cp:lastModifiedBy>박민지(수학과)</cp:lastModifiedBy>
  <cp:revision>46</cp:revision>
  <dcterms:created xsi:type="dcterms:W3CDTF">2022-11-10T02:19:05Z</dcterms:created>
  <dcterms:modified xsi:type="dcterms:W3CDTF">2022-11-10T08:41:40Z</dcterms:modified>
</cp:coreProperties>
</file>