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AB536-369D-4D38-A202-F01DF83D0C01}" v="17" dt="2022-11-07T20:04:35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 snapToObjects="1">
      <p:cViewPr varScale="1">
        <p:scale>
          <a:sx n="52" d="100"/>
          <a:sy n="52" d="100"/>
        </p:scale>
        <p:origin x="7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ichael J" userId="S::mryan47@gatech.edu::8e35f3ba-8384-4c3a-9beb-47e491e5204f" providerId="AD" clId="Web-{4B8AB536-369D-4D38-A202-F01DF83D0C01}"/>
    <pc:docChg chg="addSld modSld sldOrd">
      <pc:chgData name="Ryan, Michael J" userId="S::mryan47@gatech.edu::8e35f3ba-8384-4c3a-9beb-47e491e5204f" providerId="AD" clId="Web-{4B8AB536-369D-4D38-A202-F01DF83D0C01}" dt="2022-11-07T20:04:35.424" v="14"/>
      <pc:docMkLst>
        <pc:docMk/>
      </pc:docMkLst>
      <pc:sldChg chg="ord">
        <pc:chgData name="Ryan, Michael J" userId="S::mryan47@gatech.edu::8e35f3ba-8384-4c3a-9beb-47e491e5204f" providerId="AD" clId="Web-{4B8AB536-369D-4D38-A202-F01DF83D0C01}" dt="2022-11-07T20:04:35.424" v="14"/>
        <pc:sldMkLst>
          <pc:docMk/>
          <pc:sldMk cId="780547761" sldId="268"/>
        </pc:sldMkLst>
      </pc:sldChg>
      <pc:sldChg chg="modSp new">
        <pc:chgData name="Ryan, Michael J" userId="S::mryan47@gatech.edu::8e35f3ba-8384-4c3a-9beb-47e491e5204f" providerId="AD" clId="Web-{4B8AB536-369D-4D38-A202-F01DF83D0C01}" dt="2022-11-07T20:04:02.595" v="13" actId="20577"/>
        <pc:sldMkLst>
          <pc:docMk/>
          <pc:sldMk cId="651892745" sldId="269"/>
        </pc:sldMkLst>
        <pc:spChg chg="mod">
          <ac:chgData name="Ryan, Michael J" userId="S::mryan47@gatech.edu::8e35f3ba-8384-4c3a-9beb-47e491e5204f" providerId="AD" clId="Web-{4B8AB536-369D-4D38-A202-F01DF83D0C01}" dt="2022-11-07T20:03:58.376" v="11" actId="20577"/>
          <ac:spMkLst>
            <pc:docMk/>
            <pc:sldMk cId="651892745" sldId="269"/>
            <ac:spMk id="2" creationId="{3110671C-3C6F-16F0-0F16-CD5E54625D04}"/>
          </ac:spMkLst>
        </pc:spChg>
        <pc:spChg chg="mod">
          <ac:chgData name="Ryan, Michael J" userId="S::mryan47@gatech.edu::8e35f3ba-8384-4c3a-9beb-47e491e5204f" providerId="AD" clId="Web-{4B8AB536-369D-4D38-A202-F01DF83D0C01}" dt="2022-11-07T20:04:02.595" v="13" actId="20577"/>
          <ac:spMkLst>
            <pc:docMk/>
            <pc:sldMk cId="651892745" sldId="269"/>
            <ac:spMk id="3" creationId="{606E3B0F-9A7D-D85C-5006-769C7F7DD68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Number of Hidden Layer Perceptrons</a:t>
            </a:r>
            <a:r>
              <a:rPr lang="en-US" sz="1400" b="0" i="0" u="none" strike="noStrike" baseline="0"/>
              <a:t> vs </a:t>
            </a:r>
            <a:r>
              <a:rPr lang="en-US" sz="1400" b="0" i="0" u="none" strike="noStrike" baseline="0">
                <a:effectLst/>
              </a:rPr>
              <a:t>Average Accuracy for testPenData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0.83809999999999996</c:v>
                </c:pt>
                <c:pt idx="2">
                  <c:v>0.89910000000000001</c:v>
                </c:pt>
                <c:pt idx="3">
                  <c:v>0.90210000000000001</c:v>
                </c:pt>
                <c:pt idx="4">
                  <c:v>0.90459999999999996</c:v>
                </c:pt>
                <c:pt idx="5">
                  <c:v>0.9022</c:v>
                </c:pt>
                <c:pt idx="6">
                  <c:v>0.90210000000000001</c:v>
                </c:pt>
                <c:pt idx="7">
                  <c:v>0.89810000000000001</c:v>
                </c:pt>
                <c:pt idx="8">
                  <c:v>0.89959999999999996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8D-4A7C-AB6E-1EEEB8A3E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220064"/>
        <c:axId val="257447856"/>
      </c:lineChart>
      <c:catAx>
        <c:axId val="46422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Hidden Layer Perceptrons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447856"/>
        <c:crosses val="autoZero"/>
        <c:auto val="1"/>
        <c:lblAlgn val="ctr"/>
        <c:lblOffset val="100"/>
        <c:noMultiLvlLbl val="0"/>
      </c:catAx>
      <c:valAx>
        <c:axId val="25744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Average Accuracy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22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Number of Hidden Layer Perceptrons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vs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Average Accuracy for testCarData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Average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0.70540000000000003</c:v>
                </c:pt>
                <c:pt idx="1">
                  <c:v>0.96709999999999996</c:v>
                </c:pt>
                <c:pt idx="2">
                  <c:v>0.97319999999999995</c:v>
                </c:pt>
                <c:pt idx="3">
                  <c:v>0.96870000000000001</c:v>
                </c:pt>
                <c:pt idx="4">
                  <c:v>0.96789999999999998</c:v>
                </c:pt>
                <c:pt idx="5">
                  <c:v>0.96750000000000003</c:v>
                </c:pt>
                <c:pt idx="6">
                  <c:v>0.96840000000000004</c:v>
                </c:pt>
                <c:pt idx="7">
                  <c:v>0.97089999999999999</c:v>
                </c:pt>
                <c:pt idx="8">
                  <c:v>0.96499999999999997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E1-4B19-84FC-2B8E36D49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429952"/>
        <c:axId val="264593328"/>
      </c:lineChart>
      <c:catAx>
        <c:axId val="462429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Number of Hidden Layer Perceptrons</a:t>
                </a:r>
                <a:r>
                  <a:rPr lang="en-US" sz="1000" b="0" i="0" u="none" strike="noStrike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593328"/>
        <c:crosses val="autoZero"/>
        <c:auto val="1"/>
        <c:lblAlgn val="ctr"/>
        <c:lblOffset val="100"/>
        <c:noMultiLvlLbl val="0"/>
      </c:catAx>
      <c:valAx>
        <c:axId val="2645933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2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8BE-1F29-7C6C-3B10-EEA0FBBA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21320-C809-D2B6-0451-6180AD6C6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1B8-902E-FD28-FACE-26588135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BF3-A320-3A5C-E2E2-ED6F8526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A5F0-E4D7-F0A4-BD5E-F44E7217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5407-6DA8-6107-4A71-C954A7FB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0F950-EBD5-E9FF-8521-9B63135B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A14-F3AF-C1BD-3624-8F2C517D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56E2-2954-9FF5-8EFD-58B188D0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A50B-171D-4C10-FC8E-BF116A7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4997-A6FD-1699-2C71-FB7D50F78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21DD4-6CFE-77BA-89B9-B7E98B86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9EC5-D194-FA1A-73E7-4298A00A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BD3D-ADFB-B04A-9D53-E72473CB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0A449-82D5-82C3-2ABD-3FFADB5F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E1B7-3888-DBF0-48AA-34C92D10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75CD-641B-CF01-C420-DB1596E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DA9C-48F7-0640-D299-0789DA32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7BE52-26E6-B550-0C33-09EA30AB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D46C-B950-C835-7423-7EB58DC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C32B-AAA7-6515-D73E-AFEF4A23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0666-3189-4BF8-77C1-498A43FB2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15EFE-3990-99C8-5DF3-EC5D45D6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3943-A26F-B9B3-574E-474813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18D5-4A1A-9B47-814F-F7E65705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CF9-A0A1-30AF-4F5B-98A485EE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DBEC-6DFC-C27C-958A-81EF585F3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7768-EF5E-01F9-4DE7-59C6C9B05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7597-7F0E-F505-DC2A-BAD14880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82C-6062-FA65-63CC-921A1645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CC43-0F6F-CDBB-8501-A9D951D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975-517C-0E40-CFF2-E7EAFBC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9985-BB26-3028-2DB3-FCF98B8C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B3D59-B31E-DBDC-2696-05B4A098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D14-B9DA-FA91-C293-10A548B9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7802-02B9-8368-C310-205C8CB27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1CC2-2679-0CC3-CB0C-16E0EF6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C65FA-F5ED-809C-5FDE-EA553143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1D29D-8E1A-BFB8-230A-7C351626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4283-DE15-E98B-0F82-93825CEC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D85FE-0A4A-DF01-4393-4FAD58A2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F7A94-BF40-E172-350B-8AA6047D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40026-ED6C-06B8-2252-162B3592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707FB-66F1-384F-D215-8ACB7445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9791A-9921-DC79-D820-1F2765C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0842-F8AC-3E41-74E8-A252D7CD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9EB6-25F8-F933-BE7D-741CDDB6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767F-4680-30CC-15AC-9BAC17A5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B1826-D3E9-2498-C706-849EE1BB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EB427-A2C6-3734-E8F4-2096AB9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1638-64A8-5150-DBB0-C855D79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318-DDE1-AE74-7ED6-6CB552F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96B0-6F02-FFE0-EE05-F12DD8C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9FB81-D15F-893A-4FEC-2D5FCFC85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1E6B-095F-4C80-3009-9D8283D9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7226-2A7A-3F92-AABD-5BBE621E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2025-0EA2-9247-449B-FFE137B8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221-15DD-E749-E64E-D9FB281B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0D249-932E-15F7-B08C-4605435B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2610-0006-9F8B-F57D-6B8FD6918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C2A5-14A0-AC59-52A0-FA7B9D735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1EB0-0461-CD43-85FB-D0CB8276650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921A-E164-5E0F-EC73-8D4CA1006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D71E3-3577-2A51-4AE8-1780FE6C7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136A-4760-C343-B694-C060346CF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8A61-4D08-4D16-8645-BCA836AC0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7185-6E2D-978D-5F87-F4759A86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Name: Yujin Hwang</a:t>
            </a:r>
          </a:p>
          <a:p>
            <a:r>
              <a:rPr lang="en-US" dirty="0"/>
              <a:t>Your GT Username: yhwang81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A156-9932-5670-6F9E-8092505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9403-3848-6218-4457-C177F7ED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without a hidden layer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1700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AAA-C20E-33D9-B73C-E7B8527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97D-5A7A-E5D6-11FA-BE06C549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behavior of the trained neural net </a:t>
            </a:r>
            <a:r>
              <a:rPr lang="en-US" b="1" dirty="0">
                <a:solidFill>
                  <a:schemeClr val="accent1"/>
                </a:solidFill>
              </a:rPr>
              <a:t>with a hidden layer</a:t>
            </a:r>
            <a:r>
              <a:rPr lang="en-US" dirty="0"/>
              <a:t>. Are the results what you expected? Explain your observation.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8B4-C476-381F-FBCD-8DEC94EE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FFD9-2217-ADAB-57ED-263EC99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the name and the source of the dataset that you’ve chosen.</a:t>
            </a:r>
          </a:p>
          <a:p>
            <a:r>
              <a:rPr lang="en-US" dirty="0"/>
              <a:t>Name: ______</a:t>
            </a:r>
          </a:p>
          <a:p>
            <a:r>
              <a:rPr lang="en-US" dirty="0"/>
              <a:t>Source (e.g., URLs): ______</a:t>
            </a:r>
          </a:p>
          <a:p>
            <a:r>
              <a:rPr lang="en-US" dirty="0"/>
              <a:t>Briefly describe the dataset: _____</a:t>
            </a:r>
          </a:p>
        </p:txBody>
      </p:sp>
    </p:spTree>
    <p:extLst>
      <p:ext uri="{BB962C8B-B14F-4D97-AF65-F5344CB8AC3E}">
        <p14:creationId xmlns:p14="http://schemas.microsoft.com/office/powerpoint/2010/main" val="305007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71C-3C6F-16F0-0F16-CD5E5462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8 (extra credit): Run 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B0F-9A7D-D85C-5006-769C7F7D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>
                <a:ea typeface="+mn-lt"/>
                <a:cs typeface="+mn-lt"/>
              </a:rPr>
              <a:t>Max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Average accuracy: _______</a:t>
            </a:r>
          </a:p>
          <a:p>
            <a:pPr lvl="1"/>
            <a:r>
              <a:rPr lang="en-US" dirty="0">
                <a:ea typeface="+mn-lt"/>
                <a:cs typeface="+mn-lt"/>
              </a:rPr>
              <a:t>Standard deviation: 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8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3A04-FF07-7672-4D32-1D0F4C52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 (extra credit): Novel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882F-B0CC-7870-3441-05CF1EED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how to run the code that you’ve set up to train the selected dataset.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7805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9F57-9210-FAA5-4E81-C3590F76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Learning With Restarts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8D6B-C36B-425E-BF07-2C3959FDA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0.907375</a:t>
            </a:r>
          </a:p>
          <a:p>
            <a:pPr lvl="1"/>
            <a:r>
              <a:rPr lang="en-US" dirty="0"/>
              <a:t>Average accuracy: 0.904459</a:t>
            </a:r>
          </a:p>
          <a:p>
            <a:pPr lvl="1"/>
            <a:r>
              <a:rPr lang="en-US" dirty="0"/>
              <a:t>Standard deviation: 0.0023671</a:t>
            </a:r>
          </a:p>
          <a:p>
            <a:pPr marL="514350" indent="-514350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 accuracy: 0.985346</a:t>
            </a:r>
          </a:p>
          <a:p>
            <a:pPr lvl="1"/>
            <a:r>
              <a:rPr lang="en-US" dirty="0"/>
              <a:t>Average accuracy: 0.9742773</a:t>
            </a:r>
          </a:p>
          <a:p>
            <a:pPr lvl="1"/>
            <a:r>
              <a:rPr lang="en-US" dirty="0"/>
              <a:t>Standard deviation: 0.007348</a:t>
            </a:r>
          </a:p>
        </p:txBody>
      </p:sp>
    </p:spTree>
    <p:extLst>
      <p:ext uri="{BB962C8B-B14F-4D97-AF65-F5344CB8AC3E}">
        <p14:creationId xmlns:p14="http://schemas.microsoft.com/office/powerpoint/2010/main" val="425825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688118"/>
              </p:ext>
            </p:extLst>
          </p:nvPr>
        </p:nvGraphicFramePr>
        <p:xfrm>
          <a:off x="838200" y="2927607"/>
          <a:ext cx="102795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testPenData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84C6FB-0F4B-73F7-A7C4-E5176C6D0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231640"/>
              </p:ext>
            </p:extLst>
          </p:nvPr>
        </p:nvGraphicFramePr>
        <p:xfrm>
          <a:off x="3543300" y="3070225"/>
          <a:ext cx="4572000" cy="342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4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testPenData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In the case of the </a:t>
            </a:r>
            <a:r>
              <a:rPr lang="en-US" b="1" dirty="0" err="1"/>
              <a:t>testPenData</a:t>
            </a:r>
            <a:r>
              <a:rPr lang="en-US" b="1" dirty="0"/>
              <a:t>, the enhancement in average accuracy for neural networks exhibits a substantial decline beyond 5 hidden layer </a:t>
            </a:r>
            <a:r>
              <a:rPr lang="en-US" b="1" dirty="0" err="1"/>
              <a:t>perceptrons</a:t>
            </a:r>
            <a:r>
              <a:rPr lang="en-US" b="1" dirty="0"/>
              <a:t>. There is minimal observable variance in average accuracy among networks with 10-40 </a:t>
            </a:r>
            <a:r>
              <a:rPr lang="en-US" b="1" dirty="0" err="1"/>
              <a:t>perceptrons</a:t>
            </a:r>
            <a:r>
              <a:rPr lang="en-US" b="1" dirty="0"/>
              <a:t>. Notably, the neural network failed to operate when with 0 </a:t>
            </a:r>
            <a:r>
              <a:rPr lang="en-US" b="1" dirty="0" err="1"/>
              <a:t>perceptrons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52-5CCA-D781-B87D-79A656A1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761F-E52E-3DED-E1FB-42C4F3A4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 table 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 – report the max, average, and standard deviation at various amount of perceptrons.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3B653B-4521-83BE-7A10-E0A3A9C24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714290"/>
              </p:ext>
            </p:extLst>
          </p:nvPr>
        </p:nvGraphicFramePr>
        <p:xfrm>
          <a:off x="838200" y="2927607"/>
          <a:ext cx="1027957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30">
                  <a:extLst>
                    <a:ext uri="{9D8B030D-6E8A-4147-A177-3AD203B41FA5}">
                      <a16:colId xmlns:a16="http://schemas.microsoft.com/office/drawing/2014/main" val="426233974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1337364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40962951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93292854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728644514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604911367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389162490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1658042070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22906209"/>
                    </a:ext>
                  </a:extLst>
                </a:gridCol>
                <a:gridCol w="900949">
                  <a:extLst>
                    <a:ext uri="{9D8B030D-6E8A-4147-A177-3AD203B41FA5}">
                      <a16:colId xmlns:a16="http://schemas.microsoft.com/office/drawing/2014/main" val="201531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Perceptrons at the 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0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90851"/>
                  </a:ext>
                </a:extLst>
              </a:tr>
              <a:tr h="319337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5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F40-C6EE-E7A6-3994-B3C683DA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3560-6238-CEC5-FEEE-136A295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learning curve for </a:t>
            </a:r>
            <a:r>
              <a:rPr lang="en-US" b="1" dirty="0">
                <a:solidFill>
                  <a:schemeClr val="accent1"/>
                </a:solidFill>
              </a:rPr>
              <a:t>testCarData </a:t>
            </a:r>
            <a:r>
              <a:rPr lang="en-US" dirty="0"/>
              <a:t>where the number of hidden layer perceptrons is the independent variable and the average accuracy is the dependent variable.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F37C36-FD45-CC9E-E1E7-F0110D8CA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23746"/>
              </p:ext>
            </p:extLst>
          </p:nvPr>
        </p:nvGraphicFramePr>
        <p:xfrm>
          <a:off x="3810000" y="3038475"/>
          <a:ext cx="4572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69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5576-1025-1CFF-01D2-B133909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Varying the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9D33-8DF2-46D8-3314-68D0038D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testCarData</a:t>
            </a:r>
            <a:r>
              <a:rPr lang="en-US" dirty="0"/>
              <a:t>, discuss any notable trends you saw related to increasing the size of the hidden layers in your neural net.</a:t>
            </a:r>
          </a:p>
          <a:p>
            <a:pPr marL="0" indent="0">
              <a:buNone/>
            </a:pPr>
            <a:r>
              <a:rPr lang="en-US" b="1" dirty="0"/>
              <a:t>Answer: In the evaluation of </a:t>
            </a:r>
            <a:r>
              <a:rPr lang="en-US" b="1" dirty="0" err="1"/>
              <a:t>testCarData</a:t>
            </a:r>
            <a:r>
              <a:rPr lang="en-US" b="1" dirty="0"/>
              <a:t>, the improvement in average accuracy for neural networks shows a decreasing impact beyond 5 hidden layer </a:t>
            </a:r>
            <a:r>
              <a:rPr lang="en-US" b="1" dirty="0" err="1"/>
              <a:t>perceptrons</a:t>
            </a:r>
            <a:r>
              <a:rPr lang="en-US" b="1" dirty="0"/>
              <a:t>. There is minimal noticeable distinction in average accuracy across networks employing 5-40 </a:t>
            </a:r>
            <a:r>
              <a:rPr lang="en-US" b="1" dirty="0" err="1"/>
              <a:t>perceptrons</a:t>
            </a:r>
            <a:r>
              <a:rPr lang="en-US" b="1" dirty="0"/>
              <a:t> and the average accuracy exhibited a slight downward trend with an increase in the number of </a:t>
            </a:r>
            <a:r>
              <a:rPr lang="en-US" b="1" dirty="0" err="1"/>
              <a:t>perceptrons</a:t>
            </a:r>
            <a:r>
              <a:rPr lang="en-US" b="1" dirty="0"/>
              <a:t>. Lastly, with 0 hidden layer </a:t>
            </a:r>
            <a:r>
              <a:rPr lang="en-US" b="1" dirty="0" err="1"/>
              <a:t>perceptrons</a:t>
            </a:r>
            <a:r>
              <a:rPr lang="en-US" b="1" dirty="0"/>
              <a:t>, the network still achieved a 70% accuracy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9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CA-EB9C-FE91-20CE-16CE105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(extra credit): Learning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0F6F-3394-E2F7-6561-09BF6893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Report the max accuracy, average accuracy, and standard deviation of the neural net that you have trained with 1) no hidden layer, and 2) a hidden layer with various amount of perceptrons (at least 3 different amounts)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7016A-FCF3-A889-2E24-8DDD563E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78556"/>
              </p:ext>
            </p:extLst>
          </p:nvPr>
        </p:nvGraphicFramePr>
        <p:xfrm>
          <a:off x="956214" y="3641173"/>
          <a:ext cx="99608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69">
                  <a:extLst>
                    <a:ext uri="{9D8B030D-6E8A-4147-A177-3AD203B41FA5}">
                      <a16:colId xmlns:a16="http://schemas.microsoft.com/office/drawing/2014/main" val="3429959564"/>
                    </a:ext>
                  </a:extLst>
                </a:gridCol>
                <a:gridCol w="2051824">
                  <a:extLst>
                    <a:ext uri="{9D8B030D-6E8A-4147-A177-3AD203B41FA5}">
                      <a16:colId xmlns:a16="http://schemas.microsoft.com/office/drawing/2014/main" val="2275662110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923054707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1093576241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3295709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Hidden Layer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___ perceptrons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0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9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7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5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cd04f37-61de-4efe-8deb-41caa9b443e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48A6A150DE2B4D9E39EBD463A4E71C" ma:contentTypeVersion="7" ma:contentTypeDescription="Create a new document." ma:contentTypeScope="" ma:versionID="a15653001aa0b3746dee938cebba7eea">
  <xsd:schema xmlns:xsd="http://www.w3.org/2001/XMLSchema" xmlns:xs="http://www.w3.org/2001/XMLSchema" xmlns:p="http://schemas.microsoft.com/office/2006/metadata/properties" xmlns:ns2="3cd04f37-61de-4efe-8deb-41caa9b443e6" targetNamespace="http://schemas.microsoft.com/office/2006/metadata/properties" ma:root="true" ma:fieldsID="b211b56fd2ae32ec40bcfadbf36bf3ec" ns2:_="">
    <xsd:import namespace="3cd04f37-61de-4efe-8deb-41caa9b44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04f37-61de-4efe-8deb-41caa9b44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64FAB-7221-4C50-8C9C-CC74698F23CF}">
  <ds:schemaRefs>
    <ds:schemaRef ds:uri="http://schemas.microsoft.com/office/2006/metadata/properties"/>
    <ds:schemaRef ds:uri="http://schemas.microsoft.com/office/infopath/2007/PartnerControls"/>
    <ds:schemaRef ds:uri="3cd04f37-61de-4efe-8deb-41caa9b443e6"/>
  </ds:schemaRefs>
</ds:datastoreItem>
</file>

<file path=customXml/itemProps2.xml><?xml version="1.0" encoding="utf-8"?>
<ds:datastoreItem xmlns:ds="http://schemas.openxmlformats.org/officeDocument/2006/customXml" ds:itemID="{2C8C551B-A7EB-4714-A850-95836CCFC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04f37-61de-4efe-8deb-41caa9b44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F5940B-7EB4-4A2B-BFAE-53D59BF17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699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Neural Net Report</vt:lpstr>
      <vt:lpstr>Question 5: Learning With Restarts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6: Varying the Hidden Layers</vt:lpstr>
      <vt:lpstr>Question 7 (extra credit): Learning XOR</vt:lpstr>
      <vt:lpstr>Question 7 (extra credit): Learning XOR</vt:lpstr>
      <vt:lpstr>Question 7 (extra credit): Learning XOR</vt:lpstr>
      <vt:lpstr>Question 8 (extra credit): Novel Dataset</vt:lpstr>
      <vt:lpstr>Question 8 (extra credit): Run Stats</vt:lpstr>
      <vt:lpstr>Question 8 (extra credit): Novel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 Report</dc:title>
  <dc:creator>Dang, Ha H</dc:creator>
  <cp:lastModifiedBy>yujin hwang</cp:lastModifiedBy>
  <cp:revision>14</cp:revision>
  <dcterms:created xsi:type="dcterms:W3CDTF">2022-11-05T15:55:17Z</dcterms:created>
  <dcterms:modified xsi:type="dcterms:W3CDTF">2023-12-07T04:15:40Z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0x0101006848A6A150DE2B4D9E39EBD463A4E71C</vt:lpwstr>
  </property>
  <property fmtid="{D5CDD505-2E9C-101B-9397-08002B2CF9AE}" pid="3" name="MediaServiceImageTags">
    <vt:lpwstr/>
  </property>
</Properties>
</file>