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7.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8.xml" ContentType="application/vnd.openxmlformats-officedocument.presentationml.notesSlide+xml"/>
  <Override PartName="/ppt/comments/comment13.xml" ContentType="application/vnd.openxmlformats-officedocument.presentationml.comments+xml"/>
  <Override PartName="/ppt/notesSlides/notesSlide9.xml" ContentType="application/vnd.openxmlformats-officedocument.presentationml.notesSlide+xml"/>
  <Override PartName="/ppt/comments/comment1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5.xml" ContentType="application/vnd.openxmlformats-officedocument.presentationml.comments+xml"/>
  <Override PartName="/ppt/notesSlides/notesSlide14.xml" ContentType="application/vnd.openxmlformats-officedocument.presentationml.notesSlide+xml"/>
  <Override PartName="/ppt/comments/comment16.xml" ContentType="application/vnd.openxmlformats-officedocument.presentationml.comments+xml"/>
  <Override PartName="/ppt/notesSlides/notesSlide15.xml" ContentType="application/vnd.openxmlformats-officedocument.presentationml.notesSlide+xml"/>
  <Override PartName="/ppt/comments/comment17.xml" ContentType="application/vnd.openxmlformats-officedocument.presentationml.comments+xml"/>
  <Override PartName="/ppt/notesSlides/notesSlide16.xml" ContentType="application/vnd.openxmlformats-officedocument.presentationml.notesSlide+xml"/>
  <Override PartName="/ppt/comments/comment18.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omments/comment22.xml" ContentType="application/vnd.openxmlformats-officedocument.presentationml.comments+xml"/>
  <Override PartName="/ppt/comments/comment2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56" r:id="rId2"/>
    <p:sldId id="301" r:id="rId3"/>
    <p:sldId id="370" r:id="rId4"/>
    <p:sldId id="369" r:id="rId5"/>
    <p:sldId id="372" r:id="rId6"/>
    <p:sldId id="332" r:id="rId7"/>
    <p:sldId id="345" r:id="rId8"/>
    <p:sldId id="363" r:id="rId9"/>
    <p:sldId id="404" r:id="rId10"/>
    <p:sldId id="405" r:id="rId11"/>
    <p:sldId id="406" r:id="rId12"/>
    <p:sldId id="371" r:id="rId13"/>
    <p:sldId id="407" r:id="rId14"/>
    <p:sldId id="266" r:id="rId15"/>
    <p:sldId id="258" r:id="rId16"/>
    <p:sldId id="347" r:id="rId17"/>
    <p:sldId id="302" r:id="rId18"/>
    <p:sldId id="307" r:id="rId19"/>
    <p:sldId id="264" r:id="rId20"/>
    <p:sldId id="308" r:id="rId21"/>
    <p:sldId id="257" r:id="rId22"/>
    <p:sldId id="402" r:id="rId23"/>
    <p:sldId id="403" r:id="rId24"/>
    <p:sldId id="351" r:id="rId25"/>
    <p:sldId id="314" r:id="rId26"/>
    <p:sldId id="373" r:id="rId27"/>
    <p:sldId id="324" r:id="rId28"/>
    <p:sldId id="323" r:id="rId29"/>
    <p:sldId id="329" r:id="rId30"/>
    <p:sldId id="335" r:id="rId31"/>
    <p:sldId id="343" r:id="rId32"/>
    <p:sldId id="344" r:id="rId33"/>
    <p:sldId id="375" r:id="rId34"/>
    <p:sldId id="418" r:id="rId35"/>
    <p:sldId id="358" r:id="rId36"/>
    <p:sldId id="377" r:id="rId37"/>
    <p:sldId id="378" r:id="rId38"/>
    <p:sldId id="379" r:id="rId39"/>
    <p:sldId id="328" r:id="rId40"/>
    <p:sldId id="383" r:id="rId41"/>
    <p:sldId id="387" r:id="rId42"/>
    <p:sldId id="386" r:id="rId43"/>
    <p:sldId id="388" r:id="rId44"/>
    <p:sldId id="385" r:id="rId45"/>
    <p:sldId id="389" r:id="rId46"/>
    <p:sldId id="381" r:id="rId47"/>
    <p:sldId id="390" r:id="rId48"/>
    <p:sldId id="384" r:id="rId49"/>
    <p:sldId id="350" r:id="rId50"/>
    <p:sldId id="353" r:id="rId51"/>
    <p:sldId id="391" r:id="rId52"/>
    <p:sldId id="352" r:id="rId53"/>
    <p:sldId id="400" r:id="rId54"/>
    <p:sldId id="354" r:id="rId55"/>
    <p:sldId id="355" r:id="rId56"/>
    <p:sldId id="356" r:id="rId57"/>
    <p:sldId id="394" r:id="rId58"/>
    <p:sldId id="395" r:id="rId59"/>
    <p:sldId id="362" r:id="rId60"/>
    <p:sldId id="392" r:id="rId61"/>
    <p:sldId id="398" r:id="rId62"/>
    <p:sldId id="399"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楠本　祐暉" initials="楠本　祐暉" lastIdx="38" clrIdx="0">
    <p:extLst>
      <p:ext uri="{19B8F6BF-5375-455C-9EA6-DF929625EA0E}">
        <p15:presenceInfo xmlns:p15="http://schemas.microsoft.com/office/powerpoint/2012/main" userId="楠本　祐暉" providerId="None"/>
      </p:ext>
    </p:extLst>
  </p:cmAuthor>
  <p:cmAuthor id="2" name="クスモト_w5i1069276 ユウキ" initials="クユ" lastIdx="56" clrIdx="1">
    <p:extLst>
      <p:ext uri="{19B8F6BF-5375-455C-9EA6-DF929625EA0E}">
        <p15:presenceInfo xmlns:p15="http://schemas.microsoft.com/office/powerpoint/2012/main" userId="116c508e753fe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CC66"/>
    <a:srgbClr val="FF9999"/>
    <a:srgbClr val="FFCC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11" autoAdjust="0"/>
  </p:normalViewPr>
  <p:slideViewPr>
    <p:cSldViewPr snapToGrid="0">
      <p:cViewPr varScale="1">
        <p:scale>
          <a:sx n="99" d="100"/>
          <a:sy n="99" d="100"/>
        </p:scale>
        <p:origin x="88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テストデータ</c:v>
                </c:pt>
              </c:strCache>
            </c:strRef>
          </c:tx>
          <c:spPr>
            <a:solidFill>
              <a:schemeClr val="accent1"/>
            </a:solidFill>
            <a:ln>
              <a:noFill/>
            </a:ln>
            <a:effectLst/>
          </c:spPr>
          <c:invertIfNegative val="0"/>
          <c:cat>
            <c:strRef>
              <c:f>Sheet1!$A$2</c:f>
              <c:strCache>
                <c:ptCount val="1"/>
                <c:pt idx="0">
                  <c:v>ラベル数 2</c:v>
                </c:pt>
              </c:strCache>
            </c:strRef>
          </c:cat>
          <c:val>
            <c:numRef>
              <c:f>Sheet1!$B$2</c:f>
              <c:numCache>
                <c:formatCode>General</c:formatCode>
                <c:ptCount val="1"/>
                <c:pt idx="0">
                  <c:v>1364</c:v>
                </c:pt>
              </c:numCache>
            </c:numRef>
          </c:val>
          <c:extLst>
            <c:ext xmlns:c16="http://schemas.microsoft.com/office/drawing/2014/chart" uri="{C3380CC4-5D6E-409C-BE32-E72D297353CC}">
              <c16:uniqueId val="{00000000-70A6-49FE-ABE5-C765C3F2015E}"/>
            </c:ext>
          </c:extLst>
        </c:ser>
        <c:ser>
          <c:idx val="1"/>
          <c:order val="1"/>
          <c:tx>
            <c:strRef>
              <c:f>Sheet1!$C$1</c:f>
              <c:strCache>
                <c:ptCount val="1"/>
                <c:pt idx="0">
                  <c:v>Mpm+T</c:v>
                </c:pt>
              </c:strCache>
            </c:strRef>
          </c:tx>
          <c:spPr>
            <a:solidFill>
              <a:schemeClr val="accent2"/>
            </a:solidFill>
            <a:ln>
              <a:noFill/>
            </a:ln>
            <a:effectLst/>
          </c:spPr>
          <c:invertIfNegative val="0"/>
          <c:cat>
            <c:strRef>
              <c:f>Sheet1!$A$2</c:f>
              <c:strCache>
                <c:ptCount val="1"/>
                <c:pt idx="0">
                  <c:v>ラベル数 2</c:v>
                </c:pt>
              </c:strCache>
            </c:strRef>
          </c:cat>
          <c:val>
            <c:numRef>
              <c:f>Sheet1!$C$2</c:f>
              <c:numCache>
                <c:formatCode>General</c:formatCode>
                <c:ptCount val="1"/>
                <c:pt idx="0">
                  <c:v>879</c:v>
                </c:pt>
              </c:numCache>
            </c:numRef>
          </c:val>
          <c:extLst>
            <c:ext xmlns:c16="http://schemas.microsoft.com/office/drawing/2014/chart" uri="{C3380CC4-5D6E-409C-BE32-E72D297353CC}">
              <c16:uniqueId val="{00000001-70A6-49FE-ABE5-C765C3F2015E}"/>
            </c:ext>
          </c:extLst>
        </c:ser>
        <c:ser>
          <c:idx val="2"/>
          <c:order val="2"/>
          <c:tx>
            <c:strRef>
              <c:f>Sheet1!$D$1</c:f>
              <c:strCache>
                <c:ptCount val="1"/>
                <c:pt idx="0">
                  <c:v>BERT+MLP</c:v>
                </c:pt>
              </c:strCache>
            </c:strRef>
          </c:tx>
          <c:spPr>
            <a:solidFill>
              <a:schemeClr val="accent3"/>
            </a:solidFill>
            <a:ln>
              <a:noFill/>
            </a:ln>
            <a:effectLst/>
          </c:spPr>
          <c:invertIfNegative val="0"/>
          <c:cat>
            <c:strRef>
              <c:f>Sheet1!$A$2</c:f>
              <c:strCache>
                <c:ptCount val="1"/>
                <c:pt idx="0">
                  <c:v>ラベル数 2</c:v>
                </c:pt>
              </c:strCache>
            </c:strRef>
          </c:cat>
          <c:val>
            <c:numRef>
              <c:f>Sheet1!$D$2</c:f>
              <c:numCache>
                <c:formatCode>General</c:formatCode>
                <c:ptCount val="1"/>
                <c:pt idx="0">
                  <c:v>600</c:v>
                </c:pt>
              </c:numCache>
            </c:numRef>
          </c:val>
          <c:extLst>
            <c:ext xmlns:c16="http://schemas.microsoft.com/office/drawing/2014/chart" uri="{C3380CC4-5D6E-409C-BE32-E72D297353CC}">
              <c16:uniqueId val="{00000002-70A6-49FE-ABE5-C765C3F2015E}"/>
            </c:ext>
          </c:extLst>
        </c:ser>
        <c:ser>
          <c:idx val="3"/>
          <c:order val="3"/>
          <c:tx>
            <c:strRef>
              <c:f>Sheet1!$E$1</c:f>
              <c:strCache>
                <c:ptCount val="1"/>
                <c:pt idx="0">
                  <c:v>三浦らのモデル</c:v>
                </c:pt>
              </c:strCache>
            </c:strRef>
          </c:tx>
          <c:spPr>
            <a:solidFill>
              <a:schemeClr val="accent4"/>
            </a:solidFill>
            <a:ln>
              <a:noFill/>
            </a:ln>
            <a:effectLst/>
          </c:spPr>
          <c:invertIfNegative val="0"/>
          <c:cat>
            <c:strRef>
              <c:f>Sheet1!$A$2</c:f>
              <c:strCache>
                <c:ptCount val="1"/>
                <c:pt idx="0">
                  <c:v>ラベル数 2</c:v>
                </c:pt>
              </c:strCache>
            </c:strRef>
          </c:cat>
          <c:val>
            <c:numRef>
              <c:f>Sheet1!$E$2</c:f>
              <c:numCache>
                <c:formatCode>General</c:formatCode>
                <c:ptCount val="1"/>
                <c:pt idx="0">
                  <c:v>737</c:v>
                </c:pt>
              </c:numCache>
            </c:numRef>
          </c:val>
          <c:extLst>
            <c:ext xmlns:c16="http://schemas.microsoft.com/office/drawing/2014/chart" uri="{C3380CC4-5D6E-409C-BE32-E72D297353CC}">
              <c16:uniqueId val="{00000003-70A6-49FE-ABE5-C765C3F2015E}"/>
            </c:ext>
          </c:extLst>
        </c:ser>
        <c:dLbls>
          <c:showLegendKey val="0"/>
          <c:showVal val="0"/>
          <c:showCatName val="0"/>
          <c:showSerName val="0"/>
          <c:showPercent val="0"/>
          <c:showBubbleSize val="0"/>
        </c:dLbls>
        <c:gapWidth val="362"/>
        <c:axId val="666957024"/>
        <c:axId val="666957352"/>
      </c:barChart>
      <c:catAx>
        <c:axId val="66695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crossAx val="666957352"/>
        <c:crosses val="autoZero"/>
        <c:auto val="1"/>
        <c:lblAlgn val="ctr"/>
        <c:lblOffset val="100"/>
        <c:noMultiLvlLbl val="0"/>
      </c:catAx>
      <c:valAx>
        <c:axId val="666957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crossAx val="666957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メイリオ" panose="020B0604030504040204" pitchFamily="50" charset="-128"/>
          <a:ea typeface="メイリオ" panose="020B0604030504040204"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テストデータ</c:v>
                </c:pt>
              </c:strCache>
            </c:strRef>
          </c:tx>
          <c:spPr>
            <a:solidFill>
              <a:schemeClr val="accent1"/>
            </a:solidFill>
            <a:ln>
              <a:solidFill>
                <a:schemeClr val="accent1"/>
              </a:solidFill>
            </a:ln>
            <a:effectLst/>
            <a:scene3d>
              <a:camera prst="orthographicFront"/>
              <a:lightRig rig="threePt" dir="t"/>
            </a:scene3d>
            <a:sp3d prstMaterial="matte"/>
          </c:spPr>
          <c:invertIfNegative val="0"/>
          <c:cat>
            <c:strRef>
              <c:f>Sheet1!$A$3:$A$7</c:f>
              <c:strCache>
                <c:ptCount val="5"/>
                <c:pt idx="0">
                  <c:v>ラベル数 3</c:v>
                </c:pt>
                <c:pt idx="1">
                  <c:v>ラベル数 4</c:v>
                </c:pt>
                <c:pt idx="2">
                  <c:v>ラベル数 5</c:v>
                </c:pt>
                <c:pt idx="3">
                  <c:v>ラベル数 6</c:v>
                </c:pt>
                <c:pt idx="4">
                  <c:v>ラベル数 7</c:v>
                </c:pt>
              </c:strCache>
            </c:strRef>
          </c:cat>
          <c:val>
            <c:numRef>
              <c:f>Sheet1!$C$3:$C$7</c:f>
              <c:numCache>
                <c:formatCode>General</c:formatCode>
                <c:ptCount val="5"/>
                <c:pt idx="0">
                  <c:v>320</c:v>
                </c:pt>
                <c:pt idx="1">
                  <c:v>73</c:v>
                </c:pt>
                <c:pt idx="2">
                  <c:v>20</c:v>
                </c:pt>
                <c:pt idx="3">
                  <c:v>6</c:v>
                </c:pt>
                <c:pt idx="4">
                  <c:v>294</c:v>
                </c:pt>
              </c:numCache>
            </c:numRef>
          </c:val>
          <c:extLst>
            <c:ext xmlns:c16="http://schemas.microsoft.com/office/drawing/2014/chart" uri="{C3380CC4-5D6E-409C-BE32-E72D297353CC}">
              <c16:uniqueId val="{00000000-5176-4B41-B6F0-22A359F26CB5}"/>
            </c:ext>
          </c:extLst>
        </c:ser>
        <c:ser>
          <c:idx val="1"/>
          <c:order val="1"/>
          <c:tx>
            <c:strRef>
              <c:f>Sheet1!$D$1</c:f>
              <c:strCache>
                <c:ptCount val="1"/>
                <c:pt idx="0">
                  <c:v>Mpm+T</c:v>
                </c:pt>
              </c:strCache>
            </c:strRef>
          </c:tx>
          <c:spPr>
            <a:solidFill>
              <a:schemeClr val="accent2"/>
            </a:solidFill>
            <a:ln>
              <a:noFill/>
            </a:ln>
            <a:effectLst/>
          </c:spPr>
          <c:invertIfNegative val="0"/>
          <c:cat>
            <c:strRef>
              <c:f>Sheet1!$A$3:$A$7</c:f>
              <c:strCache>
                <c:ptCount val="5"/>
                <c:pt idx="0">
                  <c:v>ラベル数 3</c:v>
                </c:pt>
                <c:pt idx="1">
                  <c:v>ラベル数 4</c:v>
                </c:pt>
                <c:pt idx="2">
                  <c:v>ラベル数 5</c:v>
                </c:pt>
                <c:pt idx="3">
                  <c:v>ラベル数 6</c:v>
                </c:pt>
                <c:pt idx="4">
                  <c:v>ラベル数 7</c:v>
                </c:pt>
              </c:strCache>
            </c:strRef>
          </c:cat>
          <c:val>
            <c:numRef>
              <c:f>Sheet1!$D$3:$D$7</c:f>
              <c:numCache>
                <c:formatCode>General</c:formatCode>
                <c:ptCount val="5"/>
                <c:pt idx="0">
                  <c:v>178</c:v>
                </c:pt>
                <c:pt idx="1">
                  <c:v>38</c:v>
                </c:pt>
                <c:pt idx="2">
                  <c:v>10</c:v>
                </c:pt>
                <c:pt idx="3">
                  <c:v>0</c:v>
                </c:pt>
                <c:pt idx="4">
                  <c:v>214</c:v>
                </c:pt>
              </c:numCache>
            </c:numRef>
          </c:val>
          <c:extLst>
            <c:ext xmlns:c16="http://schemas.microsoft.com/office/drawing/2014/chart" uri="{C3380CC4-5D6E-409C-BE32-E72D297353CC}">
              <c16:uniqueId val="{00000001-5176-4B41-B6F0-22A359F26CB5}"/>
            </c:ext>
          </c:extLst>
        </c:ser>
        <c:ser>
          <c:idx val="2"/>
          <c:order val="2"/>
          <c:tx>
            <c:strRef>
              <c:f>Sheet1!$E$1</c:f>
              <c:strCache>
                <c:ptCount val="1"/>
                <c:pt idx="0">
                  <c:v>BERT+MLP</c:v>
                </c:pt>
              </c:strCache>
            </c:strRef>
          </c:tx>
          <c:spPr>
            <a:solidFill>
              <a:schemeClr val="accent3"/>
            </a:solidFill>
            <a:ln>
              <a:noFill/>
            </a:ln>
            <a:effectLst/>
          </c:spPr>
          <c:invertIfNegative val="0"/>
          <c:cat>
            <c:strRef>
              <c:f>Sheet1!$A$3:$A$7</c:f>
              <c:strCache>
                <c:ptCount val="5"/>
                <c:pt idx="0">
                  <c:v>ラベル数 3</c:v>
                </c:pt>
                <c:pt idx="1">
                  <c:v>ラベル数 4</c:v>
                </c:pt>
                <c:pt idx="2">
                  <c:v>ラベル数 5</c:v>
                </c:pt>
                <c:pt idx="3">
                  <c:v>ラベル数 6</c:v>
                </c:pt>
                <c:pt idx="4">
                  <c:v>ラベル数 7</c:v>
                </c:pt>
              </c:strCache>
            </c:strRef>
          </c:cat>
          <c:val>
            <c:numRef>
              <c:f>Sheet1!$E$3:$E$7</c:f>
              <c:numCache>
                <c:formatCode>General</c:formatCode>
                <c:ptCount val="5"/>
                <c:pt idx="0">
                  <c:v>83</c:v>
                </c:pt>
                <c:pt idx="1">
                  <c:v>18</c:v>
                </c:pt>
                <c:pt idx="2">
                  <c:v>3</c:v>
                </c:pt>
                <c:pt idx="3">
                  <c:v>0</c:v>
                </c:pt>
                <c:pt idx="4">
                  <c:v>158</c:v>
                </c:pt>
              </c:numCache>
            </c:numRef>
          </c:val>
          <c:extLst>
            <c:ext xmlns:c16="http://schemas.microsoft.com/office/drawing/2014/chart" uri="{C3380CC4-5D6E-409C-BE32-E72D297353CC}">
              <c16:uniqueId val="{00000002-5176-4B41-B6F0-22A359F26CB5}"/>
            </c:ext>
          </c:extLst>
        </c:ser>
        <c:ser>
          <c:idx val="3"/>
          <c:order val="3"/>
          <c:tx>
            <c:strRef>
              <c:f>Sheet1!$F$1</c:f>
              <c:strCache>
                <c:ptCount val="1"/>
                <c:pt idx="0">
                  <c:v>三浦らのモデル</c:v>
                </c:pt>
              </c:strCache>
            </c:strRef>
          </c:tx>
          <c:spPr>
            <a:solidFill>
              <a:schemeClr val="accent4"/>
            </a:solidFill>
            <a:ln>
              <a:noFill/>
            </a:ln>
            <a:effectLst/>
          </c:spPr>
          <c:invertIfNegative val="0"/>
          <c:cat>
            <c:strRef>
              <c:f>Sheet1!$A$3:$A$7</c:f>
              <c:strCache>
                <c:ptCount val="5"/>
                <c:pt idx="0">
                  <c:v>ラベル数 3</c:v>
                </c:pt>
                <c:pt idx="1">
                  <c:v>ラベル数 4</c:v>
                </c:pt>
                <c:pt idx="2">
                  <c:v>ラベル数 5</c:v>
                </c:pt>
                <c:pt idx="3">
                  <c:v>ラベル数 6</c:v>
                </c:pt>
                <c:pt idx="4">
                  <c:v>ラベル数 7</c:v>
                </c:pt>
              </c:strCache>
            </c:strRef>
          </c:cat>
          <c:val>
            <c:numRef>
              <c:f>Sheet1!$F$3:$F$7</c:f>
              <c:numCache>
                <c:formatCode>General</c:formatCode>
                <c:ptCount val="5"/>
                <c:pt idx="0">
                  <c:v>136</c:v>
                </c:pt>
                <c:pt idx="1">
                  <c:v>30</c:v>
                </c:pt>
                <c:pt idx="2">
                  <c:v>5</c:v>
                </c:pt>
                <c:pt idx="3">
                  <c:v>0</c:v>
                </c:pt>
                <c:pt idx="4">
                  <c:v>208</c:v>
                </c:pt>
              </c:numCache>
            </c:numRef>
          </c:val>
          <c:extLst>
            <c:ext xmlns:c16="http://schemas.microsoft.com/office/drawing/2014/chart" uri="{C3380CC4-5D6E-409C-BE32-E72D297353CC}">
              <c16:uniqueId val="{00000003-5176-4B41-B6F0-22A359F26CB5}"/>
            </c:ext>
          </c:extLst>
        </c:ser>
        <c:dLbls>
          <c:showLegendKey val="0"/>
          <c:showVal val="0"/>
          <c:showCatName val="0"/>
          <c:showSerName val="0"/>
          <c:showPercent val="0"/>
          <c:showBubbleSize val="0"/>
        </c:dLbls>
        <c:gapWidth val="169"/>
        <c:axId val="525101536"/>
        <c:axId val="525106456"/>
      </c:barChart>
      <c:catAx>
        <c:axId val="52510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crossAx val="525106456"/>
        <c:crosses val="autoZero"/>
        <c:auto val="1"/>
        <c:lblAlgn val="ctr"/>
        <c:lblOffset val="100"/>
        <c:noMultiLvlLbl val="0"/>
      </c:catAx>
      <c:valAx>
        <c:axId val="525106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crossAx val="525101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6-27T14:09:37.778" idx="25">
    <p:pos x="2" y="37"/>
    <p:text>文字量少なく</p:text>
    <p:extLst>
      <p:ext uri="{C676402C-5697-4E1C-873F-D02D1690AC5C}">
        <p15:threadingInfo xmlns:p15="http://schemas.microsoft.com/office/powerpoint/2012/main" timeZoneBias="-540"/>
      </p:ext>
    </p:extLst>
  </p:cm>
  <p:cm authorId="1" dt="2022-06-27T14:17:56.441" idx="26">
    <p:pos x="10" y="10"/>
    <p:text>3分目は口頭で</p:text>
    <p:extLst>
      <p:ext uri="{C676402C-5697-4E1C-873F-D02D1690AC5C}">
        <p15:threadingInfo xmlns:p15="http://schemas.microsoft.com/office/powerpoint/2012/main" timeZoneBias="-540"/>
      </p:ext>
    </p:extLst>
  </p:cm>
  <p:cm authorId="2" dt="2022-11-09T12:49:22.036" idx="8">
    <p:pos x="146" y="146"/>
    <p:text>従来手法では改善が容易ではない.</p:text>
    <p:extLst>
      <p:ext uri="{C676402C-5697-4E1C-873F-D02D1690AC5C}">
        <p15:threadingInfo xmlns:p15="http://schemas.microsoft.com/office/powerpoint/2012/main" timeZoneBias="-540"/>
      </p:ext>
    </p:extLst>
  </p:cm>
  <p:cm authorId="2" dt="2022-11-09T12:50:16.413" idx="9">
    <p:pos x="146" y="282"/>
    <p:text>MLC の関連研究の紹介</p:text>
    <p:extLst>
      <p:ext uri="{C676402C-5697-4E1C-873F-D02D1690AC5C}">
        <p15:threadingInfo xmlns:p15="http://schemas.microsoft.com/office/powerpoint/2012/main" timeZoneBias="-540">
          <p15:parentCm authorId="2" idx="8"/>
        </p15:threadingInfo>
      </p:ext>
    </p:extLst>
  </p:cm>
  <p:cm authorId="2" dt="2022-11-09T12:51:49.465" idx="10">
    <p:pos x="146" y="418"/>
    <p:text>そのモデルの改良点</p:text>
    <p:extLst>
      <p:ext uri="{C676402C-5697-4E1C-873F-D02D1690AC5C}">
        <p15:threadingInfo xmlns:p15="http://schemas.microsoft.com/office/powerpoint/2012/main" timeZoneBias="-540">
          <p15:parentCm authorId="2" idx="8"/>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27T13:53:14.155" idx="5">
    <p:pos x="10" y="10"/>
    <p:text>両方のラベルが付与されたデータは取り除いていることを説明。それを今後どの様に活かすか説明。</p:text>
    <p:extLst>
      <p:ext uri="{C676402C-5697-4E1C-873F-D02D1690AC5C}">
        <p15:threadingInfo xmlns:p15="http://schemas.microsoft.com/office/powerpoint/2012/main" timeZoneBias="-540"/>
      </p:ext>
    </p:extLst>
  </p:cm>
  <p:cm authorId="1" dt="2022-06-27T13:54:39.301" idx="6">
    <p:pos x="146" y="146"/>
    <p:text>アジェンダに沿って
自分の提案の範囲</p:text>
    <p:extLst>
      <p:ext uri="{C676402C-5697-4E1C-873F-D02D1690AC5C}">
        <p15:threadingInfo xmlns:p15="http://schemas.microsoft.com/office/powerpoint/2012/main" timeZoneBias="-540"/>
      </p:ext>
    </p:extLst>
  </p:cm>
  <p:cm authorId="1" dt="2022-06-27T13:55:43.350" idx="7">
    <p:pos x="146" y="282"/>
    <p:text>論文のデータセットについても説明</p:text>
    <p:extLst>
      <p:ext uri="{C676402C-5697-4E1C-873F-D02D1690AC5C}">
        <p15:threadingInfo xmlns:p15="http://schemas.microsoft.com/office/powerpoint/2012/main" timeZoneBias="-540">
          <p15:parentCm authorId="1" idx="6"/>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22-11-14T11:13:36.864" idx="23">
    <p:pos x="10" y="10"/>
    <p:text>単語へのアノテーションはない</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22-11-14T11:14:18.365" idx="24">
    <p:pos x="10" y="10"/>
    <p:text>2種類目は判断が難しい</p:text>
    <p:extLst>
      <p:ext uri="{C676402C-5697-4E1C-873F-D02D1690AC5C}">
        <p15:threadingInfo xmlns:p15="http://schemas.microsoft.com/office/powerpoint/2012/main" timeZoneBias="-540"/>
      </p:ext>
    </p:extLst>
  </p:cm>
  <p:cm authorId="2" dt="2022-11-14T11:15:05.159" idx="25">
    <p:pos x="10" y="146"/>
    <p:text>アスペクトがないため除いた</p:text>
    <p:extLst>
      <p:ext uri="{C676402C-5697-4E1C-873F-D02D1690AC5C}">
        <p15:threadingInfo xmlns:p15="http://schemas.microsoft.com/office/powerpoint/2012/main" timeZoneBias="-540">
          <p15:parentCm authorId="2" idx="24"/>
        </p15:threadingInfo>
      </p:ext>
    </p:extLst>
  </p:cm>
  <p:cm authorId="2" dt="2022-11-15T06:23:54.916" idx="38">
    <p:pos x="10" y="282"/>
    <p:text>サクッと説明</p:text>
    <p:extLst>
      <p:ext uri="{C676402C-5697-4E1C-873F-D02D1690AC5C}">
        <p15:threadingInfo xmlns:p15="http://schemas.microsoft.com/office/powerpoint/2012/main" timeZoneBias="-540">
          <p15:parentCm authorId="2" idx="24"/>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27T14:10:23.312" idx="8">
    <p:pos x="10" y="10"/>
    <p:text>Transformer の図</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2-11-14T11:11:11.379" idx="21">
    <p:pos x="10" y="10"/>
    <p:text/>
    <p:extLst>
      <p:ext uri="{C676402C-5697-4E1C-873F-D02D1690AC5C}">
        <p15:threadingInfo xmlns:p15="http://schemas.microsoft.com/office/powerpoint/2012/main" timeZoneBias="-540"/>
      </p:ext>
    </p:extLst>
  </p:cm>
  <p:cm authorId="2" dt="2022-11-14T12:27:03.587" idx="37">
    <p:pos x="10" y="146"/>
    <p:text>公開</p:text>
    <p:extLst>
      <p:ext uri="{C676402C-5697-4E1C-873F-D02D1690AC5C}">
        <p15:threadingInfo xmlns:p15="http://schemas.microsoft.com/office/powerpoint/2012/main" timeZoneBias="-540">
          <p15:parentCm authorId="2" idx="21"/>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22-11-14T11:18:48.951" idx="26">
    <p:pos x="10" y="10"/>
    <p:text>改良点</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6-27T14:11:49.764" idx="13">
    <p:pos x="10" y="10"/>
    <p:text>元論文との違い</p:text>
    <p:extLst>
      <p:ext uri="{C676402C-5697-4E1C-873F-D02D1690AC5C}">
        <p15:threadingInfo xmlns:p15="http://schemas.microsoft.com/office/powerpoint/2012/main" timeZoneBias="-540"/>
      </p:ext>
    </p:extLst>
  </p:cm>
  <p:cm authorId="2" dt="2022-11-13T03:55:19.902" idx="15">
    <p:pos x="10" y="146"/>
    <p:text>アスペクトを正確に分類するスペシャリストを統合する。つまりアンサンブル学習を取り入れる</p:text>
    <p:extLst>
      <p:ext uri="{C676402C-5697-4E1C-873F-D02D1690AC5C}">
        <p15:threadingInfo xmlns:p15="http://schemas.microsoft.com/office/powerpoint/2012/main" timeZoneBias="-540">
          <p15:parentCm authorId="1" idx="13"/>
        </p15:threadingInfo>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22-11-14T11:20:14.079" idx="27">
    <p:pos x="4301" y="974"/>
    <p:text>A=attentionベクトル</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22-11-07T13:42:24.825" idx="4">
    <p:pos x="10" y="10"/>
    <p:text>後ろに図</p:text>
    <p:extLst>
      <p:ext uri="{C676402C-5697-4E1C-873F-D02D1690AC5C}">
        <p15:threadingInfo xmlns:p15="http://schemas.microsoft.com/office/powerpoint/2012/main" timeZoneBias="-540"/>
      </p:ext>
    </p:extLst>
  </p:cm>
  <p:cm authorId="2" dt="2022-11-14T11:24:05.743" idx="28">
    <p:pos x="10" y="146"/>
    <p:text>パラメータ最適述べる</p:text>
    <p:extLst>
      <p:ext uri="{C676402C-5697-4E1C-873F-D02D1690AC5C}">
        <p15:threadingInfo xmlns:p15="http://schemas.microsoft.com/office/powerpoint/2012/main" timeZoneBias="-540">
          <p15:parentCm authorId="2" idx="4"/>
        </p15:threadingInfo>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22-11-14T11:25:56.088" idx="55">
    <p:pos x="5160" y="317"/>
    <p:text>有効桁数 0.001以下</p:text>
    <p:extLst>
      <p:ext uri="{C676402C-5697-4E1C-873F-D02D1690AC5C}">
        <p15:threadingInfo xmlns:p15="http://schemas.microsoft.com/office/powerpoint/2012/main" timeZoneBias="-540"/>
      </p:ext>
    </p:extLst>
  </p:cm>
  <p:cm authorId="2" dt="2022-11-14T11:28:11.691" idx="56">
    <p:pos x="5160" y="453"/>
    <p:text>4 桁目四捨五入</p:text>
    <p:extLst>
      <p:ext uri="{C676402C-5697-4E1C-873F-D02D1690AC5C}">
        <p15:threadingInfo xmlns:p15="http://schemas.microsoft.com/office/powerpoint/2012/main" timeZoneBias="-540">
          <p15:parentCm authorId="2" idx="5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11-16T11:49:39.588" idx="40">
    <p:pos x="10" y="10"/>
    <p:text>昨今では膨大なテキストデータを有効活用するためにテキストをカテゴライズすることの重要性が高まっております.</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22-11-14T11:31:24.992" idx="31">
    <p:pos x="10" y="10"/>
    <p:text>マルチラベルの平均数</p:text>
    <p:extLst>
      <p:ext uri="{C676402C-5697-4E1C-873F-D02D1690AC5C}">
        <p15:threadingInfo xmlns:p15="http://schemas.microsoft.com/office/powerpoint/2012/main" timeZoneBias="-540"/>
      </p:ext>
    </p:extLst>
  </p:cm>
  <p:cm authorId="2" dt="2022-11-14T11:31:56.452" idx="32">
    <p:pos x="10" y="146"/>
    <p:text>各マルチラベルの正解数</p:text>
    <p:extLst>
      <p:ext uri="{C676402C-5697-4E1C-873F-D02D1690AC5C}">
        <p15:threadingInfo xmlns:p15="http://schemas.microsoft.com/office/powerpoint/2012/main" timeZoneBias="-540">
          <p15:parentCm authorId="2" idx="31"/>
        </p15:threadingInfo>
      </p:ext>
    </p:extLst>
  </p:cm>
  <p:cm authorId="2" dt="2022-11-14T11:32:28.986" idx="33">
    <p:pos x="10" y="282"/>
    <p:text>グラフ</p:text>
    <p:extLst>
      <p:ext uri="{C676402C-5697-4E1C-873F-D02D1690AC5C}">
        <p15:threadingInfo xmlns:p15="http://schemas.microsoft.com/office/powerpoint/2012/main" timeZoneBias="-540">
          <p15:parentCm authorId="2" idx="31"/>
        </p15:threadingInfo>
      </p:ext>
    </p:extLst>
  </p:cm>
  <p:cm authorId="2" dt="2022-11-14T11:49:33.244" idx="35">
    <p:pos x="10" y="418"/>
    <p:text>この様な結果となるのは次のスライドで見るF値から考察できます</p:text>
    <p:extLst>
      <p:ext uri="{C676402C-5697-4E1C-873F-D02D1690AC5C}">
        <p15:threadingInfo xmlns:p15="http://schemas.microsoft.com/office/powerpoint/2012/main" timeZoneBias="-540">
          <p15:parentCm authorId="2" idx="31"/>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2" dt="2022-11-14T11:33:16.492" idx="34">
    <p:pos x="10" y="10"/>
    <p:text>まとめる</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22-11-16T10:31:28.653" idx="39">
    <p:pos x="10" y="10"/>
    <p:text>219件のうち214件正解</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2" dt="2022-11-07T13:34:15.458" idx="17">
    <p:pos x="10" y="10"/>
    <p:text>モデル図やじるし</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11-11T19:33:28.423" idx="13">
    <p:pos x="10" y="10"/>
    <p:text>あすぺくとべーすセンチメント分析において渥美らが提案したアスペクトベース
センチメント分析ネットワークのモデル図を説明する</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3-01-14T11:03:57.755" idx="41">
    <p:pos x="282" y="282"/>
    <p:text>・The objective is to extract the multi-label classification and the words that were the basis for the decision of label estimation.</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27T14:24:14.735" idx="33">
    <p:pos x="10" y="10"/>
    <p:text>先行研究の～らがやってるモデルとして紹介</p:text>
    <p:extLst>
      <p:ext uri="{C676402C-5697-4E1C-873F-D02D1690AC5C}">
        <p15:threadingInfo xmlns:p15="http://schemas.microsoft.com/office/powerpoint/2012/main" timeZoneBias="-540"/>
      </p:ext>
    </p:extLst>
  </p:cm>
  <p:cm authorId="1" dt="2022-06-27T14:26:09.649" idx="34">
    <p:pos x="10" y="146"/>
    <p:text>全体モデルの設計に関しては同様</p:text>
    <p:extLst>
      <p:ext uri="{C676402C-5697-4E1C-873F-D02D1690AC5C}">
        <p15:threadingInfo xmlns:p15="http://schemas.microsoft.com/office/powerpoint/2012/main" timeZoneBias="-540">
          <p15:parentCm authorId="1" idx="33"/>
        </p15:threadingInfo>
      </p:ext>
    </p:extLst>
  </p:cm>
  <p:cm authorId="2" dt="2022-11-14T11:06:35.262" idx="42">
    <p:pos x="146" y="146"/>
    <p:text>入力から出力の流れ</p:text>
    <p:extLst>
      <p:ext uri="{C676402C-5697-4E1C-873F-D02D1690AC5C}">
        <p15:threadingInfo xmlns:p15="http://schemas.microsoft.com/office/powerpoint/2012/main" timeZoneBias="-540"/>
      </p:ext>
    </p:extLst>
  </p:cm>
  <p:cm authorId="2" dt="2022-11-14T11:12:59.532" idx="43">
    <p:pos x="146" y="282"/>
    <p:text>BERTとTransformerについては後ほど説明</p:text>
    <p:extLst>
      <p:ext uri="{C676402C-5697-4E1C-873F-D02D1690AC5C}">
        <p15:threadingInfo xmlns:p15="http://schemas.microsoft.com/office/powerpoint/2012/main" timeZoneBias="-540">
          <p15:parentCm authorId="2" idx="42"/>
        </p15:threadingInfo>
      </p:ext>
    </p:extLst>
  </p:cm>
  <p:cm authorId="2" dt="2023-01-14T11:03:57.755" idx="44">
    <p:pos x="282" y="282"/>
    <p:text>・The objective is to extract the multi-label classification and the words that were the basis for the decision of label estimation.</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27T14:24:14.735" idx="35">
    <p:pos x="10" y="10"/>
    <p:text>先行研究の～らがやってるモデルとして紹介</p:text>
    <p:extLst>
      <p:ext uri="{C676402C-5697-4E1C-873F-D02D1690AC5C}">
        <p15:threadingInfo xmlns:p15="http://schemas.microsoft.com/office/powerpoint/2012/main" timeZoneBias="-540"/>
      </p:ext>
    </p:extLst>
  </p:cm>
  <p:cm authorId="1" dt="2022-06-27T14:26:09.649" idx="36">
    <p:pos x="10" y="146"/>
    <p:text>全体モデルの設計に関しては同様</p:text>
    <p:extLst>
      <p:ext uri="{C676402C-5697-4E1C-873F-D02D1690AC5C}">
        <p15:threadingInfo xmlns:p15="http://schemas.microsoft.com/office/powerpoint/2012/main" timeZoneBias="-540">
          <p15:parentCm authorId="1" idx="35"/>
        </p15:threadingInfo>
      </p:ext>
    </p:extLst>
  </p:cm>
  <p:cm authorId="2" dt="2022-11-14T11:06:35.262" idx="45">
    <p:pos x="146" y="146"/>
    <p:text>入力から出力の流れ</p:text>
    <p:extLst>
      <p:ext uri="{C676402C-5697-4E1C-873F-D02D1690AC5C}">
        <p15:threadingInfo xmlns:p15="http://schemas.microsoft.com/office/powerpoint/2012/main" timeZoneBias="-540"/>
      </p:ext>
    </p:extLst>
  </p:cm>
  <p:cm authorId="2" dt="2022-11-14T11:12:59.532" idx="46">
    <p:pos x="146" y="282"/>
    <p:text>BERTとTransformerについては後ほど説明</p:text>
    <p:extLst>
      <p:ext uri="{C676402C-5697-4E1C-873F-D02D1690AC5C}">
        <p15:threadingInfo xmlns:p15="http://schemas.microsoft.com/office/powerpoint/2012/main" timeZoneBias="-540">
          <p15:parentCm authorId="2" idx="45"/>
        </p15:threadingInfo>
      </p:ext>
    </p:extLst>
  </p:cm>
  <p:cm authorId="2" dt="2023-01-14T11:03:57.755" idx="47">
    <p:pos x="282" y="282"/>
    <p:text>・The objective is to extract the multi-label classification and the words that were the basis for the decision of label estimation.</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27T14:24:14.735" idx="37">
    <p:pos x="10" y="10"/>
    <p:text>先行研究の～らがやってるモデルとして紹介</p:text>
    <p:extLst>
      <p:ext uri="{C676402C-5697-4E1C-873F-D02D1690AC5C}">
        <p15:threadingInfo xmlns:p15="http://schemas.microsoft.com/office/powerpoint/2012/main" timeZoneBias="-540"/>
      </p:ext>
    </p:extLst>
  </p:cm>
  <p:cm authorId="1" dt="2022-06-27T14:26:09.649" idx="38">
    <p:pos x="10" y="146"/>
    <p:text>全体モデルの設計に関しては同様</p:text>
    <p:extLst>
      <p:ext uri="{C676402C-5697-4E1C-873F-D02D1690AC5C}">
        <p15:threadingInfo xmlns:p15="http://schemas.microsoft.com/office/powerpoint/2012/main" timeZoneBias="-540">
          <p15:parentCm authorId="1" idx="37"/>
        </p15:threadingInfo>
      </p:ext>
    </p:extLst>
  </p:cm>
  <p:cm authorId="2" dt="2022-11-14T11:06:35.262" idx="48">
    <p:pos x="146" y="146"/>
    <p:text>入力から出力の流れ</p:text>
    <p:extLst>
      <p:ext uri="{C676402C-5697-4E1C-873F-D02D1690AC5C}">
        <p15:threadingInfo xmlns:p15="http://schemas.microsoft.com/office/powerpoint/2012/main" timeZoneBias="-540"/>
      </p:ext>
    </p:extLst>
  </p:cm>
  <p:cm authorId="2" dt="2022-11-14T11:12:59.532" idx="49">
    <p:pos x="146" y="282"/>
    <p:text>BERTとTransformerについては後ほど説明</p:text>
    <p:extLst>
      <p:ext uri="{C676402C-5697-4E1C-873F-D02D1690AC5C}">
        <p15:threadingInfo xmlns:p15="http://schemas.microsoft.com/office/powerpoint/2012/main" timeZoneBias="-540">
          <p15:parentCm authorId="2" idx="48"/>
        </p15:threadingInfo>
      </p:ext>
    </p:extLst>
  </p:cm>
  <p:cm authorId="2" dt="2023-01-14T11:03:57.755" idx="50">
    <p:pos x="282" y="282"/>
    <p:text>・The objective is to extract the multi-label classification and the words that were the basis for the decision of label estimation.</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2-11-13T03:42:09.947" idx="14">
    <p:pos x="10" y="10"/>
    <p:text>モデルの全体図は後ほど解説</p:text>
    <p:extLst>
      <p:ext uri="{C676402C-5697-4E1C-873F-D02D1690AC5C}">
        <p15:threadingInfo xmlns:p15="http://schemas.microsoft.com/office/powerpoint/2012/main" timeZoneBias="-540"/>
      </p:ext>
    </p:extLst>
  </p:cm>
  <p:cm authorId="2" dt="2022-11-14T11:09:47.637" idx="19">
    <p:pos x="10" y="146"/>
    <p:text>それぞれの役割</p:text>
    <p:extLst>
      <p:ext uri="{C676402C-5697-4E1C-873F-D02D1690AC5C}">
        <p15:threadingInfo xmlns:p15="http://schemas.microsoft.com/office/powerpoint/2012/main" timeZoneBias="-540">
          <p15:parentCm authorId="2" idx="14"/>
        </p15:threadingInfo>
      </p:ext>
    </p:extLst>
  </p:cm>
  <p:cm authorId="2" dt="2022-11-14T11:10:32.383" idx="20">
    <p:pos x="146" y="146"/>
    <p:text>小分類器は事前学習済みで、学習時の更新はなし</p:text>
    <p:extLst>
      <p:ext uri="{C676402C-5697-4E1C-873F-D02D1690AC5C}">
        <p15:threadingInfo xmlns:p15="http://schemas.microsoft.com/office/powerpoint/2012/main" timeZoneBias="-540"/>
      </p:ext>
    </p:extLst>
  </p:cm>
  <p:cm authorId="2" dt="2022-11-14T11:59:37.695" idx="36">
    <p:pos x="282" y="282"/>
    <p:text>モデル事態は複雑化しているが、Transformer への入力情報量としては低下している.</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2-11-13T03:42:09.947" idx="51">
    <p:pos x="10" y="10"/>
    <p:text>モデルの全体図は後ほど解説</p:text>
    <p:extLst>
      <p:ext uri="{C676402C-5697-4E1C-873F-D02D1690AC5C}">
        <p15:threadingInfo xmlns:p15="http://schemas.microsoft.com/office/powerpoint/2012/main" timeZoneBias="-540"/>
      </p:ext>
    </p:extLst>
  </p:cm>
  <p:cm authorId="2" dt="2022-11-14T11:09:47.637" idx="52">
    <p:pos x="10" y="146"/>
    <p:text>それぞれの役割</p:text>
    <p:extLst>
      <p:ext uri="{C676402C-5697-4E1C-873F-D02D1690AC5C}">
        <p15:threadingInfo xmlns:p15="http://schemas.microsoft.com/office/powerpoint/2012/main" timeZoneBias="-540">
          <p15:parentCm authorId="2" idx="51"/>
        </p15:threadingInfo>
      </p:ext>
    </p:extLst>
  </p:cm>
  <p:cm authorId="2" dt="2022-11-14T11:10:32.383" idx="53">
    <p:pos x="146" y="146"/>
    <p:text>小分類器は事前学習済みで、学習時の更新はなし</p:text>
    <p:extLst>
      <p:ext uri="{C676402C-5697-4E1C-873F-D02D1690AC5C}">
        <p15:threadingInfo xmlns:p15="http://schemas.microsoft.com/office/powerpoint/2012/main" timeZoneBias="-540"/>
      </p:ext>
    </p:extLst>
  </p:cm>
  <p:cm authorId="2" dt="2022-11-14T11:59:37.695" idx="54">
    <p:pos x="282" y="282"/>
    <p:text>モデル事態は複雑化しているが、Transformer への入力情報量としては低下している.</p:text>
    <p:extLst>
      <p:ext uri="{C676402C-5697-4E1C-873F-D02D1690AC5C}">
        <p15:threadingInfo xmlns:p15="http://schemas.microsoft.com/office/powerpoint/2012/main" timeZoneBias="-540"/>
      </p:ext>
    </p:extLst>
  </p:cm>
</p:cmLst>
</file>

<file path=ppt/drawings/drawing1.xml><?xml version="1.0" encoding="utf-8"?>
<c:userShapes xmlns:c="http://schemas.openxmlformats.org/drawingml/2006/chart">
  <cdr:relSizeAnchor xmlns:cdr="http://schemas.openxmlformats.org/drawingml/2006/chartDrawing">
    <cdr:from>
      <cdr:x>0.75098</cdr:x>
      <cdr:y>0.79966</cdr:y>
    </cdr:from>
    <cdr:to>
      <cdr:x>0.8905</cdr:x>
      <cdr:y>1</cdr:y>
    </cdr:to>
    <cdr:sp macro="" textlink="">
      <cdr:nvSpPr>
        <cdr:cNvPr id="3" name="テキスト ボックス 2">
          <a:extLst xmlns:a="http://schemas.openxmlformats.org/drawingml/2006/main">
            <a:ext uri="{FF2B5EF4-FFF2-40B4-BE49-F238E27FC236}">
              <a16:creationId xmlns:a16="http://schemas.microsoft.com/office/drawing/2014/main" id="{7F932E82-AD48-2DB2-401A-EF3F78B39BB6}"/>
            </a:ext>
          </a:extLst>
        </cdr:cNvPr>
        <cdr:cNvSpPr txBox="1"/>
      </cdr:nvSpPr>
      <cdr:spPr>
        <a:xfrm xmlns:a="http://schemas.openxmlformats.org/drawingml/2006/main">
          <a:off x="6374072" y="3649897"/>
          <a:ext cx="1184223"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755F9-208B-4524-AFC5-C2AADF78F81C}"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D43CA-9059-43D8-931A-74FEF5F6B3F2}" type="slidenum">
              <a:rPr kumimoji="1" lang="ja-JP" altLang="en-US" smtClean="0"/>
              <a:t>‹#›</a:t>
            </a:fld>
            <a:endParaRPr kumimoji="1" lang="ja-JP" altLang="en-US"/>
          </a:p>
        </p:txBody>
      </p:sp>
    </p:spTree>
    <p:extLst>
      <p:ext uri="{BB962C8B-B14F-4D97-AF65-F5344CB8AC3E}">
        <p14:creationId xmlns:p14="http://schemas.microsoft.com/office/powerpoint/2010/main" val="13556870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j-ea"/>
                <a:ea typeface="+mj-ea"/>
              </a:rPr>
              <a:t>関連研究ではマルチラベル分類精度を向上させることが評価理由や分析結果の原因を推定するタスクにおいて不可欠であると報告されている</a:t>
            </a:r>
            <a:endParaRPr lang="ja-JP" altLang="en-US" sz="1200"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3</a:t>
            </a:fld>
            <a:endParaRPr kumimoji="1" lang="ja-JP" altLang="en-US"/>
          </a:p>
        </p:txBody>
      </p:sp>
    </p:spTree>
    <p:extLst>
      <p:ext uri="{BB962C8B-B14F-4D97-AF65-F5344CB8AC3E}">
        <p14:creationId xmlns:p14="http://schemas.microsoft.com/office/powerpoint/2010/main" val="775765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21</a:t>
            </a:fld>
            <a:endParaRPr kumimoji="1" lang="ja-JP" altLang="en-US"/>
          </a:p>
        </p:txBody>
      </p:sp>
    </p:spTree>
    <p:extLst>
      <p:ext uri="{BB962C8B-B14F-4D97-AF65-F5344CB8AC3E}">
        <p14:creationId xmlns:p14="http://schemas.microsoft.com/office/powerpoint/2010/main" val="2710491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22</a:t>
            </a:fld>
            <a:endParaRPr kumimoji="1" lang="ja-JP" altLang="en-US"/>
          </a:p>
        </p:txBody>
      </p:sp>
    </p:spTree>
    <p:extLst>
      <p:ext uri="{BB962C8B-B14F-4D97-AF65-F5344CB8AC3E}">
        <p14:creationId xmlns:p14="http://schemas.microsoft.com/office/powerpoint/2010/main" val="172255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23</a:t>
            </a:fld>
            <a:endParaRPr kumimoji="1" lang="ja-JP" altLang="en-US"/>
          </a:p>
        </p:txBody>
      </p:sp>
    </p:spTree>
    <p:extLst>
      <p:ext uri="{BB962C8B-B14F-4D97-AF65-F5344CB8AC3E}">
        <p14:creationId xmlns:p14="http://schemas.microsoft.com/office/powerpoint/2010/main" val="101241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 </a:t>
            </a:r>
            <a:r>
              <a:rPr kumimoji="1" lang="en-US" altLang="ja-JP" dirty="0"/>
              <a:t>CLS </a:t>
            </a:r>
            <a:r>
              <a:rPr kumimoji="1" lang="ja-JP" altLang="en-US" dirty="0"/>
              <a:t>とポジネガ </a:t>
            </a:r>
            <a:r>
              <a:rPr kumimoji="1" lang="en-US" altLang="ja-JP" dirty="0"/>
              <a:t>CLS </a:t>
            </a:r>
            <a:r>
              <a:rPr kumimoji="1" lang="ja-JP" altLang="en-US" dirty="0"/>
              <a:t>は </a:t>
            </a:r>
            <a:r>
              <a:rPr kumimoji="1" lang="en-US" altLang="ja-JP" dirty="0"/>
              <a:t>BERT </a:t>
            </a:r>
            <a:r>
              <a:rPr kumimoji="1" lang="ja-JP" altLang="en-US" dirty="0"/>
              <a:t>で得られる分散表現ベクトルの先頭トークンです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25</a:t>
            </a:fld>
            <a:endParaRPr kumimoji="1" lang="ja-JP" altLang="en-US"/>
          </a:p>
        </p:txBody>
      </p:sp>
    </p:spTree>
    <p:extLst>
      <p:ext uri="{BB962C8B-B14F-4D97-AF65-F5344CB8AC3E}">
        <p14:creationId xmlns:p14="http://schemas.microsoft.com/office/powerpoint/2010/main" val="2015116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27</a:t>
            </a:fld>
            <a:endParaRPr kumimoji="1" lang="ja-JP" altLang="en-US"/>
          </a:p>
        </p:txBody>
      </p:sp>
    </p:spTree>
    <p:extLst>
      <p:ext uri="{BB962C8B-B14F-4D97-AF65-F5344CB8AC3E}">
        <p14:creationId xmlns:p14="http://schemas.microsoft.com/office/powerpoint/2010/main" val="9708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もし詳細が知りたければ質問時にお願いします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28</a:t>
            </a:fld>
            <a:endParaRPr kumimoji="1" lang="ja-JP" altLang="en-US"/>
          </a:p>
        </p:txBody>
      </p:sp>
    </p:spTree>
    <p:extLst>
      <p:ext uri="{BB962C8B-B14F-4D97-AF65-F5344CB8AC3E}">
        <p14:creationId xmlns:p14="http://schemas.microsoft.com/office/powerpoint/2010/main" val="226147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メイリオ" panose="020B0604030504040204" pitchFamily="50" charset="-128"/>
                <a:ea typeface="メイリオ" panose="020B0604030504040204" pitchFamily="50" charset="-128"/>
              </a:rPr>
              <a:t>その分類器の上にもう一つ分類器を作成で</a:t>
            </a:r>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30</a:t>
            </a:fld>
            <a:endParaRPr kumimoji="1" lang="ja-JP" altLang="en-US"/>
          </a:p>
        </p:txBody>
      </p:sp>
    </p:spTree>
    <p:extLst>
      <p:ext uri="{BB962C8B-B14F-4D97-AF65-F5344CB8AC3E}">
        <p14:creationId xmlns:p14="http://schemas.microsoft.com/office/powerpoint/2010/main" val="119278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96</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endParaRPr lang="ja-JP" altLang="en-US" b="0" dirty="0">
              <a:solidFill>
                <a:srgbClr val="000000"/>
              </a:solidFill>
              <a:effectLst/>
              <a:latin typeface="Courier New" panose="020703090202050204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32</a:t>
            </a:fld>
            <a:endParaRPr kumimoji="1" lang="ja-JP" altLang="en-US"/>
          </a:p>
        </p:txBody>
      </p:sp>
    </p:spTree>
    <p:extLst>
      <p:ext uri="{BB962C8B-B14F-4D97-AF65-F5344CB8AC3E}">
        <p14:creationId xmlns:p14="http://schemas.microsoft.com/office/powerpoint/2010/main" val="295910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96</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endParaRPr lang="ja-JP" altLang="en-US" b="0" dirty="0">
              <a:solidFill>
                <a:srgbClr val="000000"/>
              </a:solidFill>
              <a:effectLst/>
              <a:latin typeface="Courier New" panose="020703090202050204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33</a:t>
            </a:fld>
            <a:endParaRPr kumimoji="1" lang="ja-JP" altLang="en-US"/>
          </a:p>
        </p:txBody>
      </p:sp>
    </p:spTree>
    <p:extLst>
      <p:ext uri="{BB962C8B-B14F-4D97-AF65-F5344CB8AC3E}">
        <p14:creationId xmlns:p14="http://schemas.microsoft.com/office/powerpoint/2010/main" val="70555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他のカテゴリに比べてデータが不均衡であったため</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34</a:t>
            </a:fld>
            <a:endParaRPr kumimoji="1" lang="ja-JP" altLang="en-US"/>
          </a:p>
        </p:txBody>
      </p:sp>
    </p:spTree>
    <p:extLst>
      <p:ext uri="{BB962C8B-B14F-4D97-AF65-F5344CB8AC3E}">
        <p14:creationId xmlns:p14="http://schemas.microsoft.com/office/powerpoint/2010/main" val="257512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j-ea"/>
                <a:ea typeface="+mj-ea"/>
              </a:rPr>
              <a:t>関連研究ではマルチラベル分類精度を向上させることが評価理由や分析結果の原因を推定するタスクにおいて不可欠であると報告されている</a:t>
            </a:r>
            <a:endParaRPr lang="ja-JP" altLang="en-US" sz="1200"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4</a:t>
            </a:fld>
            <a:endParaRPr kumimoji="1" lang="ja-JP" altLang="en-US"/>
          </a:p>
        </p:txBody>
      </p:sp>
    </p:spTree>
    <p:extLst>
      <p:ext uri="{BB962C8B-B14F-4D97-AF65-F5344CB8AC3E}">
        <p14:creationId xmlns:p14="http://schemas.microsoft.com/office/powerpoint/2010/main" val="128227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提案するモデルと先行研究の同様な点と異なる点について説明</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8</a:t>
            </a:fld>
            <a:endParaRPr kumimoji="1" lang="ja-JP" altLang="en-US"/>
          </a:p>
        </p:txBody>
      </p:sp>
    </p:spTree>
    <p:extLst>
      <p:ext uri="{BB962C8B-B14F-4D97-AF65-F5344CB8AC3E}">
        <p14:creationId xmlns:p14="http://schemas.microsoft.com/office/powerpoint/2010/main" val="95052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提案するモデルと先行研究の同様な点と異なる点について説明</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9</a:t>
            </a:fld>
            <a:endParaRPr kumimoji="1" lang="ja-JP" altLang="en-US"/>
          </a:p>
        </p:txBody>
      </p:sp>
    </p:spTree>
    <p:extLst>
      <p:ext uri="{BB962C8B-B14F-4D97-AF65-F5344CB8AC3E}">
        <p14:creationId xmlns:p14="http://schemas.microsoft.com/office/powerpoint/2010/main" val="243494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提案するモデルと先行研究の同様な点と異なる点について説明</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10</a:t>
            </a:fld>
            <a:endParaRPr kumimoji="1" lang="ja-JP" altLang="en-US"/>
          </a:p>
        </p:txBody>
      </p:sp>
    </p:spTree>
    <p:extLst>
      <p:ext uri="{BB962C8B-B14F-4D97-AF65-F5344CB8AC3E}">
        <p14:creationId xmlns:p14="http://schemas.microsoft.com/office/powerpoint/2010/main" val="366417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提案するモデルと先行研究の同様な点と異なる点について説明</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11</a:t>
            </a:fld>
            <a:endParaRPr kumimoji="1" lang="ja-JP" altLang="en-US"/>
          </a:p>
        </p:txBody>
      </p:sp>
    </p:spTree>
    <p:extLst>
      <p:ext uri="{BB962C8B-B14F-4D97-AF65-F5344CB8AC3E}">
        <p14:creationId xmlns:p14="http://schemas.microsoft.com/office/powerpoint/2010/main" val="1713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以下の例の様に </a:t>
            </a:r>
            <a:r>
              <a:rPr kumimoji="1" lang="en-US" altLang="ja-JP" dirty="0"/>
              <a:t>1 </a:t>
            </a:r>
            <a:r>
              <a:rPr kumimoji="1" lang="ja-JP" altLang="en-US" dirty="0"/>
              <a:t>つの文章に複数のラベルが付与されたデータが多く含まれる</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15</a:t>
            </a:fld>
            <a:endParaRPr kumimoji="1" lang="ja-JP" altLang="en-US"/>
          </a:p>
        </p:txBody>
      </p:sp>
    </p:spTree>
    <p:extLst>
      <p:ext uri="{BB962C8B-B14F-4D97-AF65-F5344CB8AC3E}">
        <p14:creationId xmlns:p14="http://schemas.microsoft.com/office/powerpoint/2010/main" val="278288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Transformer </a:t>
            </a:r>
            <a:r>
              <a:rPr kumimoji="1" lang="ja-JP" altLang="en-US" dirty="0"/>
              <a:t>は</a:t>
            </a:r>
            <a:r>
              <a:rPr kumimoji="1" lang="en-US" altLang="ja-JP" dirty="0"/>
              <a:t>3</a:t>
            </a:r>
            <a:r>
              <a:rPr kumimoji="1" lang="ja-JP" altLang="en-US" dirty="0"/>
              <a:t>つ目の</a:t>
            </a:r>
            <a:r>
              <a:rPr kumimoji="1" lang="en-US" altLang="ja-JP" dirty="0"/>
              <a:t>Attention</a:t>
            </a:r>
            <a:r>
              <a:rPr kumimoji="1" lang="ja-JP" altLang="en-US" dirty="0"/>
              <a:t>層の活用を目的に使用しました</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18</a:t>
            </a:fld>
            <a:endParaRPr kumimoji="1" lang="ja-JP" altLang="en-US"/>
          </a:p>
        </p:txBody>
      </p:sp>
    </p:spTree>
    <p:extLst>
      <p:ext uri="{BB962C8B-B14F-4D97-AF65-F5344CB8AC3E}">
        <p14:creationId xmlns:p14="http://schemas.microsoft.com/office/powerpoint/2010/main" val="56979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は各カテゴリにおける小分類器作成のために用いました</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19</a:t>
            </a:fld>
            <a:endParaRPr kumimoji="1" lang="ja-JP" altLang="en-US"/>
          </a:p>
        </p:txBody>
      </p:sp>
    </p:spTree>
    <p:extLst>
      <p:ext uri="{BB962C8B-B14F-4D97-AF65-F5344CB8AC3E}">
        <p14:creationId xmlns:p14="http://schemas.microsoft.com/office/powerpoint/2010/main" val="319974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F8A24A7D-9D33-44EF-A15F-8F466DD7D858}" type="datetime1">
              <a:rPr kumimoji="1" lang="ja-JP" altLang="en-US" smtClean="0"/>
              <a:t>2023/1/29</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79203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84923C-1C6E-4567-B9B2-A35021A8A6A0}"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299721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78CF4B8-AF15-4E82-8320-00DE4058DA5A}"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302281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5C3934-3498-47C7-9141-76BD9D07870D}"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605485" y="5854831"/>
            <a:ext cx="1451429" cy="811299"/>
          </a:xfrm>
        </p:spPr>
        <p:txBody>
          <a:bodyPr/>
          <a:lstStyle>
            <a:lvl1pPr algn="ctr">
              <a:defRPr sz="4000">
                <a:solidFill>
                  <a:srgbClr val="002060">
                    <a:alpha val="20000"/>
                  </a:srgbClr>
                </a:solidFill>
                <a:effectLst/>
                <a:latin typeface="メイリオ" panose="020B0604030504040204" pitchFamily="50" charset="-128"/>
                <a:ea typeface="メイリオ" panose="020B0604030504040204" pitchFamily="50" charset="-128"/>
              </a:defRPr>
            </a:lvl1pPr>
          </a:lstStyle>
          <a:p>
            <a:r>
              <a:rPr kumimoji="1" lang="en-US" altLang="ja-JP" dirty="0"/>
              <a:t>#</a:t>
            </a:r>
            <a:endParaRPr kumimoji="1" lang="ja-JP" altLang="en-US" dirty="0"/>
          </a:p>
        </p:txBody>
      </p:sp>
    </p:spTree>
    <p:extLst>
      <p:ext uri="{BB962C8B-B14F-4D97-AF65-F5344CB8AC3E}">
        <p14:creationId xmlns:p14="http://schemas.microsoft.com/office/powerpoint/2010/main" val="9303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054427-821A-4AA8-9897-2AC296F62775}"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9275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1E3433-05F2-4C54-9A56-57C85CD7FCCA}"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94911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02D2D7A-009F-4BB2-9819-DB7D6F604586}" type="datetime1">
              <a:rPr kumimoji="1" lang="ja-JP" altLang="en-US" smtClean="0"/>
              <a:t>2023/1/29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220701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5CEA37-C78B-4CF2-8A67-7BA0E2076B7B}" type="datetime1">
              <a:rPr kumimoji="1" lang="ja-JP" altLang="en-US" smtClean="0"/>
              <a:t>2023/1/29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1717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DD336-9A91-401E-9C67-E8CA9E2C2599}" type="datetime1">
              <a:rPr kumimoji="1" lang="ja-JP" altLang="en-US" smtClean="0"/>
              <a:t>2023/1/29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48278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DA93B2F9-7866-4321-B924-A11A9390C4C6}"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38347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58225CC-6689-480E-939C-5A89E89F8184}"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57543177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A2A00577-991C-4922-8670-86830F9969D9}" type="datetime1">
              <a:rPr kumimoji="1" lang="ja-JP" altLang="en-US" smtClean="0"/>
              <a:t>2023/1/29</a:t>
            </a:fld>
            <a:endParaRPr kumimoji="1" lang="ja-JP" alt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kumimoji="1" lang="ja-JP" altLang="en-US"/>
          </a:p>
        </p:txBody>
      </p:sp>
      <p:sp>
        <p:nvSpPr>
          <p:cNvPr id="6" name="Slide Number Placeholder 5"/>
          <p:cNvSpPr>
            <a:spLocks noGrp="1"/>
          </p:cNvSpPr>
          <p:nvPr>
            <p:ph type="sldNum" sz="quarter" idx="4"/>
          </p:nvPr>
        </p:nvSpPr>
        <p:spPr>
          <a:xfrm>
            <a:off x="7641771" y="6076402"/>
            <a:ext cx="1123010" cy="672090"/>
          </a:xfrm>
          <a:prstGeom prst="rect">
            <a:avLst/>
          </a:prstGeom>
        </p:spPr>
        <p:txBody>
          <a:bodyPr vert="horz" lIns="91440" tIns="45720" rIns="91440" bIns="45720" rtlCol="0" anchor="b"/>
          <a:lstStyle>
            <a:lvl1pPr algn="r">
              <a:defRPr sz="4000" b="0">
                <a:ln>
                  <a:noFill/>
                </a:ln>
                <a:solidFill>
                  <a:srgbClr val="002060">
                    <a:alpha val="20000"/>
                  </a:srgbClr>
                </a:solidFill>
                <a:latin typeface="メイリオ" panose="020B0604030504040204" pitchFamily="50" charset="-128"/>
                <a:ea typeface="メイリオ" panose="020B0604030504040204" pitchFamily="50" charset="-128"/>
              </a:defRPr>
            </a:lvl1pPr>
          </a:lstStyle>
          <a:p>
            <a:fld id="{48F5749F-11F8-442A-8FF0-2F8469816467}" type="slidenum">
              <a:rPr kumimoji="1" lang="ja-JP" altLang="en-US" smtClean="0"/>
              <a:pPr/>
              <a:t>‹#›</a:t>
            </a:fld>
            <a:endParaRPr kumimoji="1" lang="ja-JP" altLang="en-US" dirty="0"/>
          </a:p>
        </p:txBody>
      </p:sp>
    </p:spTree>
    <p:extLst>
      <p:ext uri="{BB962C8B-B14F-4D97-AF65-F5344CB8AC3E}">
        <p14:creationId xmlns:p14="http://schemas.microsoft.com/office/powerpoint/2010/main" val="2409109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hyperlink" Target="https://dsc.repo.nii.ac.jp/?action=pages_view_main&amp;active_action=repository_view_main_item_detail&amp;item_id=1752&amp;item_no=1&amp;page_id=13&amp;block_id=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1CBFE-9CA9-E723-EAC4-74B46839C9E0}"/>
              </a:ext>
            </a:extLst>
          </p:cNvPr>
          <p:cNvSpPr>
            <a:spLocks noGrp="1"/>
          </p:cNvSpPr>
          <p:nvPr>
            <p:ph type="ctrTitle"/>
          </p:nvPr>
        </p:nvSpPr>
        <p:spPr>
          <a:xfrm>
            <a:off x="187378" y="934950"/>
            <a:ext cx="9282086" cy="3747541"/>
          </a:xfrm>
        </p:spPr>
        <p:txBody>
          <a:bodyPr/>
          <a:lstStyle/>
          <a:p>
            <a:pPr>
              <a:lnSpc>
                <a:spcPct val="150000"/>
              </a:lnSpc>
            </a:pPr>
            <a:r>
              <a:rPr lang="en-US" altLang="ja-JP" sz="40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rPr>
              <a:t>An improved method for multi-label classification methods using deep neural language models with ensemble learning</a:t>
            </a:r>
            <a:br>
              <a:rPr lang="ja-JP" altLang="ja-JP" sz="35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br>
            <a:endParaRPr kumimoji="1" lang="ja-JP" altLang="en-US" sz="3500" dirty="0">
              <a:solidFill>
                <a:schemeClr val="tx1"/>
              </a:solidFill>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5415456E-58B0-4329-FC40-64CEF8EE55D1}"/>
              </a:ext>
            </a:extLst>
          </p:cNvPr>
          <p:cNvSpPr>
            <a:spLocks noGrp="1"/>
          </p:cNvSpPr>
          <p:nvPr>
            <p:ph type="subTitle" idx="1"/>
          </p:nvPr>
        </p:nvSpPr>
        <p:spPr>
          <a:xfrm>
            <a:off x="2082944" y="4675487"/>
            <a:ext cx="6921151" cy="1645920"/>
          </a:xfrm>
        </p:spPr>
        <p:txBody>
          <a:bodyPr>
            <a:noAutofit/>
          </a:bodyPr>
          <a:lstStyle/>
          <a:p>
            <a:pPr algn="r"/>
            <a:r>
              <a:rPr kumimoji="1" lang="en-US" altLang="ja-JP" sz="3200" dirty="0">
                <a:latin typeface="メイリオ" panose="020B0604030504040204" pitchFamily="50" charset="-128"/>
                <a:ea typeface="メイリオ" panose="020B0604030504040204" pitchFamily="50" charset="-128"/>
              </a:rPr>
              <a:t>Osaka Metropolitan University </a:t>
            </a:r>
          </a:p>
          <a:p>
            <a:pPr algn="r"/>
            <a:endParaRPr lang="en-US" altLang="ja-JP" sz="3200" dirty="0">
              <a:latin typeface="メイリオ" panose="020B0604030504040204" pitchFamily="50" charset="-128"/>
              <a:ea typeface="メイリオ" panose="020B0604030504040204" pitchFamily="50" charset="-128"/>
            </a:endParaRPr>
          </a:p>
          <a:p>
            <a:pPr algn="r"/>
            <a:r>
              <a:rPr kumimoji="1" lang="en-US" altLang="ja-JP" sz="3200" dirty="0">
                <a:latin typeface="メイリオ" panose="020B0604030504040204" pitchFamily="50" charset="-128"/>
                <a:ea typeface="メイリオ" panose="020B0604030504040204" pitchFamily="50" charset="-128"/>
              </a:rPr>
              <a:t>Yuuki </a:t>
            </a:r>
            <a:r>
              <a:rPr kumimoji="1" lang="en-US" altLang="ja-JP" sz="3200" dirty="0" err="1">
                <a:latin typeface="メイリオ" panose="020B0604030504040204" pitchFamily="50" charset="-128"/>
                <a:ea typeface="メイリオ" panose="020B0604030504040204" pitchFamily="50" charset="-128"/>
              </a:rPr>
              <a:t>Kusumoto</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2868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E05DD7-FE89-04F4-ED41-BDAB61AA7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82" y="685407"/>
            <a:ext cx="4039776" cy="579510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9D326BA8-A8FB-4B62-8F73-9EF0B808C953}"/>
              </a:ext>
            </a:extLst>
          </p:cNvPr>
          <p:cNvSpPr>
            <a:spLocks noGrp="1"/>
          </p:cNvSpPr>
          <p:nvPr>
            <p:ph type="title"/>
          </p:nvPr>
        </p:nvSpPr>
        <p:spPr>
          <a:xfrm>
            <a:off x="476722" y="270268"/>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 Aspect-based Sentiment Analysis network model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2121E3B-82EA-9F7B-7829-38BC341CD200}"/>
              </a:ext>
            </a:extLst>
          </p:cNvPr>
          <p:cNvSpPr txBox="1"/>
          <p:nvPr/>
        </p:nvSpPr>
        <p:spPr>
          <a:xfrm>
            <a:off x="185488" y="2228671"/>
            <a:ext cx="4763729" cy="1200329"/>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ex)</a:t>
            </a:r>
          </a:p>
          <a:p>
            <a:r>
              <a:rPr kumimoji="1" lang="ja-JP" altLang="en-US" sz="2400" b="0" dirty="0">
                <a:solidFill>
                  <a:srgbClr val="FF0000"/>
                </a:solidFill>
                <a:effectLst/>
                <a:latin typeface="メイリオ" panose="020B0604030504040204" pitchFamily="50" charset="-128"/>
                <a:ea typeface="メイリオ" panose="020B0604030504040204" pitchFamily="50" charset="-128"/>
              </a:rPr>
              <a:t>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r>
              <a:rPr kumimoji="1" lang="en-US" altLang="ja-JP" sz="2400" dirty="0">
                <a:latin typeface="メイリオ" panose="020B0604030504040204" pitchFamily="50" charset="-128"/>
                <a:ea typeface="メイリオ" panose="020B0604030504040204" pitchFamily="50" charset="-128"/>
              </a:rPr>
              <a:t>.</a:t>
            </a:r>
          </a:p>
        </p:txBody>
      </p:sp>
      <p:sp>
        <p:nvSpPr>
          <p:cNvPr id="8" name="スライド番号プレースホルダー 10">
            <a:extLst>
              <a:ext uri="{FF2B5EF4-FFF2-40B4-BE49-F238E27FC236}">
                <a16:creationId xmlns:a16="http://schemas.microsoft.com/office/drawing/2014/main" id="{648AFD5C-C6B4-91E3-4FE9-31F149113033}"/>
              </a:ext>
            </a:extLst>
          </p:cNvPr>
          <p:cNvSpPr txBox="1">
            <a:spLocks/>
          </p:cNvSpPr>
          <p:nvPr/>
        </p:nvSpPr>
        <p:spPr>
          <a:xfrm>
            <a:off x="8198604" y="6371668"/>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9</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5" name="表 8">
            <a:extLst>
              <a:ext uri="{FF2B5EF4-FFF2-40B4-BE49-F238E27FC236}">
                <a16:creationId xmlns:a16="http://schemas.microsoft.com/office/drawing/2014/main" id="{F2D1F1C1-3045-6AC8-65DA-E82680FC283F}"/>
              </a:ext>
            </a:extLst>
          </p:cNvPr>
          <p:cNvGraphicFramePr>
            <a:graphicFrameLocks noGrp="1"/>
          </p:cNvGraphicFramePr>
          <p:nvPr/>
        </p:nvGraphicFramePr>
        <p:xfrm>
          <a:off x="150946" y="3854140"/>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gridCol w="2294811">
                  <a:extLst>
                    <a:ext uri="{9D8B030D-6E8A-4147-A177-3AD203B41FA5}">
                      <a16:colId xmlns:a16="http://schemas.microsoft.com/office/drawing/2014/main" val="1145326162"/>
                    </a:ext>
                  </a:extLst>
                </a:gridCol>
              </a:tblGrid>
              <a:tr h="288663">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7" name="表 6">
            <a:extLst>
              <a:ext uri="{FF2B5EF4-FFF2-40B4-BE49-F238E27FC236}">
                <a16:creationId xmlns:a16="http://schemas.microsoft.com/office/drawing/2014/main" id="{AFCBC212-D79E-E2DA-1C4C-A301BBCDAF39}"/>
              </a:ext>
            </a:extLst>
          </p:cNvPr>
          <p:cNvGraphicFramePr>
            <a:graphicFrameLocks noGrp="1"/>
          </p:cNvGraphicFramePr>
          <p:nvPr/>
        </p:nvGraphicFramePr>
        <p:xfrm>
          <a:off x="150946" y="5003988"/>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gridCol w="2294811">
                  <a:extLst>
                    <a:ext uri="{9D8B030D-6E8A-4147-A177-3AD203B41FA5}">
                      <a16:colId xmlns:a16="http://schemas.microsoft.com/office/drawing/2014/main" val="206622472"/>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
        <p:nvSpPr>
          <p:cNvPr id="9" name="正方形/長方形 8">
            <a:extLst>
              <a:ext uri="{FF2B5EF4-FFF2-40B4-BE49-F238E27FC236}">
                <a16:creationId xmlns:a16="http://schemas.microsoft.com/office/drawing/2014/main" id="{818C9B31-C94C-5B7C-F945-DD4EBF441A71}"/>
              </a:ext>
            </a:extLst>
          </p:cNvPr>
          <p:cNvSpPr/>
          <p:nvPr/>
        </p:nvSpPr>
        <p:spPr>
          <a:xfrm>
            <a:off x="4728688" y="2520146"/>
            <a:ext cx="3898363" cy="1727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9513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E05DD7-FE89-04F4-ED41-BDAB61AA7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82" y="685407"/>
            <a:ext cx="4039776" cy="579510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9D326BA8-A8FB-4B62-8F73-9EF0B808C953}"/>
              </a:ext>
            </a:extLst>
          </p:cNvPr>
          <p:cNvSpPr>
            <a:spLocks noGrp="1"/>
          </p:cNvSpPr>
          <p:nvPr>
            <p:ph type="title"/>
          </p:nvPr>
        </p:nvSpPr>
        <p:spPr>
          <a:xfrm>
            <a:off x="476722" y="270268"/>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 Aspect-based Sentiment Analysis network model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2121E3B-82EA-9F7B-7829-38BC341CD200}"/>
              </a:ext>
            </a:extLst>
          </p:cNvPr>
          <p:cNvSpPr txBox="1"/>
          <p:nvPr/>
        </p:nvSpPr>
        <p:spPr>
          <a:xfrm>
            <a:off x="185488" y="2228671"/>
            <a:ext cx="4763729" cy="1200329"/>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ex)</a:t>
            </a:r>
          </a:p>
          <a:p>
            <a:r>
              <a:rPr kumimoji="1" lang="ja-JP" altLang="en-US" sz="2400" b="0" dirty="0">
                <a:solidFill>
                  <a:srgbClr val="FF0000"/>
                </a:solidFill>
                <a:effectLst/>
                <a:latin typeface="メイリオ" panose="020B0604030504040204" pitchFamily="50" charset="-128"/>
                <a:ea typeface="メイリオ" panose="020B0604030504040204" pitchFamily="50" charset="-128"/>
              </a:rPr>
              <a:t>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r>
              <a:rPr kumimoji="1" lang="en-US" altLang="ja-JP" sz="2400" dirty="0">
                <a:latin typeface="メイリオ" panose="020B0604030504040204" pitchFamily="50" charset="-128"/>
                <a:ea typeface="メイリオ" panose="020B0604030504040204" pitchFamily="50" charset="-128"/>
              </a:rPr>
              <a:t>.</a:t>
            </a:r>
          </a:p>
        </p:txBody>
      </p:sp>
      <p:sp>
        <p:nvSpPr>
          <p:cNvPr id="8" name="スライド番号プレースホルダー 10">
            <a:extLst>
              <a:ext uri="{FF2B5EF4-FFF2-40B4-BE49-F238E27FC236}">
                <a16:creationId xmlns:a16="http://schemas.microsoft.com/office/drawing/2014/main" id="{648AFD5C-C6B4-91E3-4FE9-31F149113033}"/>
              </a:ext>
            </a:extLst>
          </p:cNvPr>
          <p:cNvSpPr txBox="1">
            <a:spLocks/>
          </p:cNvSpPr>
          <p:nvPr/>
        </p:nvSpPr>
        <p:spPr>
          <a:xfrm>
            <a:off x="8198604" y="6371668"/>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10</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5" name="表 8">
            <a:extLst>
              <a:ext uri="{FF2B5EF4-FFF2-40B4-BE49-F238E27FC236}">
                <a16:creationId xmlns:a16="http://schemas.microsoft.com/office/drawing/2014/main" id="{F2D1F1C1-3045-6AC8-65DA-E82680FC283F}"/>
              </a:ext>
            </a:extLst>
          </p:cNvPr>
          <p:cNvGraphicFramePr>
            <a:graphicFrameLocks noGrp="1"/>
          </p:cNvGraphicFramePr>
          <p:nvPr/>
        </p:nvGraphicFramePr>
        <p:xfrm>
          <a:off x="150946" y="3854140"/>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gridCol w="2294811">
                  <a:extLst>
                    <a:ext uri="{9D8B030D-6E8A-4147-A177-3AD203B41FA5}">
                      <a16:colId xmlns:a16="http://schemas.microsoft.com/office/drawing/2014/main" val="1145326162"/>
                    </a:ext>
                  </a:extLst>
                </a:gridCol>
              </a:tblGrid>
              <a:tr h="288663">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7" name="表 6">
            <a:extLst>
              <a:ext uri="{FF2B5EF4-FFF2-40B4-BE49-F238E27FC236}">
                <a16:creationId xmlns:a16="http://schemas.microsoft.com/office/drawing/2014/main" id="{AFCBC212-D79E-E2DA-1C4C-A301BBCDAF39}"/>
              </a:ext>
            </a:extLst>
          </p:cNvPr>
          <p:cNvGraphicFramePr>
            <a:graphicFrameLocks noGrp="1"/>
          </p:cNvGraphicFramePr>
          <p:nvPr/>
        </p:nvGraphicFramePr>
        <p:xfrm>
          <a:off x="150946" y="5003988"/>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gridCol w="2294811">
                  <a:extLst>
                    <a:ext uri="{9D8B030D-6E8A-4147-A177-3AD203B41FA5}">
                      <a16:colId xmlns:a16="http://schemas.microsoft.com/office/drawing/2014/main" val="206622472"/>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
        <p:nvSpPr>
          <p:cNvPr id="9" name="正方形/長方形 8">
            <a:extLst>
              <a:ext uri="{FF2B5EF4-FFF2-40B4-BE49-F238E27FC236}">
                <a16:creationId xmlns:a16="http://schemas.microsoft.com/office/drawing/2014/main" id="{818C9B31-C94C-5B7C-F945-DD4EBF441A71}"/>
              </a:ext>
            </a:extLst>
          </p:cNvPr>
          <p:cNvSpPr/>
          <p:nvPr/>
        </p:nvSpPr>
        <p:spPr>
          <a:xfrm>
            <a:off x="4740568" y="685408"/>
            <a:ext cx="3898363" cy="18660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7884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9EBBB68-739C-1A7A-7FE6-774FAFAA8C2B}"/>
              </a:ext>
            </a:extLst>
          </p:cNvPr>
          <p:cNvSpPr>
            <a:spLocks noGrp="1"/>
          </p:cNvSpPr>
          <p:nvPr>
            <p:ph type="title"/>
          </p:nvPr>
        </p:nvSpPr>
        <p:spPr>
          <a:xfrm>
            <a:off x="492918" y="347009"/>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The novelty of this research</a:t>
            </a:r>
            <a:endParaRPr kumimoji="1" lang="ja-JP" altLang="en-US" sz="3200" dirty="0">
              <a:latin typeface="メイリオ" panose="020B0604030504040204" pitchFamily="50" charset="-128"/>
              <a:ea typeface="メイリオ" panose="020B0604030504040204" pitchFamily="50" charset="-128"/>
            </a:endParaRPr>
          </a:p>
        </p:txBody>
      </p:sp>
      <p:sp>
        <p:nvSpPr>
          <p:cNvPr id="7" name="矢印: 下 6">
            <a:extLst>
              <a:ext uri="{FF2B5EF4-FFF2-40B4-BE49-F238E27FC236}">
                <a16:creationId xmlns:a16="http://schemas.microsoft.com/office/drawing/2014/main" id="{3049C387-187A-146B-442A-370BC7592D9E}"/>
              </a:ext>
            </a:extLst>
          </p:cNvPr>
          <p:cNvSpPr/>
          <p:nvPr/>
        </p:nvSpPr>
        <p:spPr>
          <a:xfrm rot="16200000">
            <a:off x="3851932" y="4920350"/>
            <a:ext cx="463660" cy="73295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1028" name="Picture 4">
            <a:extLst>
              <a:ext uri="{FF2B5EF4-FFF2-40B4-BE49-F238E27FC236}">
                <a16:creationId xmlns:a16="http://schemas.microsoft.com/office/drawing/2014/main" id="{4226E763-3C26-E96F-A4A5-ACFB4065F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22" y="2013011"/>
            <a:ext cx="3198954" cy="4781379"/>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5AACBFEC-10EB-6FFB-CA39-B8E6CCA129D6}"/>
              </a:ext>
            </a:extLst>
          </p:cNvPr>
          <p:cNvSpPr/>
          <p:nvPr/>
        </p:nvSpPr>
        <p:spPr>
          <a:xfrm>
            <a:off x="452782" y="4831935"/>
            <a:ext cx="3042634" cy="909787"/>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10">
            <a:extLst>
              <a:ext uri="{FF2B5EF4-FFF2-40B4-BE49-F238E27FC236}">
                <a16:creationId xmlns:a16="http://schemas.microsoft.com/office/drawing/2014/main" id="{99552AE3-CB00-905B-04DB-E80B9FEA7EC0}"/>
              </a:ext>
            </a:extLst>
          </p:cNvPr>
          <p:cNvSpPr txBox="1">
            <a:spLocks/>
          </p:cNvSpPr>
          <p:nvPr/>
        </p:nvSpPr>
        <p:spPr>
          <a:xfrm>
            <a:off x="8099801" y="6262070"/>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3" name="Picture 4">
            <a:extLst>
              <a:ext uri="{FF2B5EF4-FFF2-40B4-BE49-F238E27FC236}">
                <a16:creationId xmlns:a16="http://schemas.microsoft.com/office/drawing/2014/main" id="{1CA16C50-4E6E-827D-CC31-5E6B11C22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736" y="4604638"/>
            <a:ext cx="4594957" cy="148532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72BAAB3-2783-2510-C73C-250BA6D7D0D8}"/>
              </a:ext>
            </a:extLst>
          </p:cNvPr>
          <p:cNvSpPr txBox="1"/>
          <p:nvPr/>
        </p:nvSpPr>
        <p:spPr>
          <a:xfrm>
            <a:off x="3573576" y="1803003"/>
            <a:ext cx="5627941" cy="2308324"/>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Converting a single BERT to ensemble learning models</a:t>
            </a: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The input data to the transformer Encoder is only CLS tokens</a:t>
            </a:r>
            <a:br>
              <a:rPr kumimoji="1" lang="en-US" altLang="ja-JP" sz="2400" dirty="0">
                <a:latin typeface="メイリオ" panose="020B0604030504040204" pitchFamily="50" charset="-128"/>
                <a:ea typeface="メイリオ" panose="020B0604030504040204" pitchFamily="50" charset="-128"/>
              </a:rPr>
            </a:b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39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9EBBB68-739C-1A7A-7FE6-774FAFAA8C2B}"/>
              </a:ext>
            </a:extLst>
          </p:cNvPr>
          <p:cNvSpPr>
            <a:spLocks noGrp="1"/>
          </p:cNvSpPr>
          <p:nvPr>
            <p:ph type="title"/>
          </p:nvPr>
        </p:nvSpPr>
        <p:spPr>
          <a:xfrm>
            <a:off x="492918" y="347009"/>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Novelty of this research</a:t>
            </a:r>
            <a:endParaRPr kumimoji="1" lang="ja-JP" altLang="en-US" sz="3200" dirty="0">
              <a:latin typeface="メイリオ" panose="020B0604030504040204" pitchFamily="50" charset="-128"/>
              <a:ea typeface="メイリオ" panose="020B0604030504040204" pitchFamily="50" charset="-128"/>
            </a:endParaRPr>
          </a:p>
        </p:txBody>
      </p:sp>
      <p:sp>
        <p:nvSpPr>
          <p:cNvPr id="7" name="矢印: 下 6">
            <a:extLst>
              <a:ext uri="{FF2B5EF4-FFF2-40B4-BE49-F238E27FC236}">
                <a16:creationId xmlns:a16="http://schemas.microsoft.com/office/drawing/2014/main" id="{3049C387-187A-146B-442A-370BC7592D9E}"/>
              </a:ext>
            </a:extLst>
          </p:cNvPr>
          <p:cNvSpPr/>
          <p:nvPr/>
        </p:nvSpPr>
        <p:spPr>
          <a:xfrm rot="16200000">
            <a:off x="3904905" y="4045073"/>
            <a:ext cx="463660" cy="732955"/>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1028" name="Picture 4">
            <a:extLst>
              <a:ext uri="{FF2B5EF4-FFF2-40B4-BE49-F238E27FC236}">
                <a16:creationId xmlns:a16="http://schemas.microsoft.com/office/drawing/2014/main" id="{4226E763-3C26-E96F-A4A5-ACFB4065F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02" y="2076621"/>
            <a:ext cx="3198954" cy="4781379"/>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5AACBFEC-10EB-6FFB-CA39-B8E6CCA129D6}"/>
              </a:ext>
            </a:extLst>
          </p:cNvPr>
          <p:cNvSpPr/>
          <p:nvPr/>
        </p:nvSpPr>
        <p:spPr>
          <a:xfrm>
            <a:off x="98803" y="3642852"/>
            <a:ext cx="3426062" cy="1275736"/>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76C008C-9654-DE87-77E0-C2015FF7CD2E}"/>
              </a:ext>
            </a:extLst>
          </p:cNvPr>
          <p:cNvSpPr txBox="1"/>
          <p:nvPr/>
        </p:nvSpPr>
        <p:spPr>
          <a:xfrm>
            <a:off x="3417256" y="1607229"/>
            <a:ext cx="5627941" cy="2308324"/>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Converting a single BERT to ensemble learning models</a:t>
            </a: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The input data to the transformer Encoder is  only CLS tokens</a:t>
            </a:r>
            <a:br>
              <a:rPr kumimoji="1" lang="en-US" altLang="ja-JP" sz="2400" dirty="0">
                <a:latin typeface="メイリオ" panose="020B0604030504040204" pitchFamily="50" charset="-128"/>
                <a:ea typeface="メイリオ" panose="020B0604030504040204" pitchFamily="50" charset="-128"/>
              </a:rPr>
            </a:br>
            <a:endParaRPr kumimoji="1" lang="en-US" altLang="ja-JP" sz="2400" dirty="0">
              <a:latin typeface="メイリオ" panose="020B0604030504040204" pitchFamily="50" charset="-128"/>
              <a:ea typeface="メイリオ" panose="020B0604030504040204" pitchFamily="50" charset="-128"/>
            </a:endParaRPr>
          </a:p>
        </p:txBody>
      </p:sp>
      <p:sp>
        <p:nvSpPr>
          <p:cNvPr id="11" name="スライド番号プレースホルダー 10">
            <a:extLst>
              <a:ext uri="{FF2B5EF4-FFF2-40B4-BE49-F238E27FC236}">
                <a16:creationId xmlns:a16="http://schemas.microsoft.com/office/drawing/2014/main" id="{99552AE3-CB00-905B-04DB-E80B9FEA7EC0}"/>
              </a:ext>
            </a:extLst>
          </p:cNvPr>
          <p:cNvSpPr txBox="1">
            <a:spLocks/>
          </p:cNvSpPr>
          <p:nvPr/>
        </p:nvSpPr>
        <p:spPr>
          <a:xfrm>
            <a:off x="8099801" y="6262070"/>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2056" name="Picture 8">
            <a:extLst>
              <a:ext uri="{FF2B5EF4-FFF2-40B4-BE49-F238E27FC236}">
                <a16:creationId xmlns:a16="http://schemas.microsoft.com/office/drawing/2014/main" id="{0350BB8A-E3C8-6B20-1FC9-FA09F9727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89579"/>
            <a:ext cx="4473197" cy="225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45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62CDD-8116-42D5-9176-CA44FA4F30B9}"/>
              </a:ext>
            </a:extLst>
          </p:cNvPr>
          <p:cNvSpPr>
            <a:spLocks noGrp="1"/>
          </p:cNvSpPr>
          <p:nvPr>
            <p:ph type="title"/>
          </p:nvPr>
        </p:nvSpPr>
        <p:spPr>
          <a:xfrm>
            <a:off x="569790" y="648625"/>
            <a:ext cx="6447501" cy="678430"/>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Dataset</a:t>
            </a:r>
            <a:endParaRPr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9C0D106-D172-413E-96B5-B399248FA84F}"/>
              </a:ext>
            </a:extLst>
          </p:cNvPr>
          <p:cNvSpPr>
            <a:spLocks noGrp="1"/>
          </p:cNvSpPr>
          <p:nvPr>
            <p:ph idx="1"/>
          </p:nvPr>
        </p:nvSpPr>
        <p:spPr>
          <a:xfrm>
            <a:off x="0" y="1941041"/>
            <a:ext cx="9144000" cy="4682918"/>
          </a:xfrm>
        </p:spPr>
        <p:txBody>
          <a:bodyPr>
            <a:normAutofit/>
          </a:bodyPr>
          <a:lstStyle/>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Rakuten Travel Reviews: Aspects and Sentiment-tagged </a:t>
            </a:r>
          </a:p>
          <a:p>
            <a:pPr marL="0" indent="0">
              <a:buNone/>
            </a:pPr>
            <a:r>
              <a:rPr lang="en-US" altLang="ja-JP" dirty="0">
                <a:latin typeface="メイリオ" panose="020B0604030504040204" pitchFamily="50" charset="-128"/>
                <a:ea typeface="メイリオ" panose="020B0604030504040204" pitchFamily="50" charset="-128"/>
              </a:rPr>
              <a:t>    corpus" published by Rakuten Group, Inc</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solidFill>
                  <a:srgbClr val="000000"/>
                </a:solidFill>
                <a:latin typeface="メイリオ" panose="020B0604030504040204" pitchFamily="50" charset="-128"/>
                <a:ea typeface="メイリオ" panose="020B0604030504040204" pitchFamily="50" charset="-128"/>
              </a:rPr>
              <a:t>・ </a:t>
            </a:r>
            <a:r>
              <a:rPr lang="en-US" altLang="ja-JP" dirty="0">
                <a:solidFill>
                  <a:srgbClr val="000000"/>
                </a:solidFill>
                <a:latin typeface="メイリオ" panose="020B0604030504040204" pitchFamily="50" charset="-128"/>
                <a:ea typeface="メイリオ" panose="020B0604030504040204" pitchFamily="50" charset="-128"/>
              </a:rPr>
              <a:t>76623 reviews of Rakuten Travel, with positive or </a:t>
            </a:r>
            <a:br>
              <a:rPr lang="en-US" altLang="ja-JP" dirty="0">
                <a:solidFill>
                  <a:srgbClr val="000000"/>
                </a:solidFill>
                <a:latin typeface="メイリオ" panose="020B0604030504040204" pitchFamily="50" charset="-128"/>
                <a:ea typeface="メイリオ" panose="020B0604030504040204" pitchFamily="50" charset="-128"/>
              </a:rPr>
            </a:br>
            <a:br>
              <a:rPr lang="en-US" altLang="ja-JP" dirty="0">
                <a:solidFill>
                  <a:srgbClr val="000000"/>
                </a:solidFill>
                <a:latin typeface="メイリオ" panose="020B0604030504040204" pitchFamily="50" charset="-128"/>
                <a:ea typeface="メイリオ" panose="020B0604030504040204" pitchFamily="50" charset="-128"/>
              </a:rPr>
            </a:br>
            <a:r>
              <a:rPr lang="en-US" altLang="ja-JP" dirty="0">
                <a:solidFill>
                  <a:srgbClr val="000000"/>
                </a:solidFill>
                <a:latin typeface="メイリオ" panose="020B0604030504040204" pitchFamily="50" charset="-128"/>
                <a:ea typeface="メイリオ" panose="020B0604030504040204" pitchFamily="50" charset="-128"/>
              </a:rPr>
              <a:t>    negative tags in 7 categories: </a:t>
            </a:r>
            <a:r>
              <a:rPr lang="en-US" altLang="ja-JP" dirty="0">
                <a:solidFill>
                  <a:srgbClr val="FF0000"/>
                </a:solidFill>
                <a:latin typeface="メイリオ" panose="020B0604030504040204" pitchFamily="50" charset="-128"/>
                <a:ea typeface="メイリオ" panose="020B0604030504040204" pitchFamily="50" charset="-128"/>
              </a:rPr>
              <a:t>Breakfast, Dinner, Bath,</a:t>
            </a:r>
            <a:br>
              <a:rPr lang="en-US" altLang="ja-JP" dirty="0">
                <a:solidFill>
                  <a:srgbClr val="FF0000"/>
                </a:solidFill>
                <a:latin typeface="メイリオ" panose="020B0604030504040204" pitchFamily="50" charset="-128"/>
                <a:ea typeface="メイリオ" panose="020B0604030504040204" pitchFamily="50" charset="-128"/>
              </a:rPr>
            </a:br>
            <a:br>
              <a:rPr lang="en-US" altLang="ja-JP" dirty="0">
                <a:solidFill>
                  <a:srgbClr val="FF0000"/>
                </a:solidFill>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    Service, State, Facility, and Room</a:t>
            </a:r>
            <a:br>
              <a:rPr lang="en-US" altLang="ja-JP" dirty="0">
                <a:solidFill>
                  <a:srgbClr val="000000"/>
                </a:solidFill>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t>　</a:t>
            </a:r>
            <a:endParaRPr lang="en-US" altLang="ja-JP" dirty="0"/>
          </a:p>
        </p:txBody>
      </p:sp>
      <p:sp>
        <p:nvSpPr>
          <p:cNvPr id="6" name="テキスト ボックス 5">
            <a:extLst>
              <a:ext uri="{FF2B5EF4-FFF2-40B4-BE49-F238E27FC236}">
                <a16:creationId xmlns:a16="http://schemas.microsoft.com/office/drawing/2014/main" id="{0BFFD082-EAF0-12B8-0DB2-9388922EF53A}"/>
              </a:ext>
            </a:extLst>
          </p:cNvPr>
          <p:cNvSpPr txBox="1"/>
          <p:nvPr/>
        </p:nvSpPr>
        <p:spPr>
          <a:xfrm>
            <a:off x="569790" y="5839129"/>
            <a:ext cx="7440193" cy="784830"/>
          </a:xfrm>
          <a:prstGeom prst="rect">
            <a:avLst/>
          </a:prstGeom>
          <a:noFill/>
        </p:spPr>
        <p:txBody>
          <a:bodyPr wrap="square">
            <a:spAutoFit/>
          </a:bodyPr>
          <a:lstStyle/>
          <a:p>
            <a:r>
              <a:rPr lang="ja-JP" altLang="en-US" sz="900" dirty="0">
                <a:latin typeface="メイリオ" panose="020B0604030504040204" pitchFamily="50" charset="-128"/>
                <a:ea typeface="メイリオ" panose="020B0604030504040204" pitchFamily="50" charset="-128"/>
              </a:rPr>
              <a:t>楽天データセット </a:t>
            </a:r>
            <a:r>
              <a:rPr lang="en-US" altLang="ja-JP" sz="900" dirty="0">
                <a:latin typeface="メイリオ" panose="020B0604030504040204" pitchFamily="50" charset="-128"/>
                <a:ea typeface="メイリオ" panose="020B0604030504040204" pitchFamily="50" charset="-128"/>
                <a:hlinkClick r:id="rId2">
                  <a:extLst>
                    <a:ext uri="{A12FA001-AC4F-418D-AE19-62706E023703}">
                      <ahyp:hlinkClr xmlns:ahyp="http://schemas.microsoft.com/office/drawing/2018/hyperlinkcolor" val="tx"/>
                    </a:ext>
                  </a:extLst>
                </a:hlinkClick>
              </a:rPr>
              <a:t>https://dsc.repo.nii.ac.jp/?action=pages_view_main&amp;active_action=repository_view_main_item_detail&amp;item_id=1752&amp;item_no=1&amp;page_id=13&amp;block_id=21</a:t>
            </a:r>
            <a:endParaRPr lang="en-US" altLang="ja-JP" sz="900" dirty="0">
              <a:latin typeface="メイリオ" panose="020B0604030504040204" pitchFamily="50" charset="-128"/>
              <a:ea typeface="メイリオ" panose="020B0604030504040204" pitchFamily="50" charset="-128"/>
            </a:endParaRPr>
          </a:p>
          <a:p>
            <a:r>
              <a:rPr lang="ja-JP" altLang="en-US" sz="900" dirty="0">
                <a:latin typeface="メイリオ" panose="020B0604030504040204" pitchFamily="50" charset="-128"/>
                <a:ea typeface="メイリオ" panose="020B0604030504040204" pitchFamily="50" charset="-128"/>
              </a:rPr>
              <a:t>作成者</a:t>
            </a:r>
            <a:endParaRPr lang="en-US" altLang="ja-JP" sz="900" dirty="0">
              <a:latin typeface="メイリオ" panose="020B0604030504040204" pitchFamily="50" charset="-128"/>
              <a:ea typeface="メイリオ" panose="020B0604030504040204" pitchFamily="50" charset="-128"/>
            </a:endParaRPr>
          </a:p>
          <a:p>
            <a:r>
              <a:rPr lang="en-US" altLang="ja-JP" sz="900" dirty="0">
                <a:solidFill>
                  <a:srgbClr val="000000"/>
                </a:solidFill>
                <a:latin typeface="メイリオ" panose="020B0604030504040204" pitchFamily="50" charset="-128"/>
                <a:ea typeface="メイリオ" panose="020B0604030504040204" pitchFamily="50" charset="-128"/>
              </a:rPr>
              <a:t>https://global.rakuten.com/corp/</a:t>
            </a:r>
            <a:endParaRPr lang="ja-JP" altLang="en-US" sz="900" dirty="0">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D1809F6C-2B23-21B2-15A6-0CF4ACDD0BCB}"/>
              </a:ext>
            </a:extLst>
          </p:cNvPr>
          <p:cNvSpPr txBox="1">
            <a:spLocks/>
          </p:cNvSpPr>
          <p:nvPr/>
        </p:nvSpPr>
        <p:spPr>
          <a:xfrm>
            <a:off x="7718989" y="6253225"/>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8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A4CED-CC95-4B04-9E95-0C67B9FB5FAF}"/>
              </a:ext>
            </a:extLst>
          </p:cNvPr>
          <p:cNvSpPr>
            <a:spLocks noGrp="1"/>
          </p:cNvSpPr>
          <p:nvPr>
            <p:ph type="title"/>
          </p:nvPr>
        </p:nvSpPr>
        <p:spPr>
          <a:xfrm>
            <a:off x="508000" y="565195"/>
            <a:ext cx="6447501" cy="538701"/>
          </a:xfrm>
        </p:spPr>
        <p:txBody>
          <a:bodyPr>
            <a:noAutofit/>
          </a:bodyPr>
          <a:lstStyle/>
          <a:p>
            <a:r>
              <a:rPr kumimoji="1" lang="en-US" altLang="ja-JP" sz="3600" dirty="0">
                <a:latin typeface="メイリオ" panose="020B0604030504040204" pitchFamily="50" charset="-128"/>
                <a:ea typeface="メイリオ" panose="020B0604030504040204" pitchFamily="50" charset="-128"/>
              </a:rPr>
              <a:t>Dataset</a:t>
            </a:r>
            <a:endParaRPr kumimoji="1"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66ACB982-6154-48AE-A7AD-58B46094C7F2}"/>
              </a:ext>
            </a:extLst>
          </p:cNvPr>
          <p:cNvSpPr>
            <a:spLocks noGrp="1"/>
          </p:cNvSpPr>
          <p:nvPr>
            <p:ph idx="1"/>
          </p:nvPr>
        </p:nvSpPr>
        <p:spPr>
          <a:xfrm>
            <a:off x="508000" y="1619573"/>
            <a:ext cx="8636000" cy="4134531"/>
          </a:xfrm>
        </p:spPr>
        <p:txBody>
          <a:bodyPr>
            <a:normAutofit/>
          </a:bodyPr>
          <a:lstStyle/>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The number of data after cleansing was 48354</a:t>
            </a:r>
          </a:p>
          <a:p>
            <a:pPr marL="0" indent="0">
              <a:buNone/>
            </a:pPr>
            <a:r>
              <a:rPr lang="en-US" altLang="ja-JP" dirty="0">
                <a:latin typeface="メイリオ" panose="020B0604030504040204" pitchFamily="50" charset="-128"/>
                <a:ea typeface="メイリオ" panose="020B0604030504040204" pitchFamily="50" charset="-128"/>
              </a:rPr>
              <a:t> The number of multi-label data is 18480 (about 40%)</a:t>
            </a:r>
            <a:endParaRPr lang="en-US" altLang="ja-JP" sz="1800" dirty="0">
              <a:latin typeface="メイリオ" panose="020B0604030504040204" pitchFamily="50" charset="-128"/>
              <a:ea typeface="メイリオ" panose="020B0604030504040204" pitchFamily="50" charset="-128"/>
            </a:endParaRPr>
          </a:p>
          <a:p>
            <a:br>
              <a:rPr lang="en-US" altLang="ja-JP" sz="1800" dirty="0">
                <a:latin typeface="メイリオ" panose="020B0604030504040204" pitchFamily="50" charset="-128"/>
                <a:ea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rPr>
              <a:t>po …</a:t>
            </a:r>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positive</a:t>
            </a:r>
          </a:p>
          <a:p>
            <a:r>
              <a:rPr lang="en-US" altLang="ja-JP" sz="1800" dirty="0">
                <a:latin typeface="メイリオ" panose="020B0604030504040204" pitchFamily="50" charset="-128"/>
                <a:ea typeface="メイリオ" panose="020B0604030504040204" pitchFamily="50" charset="-128"/>
              </a:rPr>
              <a:t>ne …</a:t>
            </a:r>
            <a:r>
              <a:rPr lang="ja-JP"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negative</a:t>
            </a:r>
          </a:p>
          <a:p>
            <a:endParaRPr lang="en-US" altLang="ja-JP" sz="1950" dirty="0">
              <a:latin typeface="+mj-ea"/>
              <a:ea typeface="+mj-ea"/>
            </a:endParaRPr>
          </a:p>
          <a:p>
            <a:endParaRPr lang="en-US" altLang="ja-JP" sz="1950" dirty="0">
              <a:latin typeface="+mj-ea"/>
              <a:ea typeface="+mj-ea"/>
            </a:endParaRPr>
          </a:p>
          <a:p>
            <a:endParaRPr lang="en-US" altLang="ja-JP" sz="1950" dirty="0">
              <a:latin typeface="+mj-ea"/>
              <a:ea typeface="+mj-ea"/>
            </a:endParaRPr>
          </a:p>
          <a:p>
            <a:pPr marL="0" indent="0">
              <a:buNone/>
            </a:pPr>
            <a:endParaRPr lang="en-US" altLang="ja-JP" sz="1950" dirty="0">
              <a:latin typeface="+mj-ea"/>
              <a:ea typeface="+mj-ea"/>
            </a:endParaRPr>
          </a:p>
          <a:p>
            <a:endParaRPr lang="en-US" altLang="ja-JP" sz="1950" dirty="0">
              <a:latin typeface="+mj-ea"/>
              <a:ea typeface="+mj-ea"/>
            </a:endParaRPr>
          </a:p>
          <a:p>
            <a:endParaRPr lang="en-US" altLang="ja-JP" sz="1950" dirty="0">
              <a:latin typeface="+mj-ea"/>
              <a:ea typeface="+mj-ea"/>
            </a:endParaRPr>
          </a:p>
          <a:p>
            <a:endParaRPr lang="en-US" altLang="ja-JP" sz="1950" dirty="0">
              <a:latin typeface="+mj-ea"/>
              <a:ea typeface="+mj-ea"/>
            </a:endParaRPr>
          </a:p>
          <a:p>
            <a:endParaRPr lang="en-US" altLang="ja-JP" sz="1800" dirty="0"/>
          </a:p>
          <a:p>
            <a:pPr marL="0" indent="0">
              <a:buNone/>
            </a:pPr>
            <a:endParaRPr lang="en-US" altLang="ja-JP" sz="1800" dirty="0"/>
          </a:p>
          <a:p>
            <a:pPr marL="0" indent="0">
              <a:buNone/>
            </a:pPr>
            <a:endParaRPr lang="en-US" altLang="ja-JP" sz="1800" dirty="0"/>
          </a:p>
        </p:txBody>
      </p:sp>
      <p:graphicFrame>
        <p:nvGraphicFramePr>
          <p:cNvPr id="9" name="表 8">
            <a:extLst>
              <a:ext uri="{FF2B5EF4-FFF2-40B4-BE49-F238E27FC236}">
                <a16:creationId xmlns:a16="http://schemas.microsoft.com/office/drawing/2014/main" id="{BB89E70B-CA94-48B6-FD30-7176F8379453}"/>
              </a:ext>
            </a:extLst>
          </p:cNvPr>
          <p:cNvGraphicFramePr>
            <a:graphicFrameLocks noGrp="1"/>
          </p:cNvGraphicFramePr>
          <p:nvPr>
            <p:extLst>
              <p:ext uri="{D42A27DB-BD31-4B8C-83A1-F6EECF244321}">
                <p14:modId xmlns:p14="http://schemas.microsoft.com/office/powerpoint/2010/main" val="2136962420"/>
              </p:ext>
            </p:extLst>
          </p:nvPr>
        </p:nvGraphicFramePr>
        <p:xfrm>
          <a:off x="358612" y="3873453"/>
          <a:ext cx="8531823" cy="2632712"/>
        </p:xfrm>
        <a:graphic>
          <a:graphicData uri="http://schemas.openxmlformats.org/drawingml/2006/table">
            <a:tbl>
              <a:tblPr firstRow="1" bandRow="1">
                <a:tableStyleId>{5C22544A-7EE6-4342-B048-85BDC9FD1C3A}</a:tableStyleId>
              </a:tblPr>
              <a:tblGrid>
                <a:gridCol w="3848053">
                  <a:extLst>
                    <a:ext uri="{9D8B030D-6E8A-4147-A177-3AD203B41FA5}">
                      <a16:colId xmlns:a16="http://schemas.microsoft.com/office/drawing/2014/main" val="2118012858"/>
                    </a:ext>
                  </a:extLst>
                </a:gridCol>
                <a:gridCol w="334555">
                  <a:extLst>
                    <a:ext uri="{9D8B030D-6E8A-4147-A177-3AD203B41FA5}">
                      <a16:colId xmlns:a16="http://schemas.microsoft.com/office/drawing/2014/main" val="2855199874"/>
                    </a:ext>
                  </a:extLst>
                </a:gridCol>
                <a:gridCol w="334555">
                  <a:extLst>
                    <a:ext uri="{9D8B030D-6E8A-4147-A177-3AD203B41FA5}">
                      <a16:colId xmlns:a16="http://schemas.microsoft.com/office/drawing/2014/main" val="2652464979"/>
                    </a:ext>
                  </a:extLst>
                </a:gridCol>
                <a:gridCol w="334555">
                  <a:extLst>
                    <a:ext uri="{9D8B030D-6E8A-4147-A177-3AD203B41FA5}">
                      <a16:colId xmlns:a16="http://schemas.microsoft.com/office/drawing/2014/main" val="2591309692"/>
                    </a:ext>
                  </a:extLst>
                </a:gridCol>
                <a:gridCol w="334555">
                  <a:extLst>
                    <a:ext uri="{9D8B030D-6E8A-4147-A177-3AD203B41FA5}">
                      <a16:colId xmlns:a16="http://schemas.microsoft.com/office/drawing/2014/main" val="1723810520"/>
                    </a:ext>
                  </a:extLst>
                </a:gridCol>
                <a:gridCol w="334555">
                  <a:extLst>
                    <a:ext uri="{9D8B030D-6E8A-4147-A177-3AD203B41FA5}">
                      <a16:colId xmlns:a16="http://schemas.microsoft.com/office/drawing/2014/main" val="635428169"/>
                    </a:ext>
                  </a:extLst>
                </a:gridCol>
                <a:gridCol w="334555">
                  <a:extLst>
                    <a:ext uri="{9D8B030D-6E8A-4147-A177-3AD203B41FA5}">
                      <a16:colId xmlns:a16="http://schemas.microsoft.com/office/drawing/2014/main" val="306857157"/>
                    </a:ext>
                  </a:extLst>
                </a:gridCol>
                <a:gridCol w="334555">
                  <a:extLst>
                    <a:ext uri="{9D8B030D-6E8A-4147-A177-3AD203B41FA5}">
                      <a16:colId xmlns:a16="http://schemas.microsoft.com/office/drawing/2014/main" val="2789815905"/>
                    </a:ext>
                  </a:extLst>
                </a:gridCol>
                <a:gridCol w="334555">
                  <a:extLst>
                    <a:ext uri="{9D8B030D-6E8A-4147-A177-3AD203B41FA5}">
                      <a16:colId xmlns:a16="http://schemas.microsoft.com/office/drawing/2014/main" val="1090232883"/>
                    </a:ext>
                  </a:extLst>
                </a:gridCol>
                <a:gridCol w="334555">
                  <a:extLst>
                    <a:ext uri="{9D8B030D-6E8A-4147-A177-3AD203B41FA5}">
                      <a16:colId xmlns:a16="http://schemas.microsoft.com/office/drawing/2014/main" val="18062800"/>
                    </a:ext>
                  </a:extLst>
                </a:gridCol>
                <a:gridCol w="334555">
                  <a:extLst>
                    <a:ext uri="{9D8B030D-6E8A-4147-A177-3AD203B41FA5}">
                      <a16:colId xmlns:a16="http://schemas.microsoft.com/office/drawing/2014/main" val="373078763"/>
                    </a:ext>
                  </a:extLst>
                </a:gridCol>
                <a:gridCol w="334555">
                  <a:extLst>
                    <a:ext uri="{9D8B030D-6E8A-4147-A177-3AD203B41FA5}">
                      <a16:colId xmlns:a16="http://schemas.microsoft.com/office/drawing/2014/main" val="971001277"/>
                    </a:ext>
                  </a:extLst>
                </a:gridCol>
                <a:gridCol w="334555">
                  <a:extLst>
                    <a:ext uri="{9D8B030D-6E8A-4147-A177-3AD203B41FA5}">
                      <a16:colId xmlns:a16="http://schemas.microsoft.com/office/drawing/2014/main" val="3446460198"/>
                    </a:ext>
                  </a:extLst>
                </a:gridCol>
                <a:gridCol w="334555">
                  <a:extLst>
                    <a:ext uri="{9D8B030D-6E8A-4147-A177-3AD203B41FA5}">
                      <a16:colId xmlns:a16="http://schemas.microsoft.com/office/drawing/2014/main" val="1163936640"/>
                    </a:ext>
                  </a:extLst>
                </a:gridCol>
                <a:gridCol w="334555">
                  <a:extLst>
                    <a:ext uri="{9D8B030D-6E8A-4147-A177-3AD203B41FA5}">
                      <a16:colId xmlns:a16="http://schemas.microsoft.com/office/drawing/2014/main" val="2231605137"/>
                    </a:ext>
                  </a:extLst>
                </a:gridCol>
              </a:tblGrid>
              <a:tr h="810741">
                <a:tc>
                  <a:txBody>
                    <a:bodyPr/>
                    <a:lstStyle/>
                    <a:p>
                      <a:pPr algn="ctr"/>
                      <a:endParaRPr kumimoji="1" lang="en-US" altLang="ja-JP" sz="1400" b="0" dirty="0">
                        <a:solidFill>
                          <a:schemeClr val="tx1"/>
                        </a:solidFill>
                        <a:effectLst/>
                        <a:latin typeface="+mn-ea"/>
                        <a:ea typeface="+mn-ea"/>
                      </a:endParaRPr>
                    </a:p>
                    <a:p>
                      <a:pPr algn="ctr"/>
                      <a:endParaRPr kumimoji="1" lang="en-US" altLang="ja-JP" sz="1400" b="0" dirty="0">
                        <a:solidFill>
                          <a:schemeClr val="tx1"/>
                        </a:solidFill>
                        <a:effectLst/>
                        <a:latin typeface="+mn-ea"/>
                        <a:ea typeface="+mn-ea"/>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text</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p>
                      <a:pPr algn="ct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1356925">
                <a:tc>
                  <a:txBody>
                    <a:bodyPr/>
                    <a:lstStyle/>
                    <a:p>
                      <a:pPr algn="r">
                        <a:lnSpc>
                          <a:spcPct val="100000"/>
                        </a:lnSpc>
                      </a:pP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p>
                      <a:pPr algn="ctr">
                        <a:lnSpc>
                          <a:spcPct val="10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朝ごはんは美味しかった</a:t>
                      </a:r>
                      <a:br>
                        <a:rPr kumimoji="1" lang="en-US" altLang="ja-JP" sz="2000" b="0" dirty="0">
                          <a:solidFill>
                            <a:schemeClr val="tx1"/>
                          </a:solidFill>
                          <a:effectLst/>
                          <a:latin typeface="メイリオ" panose="020B0604030504040204" pitchFamily="50" charset="-128"/>
                          <a:ea typeface="メイリオ" panose="020B0604030504040204" pitchFamily="50" charset="-128"/>
                        </a:rPr>
                      </a:br>
                      <a:r>
                        <a:rPr kumimoji="1" lang="ja-JP" altLang="en-US" sz="2000" b="0" dirty="0">
                          <a:solidFill>
                            <a:schemeClr val="tx1"/>
                          </a:solidFill>
                          <a:effectLst/>
                          <a:latin typeface="メイリオ" panose="020B0604030504040204" pitchFamily="50" charset="-128"/>
                          <a:ea typeface="メイリオ" panose="020B0604030504040204" pitchFamily="50" charset="-128"/>
                        </a:rPr>
                        <a:t>のですが</a:t>
                      </a:r>
                      <a:r>
                        <a:rPr kumimoji="1" lang="en-US" altLang="ja-JP" sz="2000" b="0" dirty="0">
                          <a:solidFill>
                            <a:schemeClr val="tx1"/>
                          </a:solidFill>
                          <a:effectLst/>
                          <a:latin typeface="メイリオ" panose="020B0604030504040204" pitchFamily="50" charset="-128"/>
                          <a:ea typeface="メイリオ" panose="020B0604030504040204" pitchFamily="50" charset="-128"/>
                        </a:rPr>
                        <a:t>, </a:t>
                      </a:r>
                      <a:r>
                        <a:rPr kumimoji="1" lang="ja-JP" altLang="en-US" sz="2000" b="0" dirty="0">
                          <a:solidFill>
                            <a:schemeClr val="tx1"/>
                          </a:solidFill>
                          <a:effectLst/>
                          <a:latin typeface="メイリオ" panose="020B0604030504040204" pitchFamily="50" charset="-128"/>
                          <a:ea typeface="メイリオ" panose="020B0604030504040204" pitchFamily="50" charset="-128"/>
                        </a:rPr>
                        <a:t>部屋は汚れていました</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p>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437901"/>
                  </a:ext>
                </a:extLst>
              </a:tr>
            </a:tbl>
          </a:graphicData>
        </a:graphic>
      </p:graphicFrame>
      <p:sp>
        <p:nvSpPr>
          <p:cNvPr id="11" name="スライド番号プレースホルダー 10">
            <a:extLst>
              <a:ext uri="{FF2B5EF4-FFF2-40B4-BE49-F238E27FC236}">
                <a16:creationId xmlns:a16="http://schemas.microsoft.com/office/drawing/2014/main" id="{34D4E4BB-5DDF-153F-022D-F2C4A33AFC8B}"/>
              </a:ext>
            </a:extLst>
          </p:cNvPr>
          <p:cNvSpPr txBox="1">
            <a:spLocks/>
          </p:cNvSpPr>
          <p:nvPr/>
        </p:nvSpPr>
        <p:spPr>
          <a:xfrm>
            <a:off x="7804231" y="6394142"/>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923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EA7F4-B375-9BE4-9328-B6DB7DA8DAA8}"/>
              </a:ext>
            </a:extLst>
          </p:cNvPr>
          <p:cNvSpPr>
            <a:spLocks noGrp="1"/>
          </p:cNvSpPr>
          <p:nvPr>
            <p:ph type="title"/>
          </p:nvPr>
        </p:nvSpPr>
        <p:spPr>
          <a:xfrm>
            <a:off x="487679" y="474636"/>
            <a:ext cx="6347713" cy="924732"/>
          </a:xfrm>
        </p:spPr>
        <p:txBody>
          <a:bodyPr>
            <a:normAutofit/>
          </a:bodyPr>
          <a:lstStyle/>
          <a:p>
            <a:r>
              <a:rPr lang="en-US" altLang="ja-JP" sz="3600" dirty="0">
                <a:latin typeface="メイリオ" panose="020B0604030504040204" pitchFamily="50" charset="-128"/>
                <a:ea typeface="メイリオ" panose="020B0604030504040204" pitchFamily="50" charset="-128"/>
              </a:rPr>
              <a:t>Example of data removed</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694FAE-1286-EC87-4842-E15C6541FC91}"/>
              </a:ext>
            </a:extLst>
          </p:cNvPr>
          <p:cNvSpPr>
            <a:spLocks noGrp="1"/>
          </p:cNvSpPr>
          <p:nvPr>
            <p:ph idx="1"/>
          </p:nvPr>
        </p:nvSpPr>
        <p:spPr>
          <a:xfrm>
            <a:off x="-23893" y="1667950"/>
            <a:ext cx="9205993" cy="4954292"/>
          </a:xfrm>
        </p:spPr>
        <p:txBody>
          <a:bodyPr/>
          <a:lstStyle/>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We removed the data with more than 100 tokens</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DA21DA56-BF6D-A868-DD82-43030DF0BB15}"/>
              </a:ext>
            </a:extLst>
          </p:cNvPr>
          <p:cNvGraphicFramePr>
            <a:graphicFrameLocks noGrp="1"/>
          </p:cNvGraphicFramePr>
          <p:nvPr>
            <p:extLst>
              <p:ext uri="{D42A27DB-BD31-4B8C-83A1-F6EECF244321}">
                <p14:modId xmlns:p14="http://schemas.microsoft.com/office/powerpoint/2010/main" val="2992201299"/>
              </p:ext>
            </p:extLst>
          </p:nvPr>
        </p:nvGraphicFramePr>
        <p:xfrm>
          <a:off x="0" y="2159117"/>
          <a:ext cx="8973517" cy="4316006"/>
        </p:xfrm>
        <a:graphic>
          <a:graphicData uri="http://schemas.openxmlformats.org/drawingml/2006/table">
            <a:tbl>
              <a:tblPr firstRow="1" bandRow="1">
                <a:tableStyleId>{5C22544A-7EE6-4342-B048-85BDC9FD1C3A}</a:tableStyleId>
              </a:tblPr>
              <a:tblGrid>
                <a:gridCol w="4047266">
                  <a:extLst>
                    <a:ext uri="{9D8B030D-6E8A-4147-A177-3AD203B41FA5}">
                      <a16:colId xmlns:a16="http://schemas.microsoft.com/office/drawing/2014/main" val="2118012858"/>
                    </a:ext>
                  </a:extLst>
                </a:gridCol>
                <a:gridCol w="351876">
                  <a:extLst>
                    <a:ext uri="{9D8B030D-6E8A-4147-A177-3AD203B41FA5}">
                      <a16:colId xmlns:a16="http://schemas.microsoft.com/office/drawing/2014/main" val="2855199874"/>
                    </a:ext>
                  </a:extLst>
                </a:gridCol>
                <a:gridCol w="351875">
                  <a:extLst>
                    <a:ext uri="{9D8B030D-6E8A-4147-A177-3AD203B41FA5}">
                      <a16:colId xmlns:a16="http://schemas.microsoft.com/office/drawing/2014/main" val="2652464979"/>
                    </a:ext>
                  </a:extLst>
                </a:gridCol>
                <a:gridCol w="351875">
                  <a:extLst>
                    <a:ext uri="{9D8B030D-6E8A-4147-A177-3AD203B41FA5}">
                      <a16:colId xmlns:a16="http://schemas.microsoft.com/office/drawing/2014/main" val="2591309692"/>
                    </a:ext>
                  </a:extLst>
                </a:gridCol>
                <a:gridCol w="351875">
                  <a:extLst>
                    <a:ext uri="{9D8B030D-6E8A-4147-A177-3AD203B41FA5}">
                      <a16:colId xmlns:a16="http://schemas.microsoft.com/office/drawing/2014/main" val="1723810520"/>
                    </a:ext>
                  </a:extLst>
                </a:gridCol>
                <a:gridCol w="351875">
                  <a:extLst>
                    <a:ext uri="{9D8B030D-6E8A-4147-A177-3AD203B41FA5}">
                      <a16:colId xmlns:a16="http://schemas.microsoft.com/office/drawing/2014/main" val="635428169"/>
                    </a:ext>
                  </a:extLst>
                </a:gridCol>
                <a:gridCol w="351875">
                  <a:extLst>
                    <a:ext uri="{9D8B030D-6E8A-4147-A177-3AD203B41FA5}">
                      <a16:colId xmlns:a16="http://schemas.microsoft.com/office/drawing/2014/main" val="306857157"/>
                    </a:ext>
                  </a:extLst>
                </a:gridCol>
                <a:gridCol w="351875">
                  <a:extLst>
                    <a:ext uri="{9D8B030D-6E8A-4147-A177-3AD203B41FA5}">
                      <a16:colId xmlns:a16="http://schemas.microsoft.com/office/drawing/2014/main" val="3309072777"/>
                    </a:ext>
                  </a:extLst>
                </a:gridCol>
                <a:gridCol w="351875">
                  <a:extLst>
                    <a:ext uri="{9D8B030D-6E8A-4147-A177-3AD203B41FA5}">
                      <a16:colId xmlns:a16="http://schemas.microsoft.com/office/drawing/2014/main" val="4133766801"/>
                    </a:ext>
                  </a:extLst>
                </a:gridCol>
                <a:gridCol w="351875">
                  <a:extLst>
                    <a:ext uri="{9D8B030D-6E8A-4147-A177-3AD203B41FA5}">
                      <a16:colId xmlns:a16="http://schemas.microsoft.com/office/drawing/2014/main" val="18062800"/>
                    </a:ext>
                  </a:extLst>
                </a:gridCol>
                <a:gridCol w="351875">
                  <a:extLst>
                    <a:ext uri="{9D8B030D-6E8A-4147-A177-3AD203B41FA5}">
                      <a16:colId xmlns:a16="http://schemas.microsoft.com/office/drawing/2014/main" val="373078763"/>
                    </a:ext>
                  </a:extLst>
                </a:gridCol>
                <a:gridCol w="351875">
                  <a:extLst>
                    <a:ext uri="{9D8B030D-6E8A-4147-A177-3AD203B41FA5}">
                      <a16:colId xmlns:a16="http://schemas.microsoft.com/office/drawing/2014/main" val="971001277"/>
                    </a:ext>
                  </a:extLst>
                </a:gridCol>
                <a:gridCol w="351875">
                  <a:extLst>
                    <a:ext uri="{9D8B030D-6E8A-4147-A177-3AD203B41FA5}">
                      <a16:colId xmlns:a16="http://schemas.microsoft.com/office/drawing/2014/main" val="3446460198"/>
                    </a:ext>
                  </a:extLst>
                </a:gridCol>
                <a:gridCol w="351875">
                  <a:extLst>
                    <a:ext uri="{9D8B030D-6E8A-4147-A177-3AD203B41FA5}">
                      <a16:colId xmlns:a16="http://schemas.microsoft.com/office/drawing/2014/main" val="1163936640"/>
                    </a:ext>
                  </a:extLst>
                </a:gridCol>
                <a:gridCol w="351875">
                  <a:extLst>
                    <a:ext uri="{9D8B030D-6E8A-4147-A177-3AD203B41FA5}">
                      <a16:colId xmlns:a16="http://schemas.microsoft.com/office/drawing/2014/main" val="2231605137"/>
                    </a:ext>
                  </a:extLst>
                </a:gridCol>
              </a:tblGrid>
              <a:tr h="1078216">
                <a:tc>
                  <a:txBody>
                    <a:bodyPr/>
                    <a:lstStyle/>
                    <a:p>
                      <a:pPr algn="ct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テキスト</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サービス</a:t>
                      </a: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サービス</a:t>
                      </a: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1385525">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朝食の品数が</a:t>
                      </a:r>
                      <a:r>
                        <a:rPr kumimoji="1" lang="en-US" altLang="ja-JP" sz="2000" b="0" dirty="0">
                          <a:solidFill>
                            <a:schemeClr val="tx1"/>
                          </a:solidFill>
                          <a:effectLst/>
                          <a:latin typeface="メイリオ" panose="020B0604030504040204" pitchFamily="50" charset="-128"/>
                          <a:ea typeface="メイリオ" panose="020B0604030504040204" pitchFamily="50" charset="-128"/>
                        </a:rPr>
                        <a:t>, </a:t>
                      </a:r>
                      <a:r>
                        <a:rPr kumimoji="1" lang="ja-JP" altLang="en-US" sz="2000" b="0" dirty="0">
                          <a:solidFill>
                            <a:schemeClr val="tx1"/>
                          </a:solidFill>
                          <a:effectLst/>
                          <a:latin typeface="メイリオ" panose="020B0604030504040204" pitchFamily="50" charset="-128"/>
                          <a:ea typeface="メイリオ" panose="020B0604030504040204" pitchFamily="50" charset="-128"/>
                        </a:rPr>
                        <a:t>そこまで多くない</a:t>
                      </a:r>
                      <a:br>
                        <a:rPr kumimoji="1" lang="en-US" altLang="ja-JP" sz="2000" b="0" dirty="0">
                          <a:solidFill>
                            <a:schemeClr val="tx1"/>
                          </a:solidFill>
                          <a:effectLst/>
                          <a:latin typeface="メイリオ" panose="020B0604030504040204" pitchFamily="50" charset="-128"/>
                          <a:ea typeface="メイリオ" panose="020B0604030504040204" pitchFamily="50" charset="-128"/>
                        </a:rPr>
                      </a:br>
                      <a:r>
                        <a:rPr kumimoji="1" lang="ja-JP" altLang="en-US" sz="2000" b="0" dirty="0">
                          <a:solidFill>
                            <a:schemeClr val="tx1"/>
                          </a:solidFill>
                          <a:effectLst/>
                          <a:latin typeface="メイリオ" panose="020B0604030504040204" pitchFamily="50" charset="-128"/>
                          <a:ea typeface="メイリオ" panose="020B0604030504040204" pitchFamily="50" charset="-128"/>
                        </a:rPr>
                        <a:t>ですが味と素材が大満足です</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accent2"/>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accent2"/>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2926716"/>
                  </a:ext>
                </a:extLst>
              </a:tr>
              <a:tr h="1385525">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古稀のお祝い</a:t>
                      </a:r>
                      <a:r>
                        <a:rPr kumimoji="1" lang="en-US" altLang="ja-JP" sz="2000" b="0" dirty="0">
                          <a:solidFill>
                            <a:schemeClr val="tx1"/>
                          </a:solidFill>
                          <a:effectLst/>
                          <a:latin typeface="メイリオ" panose="020B0604030504040204" pitchFamily="50" charset="-128"/>
                          <a:ea typeface="メイリオ" panose="020B0604030504040204" pitchFamily="50" charset="-128"/>
                        </a:rPr>
                        <a:t>, </a:t>
                      </a:r>
                      <a:r>
                        <a:rPr kumimoji="1" lang="ja-JP" altLang="en-US" sz="2000" b="0" dirty="0">
                          <a:solidFill>
                            <a:schemeClr val="tx1"/>
                          </a:solidFill>
                          <a:effectLst/>
                          <a:latin typeface="メイリオ" panose="020B0604030504040204" pitchFamily="50" charset="-128"/>
                          <a:ea typeface="メイリオ" panose="020B0604030504040204" pitchFamily="50" charset="-128"/>
                        </a:rPr>
                        <a:t>良いものにできた</a:t>
                      </a:r>
                      <a:br>
                        <a:rPr kumimoji="1" lang="en-US" altLang="ja-JP" sz="2000" b="0" dirty="0">
                          <a:solidFill>
                            <a:schemeClr val="tx1"/>
                          </a:solidFill>
                          <a:effectLst/>
                          <a:latin typeface="メイリオ" panose="020B0604030504040204" pitchFamily="50" charset="-128"/>
                          <a:ea typeface="メイリオ" panose="020B0604030504040204" pitchFamily="50" charset="-128"/>
                        </a:rPr>
                      </a:br>
                      <a:r>
                        <a:rPr kumimoji="1" lang="ja-JP" altLang="en-US" sz="2000" b="0" dirty="0">
                          <a:solidFill>
                            <a:schemeClr val="tx1"/>
                          </a:solidFill>
                          <a:effectLst/>
                          <a:latin typeface="メイリオ" panose="020B0604030504040204" pitchFamily="50" charset="-128"/>
                          <a:ea typeface="メイリオ" panose="020B0604030504040204" pitchFamily="50" charset="-128"/>
                        </a:rPr>
                        <a:t>と思います</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6470326"/>
                  </a:ext>
                </a:extLst>
              </a:tr>
            </a:tbl>
          </a:graphicData>
        </a:graphic>
      </p:graphicFrame>
      <p:sp>
        <p:nvSpPr>
          <p:cNvPr id="5" name="スライド番号プレースホルダー 10">
            <a:extLst>
              <a:ext uri="{FF2B5EF4-FFF2-40B4-BE49-F238E27FC236}">
                <a16:creationId xmlns:a16="http://schemas.microsoft.com/office/drawing/2014/main" id="{66AE3AB3-1FB4-EACB-15B0-1D089A582513}"/>
              </a:ext>
            </a:extLst>
          </p:cNvPr>
          <p:cNvSpPr txBox="1">
            <a:spLocks/>
          </p:cNvSpPr>
          <p:nvPr/>
        </p:nvSpPr>
        <p:spPr>
          <a:xfrm>
            <a:off x="8140995" y="6475123"/>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楕円 5">
            <a:extLst>
              <a:ext uri="{FF2B5EF4-FFF2-40B4-BE49-F238E27FC236}">
                <a16:creationId xmlns:a16="http://schemas.microsoft.com/office/drawing/2014/main" id="{5544DACE-D772-B184-AD9E-3E1DFED33AE8}"/>
              </a:ext>
            </a:extLst>
          </p:cNvPr>
          <p:cNvSpPr/>
          <p:nvPr/>
        </p:nvSpPr>
        <p:spPr>
          <a:xfrm rot="10800000" flipH="1" flipV="1">
            <a:off x="5147711" y="3898721"/>
            <a:ext cx="2563537" cy="1023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1858 data</a:t>
            </a:r>
            <a:r>
              <a:rPr kumimoji="1" lang="ja-JP" altLang="en-US" sz="2400" dirty="0">
                <a:latin typeface="メイリオ" panose="020B0604030504040204" pitchFamily="50" charset="-128"/>
                <a:ea typeface="メイリオ" panose="020B0604030504040204" pitchFamily="50" charset="-128"/>
              </a:rPr>
              <a:t>　</a:t>
            </a:r>
          </a:p>
        </p:txBody>
      </p:sp>
      <p:sp>
        <p:nvSpPr>
          <p:cNvPr id="7" name="楕円 6">
            <a:extLst>
              <a:ext uri="{FF2B5EF4-FFF2-40B4-BE49-F238E27FC236}">
                <a16:creationId xmlns:a16="http://schemas.microsoft.com/office/drawing/2014/main" id="{2D43DAF0-EF2D-37CB-8680-65DCFFB72794}"/>
              </a:ext>
            </a:extLst>
          </p:cNvPr>
          <p:cNvSpPr/>
          <p:nvPr/>
        </p:nvSpPr>
        <p:spPr>
          <a:xfrm rot="10800000" flipH="1" flipV="1">
            <a:off x="4602996" y="5360151"/>
            <a:ext cx="4218038" cy="1023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メイリオ" panose="020B0604030504040204" pitchFamily="50" charset="-128"/>
                <a:ea typeface="メイリオ" panose="020B0604030504040204" pitchFamily="50" charset="-128"/>
              </a:rPr>
              <a:t>Aspect information not included</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9188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54852" y="705173"/>
            <a:ext cx="5412223" cy="995663"/>
          </a:xfrm>
        </p:spPr>
        <p:txBody>
          <a:bodyPr>
            <a:noAutofit/>
          </a:bodyPr>
          <a:lstStyle/>
          <a:p>
            <a:r>
              <a:rPr lang="en-US" altLang="ja-JP" sz="3600" dirty="0">
                <a:latin typeface="メイリオ" panose="020B0604030504040204" pitchFamily="50" charset="-128"/>
                <a:ea typeface="メイリオ" panose="020B0604030504040204" pitchFamily="50" charset="-128"/>
              </a:rPr>
              <a:t>Presentation Flow</a:t>
            </a:r>
            <a:endParaRPr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54852" y="2243714"/>
            <a:ext cx="5933406" cy="4234578"/>
          </a:xfrm>
        </p:spPr>
        <p:txBody>
          <a:bodyPr>
            <a:normAutofit/>
          </a:bodyPr>
          <a:lstStyle/>
          <a:p>
            <a:r>
              <a:rPr lang="en-US" altLang="ja-JP" dirty="0">
                <a:solidFill>
                  <a:schemeClr val="bg1">
                    <a:lumMod val="85000"/>
                  </a:schemeClr>
                </a:solidFill>
                <a:latin typeface="メイリオ" panose="020B0604030504040204" pitchFamily="50" charset="-128"/>
                <a:ea typeface="メイリオ" panose="020B0604030504040204" pitchFamily="50" charset="-128"/>
              </a:rPr>
              <a:t>1. Introduction</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2. Related Technology</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3. Proposed Model</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4. Experiments</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5. Summary and Future Issues</a:t>
            </a:r>
          </a:p>
          <a:p>
            <a:endParaRPr lang="ja-JP" altLang="en-US" dirty="0"/>
          </a:p>
        </p:txBody>
      </p:sp>
      <p:sp>
        <p:nvSpPr>
          <p:cNvPr id="5" name="スライド番号プレースホルダー 10">
            <a:extLst>
              <a:ext uri="{FF2B5EF4-FFF2-40B4-BE49-F238E27FC236}">
                <a16:creationId xmlns:a16="http://schemas.microsoft.com/office/drawing/2014/main" id="{3E866F85-945A-622A-E2F8-EB8DB6F2E211}"/>
              </a:ext>
            </a:extLst>
          </p:cNvPr>
          <p:cNvSpPr txBox="1">
            <a:spLocks/>
          </p:cNvSpPr>
          <p:nvPr/>
        </p:nvSpPr>
        <p:spPr>
          <a:xfrm>
            <a:off x="7555424" y="6079400"/>
            <a:ext cx="1115877"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315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FE444-FEBC-4C0F-8EEA-A6BCC9B952A0}"/>
              </a:ext>
            </a:extLst>
          </p:cNvPr>
          <p:cNvSpPr>
            <a:spLocks noGrp="1"/>
          </p:cNvSpPr>
          <p:nvPr>
            <p:ph type="title"/>
          </p:nvPr>
        </p:nvSpPr>
        <p:spPr>
          <a:xfrm>
            <a:off x="780395" y="219015"/>
            <a:ext cx="4657250" cy="647954"/>
          </a:xfrm>
        </p:spPr>
        <p:txBody>
          <a:bodyPr>
            <a:noAutofit/>
          </a:bodyPr>
          <a:lstStyle/>
          <a:p>
            <a:r>
              <a:rPr lang="en-US" altLang="ja-JP" sz="3600" dirty="0">
                <a:latin typeface="メイリオ" panose="020B0604030504040204" pitchFamily="50" charset="-128"/>
                <a:ea typeface="メイリオ" panose="020B0604030504040204" pitchFamily="50" charset="-128"/>
              </a:rPr>
              <a:t>Transformer</a:t>
            </a:r>
            <a:endParaRPr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D0156E61-A9CC-4C66-9EE4-D33BBF856E45}"/>
              </a:ext>
            </a:extLst>
          </p:cNvPr>
          <p:cNvSpPr>
            <a:spLocks noGrp="1"/>
          </p:cNvSpPr>
          <p:nvPr>
            <p:ph idx="1"/>
          </p:nvPr>
        </p:nvSpPr>
        <p:spPr>
          <a:xfrm>
            <a:off x="247971" y="999117"/>
            <a:ext cx="8648055" cy="4616712"/>
          </a:xfrm>
        </p:spPr>
        <p:txBody>
          <a:bodyPr>
            <a:noAutofit/>
          </a:bodyPr>
          <a:lstStyle/>
          <a:p>
            <a:pPr marL="0" indent="0">
              <a:buNone/>
            </a:pPr>
            <a:r>
              <a:rPr lang="en-US" altLang="ja-JP" dirty="0">
                <a:solidFill>
                  <a:schemeClr val="tx1"/>
                </a:solidFill>
                <a:latin typeface="メイリオ" panose="020B0604030504040204" pitchFamily="50" charset="-128"/>
                <a:ea typeface="メイリオ" panose="020B0604030504040204" pitchFamily="50" charset="-128"/>
              </a:rPr>
              <a:t>Adopting the Query, Key, and Value model in Attention</a:t>
            </a:r>
          </a:p>
          <a:p>
            <a:pPr marL="0" indent="0">
              <a:buNone/>
            </a:pP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Accurately calculate the word-to-word association</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8AB22F6C-22A0-4C69-B4D5-7283133C4465}"/>
              </a:ext>
            </a:extLst>
          </p:cNvPr>
          <p:cNvSpPr/>
          <p:nvPr/>
        </p:nvSpPr>
        <p:spPr>
          <a:xfrm>
            <a:off x="957015" y="6440222"/>
            <a:ext cx="7229969" cy="346547"/>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r>
              <a:rPr lang="ja-JP" altLang="en-US" sz="750" dirty="0">
                <a:latin typeface="+mn-ea"/>
              </a:rPr>
              <a:t>・</a:t>
            </a:r>
            <a:r>
              <a:rPr lang="en-US" altLang="ja-JP" sz="900" dirty="0">
                <a:latin typeface="メイリオ" panose="020B0604030504040204" pitchFamily="50" charset="-128"/>
                <a:ea typeface="メイリオ" panose="020B0604030504040204" pitchFamily="50" charset="-128"/>
              </a:rPr>
              <a:t>Ashish Vaswani, Noam </a:t>
            </a:r>
            <a:r>
              <a:rPr lang="en-US" altLang="ja-JP" sz="900" dirty="0" err="1">
                <a:latin typeface="メイリオ" panose="020B0604030504040204" pitchFamily="50" charset="-128"/>
                <a:ea typeface="メイリオ" panose="020B0604030504040204" pitchFamily="50" charset="-128"/>
              </a:rPr>
              <a:t>Shazeer</a:t>
            </a:r>
            <a:r>
              <a:rPr lang="en-US" altLang="ja-JP" sz="900" dirty="0">
                <a:latin typeface="メイリオ" panose="020B0604030504040204" pitchFamily="50" charset="-128"/>
                <a:ea typeface="メイリオ" panose="020B0604030504040204" pitchFamily="50" charset="-128"/>
              </a:rPr>
              <a:t>, Niki Parmar, Jakob </a:t>
            </a:r>
            <a:r>
              <a:rPr lang="en-US" altLang="ja-JP" sz="900" dirty="0" err="1">
                <a:latin typeface="メイリオ" panose="020B0604030504040204" pitchFamily="50" charset="-128"/>
                <a:ea typeface="メイリオ" panose="020B0604030504040204" pitchFamily="50" charset="-128"/>
              </a:rPr>
              <a:t>Uszkoreit</a:t>
            </a:r>
            <a:r>
              <a:rPr lang="en-US" altLang="ja-JP" sz="900" dirty="0">
                <a:latin typeface="メイリオ" panose="020B0604030504040204" pitchFamily="50" charset="-128"/>
                <a:ea typeface="メイリオ" panose="020B0604030504040204" pitchFamily="50" charset="-128"/>
              </a:rPr>
              <a:t>, </a:t>
            </a:r>
            <a:r>
              <a:rPr lang="en-US" altLang="ja-JP" sz="900" dirty="0" err="1">
                <a:latin typeface="メイリオ" panose="020B0604030504040204" pitchFamily="50" charset="-128"/>
                <a:ea typeface="メイリオ" panose="020B0604030504040204" pitchFamily="50" charset="-128"/>
              </a:rPr>
              <a:t>Llion</a:t>
            </a:r>
            <a:r>
              <a:rPr lang="en-US" altLang="ja-JP" sz="900" dirty="0">
                <a:latin typeface="メイリオ" panose="020B0604030504040204" pitchFamily="50" charset="-128"/>
                <a:ea typeface="メイリオ" panose="020B0604030504040204" pitchFamily="50" charset="-128"/>
              </a:rPr>
              <a:t> Jones, Aidan N Gomez, Lukasz Kaiser, and </a:t>
            </a:r>
            <a:r>
              <a:rPr lang="en-US" altLang="ja-JP" sz="900" dirty="0" err="1">
                <a:latin typeface="メイリオ" panose="020B0604030504040204" pitchFamily="50" charset="-128"/>
                <a:ea typeface="メイリオ" panose="020B0604030504040204" pitchFamily="50" charset="-128"/>
              </a:rPr>
              <a:t>Illia</a:t>
            </a:r>
            <a:r>
              <a:rPr lang="en-US" altLang="ja-JP" sz="900" dirty="0">
                <a:latin typeface="メイリオ" panose="020B0604030504040204" pitchFamily="50" charset="-128"/>
                <a:ea typeface="メイリオ" panose="020B0604030504040204" pitchFamily="50" charset="-128"/>
              </a:rPr>
              <a:t> </a:t>
            </a:r>
            <a:r>
              <a:rPr lang="en-US" altLang="ja-JP" sz="900" dirty="0" err="1">
                <a:latin typeface="メイリオ" panose="020B0604030504040204" pitchFamily="50" charset="-128"/>
                <a:ea typeface="メイリオ" panose="020B0604030504040204" pitchFamily="50" charset="-128"/>
              </a:rPr>
              <a:t>Polosukhin</a:t>
            </a:r>
            <a:r>
              <a:rPr lang="en-US" altLang="ja-JP" sz="900" dirty="0">
                <a:latin typeface="メイリオ" panose="020B0604030504040204" pitchFamily="50" charset="-128"/>
                <a:ea typeface="メイリオ" panose="020B0604030504040204" pitchFamily="50" charset="-128"/>
              </a:rPr>
              <a:t>. Attention is all you need. In Advances in neural information processing systems, pp. 5998–6008, 2017. </a:t>
            </a:r>
          </a:p>
        </p:txBody>
      </p:sp>
      <p:sp>
        <p:nvSpPr>
          <p:cNvPr id="7" name="スライド番号プレースホルダー 10">
            <a:extLst>
              <a:ext uri="{FF2B5EF4-FFF2-40B4-BE49-F238E27FC236}">
                <a16:creationId xmlns:a16="http://schemas.microsoft.com/office/drawing/2014/main" id="{DE8566FC-3583-479A-4D22-453EE2B15607}"/>
              </a:ext>
            </a:extLst>
          </p:cNvPr>
          <p:cNvSpPr txBox="1">
            <a:spLocks/>
          </p:cNvSpPr>
          <p:nvPr/>
        </p:nvSpPr>
        <p:spPr>
          <a:xfrm>
            <a:off x="7570923" y="5795740"/>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2050" name="Picture 2">
            <a:extLst>
              <a:ext uri="{FF2B5EF4-FFF2-40B4-BE49-F238E27FC236}">
                <a16:creationId xmlns:a16="http://schemas.microsoft.com/office/drawing/2014/main" id="{1C92BAF1-27C7-263F-5548-2C44C32EE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645" y="1841354"/>
            <a:ext cx="3295650" cy="4410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6E25935-3967-D714-2A74-40EA0B360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32" y="2213187"/>
            <a:ext cx="2266950" cy="417195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ACCD5DE3-BCCB-F521-89E4-1D9769AF0CA0}"/>
              </a:ext>
            </a:extLst>
          </p:cNvPr>
          <p:cNvSpPr/>
          <p:nvPr/>
        </p:nvSpPr>
        <p:spPr>
          <a:xfrm>
            <a:off x="5369064" y="3262673"/>
            <a:ext cx="1641335" cy="29887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986F85CF-6B99-DD9A-8363-6FE082488D7C}"/>
              </a:ext>
            </a:extLst>
          </p:cNvPr>
          <p:cNvSpPr/>
          <p:nvPr/>
        </p:nvSpPr>
        <p:spPr>
          <a:xfrm rot="5400000">
            <a:off x="3726760" y="4095703"/>
            <a:ext cx="463660" cy="18364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9" name="テキスト ボックス 8">
            <a:extLst>
              <a:ext uri="{FF2B5EF4-FFF2-40B4-BE49-F238E27FC236}">
                <a16:creationId xmlns:a16="http://schemas.microsoft.com/office/drawing/2014/main" id="{423876DF-F8B4-81DB-88B0-27A09F18B895}"/>
              </a:ext>
            </a:extLst>
          </p:cNvPr>
          <p:cNvSpPr txBox="1"/>
          <p:nvPr/>
        </p:nvSpPr>
        <p:spPr>
          <a:xfrm>
            <a:off x="3285430" y="4127841"/>
            <a:ext cx="1882156"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Using only the Encoder</a:t>
            </a:r>
            <a:endParaRPr kumimoji="1" lang="ja-JP" altLang="en-US" sz="2000" dirty="0">
              <a:latin typeface="メイリオ" panose="020B0604030504040204" pitchFamily="50" charset="-128"/>
              <a:ea typeface="メイリオ" panose="020B0604030504040204" pitchFamily="50" charset="-128"/>
            </a:endParaRPr>
          </a:p>
        </p:txBody>
      </p:sp>
      <p:sp>
        <p:nvSpPr>
          <p:cNvPr id="11" name="スライド番号プレースホルダー 10">
            <a:extLst>
              <a:ext uri="{FF2B5EF4-FFF2-40B4-BE49-F238E27FC236}">
                <a16:creationId xmlns:a16="http://schemas.microsoft.com/office/drawing/2014/main" id="{9371E2B0-6F2A-CA34-5901-A537F434A869}"/>
              </a:ext>
            </a:extLst>
          </p:cNvPr>
          <p:cNvSpPr txBox="1">
            <a:spLocks/>
          </p:cNvSpPr>
          <p:nvPr/>
        </p:nvSpPr>
        <p:spPr>
          <a:xfrm>
            <a:off x="7886060" y="6252457"/>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09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D191799-9950-286B-65A5-739481855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340" y="2335942"/>
            <a:ext cx="4457700" cy="389750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2DA5472-AF20-464A-AC56-BF3078BED112}"/>
              </a:ext>
            </a:extLst>
          </p:cNvPr>
          <p:cNvSpPr>
            <a:spLocks noGrp="1"/>
          </p:cNvSpPr>
          <p:nvPr>
            <p:ph type="title"/>
          </p:nvPr>
        </p:nvSpPr>
        <p:spPr>
          <a:xfrm>
            <a:off x="358141" y="247323"/>
            <a:ext cx="8290559" cy="1105967"/>
          </a:xfrm>
        </p:spPr>
        <p:txBody>
          <a:bodyPr>
            <a:noAutofit/>
          </a:bodyPr>
          <a:lstStyle/>
          <a:p>
            <a:r>
              <a:rPr lang="en-US" altLang="ja-JP" sz="3600" dirty="0">
                <a:latin typeface="メイリオ" panose="020B0604030504040204" pitchFamily="50" charset="-128"/>
                <a:ea typeface="メイリオ" panose="020B0604030504040204" pitchFamily="50" charset="-128"/>
              </a:rPr>
              <a:t>BERT</a:t>
            </a:r>
            <a:r>
              <a:rPr lang="ja-JP" altLang="en-US" sz="3600" dirty="0">
                <a:latin typeface="メイリオ" panose="020B0604030504040204" pitchFamily="50" charset="-128"/>
                <a:ea typeface="メイリオ" panose="020B0604030504040204" pitchFamily="50" charset="-128"/>
              </a:rPr>
              <a:t> </a:t>
            </a:r>
            <a:br>
              <a:rPr lang="en-US" altLang="ja-JP" sz="36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(Bidirectional Encoder Representations from Transformers)</a:t>
            </a:r>
            <a:endParaRPr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75964217-1C8F-4B59-B048-F812E55D663F}"/>
              </a:ext>
            </a:extLst>
          </p:cNvPr>
          <p:cNvSpPr>
            <a:spLocks noGrp="1"/>
          </p:cNvSpPr>
          <p:nvPr>
            <p:ph idx="1"/>
          </p:nvPr>
        </p:nvSpPr>
        <p:spPr>
          <a:xfrm>
            <a:off x="165787" y="1461364"/>
            <a:ext cx="9062033" cy="4398678"/>
          </a:xfrm>
        </p:spPr>
        <p:txBody>
          <a:bodyPr>
            <a:normAutofit/>
          </a:bodyPr>
          <a:lstStyle/>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Using a pre-trained BERT model with Japanese Wikipedia </a:t>
            </a:r>
            <a:r>
              <a:rPr lang="ja-JP" altLang="en-US" dirty="0">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(Inui &amp; Suzuki Lab, Tohoku University)</a:t>
            </a:r>
          </a:p>
        </p:txBody>
      </p:sp>
      <p:sp>
        <p:nvSpPr>
          <p:cNvPr id="5" name="四角形: 角を丸くする 4">
            <a:extLst>
              <a:ext uri="{FF2B5EF4-FFF2-40B4-BE49-F238E27FC236}">
                <a16:creationId xmlns:a16="http://schemas.microsoft.com/office/drawing/2014/main" id="{8F3D8813-4A92-4FC0-9FC4-F3A96E577D5D}"/>
              </a:ext>
            </a:extLst>
          </p:cNvPr>
          <p:cNvSpPr/>
          <p:nvPr/>
        </p:nvSpPr>
        <p:spPr>
          <a:xfrm>
            <a:off x="432920" y="6226838"/>
            <a:ext cx="7601918" cy="578003"/>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r>
              <a:rPr lang="ja-JP" altLang="en-US" sz="788" dirty="0">
                <a:latin typeface="+mn-ea"/>
              </a:rPr>
              <a:t>・</a:t>
            </a:r>
            <a:r>
              <a:rPr lang="en-US" altLang="ja-JP" sz="788" dirty="0"/>
              <a:t>Jacob Devlin, Ming-Wei Chang, Kenton Lee, and Kristina Toutanova. Bert: Pre-training of deep bidirectional transformers for language understanding. </a:t>
            </a:r>
            <a:r>
              <a:rPr lang="en-US" altLang="ja-JP" sz="788" dirty="0" err="1"/>
              <a:t>arXiv</a:t>
            </a:r>
            <a:r>
              <a:rPr lang="en-US" altLang="ja-JP" sz="788" dirty="0"/>
              <a:t> preprint arXiv:1810.04805, 2018.</a:t>
            </a:r>
          </a:p>
          <a:p>
            <a:r>
              <a:rPr lang="ja-JP" altLang="en-US" sz="788" dirty="0">
                <a:solidFill>
                  <a:schemeClr val="tx1"/>
                </a:solidFill>
                <a:latin typeface="+mn-ea"/>
              </a:rPr>
              <a:t>・</a:t>
            </a:r>
            <a:r>
              <a:rPr lang="en-US" altLang="ja-JP" sz="788" dirty="0"/>
              <a:t>Pretrained Japanese BERT models released _ </a:t>
            </a:r>
            <a:r>
              <a:rPr lang="ja-JP" altLang="en-US" sz="788" dirty="0"/>
              <a:t>日本語 </a:t>
            </a:r>
            <a:r>
              <a:rPr lang="en-US" altLang="ja-JP" sz="788" dirty="0"/>
              <a:t>BERT </a:t>
            </a:r>
            <a:r>
              <a:rPr lang="ja-JP" altLang="en-US" sz="788" dirty="0"/>
              <a:t>モデル 公開 </a:t>
            </a:r>
            <a:r>
              <a:rPr lang="en-US" altLang="ja-JP" sz="788" dirty="0"/>
              <a:t>Tohoku NLP Lab _ </a:t>
            </a:r>
            <a:r>
              <a:rPr lang="ja-JP" altLang="en-US" sz="788" dirty="0"/>
              <a:t>東北大学 乾・鈴木研究室 </a:t>
            </a:r>
            <a:r>
              <a:rPr lang="en-US" altLang="ja-JP" sz="788" dirty="0"/>
              <a:t>https://www.nlp.ecei.tohoku.ac.jp/news-release/3284/</a:t>
            </a:r>
            <a:endParaRPr lang="en-US" altLang="ja-JP" sz="788" dirty="0">
              <a:latin typeface="+mn-ea"/>
            </a:endParaRPr>
          </a:p>
        </p:txBody>
      </p:sp>
      <p:sp>
        <p:nvSpPr>
          <p:cNvPr id="8" name="スライド番号プレースホルダー 10">
            <a:extLst>
              <a:ext uri="{FF2B5EF4-FFF2-40B4-BE49-F238E27FC236}">
                <a16:creationId xmlns:a16="http://schemas.microsoft.com/office/drawing/2014/main" id="{B4EBB739-5A7B-3294-0453-4BAF93602470}"/>
              </a:ext>
            </a:extLst>
          </p:cNvPr>
          <p:cNvSpPr txBox="1">
            <a:spLocks/>
          </p:cNvSpPr>
          <p:nvPr/>
        </p:nvSpPr>
        <p:spPr>
          <a:xfrm>
            <a:off x="7671662" y="598152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8658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06726" y="1342442"/>
            <a:ext cx="5012824" cy="413657"/>
          </a:xfrm>
        </p:spPr>
        <p:txBody>
          <a:bodyPr>
            <a:noAutofit/>
          </a:bodyPr>
          <a:lstStyle/>
          <a:p>
            <a:r>
              <a:rPr lang="en-US" altLang="ja-JP" sz="3600" dirty="0">
                <a:latin typeface="メイリオ" panose="020B0604030504040204" pitchFamily="50" charset="-128"/>
                <a:ea typeface="メイリオ" panose="020B0604030504040204" pitchFamily="50" charset="-128"/>
              </a:rPr>
              <a:t>Presentation Flow</a:t>
            </a:r>
            <a:endParaRPr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06726" y="2183557"/>
            <a:ext cx="5734467" cy="4066168"/>
          </a:xfrm>
        </p:spPr>
        <p:txBody>
          <a:bodyPr>
            <a:normAutofit lnSpcReduction="10000"/>
          </a:bodyPr>
          <a:lstStyle/>
          <a:p>
            <a:pPr marL="0" indent="0">
              <a:buNone/>
            </a:pPr>
            <a:r>
              <a:rPr lang="en-US" altLang="ja-JP" dirty="0">
                <a:latin typeface="メイリオ" panose="020B0604030504040204" pitchFamily="50" charset="-128"/>
                <a:ea typeface="メイリオ" panose="020B0604030504040204" pitchFamily="50" charset="-128"/>
              </a:rPr>
              <a:t>1. Introduction</a:t>
            </a:r>
          </a:p>
          <a:p>
            <a:pPr marL="0" indent="0">
              <a:buNone/>
            </a:pPr>
            <a:endParaRPr lang="en-US" altLang="ja-JP"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2.</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Related Technology</a:t>
            </a:r>
          </a:p>
          <a:p>
            <a:endParaRPr lang="en-US" altLang="ja-JP"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Proposed Model</a:t>
            </a:r>
          </a:p>
          <a:p>
            <a:endParaRPr lang="en-US" altLang="ja-JP"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4.</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Experiments</a:t>
            </a:r>
          </a:p>
          <a:p>
            <a:endParaRPr lang="en-US" altLang="ja-JP" dirty="0">
              <a:solidFill>
                <a:schemeClr val="bg2"/>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5.</a:t>
            </a:r>
            <a:r>
              <a:rPr lang="ja-JP" altLang="en-US" dirty="0">
                <a:solidFill>
                  <a:schemeClr val="tx1"/>
                </a:solidFill>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Summary and Future </a:t>
            </a:r>
            <a:r>
              <a:rPr lang="en-US" altLang="ja-JP" sz="2400" dirty="0">
                <a:latin typeface="メイリオ" panose="020B0604030504040204" pitchFamily="50" charset="-128"/>
                <a:ea typeface="メイリオ" panose="020B0604030504040204" pitchFamily="50" charset="-128"/>
              </a:rPr>
              <a:t>I</a:t>
            </a:r>
            <a:r>
              <a:rPr kumimoji="1" lang="en-US" altLang="ja-JP" sz="2400" dirty="0">
                <a:latin typeface="メイリオ" panose="020B0604030504040204" pitchFamily="50" charset="-128"/>
                <a:ea typeface="メイリオ" panose="020B0604030504040204" pitchFamily="50" charset="-128"/>
              </a:rPr>
              <a:t>ssues</a:t>
            </a:r>
            <a:endParaRPr lang="ja-JP" altLang="en-US" dirty="0"/>
          </a:p>
        </p:txBody>
      </p:sp>
      <p:sp>
        <p:nvSpPr>
          <p:cNvPr id="5" name="スライド番号プレースホルダー 10">
            <a:extLst>
              <a:ext uri="{FF2B5EF4-FFF2-40B4-BE49-F238E27FC236}">
                <a16:creationId xmlns:a16="http://schemas.microsoft.com/office/drawing/2014/main" id="{102D786A-4359-AF1F-2E3C-6159851EA68A}"/>
              </a:ext>
            </a:extLst>
          </p:cNvPr>
          <p:cNvSpPr txBox="1">
            <a:spLocks/>
          </p:cNvSpPr>
          <p:nvPr/>
        </p:nvSpPr>
        <p:spPr>
          <a:xfrm>
            <a:off x="7553232" y="5829748"/>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1733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56941" y="1178691"/>
            <a:ext cx="5012824" cy="413657"/>
          </a:xfrm>
        </p:spPr>
        <p:txBody>
          <a:bodyPr>
            <a:noAutofit/>
          </a:bodyPr>
          <a:lstStyle/>
          <a:p>
            <a:r>
              <a:rPr lang="en-US" altLang="ja-JP" sz="3600" dirty="0">
                <a:latin typeface="メイリオ" panose="020B0604030504040204" pitchFamily="50" charset="-128"/>
                <a:ea typeface="メイリオ" panose="020B0604030504040204" pitchFamily="50" charset="-128"/>
              </a:rPr>
              <a:t>Presentation Flow</a:t>
            </a:r>
            <a:endParaRPr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54852" y="2243714"/>
            <a:ext cx="6103887" cy="3940110"/>
          </a:xfrm>
        </p:spPr>
        <p:txBody>
          <a:bodyPr>
            <a:normAutofit lnSpcReduction="10000"/>
          </a:bodyPr>
          <a:lstStyle/>
          <a:p>
            <a:r>
              <a:rPr lang="en-US" altLang="ja-JP" dirty="0">
                <a:solidFill>
                  <a:schemeClr val="bg1">
                    <a:lumMod val="85000"/>
                  </a:schemeClr>
                </a:solidFill>
                <a:latin typeface="メイリオ" panose="020B0604030504040204" pitchFamily="50" charset="-128"/>
                <a:ea typeface="メイリオ" panose="020B0604030504040204" pitchFamily="50" charset="-128"/>
              </a:rPr>
              <a:t>1. Introduction</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2. Related Technology</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3. Proposed Model</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4. Experiments</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5. Summary and Future Issues</a:t>
            </a:r>
          </a:p>
          <a:p>
            <a:endParaRPr lang="ja-JP" altLang="en-US" dirty="0"/>
          </a:p>
        </p:txBody>
      </p:sp>
      <p:sp>
        <p:nvSpPr>
          <p:cNvPr id="5" name="スライド番号プレースホルダー 10">
            <a:extLst>
              <a:ext uri="{FF2B5EF4-FFF2-40B4-BE49-F238E27FC236}">
                <a16:creationId xmlns:a16="http://schemas.microsoft.com/office/drawing/2014/main" id="{FEAD7280-D4BB-5E35-3559-CC5BC16F9289}"/>
              </a:ext>
            </a:extLst>
          </p:cNvPr>
          <p:cNvSpPr txBox="1">
            <a:spLocks/>
          </p:cNvSpPr>
          <p:nvPr/>
        </p:nvSpPr>
        <p:spPr>
          <a:xfrm>
            <a:off x="7532178" y="591666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19</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5271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557479" y="6190755"/>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20</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898" y="1304986"/>
            <a:ext cx="4158756" cy="5530892"/>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C9F38AA-2505-CBFE-C081-A7918AE478D0}"/>
              </a:ext>
            </a:extLst>
          </p:cNvPr>
          <p:cNvSpPr/>
          <p:nvPr/>
        </p:nvSpPr>
        <p:spPr>
          <a:xfrm>
            <a:off x="1791931" y="5685503"/>
            <a:ext cx="5361037" cy="11430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4070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557479" y="6190755"/>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898" y="1327108"/>
            <a:ext cx="4158756" cy="553089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6307008-713D-25F6-2B20-09E00B6D4101}"/>
              </a:ext>
            </a:extLst>
          </p:cNvPr>
          <p:cNvSpPr/>
          <p:nvPr/>
        </p:nvSpPr>
        <p:spPr>
          <a:xfrm>
            <a:off x="1799305" y="3776852"/>
            <a:ext cx="5361037" cy="24139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7366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653344" y="6297560"/>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12" y="2661838"/>
            <a:ext cx="2478693" cy="329651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4957E520-E319-F714-C8C9-B42052DFE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399" y="1607574"/>
            <a:ext cx="5556067" cy="4564625"/>
          </a:xfrm>
          <a:prstGeom prst="rect">
            <a:avLst/>
          </a:prstGeom>
        </p:spPr>
      </p:pic>
      <p:sp>
        <p:nvSpPr>
          <p:cNvPr id="5" name="正方形/長方形 4">
            <a:extLst>
              <a:ext uri="{FF2B5EF4-FFF2-40B4-BE49-F238E27FC236}">
                <a16:creationId xmlns:a16="http://schemas.microsoft.com/office/drawing/2014/main" id="{02DC9AA9-3784-5770-9E5E-8F537EC3768A}"/>
              </a:ext>
            </a:extLst>
          </p:cNvPr>
          <p:cNvSpPr/>
          <p:nvPr/>
        </p:nvSpPr>
        <p:spPr>
          <a:xfrm>
            <a:off x="151172" y="2952206"/>
            <a:ext cx="2179073" cy="1096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右 5">
            <a:extLst>
              <a:ext uri="{FF2B5EF4-FFF2-40B4-BE49-F238E27FC236}">
                <a16:creationId xmlns:a16="http://schemas.microsoft.com/office/drawing/2014/main" id="{CA29F9DD-5890-6A63-8DB4-F5C2F69F6F47}"/>
              </a:ext>
            </a:extLst>
          </p:cNvPr>
          <p:cNvSpPr/>
          <p:nvPr/>
        </p:nvSpPr>
        <p:spPr>
          <a:xfrm>
            <a:off x="2363428" y="3201431"/>
            <a:ext cx="803787"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01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A0D13-DD8B-F6CF-D398-6BE4AE914B2D}"/>
              </a:ext>
            </a:extLst>
          </p:cNvPr>
          <p:cNvSpPr>
            <a:spLocks noGrp="1"/>
          </p:cNvSpPr>
          <p:nvPr>
            <p:ph type="title"/>
          </p:nvPr>
        </p:nvSpPr>
        <p:spPr/>
        <p:txBody>
          <a:bodyPr>
            <a:normAutofit/>
          </a:bodyPr>
          <a:lstStyle/>
          <a:p>
            <a:r>
              <a:rPr kumimoji="1" lang="en-US" altLang="ja-JP" sz="3600" dirty="0">
                <a:latin typeface="メイリオ" panose="020B0604030504040204" pitchFamily="50" charset="-128"/>
                <a:ea typeface="メイリオ" panose="020B0604030504040204" pitchFamily="50" charset="-128"/>
              </a:rPr>
              <a:t>Model diagram of the sub-classifiers</a:t>
            </a:r>
            <a:endParaRPr kumimoji="1" lang="ja-JP" altLang="en-US" sz="3600" dirty="0">
              <a:latin typeface="メイリオ" panose="020B0604030504040204" pitchFamily="50" charset="-128"/>
              <a:ea typeface="メイリオ" panose="020B0604030504040204" pitchFamily="50" charset="-128"/>
            </a:endParaRPr>
          </a:p>
        </p:txBody>
      </p:sp>
      <p:sp>
        <p:nvSpPr>
          <p:cNvPr id="5" name="スライド番号プレースホルダー 10">
            <a:extLst>
              <a:ext uri="{FF2B5EF4-FFF2-40B4-BE49-F238E27FC236}">
                <a16:creationId xmlns:a16="http://schemas.microsoft.com/office/drawing/2014/main" id="{B5C75F6D-1CDA-A23A-3BA6-BF2A9D2BE39A}"/>
              </a:ext>
            </a:extLst>
          </p:cNvPr>
          <p:cNvSpPr txBox="1">
            <a:spLocks/>
          </p:cNvSpPr>
          <p:nvPr/>
        </p:nvSpPr>
        <p:spPr>
          <a:xfrm>
            <a:off x="7671662" y="598152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1026" name="Picture 2">
            <a:extLst>
              <a:ext uri="{FF2B5EF4-FFF2-40B4-BE49-F238E27FC236}">
                <a16:creationId xmlns:a16="http://schemas.microsoft.com/office/drawing/2014/main" id="{3D327B37-8FF2-10E5-6F79-001766457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7814" y="1993900"/>
            <a:ext cx="3703753" cy="452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8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01F7A-43F7-40E8-BB10-0DE611750E87}"/>
              </a:ext>
            </a:extLst>
          </p:cNvPr>
          <p:cNvSpPr>
            <a:spLocks noGrp="1"/>
          </p:cNvSpPr>
          <p:nvPr>
            <p:ph type="title"/>
          </p:nvPr>
        </p:nvSpPr>
        <p:spPr>
          <a:xfrm>
            <a:off x="294198" y="546921"/>
            <a:ext cx="7919499" cy="990600"/>
          </a:xfrm>
        </p:spPr>
        <p:txBody>
          <a:bodyPr>
            <a:noAutofit/>
          </a:bodyPr>
          <a:lstStyle/>
          <a:p>
            <a:r>
              <a:rPr lang="en-US" altLang="ja-JP" sz="3600" dirty="0">
                <a:latin typeface="メイリオ" panose="020B0604030504040204" pitchFamily="50" charset="-128"/>
                <a:ea typeface="メイリオ" panose="020B0604030504040204" pitchFamily="50" charset="-128"/>
              </a:rPr>
              <a:t>Sub-classifiers for two types of tasks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07B6006E-55EB-5F87-0E63-DE7F8A29C742}"/>
              </a:ext>
            </a:extLst>
          </p:cNvPr>
          <p:cNvSpPr>
            <a:spLocks noGrp="1"/>
          </p:cNvSpPr>
          <p:nvPr>
            <p:ph idx="1"/>
          </p:nvPr>
        </p:nvSpPr>
        <p:spPr>
          <a:xfrm>
            <a:off x="83106" y="1337459"/>
            <a:ext cx="8977788" cy="5078839"/>
          </a:xfrm>
        </p:spPr>
        <p:txBody>
          <a:bodyPr>
            <a:noAutofit/>
          </a:bodyPr>
          <a:lstStyle/>
          <a:p>
            <a:pPr marL="0" indent="0">
              <a:lnSpc>
                <a:spcPct val="100000"/>
              </a:lnSpc>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entity classifiers</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Seven binary classification BERT models, one for each of</a:t>
            </a:r>
          </a:p>
          <a:p>
            <a:pPr marL="0" indent="0">
              <a:lnSpc>
                <a:spcPct val="100000"/>
              </a:lnSpc>
              <a:buNone/>
            </a:pPr>
            <a:r>
              <a:rPr lang="en-US" altLang="ja-JP" dirty="0">
                <a:latin typeface="メイリオ" panose="020B0604030504040204" pitchFamily="50" charset="-128"/>
                <a:ea typeface="メイリオ" panose="020B0604030504040204" pitchFamily="50" charset="-128"/>
              </a:rPr>
              <a:t>   the following  categories: Breakfast, Dinner, Bath,</a:t>
            </a:r>
          </a:p>
          <a:p>
            <a:pPr marL="0" indent="0">
              <a:lnSpc>
                <a:spcPct val="100000"/>
              </a:lnSpc>
              <a:buNone/>
            </a:pPr>
            <a:r>
              <a:rPr lang="en-US" altLang="ja-JP" dirty="0">
                <a:latin typeface="メイリオ" panose="020B0604030504040204" pitchFamily="50" charset="-128"/>
                <a:ea typeface="メイリオ" panose="020B0604030504040204" pitchFamily="50" charset="-128"/>
              </a:rPr>
              <a:t>   Service, State, Facility, and Room</a:t>
            </a:r>
          </a:p>
          <a:p>
            <a:pPr>
              <a:lnSpc>
                <a:spcPct val="150000"/>
              </a:lnSpc>
            </a:pPr>
            <a:endParaRPr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attribute classifiers</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Seven binary classification BERT  models determine</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whether a category is positive or negative</a:t>
            </a:r>
            <a:endParaRPr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10">
            <a:extLst>
              <a:ext uri="{FF2B5EF4-FFF2-40B4-BE49-F238E27FC236}">
                <a16:creationId xmlns:a16="http://schemas.microsoft.com/office/drawing/2014/main" id="{7DDF85DC-A659-75B3-D302-0A87CD37EBED}"/>
              </a:ext>
            </a:extLst>
          </p:cNvPr>
          <p:cNvSpPr txBox="1">
            <a:spLocks/>
          </p:cNvSpPr>
          <p:nvPr/>
        </p:nvSpPr>
        <p:spPr>
          <a:xfrm>
            <a:off x="7718156" y="6311079"/>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45724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10B4D3A1-5312-E68A-1493-7F0409E911AD}"/>
              </a:ext>
            </a:extLst>
          </p:cNvPr>
          <p:cNvSpPr/>
          <p:nvPr/>
        </p:nvSpPr>
        <p:spPr>
          <a:xfrm>
            <a:off x="445213" y="4781227"/>
            <a:ext cx="7876564" cy="2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The overall outline of the model</a:t>
            </a:r>
          </a:p>
          <a:p>
            <a:pPr algn="ctr"/>
            <a:r>
              <a:rPr kumimoji="1" lang="en-US" altLang="ja-JP" sz="2400" dirty="0">
                <a:latin typeface="メイリオ" panose="020B0604030504040204" pitchFamily="50" charset="-128"/>
                <a:ea typeface="メイリオ" panose="020B0604030504040204" pitchFamily="50" charset="-128"/>
              </a:rPr>
              <a:t> is the same as</a:t>
            </a:r>
            <a:br>
              <a:rPr kumimoji="1" lang="en-US" altLang="ja-JP" sz="2400" dirty="0">
                <a:latin typeface="メイリオ" panose="020B0604030504040204" pitchFamily="50" charset="-128"/>
                <a:ea typeface="メイリオ" panose="020B0604030504040204" pitchFamily="50" charset="-128"/>
              </a:rPr>
            </a:br>
            <a:r>
              <a:rPr kumimoji="1" lang="en-US" altLang="ja-JP" sz="2400" dirty="0">
                <a:latin typeface="メイリオ" panose="020B0604030504040204" pitchFamily="50" charset="-128"/>
                <a:ea typeface="メイリオ" panose="020B0604030504040204" pitchFamily="50" charset="-128"/>
              </a:rPr>
              <a:t> in the previous research</a:t>
            </a:r>
            <a:endParaRPr kumimoji="1"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283FEFE0-9A04-D166-F46D-2496028B4607}"/>
              </a:ext>
            </a:extLst>
          </p:cNvPr>
          <p:cNvSpPr>
            <a:spLocks noGrp="1"/>
          </p:cNvSpPr>
          <p:nvPr>
            <p:ph idx="1"/>
          </p:nvPr>
        </p:nvSpPr>
        <p:spPr>
          <a:xfrm>
            <a:off x="445213" y="1652430"/>
            <a:ext cx="8388821" cy="3766185"/>
          </a:xfrm>
        </p:spPr>
        <p:txBody>
          <a:bodyPr>
            <a:normAutofit fontScale="92500" lnSpcReduction="20000"/>
          </a:bodyPr>
          <a:lstStyle/>
          <a:p>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It is a deep neural language model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using ensemble learning</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Focus on MLC</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u="sng" dirty="0">
                <a:latin typeface="メイリオ" panose="020B0604030504040204" pitchFamily="50" charset="-128"/>
                <a:ea typeface="メイリオ" panose="020B0604030504040204" pitchFamily="50" charset="-128"/>
              </a:rPr>
              <a:t>Aspect-based classification is realized by the </a:t>
            </a:r>
          </a:p>
          <a:p>
            <a:pPr marL="0" indent="0">
              <a:buNone/>
            </a:pPr>
            <a:r>
              <a:rPr lang="en-US" altLang="ja-JP" dirty="0">
                <a:latin typeface="メイリオ" panose="020B0604030504040204" pitchFamily="50" charset="-128"/>
                <a:ea typeface="メイリオ" panose="020B0604030504040204" pitchFamily="50" charset="-128"/>
              </a:rPr>
              <a:t>   </a:t>
            </a:r>
            <a:r>
              <a:rPr lang="en-US" altLang="ja-JP" u="sng" dirty="0">
                <a:latin typeface="メイリオ" panose="020B0604030504040204" pitchFamily="50" charset="-128"/>
                <a:ea typeface="メイリオ" panose="020B0604030504040204" pitchFamily="50" charset="-128"/>
              </a:rPr>
              <a:t>classification information of each aspect</a:t>
            </a:r>
            <a:br>
              <a:rPr lang="en-US" altLang="ja-JP" u="sng"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endParaRPr kumimoji="1" lang="ja-JP" altLang="en-US" dirty="0"/>
          </a:p>
        </p:txBody>
      </p:sp>
      <p:sp>
        <p:nvSpPr>
          <p:cNvPr id="4" name="タイトル 1">
            <a:extLst>
              <a:ext uri="{FF2B5EF4-FFF2-40B4-BE49-F238E27FC236}">
                <a16:creationId xmlns:a16="http://schemas.microsoft.com/office/drawing/2014/main" id="{B47C21A4-07DD-B6E2-6F48-8D959AD93BB7}"/>
              </a:ext>
            </a:extLst>
          </p:cNvPr>
          <p:cNvSpPr txBox="1">
            <a:spLocks noGrp="1"/>
          </p:cNvSpPr>
          <p:nvPr>
            <p:ph type="title"/>
          </p:nvPr>
        </p:nvSpPr>
        <p:spPr>
          <a:xfrm>
            <a:off x="445213" y="210838"/>
            <a:ext cx="8078787" cy="15423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6" name="スライド番号プレースホルダー 10">
            <a:extLst>
              <a:ext uri="{FF2B5EF4-FFF2-40B4-BE49-F238E27FC236}">
                <a16:creationId xmlns:a16="http://schemas.microsoft.com/office/drawing/2014/main" id="{69713CD8-F15E-06CC-9D27-E3E59528C074}"/>
              </a:ext>
            </a:extLst>
          </p:cNvPr>
          <p:cNvSpPr txBox="1">
            <a:spLocks/>
          </p:cNvSpPr>
          <p:nvPr/>
        </p:nvSpPr>
        <p:spPr>
          <a:xfrm>
            <a:off x="7671662" y="598152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897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EAEBDD7-225C-2857-495D-96778CE53ABE}"/>
              </a:ext>
            </a:extLst>
          </p:cNvPr>
          <p:cNvSpPr>
            <a:spLocks noGrp="1"/>
          </p:cNvSpPr>
          <p:nvPr>
            <p:ph idx="1"/>
          </p:nvPr>
        </p:nvSpPr>
        <p:spPr>
          <a:xfrm>
            <a:off x="0" y="1897076"/>
            <a:ext cx="9038956" cy="4452106"/>
          </a:xfrm>
        </p:spPr>
        <p:txBody>
          <a:bodyPr>
            <a:noAutofit/>
          </a:bodyPr>
          <a:lstStyle/>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Created a sub-classifier dedicated to the classification of  </a:t>
            </a:r>
          </a:p>
          <a:p>
            <a:pPr marL="0" indent="0">
              <a:buNone/>
            </a:pPr>
            <a:r>
              <a:rPr lang="en-US" altLang="ja-JP" dirty="0">
                <a:latin typeface="メイリオ" panose="020B0604030504040204" pitchFamily="50" charset="-128"/>
                <a:ea typeface="メイリオ" panose="020B0604030504040204" pitchFamily="50" charset="-128"/>
              </a:rPr>
              <a:t>    the entity and attribute that make up an aspect</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ex)</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r>
              <a:rPr kumimoji="1" lang="ja-JP" altLang="en-US" sz="2400" b="0" dirty="0">
                <a:solidFill>
                  <a:srgbClr val="FF0000"/>
                </a:solidFill>
                <a:effectLst/>
                <a:latin typeface="メイリオ" panose="020B0604030504040204" pitchFamily="50" charset="-128"/>
                <a:ea typeface="メイリオ" panose="020B0604030504040204" pitchFamily="50" charset="-128"/>
              </a:rPr>
              <a:t>　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chemeClr val="tx1"/>
                </a:solidFill>
                <a:effectLst/>
                <a:latin typeface="メイリオ" panose="020B0604030504040204" pitchFamily="50" charset="-128"/>
                <a:ea typeface="メイリオ" panose="020B0604030504040204" pitchFamily="50" charset="-128"/>
              </a:rPr>
              <a:t>　</a:t>
            </a: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Transformer Encoder input is the CLS token only</a:t>
            </a:r>
          </a:p>
        </p:txBody>
      </p:sp>
      <p:sp>
        <p:nvSpPr>
          <p:cNvPr id="4" name="スライド番号プレースホルダー 10">
            <a:extLst>
              <a:ext uri="{FF2B5EF4-FFF2-40B4-BE49-F238E27FC236}">
                <a16:creationId xmlns:a16="http://schemas.microsoft.com/office/drawing/2014/main" id="{E65A5DBA-BA80-B78C-1ECB-400E7CDBE9EA}"/>
              </a:ext>
            </a:extLst>
          </p:cNvPr>
          <p:cNvSpPr txBox="1">
            <a:spLocks/>
          </p:cNvSpPr>
          <p:nvPr/>
        </p:nvSpPr>
        <p:spPr>
          <a:xfrm>
            <a:off x="7516678" y="6264221"/>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AA206E14-B18D-ECA3-6940-212D45EAE297}"/>
              </a:ext>
            </a:extLst>
          </p:cNvPr>
          <p:cNvSpPr/>
          <p:nvPr/>
        </p:nvSpPr>
        <p:spPr>
          <a:xfrm>
            <a:off x="348712" y="2959540"/>
            <a:ext cx="8446576" cy="254235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29C50D51-DE57-59ED-CCCC-66E66182BF87}"/>
              </a:ext>
            </a:extLst>
          </p:cNvPr>
          <p:cNvSpPr txBox="1">
            <a:spLocks/>
          </p:cNvSpPr>
          <p:nvPr/>
        </p:nvSpPr>
        <p:spPr>
          <a:xfrm>
            <a:off x="512882" y="549761"/>
            <a:ext cx="8526074" cy="848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a:lstStyle>
          <a:p>
            <a:pPr>
              <a:lnSpc>
                <a:spcPct val="130000"/>
              </a:lnSpc>
            </a:pPr>
            <a:r>
              <a:rPr lang="en-US" altLang="ja-JP" sz="3600" dirty="0">
                <a:latin typeface="メイリオ" panose="020B0604030504040204" pitchFamily="50" charset="-128"/>
                <a:ea typeface="メイリオ" panose="020B0604030504040204" pitchFamily="50" charset="-128"/>
              </a:rPr>
              <a:t>Novelty of </a:t>
            </a:r>
            <a:r>
              <a:rPr lang="en-US" altLang="ja-JP" sz="3600" dirty="0" err="1">
                <a:latin typeface="メイリオ" panose="020B0604030504040204" pitchFamily="50" charset="-128"/>
                <a:ea typeface="メイリオ" panose="020B0604030504040204" pitchFamily="50" charset="-128"/>
              </a:rPr>
              <a:t>Mpm+T</a:t>
            </a:r>
            <a:endParaRPr lang="ja-JP" altLang="en-US" sz="2400" dirty="0">
              <a:latin typeface="メイリオ" panose="020B0604030504040204" pitchFamily="50" charset="-128"/>
              <a:ea typeface="メイリオ" panose="020B0604030504040204" pitchFamily="50" charset="-128"/>
            </a:endParaRPr>
          </a:p>
        </p:txBody>
      </p:sp>
      <p:graphicFrame>
        <p:nvGraphicFramePr>
          <p:cNvPr id="2" name="表 8">
            <a:extLst>
              <a:ext uri="{FF2B5EF4-FFF2-40B4-BE49-F238E27FC236}">
                <a16:creationId xmlns:a16="http://schemas.microsoft.com/office/drawing/2014/main" id="{3F357AFF-0234-5BD0-1558-FCC77FD1E184}"/>
              </a:ext>
            </a:extLst>
          </p:cNvPr>
          <p:cNvGraphicFramePr>
            <a:graphicFrameLocks noGrp="1"/>
          </p:cNvGraphicFramePr>
          <p:nvPr>
            <p:extLst>
              <p:ext uri="{D42A27DB-BD31-4B8C-83A1-F6EECF244321}">
                <p14:modId xmlns:p14="http://schemas.microsoft.com/office/powerpoint/2010/main" val="672263976"/>
              </p:ext>
            </p:extLst>
          </p:nvPr>
        </p:nvGraphicFramePr>
        <p:xfrm>
          <a:off x="4711485" y="3107470"/>
          <a:ext cx="3787422" cy="1097280"/>
        </p:xfrm>
        <a:graphic>
          <a:graphicData uri="http://schemas.openxmlformats.org/drawingml/2006/table">
            <a:tbl>
              <a:tblPr firstRow="1" bandRow="1">
                <a:tableStyleId>{5C22544A-7EE6-4342-B048-85BDC9FD1C3A}</a:tableStyleId>
              </a:tblPr>
              <a:tblGrid>
                <a:gridCol w="1893711">
                  <a:extLst>
                    <a:ext uri="{9D8B030D-6E8A-4147-A177-3AD203B41FA5}">
                      <a16:colId xmlns:a16="http://schemas.microsoft.com/office/drawing/2014/main" val="317763608"/>
                    </a:ext>
                  </a:extLst>
                </a:gridCol>
                <a:gridCol w="1893711">
                  <a:extLst>
                    <a:ext uri="{9D8B030D-6E8A-4147-A177-3AD203B41FA5}">
                      <a16:colId xmlns:a16="http://schemas.microsoft.com/office/drawing/2014/main" val="1145326162"/>
                    </a:ext>
                  </a:extLst>
                </a:gridCol>
              </a:tblGrid>
              <a:tr h="335700">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335700">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335700">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7" name="表 6">
            <a:extLst>
              <a:ext uri="{FF2B5EF4-FFF2-40B4-BE49-F238E27FC236}">
                <a16:creationId xmlns:a16="http://schemas.microsoft.com/office/drawing/2014/main" id="{EAEAB046-C874-C1E6-E274-A6FC4B5DB4BD}"/>
              </a:ext>
            </a:extLst>
          </p:cNvPr>
          <p:cNvGraphicFramePr>
            <a:graphicFrameLocks noGrp="1"/>
          </p:cNvGraphicFramePr>
          <p:nvPr>
            <p:extLst>
              <p:ext uri="{D42A27DB-BD31-4B8C-83A1-F6EECF244321}">
                <p14:modId xmlns:p14="http://schemas.microsoft.com/office/powerpoint/2010/main" val="3823255157"/>
              </p:ext>
            </p:extLst>
          </p:nvPr>
        </p:nvGraphicFramePr>
        <p:xfrm>
          <a:off x="4711485" y="4255635"/>
          <a:ext cx="3787422" cy="1097280"/>
        </p:xfrm>
        <a:graphic>
          <a:graphicData uri="http://schemas.openxmlformats.org/drawingml/2006/table">
            <a:tbl>
              <a:tblPr firstRow="1" bandRow="1">
                <a:tableStyleId>{5C22544A-7EE6-4342-B048-85BDC9FD1C3A}</a:tableStyleId>
              </a:tblPr>
              <a:tblGrid>
                <a:gridCol w="1893711">
                  <a:extLst>
                    <a:ext uri="{9D8B030D-6E8A-4147-A177-3AD203B41FA5}">
                      <a16:colId xmlns:a16="http://schemas.microsoft.com/office/drawing/2014/main" val="2267923354"/>
                    </a:ext>
                  </a:extLst>
                </a:gridCol>
                <a:gridCol w="1893711">
                  <a:extLst>
                    <a:ext uri="{9D8B030D-6E8A-4147-A177-3AD203B41FA5}">
                      <a16:colId xmlns:a16="http://schemas.microsoft.com/office/drawing/2014/main" val="206622472"/>
                    </a:ext>
                  </a:extLst>
                </a:gridCol>
              </a:tblGrid>
              <a:tr h="335700">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335700">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335700">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Tree>
    <p:extLst>
      <p:ext uri="{BB962C8B-B14F-4D97-AF65-F5344CB8AC3E}">
        <p14:creationId xmlns:p14="http://schemas.microsoft.com/office/powerpoint/2010/main" val="76107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92B7C-111E-FC25-21BD-A49B89A6B944}"/>
              </a:ext>
            </a:extLst>
          </p:cNvPr>
          <p:cNvSpPr>
            <a:spLocks noGrp="1"/>
          </p:cNvSpPr>
          <p:nvPr>
            <p:ph type="title"/>
          </p:nvPr>
        </p:nvSpPr>
        <p:spPr>
          <a:xfrm>
            <a:off x="532209" y="337301"/>
            <a:ext cx="8079581" cy="938435"/>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Transformer Encoder</a:t>
            </a:r>
            <a:endParaRPr kumimoji="1" lang="ja-JP" altLang="en-US" sz="36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8156473-CDBF-1642-E2BC-2D0B80CDC1D1}"/>
                  </a:ext>
                </a:extLst>
              </p:cNvPr>
              <p:cNvSpPr>
                <a:spLocks noGrp="1"/>
              </p:cNvSpPr>
              <p:nvPr>
                <p:ph idx="1"/>
              </p:nvPr>
            </p:nvSpPr>
            <p:spPr>
              <a:xfrm>
                <a:off x="277455" y="1502248"/>
                <a:ext cx="8589088" cy="4856219"/>
              </a:xfrm>
            </p:spPr>
            <p:txBody>
              <a:bodyPr>
                <a:noAutofit/>
              </a:bodyPr>
              <a:lstStyle/>
              <a:p>
                <a:pPr marL="0" indent="0">
                  <a:buNone/>
                </a:pPr>
                <a14:m>
                  <m:oMath xmlns:m="http://schemas.openxmlformats.org/officeDocument/2006/math">
                    <m:r>
                      <a:rPr lang="en-US" altLang="ja-JP" sz="3200" b="0" i="1" smtClean="0">
                        <a:latin typeface="Cambria Math" panose="02040503050406030204" pitchFamily="18" charset="0"/>
                        <a:ea typeface="メイリオ" panose="020B0604030504040204" pitchFamily="50" charset="-128"/>
                      </a:rPr>
                      <m:t>            </m:t>
                    </m:r>
                    <m:r>
                      <a:rPr lang="en-US" altLang="ja-JP" sz="3200" b="0" i="1" smtClean="0">
                        <a:latin typeface="Cambria Math" panose="02040503050406030204" pitchFamily="18" charset="0"/>
                        <a:ea typeface="メイリオ" panose="020B0604030504040204" pitchFamily="50" charset="-128"/>
                      </a:rPr>
                      <m:t>𝐴</m:t>
                    </m:r>
                    <m:r>
                      <a:rPr lang="en-US" altLang="ja-JP" sz="3200" i="0" smtClean="0">
                        <a:latin typeface="Cambria Math" panose="02040503050406030204" pitchFamily="18" charset="0"/>
                        <a:ea typeface="メイリオ" panose="020B0604030504040204" pitchFamily="50" charset="-128"/>
                      </a:rPr>
                      <m:t>=</m:t>
                    </m:r>
                    <m:r>
                      <m:rPr>
                        <m:sty m:val="p"/>
                      </m:rPr>
                      <a:rPr lang="en-US" altLang="ja-JP" sz="3200" i="0" smtClean="0">
                        <a:latin typeface="Cambria Math" panose="02040503050406030204" pitchFamily="18" charset="0"/>
                        <a:ea typeface="メイリオ" panose="020B0604030504040204" pitchFamily="50" charset="-128"/>
                      </a:rPr>
                      <m:t>Softmax</m:t>
                    </m:r>
                    <m:d>
                      <m:dPr>
                        <m:ctrlPr>
                          <a:rPr lang="en-US" altLang="ja-JP" sz="3200" i="1" smtClean="0">
                            <a:latin typeface="Cambria Math" panose="02040503050406030204" pitchFamily="18" charset="0"/>
                            <a:ea typeface="メイリオ" panose="020B0604030504040204" pitchFamily="50" charset="-128"/>
                          </a:rPr>
                        </m:ctrlPr>
                      </m:dPr>
                      <m:e>
                        <m:r>
                          <a:rPr lang="en-US" altLang="ja-JP" sz="3200" b="0" i="1" smtClean="0">
                            <a:latin typeface="Cambria Math" panose="02040503050406030204" pitchFamily="18" charset="0"/>
                            <a:ea typeface="メイリオ" panose="020B0604030504040204" pitchFamily="50" charset="-128"/>
                          </a:rPr>
                          <m:t>𝑄</m:t>
                        </m:r>
                        <m:sSup>
                          <m:sSupPr>
                            <m:ctrlPr>
                              <a:rPr lang="en-US" altLang="ja-JP" sz="3200" b="0" i="1" smtClean="0">
                                <a:latin typeface="Cambria Math" panose="02040503050406030204" pitchFamily="18" charset="0"/>
                                <a:ea typeface="メイリオ" panose="020B0604030504040204" pitchFamily="50" charset="-128"/>
                              </a:rPr>
                            </m:ctrlPr>
                          </m:sSupPr>
                          <m:e>
                            <m:r>
                              <a:rPr lang="en-US" altLang="ja-JP" sz="3200" b="0" i="1" smtClean="0">
                                <a:latin typeface="Cambria Math" panose="02040503050406030204" pitchFamily="18" charset="0"/>
                                <a:ea typeface="メイリオ" panose="020B0604030504040204" pitchFamily="50" charset="-128"/>
                              </a:rPr>
                              <m:t>𝐾</m:t>
                            </m:r>
                          </m:e>
                          <m:sup>
                            <m:r>
                              <m:rPr>
                                <m:sty m:val="p"/>
                              </m:rPr>
                              <a:rPr lang="en-US" altLang="ja-JP" sz="3200" b="0" i="0" smtClean="0">
                                <a:latin typeface="Cambria Math" panose="02040503050406030204" pitchFamily="18" charset="0"/>
                                <a:ea typeface="メイリオ" panose="020B0604030504040204" pitchFamily="50" charset="-128"/>
                              </a:rPr>
                              <m:t>T</m:t>
                            </m:r>
                          </m:sup>
                        </m:sSup>
                      </m:e>
                    </m:d>
                    <m:r>
                      <a:rPr lang="en-US" altLang="ja-JP" sz="3200" b="0" i="1" smtClean="0">
                        <a:latin typeface="Cambria Math" panose="02040503050406030204" pitchFamily="18" charset="0"/>
                        <a:ea typeface="メイリオ" panose="020B0604030504040204" pitchFamily="50" charset="-128"/>
                      </a:rPr>
                      <m:t>𝑉</m:t>
                    </m:r>
                  </m:oMath>
                </a14:m>
                <a:r>
                  <a:rPr lang="ja-JP" altLang="en-US" sz="3200" i="1" dirty="0">
                    <a:latin typeface="ロマン"/>
                    <a:ea typeface="メイリオ" panose="020B0604030504040204" pitchFamily="50" charset="-128"/>
                  </a:rPr>
                  <a:t>　　</a:t>
                </a:r>
                <a:r>
                  <a:rPr lang="ja-JP" altLang="en-US" sz="3200" dirty="0">
                    <a:latin typeface="ロマン"/>
                    <a:ea typeface="メイリオ" panose="020B0604030504040204" pitchFamily="50" charset="-128"/>
                  </a:rPr>
                  <a:t> </a:t>
                </a:r>
                <a:r>
                  <a:rPr lang="en-US" altLang="ja-JP" sz="3200" dirty="0">
                    <a:latin typeface="ロマン"/>
                    <a:ea typeface="メイリオ" panose="020B0604030504040204" pitchFamily="50" charset="-128"/>
                  </a:rPr>
                  <a:t>   (1)</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ex)</a:t>
                </a:r>
                <a:r>
                  <a:rPr lang="ja-JP" altLang="en-US" dirty="0">
                    <a:latin typeface="メイリオ" panose="020B0604030504040204" pitchFamily="50" charset="-128"/>
                    <a:ea typeface="メイリオ" panose="020B0604030504040204" pitchFamily="50" charset="-128"/>
                  </a:rPr>
                  <a:t>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r>
                  <a:rPr kumimoji="1" lang="ja-JP" altLang="en-US" sz="2400" b="0" dirty="0">
                    <a:solidFill>
                      <a:schemeClr val="tx1"/>
                    </a:solidFill>
                    <a:effectLst/>
                    <a:latin typeface="メイリオ" panose="020B0604030504040204" pitchFamily="50" charset="-128"/>
                    <a:ea typeface="メイリオ" panose="020B0604030504040204" pitchFamily="50" charset="-128"/>
                  </a:rPr>
                  <a:t>朝ごはんは美味しかったが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r>
                  <a:rPr kumimoji="1" lang="ja-JP" altLang="en-US" sz="2400" b="0" dirty="0">
                    <a:solidFill>
                      <a:schemeClr val="tx1"/>
                    </a:solidFill>
                    <a:effectLst/>
                    <a:latin typeface="メイリオ" panose="020B0604030504040204" pitchFamily="50" charset="-128"/>
                    <a:ea typeface="メイリオ" panose="020B0604030504040204" pitchFamily="50" charset="-128"/>
                  </a:rPr>
                  <a:t>部屋は汚れていました</a:t>
                </a:r>
                <a:r>
                  <a:rPr kumimoji="1" lang="en-US" altLang="ja-JP" sz="2400" b="0" dirty="0">
                    <a:solidFill>
                      <a:schemeClr val="tx1"/>
                    </a:solidFill>
                    <a:effectLst/>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08156473-CDBF-1642-E2BC-2D0B80CDC1D1}"/>
                  </a:ext>
                </a:extLst>
              </p:cNvPr>
              <p:cNvSpPr>
                <a:spLocks noGrp="1" noRot="1" noChangeAspect="1" noMove="1" noResize="1" noEditPoints="1" noAdjustHandles="1" noChangeArrowheads="1" noChangeShapeType="1" noTextEdit="1"/>
              </p:cNvSpPr>
              <p:nvPr>
                <p:ph idx="1"/>
              </p:nvPr>
            </p:nvSpPr>
            <p:spPr>
              <a:xfrm>
                <a:off x="277455" y="1502248"/>
                <a:ext cx="8589088" cy="4856219"/>
              </a:xfrm>
              <a:blipFill>
                <a:blip r:embed="rId3"/>
                <a:stretch>
                  <a:fillRect t="-2258"/>
                </a:stretch>
              </a:blipFill>
            </p:spPr>
            <p:txBody>
              <a:bodyPr/>
              <a:lstStyle/>
              <a:p>
                <a:r>
                  <a:rPr lang="ja-JP" altLang="en-US">
                    <a:noFill/>
                  </a:rPr>
                  <a:t> </a:t>
                </a:r>
              </a:p>
            </p:txBody>
          </p:sp>
        </mc:Fallback>
      </mc:AlternateContent>
      <p:sp>
        <p:nvSpPr>
          <p:cNvPr id="4" name="スライド番号プレースホルダー 10">
            <a:extLst>
              <a:ext uri="{FF2B5EF4-FFF2-40B4-BE49-F238E27FC236}">
                <a16:creationId xmlns:a16="http://schemas.microsoft.com/office/drawing/2014/main" id="{98C37AC0-EA7A-03E7-581D-7E788C5DF0C6}"/>
              </a:ext>
            </a:extLst>
          </p:cNvPr>
          <p:cNvSpPr txBox="1">
            <a:spLocks/>
          </p:cNvSpPr>
          <p:nvPr/>
        </p:nvSpPr>
        <p:spPr>
          <a:xfrm>
            <a:off x="7800603" y="6385249"/>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5D00F3A8-B06A-9F24-B424-42508E217F0B}"/>
              </a:ext>
            </a:extLst>
          </p:cNvPr>
          <p:cNvSpPr/>
          <p:nvPr/>
        </p:nvSpPr>
        <p:spPr>
          <a:xfrm>
            <a:off x="84592" y="2555481"/>
            <a:ext cx="8446576" cy="12969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DAF1A697-3C47-CF64-D4B5-AA7F9F0BDEC1}"/>
              </a:ext>
            </a:extLst>
          </p:cNvPr>
          <p:cNvSpPr/>
          <p:nvPr/>
        </p:nvSpPr>
        <p:spPr>
          <a:xfrm>
            <a:off x="6206061" y="4684426"/>
            <a:ext cx="2853345" cy="1785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BC96DF9-5428-9B6C-E9FA-C7C8E4172731}"/>
              </a:ext>
            </a:extLst>
          </p:cNvPr>
          <p:cNvSpPr txBox="1"/>
          <p:nvPr/>
        </p:nvSpPr>
        <p:spPr>
          <a:xfrm>
            <a:off x="6407848" y="4996024"/>
            <a:ext cx="2573478" cy="120032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Obtain a probability in which each category is assigned a label</a:t>
            </a:r>
            <a:endParaRPr kumimoji="1" lang="ja-JP" altLang="en-US"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4F3428F6-705A-52D9-F57D-DD7D86386D3F}"/>
              </a:ext>
            </a:extLst>
          </p:cNvPr>
          <p:cNvSpPr txBox="1"/>
          <p:nvPr/>
        </p:nvSpPr>
        <p:spPr>
          <a:xfrm>
            <a:off x="7330440" y="2030350"/>
            <a:ext cx="172896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A = Attention</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表 6">
            <a:extLst>
              <a:ext uri="{FF2B5EF4-FFF2-40B4-BE49-F238E27FC236}">
                <a16:creationId xmlns:a16="http://schemas.microsoft.com/office/drawing/2014/main" id="{1A208C28-29D9-91FF-3341-D941F00F6EEE}"/>
              </a:ext>
            </a:extLst>
          </p:cNvPr>
          <p:cNvGraphicFramePr>
            <a:graphicFrameLocks noGrp="1"/>
          </p:cNvGraphicFramePr>
          <p:nvPr>
            <p:extLst>
              <p:ext uri="{D42A27DB-BD31-4B8C-83A1-F6EECF244321}">
                <p14:modId xmlns:p14="http://schemas.microsoft.com/office/powerpoint/2010/main" val="1191276636"/>
              </p:ext>
            </p:extLst>
          </p:nvPr>
        </p:nvGraphicFramePr>
        <p:xfrm>
          <a:off x="158493" y="4508432"/>
          <a:ext cx="5981710" cy="2143973"/>
        </p:xfrm>
        <a:graphic>
          <a:graphicData uri="http://schemas.openxmlformats.org/drawingml/2006/table">
            <a:tbl>
              <a:tblPr firstRow="1" bandRow="1">
                <a:tableStyleId>{5C22544A-7EE6-4342-B048-85BDC9FD1C3A}</a:tableStyleId>
              </a:tblPr>
              <a:tblGrid>
                <a:gridCol w="427265">
                  <a:extLst>
                    <a:ext uri="{9D8B030D-6E8A-4147-A177-3AD203B41FA5}">
                      <a16:colId xmlns:a16="http://schemas.microsoft.com/office/drawing/2014/main" val="1653383982"/>
                    </a:ext>
                  </a:extLst>
                </a:gridCol>
                <a:gridCol w="427265">
                  <a:extLst>
                    <a:ext uri="{9D8B030D-6E8A-4147-A177-3AD203B41FA5}">
                      <a16:colId xmlns:a16="http://schemas.microsoft.com/office/drawing/2014/main" val="1672921497"/>
                    </a:ext>
                  </a:extLst>
                </a:gridCol>
                <a:gridCol w="427265">
                  <a:extLst>
                    <a:ext uri="{9D8B030D-6E8A-4147-A177-3AD203B41FA5}">
                      <a16:colId xmlns:a16="http://schemas.microsoft.com/office/drawing/2014/main" val="1294304052"/>
                    </a:ext>
                  </a:extLst>
                </a:gridCol>
                <a:gridCol w="427265">
                  <a:extLst>
                    <a:ext uri="{9D8B030D-6E8A-4147-A177-3AD203B41FA5}">
                      <a16:colId xmlns:a16="http://schemas.microsoft.com/office/drawing/2014/main" val="4264876475"/>
                    </a:ext>
                  </a:extLst>
                </a:gridCol>
                <a:gridCol w="427265">
                  <a:extLst>
                    <a:ext uri="{9D8B030D-6E8A-4147-A177-3AD203B41FA5}">
                      <a16:colId xmlns:a16="http://schemas.microsoft.com/office/drawing/2014/main" val="427907157"/>
                    </a:ext>
                  </a:extLst>
                </a:gridCol>
                <a:gridCol w="427265">
                  <a:extLst>
                    <a:ext uri="{9D8B030D-6E8A-4147-A177-3AD203B41FA5}">
                      <a16:colId xmlns:a16="http://schemas.microsoft.com/office/drawing/2014/main" val="3786490589"/>
                    </a:ext>
                  </a:extLst>
                </a:gridCol>
                <a:gridCol w="427265">
                  <a:extLst>
                    <a:ext uri="{9D8B030D-6E8A-4147-A177-3AD203B41FA5}">
                      <a16:colId xmlns:a16="http://schemas.microsoft.com/office/drawing/2014/main" val="1259697308"/>
                    </a:ext>
                  </a:extLst>
                </a:gridCol>
                <a:gridCol w="427265">
                  <a:extLst>
                    <a:ext uri="{9D8B030D-6E8A-4147-A177-3AD203B41FA5}">
                      <a16:colId xmlns:a16="http://schemas.microsoft.com/office/drawing/2014/main" val="3425945008"/>
                    </a:ext>
                  </a:extLst>
                </a:gridCol>
                <a:gridCol w="427265">
                  <a:extLst>
                    <a:ext uri="{9D8B030D-6E8A-4147-A177-3AD203B41FA5}">
                      <a16:colId xmlns:a16="http://schemas.microsoft.com/office/drawing/2014/main" val="3620603779"/>
                    </a:ext>
                  </a:extLst>
                </a:gridCol>
                <a:gridCol w="427265">
                  <a:extLst>
                    <a:ext uri="{9D8B030D-6E8A-4147-A177-3AD203B41FA5}">
                      <a16:colId xmlns:a16="http://schemas.microsoft.com/office/drawing/2014/main" val="3867975614"/>
                    </a:ext>
                  </a:extLst>
                </a:gridCol>
                <a:gridCol w="427265">
                  <a:extLst>
                    <a:ext uri="{9D8B030D-6E8A-4147-A177-3AD203B41FA5}">
                      <a16:colId xmlns:a16="http://schemas.microsoft.com/office/drawing/2014/main" val="1882694253"/>
                    </a:ext>
                  </a:extLst>
                </a:gridCol>
                <a:gridCol w="427265">
                  <a:extLst>
                    <a:ext uri="{9D8B030D-6E8A-4147-A177-3AD203B41FA5}">
                      <a16:colId xmlns:a16="http://schemas.microsoft.com/office/drawing/2014/main" val="3453421588"/>
                    </a:ext>
                  </a:extLst>
                </a:gridCol>
                <a:gridCol w="427265">
                  <a:extLst>
                    <a:ext uri="{9D8B030D-6E8A-4147-A177-3AD203B41FA5}">
                      <a16:colId xmlns:a16="http://schemas.microsoft.com/office/drawing/2014/main" val="3642480092"/>
                    </a:ext>
                  </a:extLst>
                </a:gridCol>
                <a:gridCol w="427265">
                  <a:extLst>
                    <a:ext uri="{9D8B030D-6E8A-4147-A177-3AD203B41FA5}">
                      <a16:colId xmlns:a16="http://schemas.microsoft.com/office/drawing/2014/main" val="2523936263"/>
                    </a:ext>
                  </a:extLst>
                </a:gridCol>
              </a:tblGrid>
              <a:tr h="1149805">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a:t>
                      </a:r>
                      <a:endParaRPr kumimoji="1" lang="en-US" altLang="ja-JP" sz="1400" b="0" dirty="0">
                        <a:solidFill>
                          <a:schemeClr val="tx1"/>
                        </a:solidFill>
                        <a:effectLst/>
                        <a:latin typeface="+mn-ea"/>
                        <a:ea typeface="+mn-ea"/>
                      </a:endParaRPr>
                    </a:p>
                    <a:p>
                      <a:pPr algn="ctr"/>
                      <a:r>
                        <a:rPr kumimoji="1" lang="ja-JP" altLang="en-US" sz="1400" b="0" dirty="0">
                          <a:solidFill>
                            <a:schemeClr val="tx1"/>
                          </a:solidFill>
                          <a:effectLst/>
                          <a:latin typeface="+mn-ea"/>
                          <a:ea typeface="+mn-ea"/>
                        </a:rPr>
                        <a:t>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mn-ea"/>
                          <a:ea typeface="+mn-ea"/>
                        </a:rPr>
                        <a:t>サービ</a:t>
                      </a:r>
                      <a:endParaRPr kumimoji="1" lang="en-US" altLang="ja-JP" sz="1400" b="0" dirty="0">
                        <a:solidFill>
                          <a:schemeClr val="tx1"/>
                        </a:solidFill>
                        <a:effectLst/>
                        <a:latin typeface="+mn-ea"/>
                        <a:ea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mn-ea"/>
                          <a:ea typeface="+mn-ea"/>
                        </a:rPr>
                        <a:t>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p>
                      <a:pPr algn="ct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6028281"/>
                  </a:ext>
                </a:extLst>
              </a:tr>
              <a:tr h="812377">
                <a:tc>
                  <a:txBody>
                    <a:bodyPr/>
                    <a:lstStyle/>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66"/>
                    </a:solidFill>
                  </a:tcPr>
                </a:tc>
                <a:extLst>
                  <a:ext uri="{0D108BD9-81ED-4DB2-BD59-A6C34878D82A}">
                    <a16:rowId xmlns:a16="http://schemas.microsoft.com/office/drawing/2014/main" val="3528067878"/>
                  </a:ext>
                </a:extLst>
              </a:tr>
            </a:tbl>
          </a:graphicData>
        </a:graphic>
      </p:graphicFrame>
    </p:spTree>
    <p:extLst>
      <p:ext uri="{BB962C8B-B14F-4D97-AF65-F5344CB8AC3E}">
        <p14:creationId xmlns:p14="http://schemas.microsoft.com/office/powerpoint/2010/main" val="1152519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54852" y="1252043"/>
            <a:ext cx="5012824" cy="413657"/>
          </a:xfrm>
        </p:spPr>
        <p:txBody>
          <a:bodyPr>
            <a:noAutofit/>
          </a:bodyPr>
          <a:lstStyle/>
          <a:p>
            <a:r>
              <a:rPr lang="en-US" altLang="ja-JP" sz="3600" dirty="0">
                <a:latin typeface="メイリオ" panose="020B0604030504040204" pitchFamily="50" charset="-128"/>
                <a:ea typeface="メイリオ" panose="020B0604030504040204" pitchFamily="50" charset="-128"/>
              </a:rPr>
              <a:t>Presentation Flow</a:t>
            </a:r>
            <a:endParaRPr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54852" y="2243714"/>
            <a:ext cx="6297616" cy="4405059"/>
          </a:xfrm>
        </p:spPr>
        <p:txBody>
          <a:bodyPr>
            <a:normAutofit/>
          </a:bodyPr>
          <a:lstStyle/>
          <a:p>
            <a:r>
              <a:rPr lang="en-US" altLang="ja-JP" dirty="0">
                <a:solidFill>
                  <a:schemeClr val="bg1">
                    <a:lumMod val="85000"/>
                  </a:schemeClr>
                </a:solidFill>
                <a:latin typeface="メイリオ" panose="020B0604030504040204" pitchFamily="50" charset="-128"/>
                <a:ea typeface="メイリオ" panose="020B0604030504040204" pitchFamily="50" charset="-128"/>
              </a:rPr>
              <a:t>1. Introduction</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2. Related Technology</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3. Proposed Model</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4. Experiments</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5. Summary and Future Issues</a:t>
            </a:r>
          </a:p>
          <a:p>
            <a:endParaRPr lang="ja-JP" altLang="en-US" dirty="0"/>
          </a:p>
        </p:txBody>
      </p:sp>
      <p:sp>
        <p:nvSpPr>
          <p:cNvPr id="5" name="スライド番号プレースホルダー 10">
            <a:extLst>
              <a:ext uri="{FF2B5EF4-FFF2-40B4-BE49-F238E27FC236}">
                <a16:creationId xmlns:a16="http://schemas.microsoft.com/office/drawing/2014/main" id="{3CD4124B-9BB6-4DE7-21FF-9F8AD61E2CA1}"/>
              </a:ext>
            </a:extLst>
          </p:cNvPr>
          <p:cNvSpPr txBox="1">
            <a:spLocks/>
          </p:cNvSpPr>
          <p:nvPr/>
        </p:nvSpPr>
        <p:spPr>
          <a:xfrm>
            <a:off x="7707962" y="5880789"/>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5451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633E8E-5A00-4741-A03B-5E4D35823DFD}"/>
              </a:ext>
            </a:extLst>
          </p:cNvPr>
          <p:cNvSpPr>
            <a:spLocks noGrp="1"/>
          </p:cNvSpPr>
          <p:nvPr>
            <p:ph type="title"/>
          </p:nvPr>
        </p:nvSpPr>
        <p:spPr>
          <a:xfrm>
            <a:off x="571612" y="599747"/>
            <a:ext cx="8059124" cy="1128963"/>
          </a:xfrm>
        </p:spPr>
        <p:txBody>
          <a:bodyPr>
            <a:normAutofit/>
          </a:bodyPr>
          <a:lstStyle/>
          <a:p>
            <a:r>
              <a:rPr lang="en-US" altLang="ja-JP" sz="3600" dirty="0">
                <a:latin typeface="メイリオ" panose="020B0604030504040204" pitchFamily="50" charset="-128"/>
                <a:ea typeface="メイリオ" panose="020B0604030504040204" pitchFamily="50" charset="-128"/>
              </a:rPr>
              <a:t>Introduction</a:t>
            </a:r>
            <a:br>
              <a:rPr lang="en-US" altLang="ja-JP" sz="36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Issues in the field of Natural Language Processing</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(NLP)</a:t>
            </a:r>
            <a:endParaRPr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ACCEE60-61C8-441A-B8A9-00711D31F5E4}"/>
              </a:ext>
            </a:extLst>
          </p:cNvPr>
          <p:cNvSpPr>
            <a:spLocks noGrp="1"/>
          </p:cNvSpPr>
          <p:nvPr>
            <p:ph idx="1"/>
          </p:nvPr>
        </p:nvSpPr>
        <p:spPr>
          <a:xfrm>
            <a:off x="404734" y="1728710"/>
            <a:ext cx="8169640" cy="4331127"/>
          </a:xfrm>
        </p:spPr>
        <p:txBody>
          <a:bodyPr>
            <a:normAutofit/>
          </a:bodyPr>
          <a:lstStyle/>
          <a:p>
            <a:pPr marL="0" indent="0">
              <a:buNone/>
            </a:pP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marL="0" indent="0">
              <a:buNone/>
            </a:pPr>
            <a:r>
              <a:rPr kumimoji="1" lang="ja-JP" altLang="en-US" sz="3200" b="0" dirty="0">
                <a:solidFill>
                  <a:schemeClr val="tx1"/>
                </a:solidFill>
                <a:effectLst/>
                <a:latin typeface="メイリオ" panose="020B0604030504040204" pitchFamily="50" charset="-128"/>
                <a:ea typeface="メイリオ" panose="020B0604030504040204" pitchFamily="50" charset="-128"/>
              </a:rPr>
              <a:t>とても広くて綺麗なお部屋でした</a:t>
            </a:r>
            <a:r>
              <a:rPr kumimoji="1" lang="en-US" altLang="ja-JP" sz="3200" b="0" dirty="0">
                <a:solidFill>
                  <a:schemeClr val="tx1"/>
                </a:solidFill>
                <a:effectLst/>
                <a:latin typeface="メイリオ" panose="020B0604030504040204" pitchFamily="50" charset="-128"/>
                <a:ea typeface="メイリオ" panose="020B0604030504040204" pitchFamily="50" charset="-128"/>
              </a:rPr>
              <a:t>.</a:t>
            </a:r>
          </a:p>
          <a:p>
            <a:pPr marL="0" indent="0">
              <a:buNone/>
            </a:pPr>
            <a:endParaRPr lang="en-US" altLang="ja-JP" sz="3200" dirty="0">
              <a:solidFill>
                <a:schemeClr val="tx1"/>
              </a:solidFill>
              <a:latin typeface="メイリオ" panose="020B0604030504040204" pitchFamily="50" charset="-128"/>
              <a:ea typeface="メイリオ" panose="020B0604030504040204" pitchFamily="50" charset="-128"/>
            </a:endParaRPr>
          </a:p>
          <a:p>
            <a:pPr marL="0" indent="0">
              <a:buNone/>
            </a:pPr>
            <a:endParaRPr kumimoji="1" lang="en-US" altLang="ja-JP" sz="3200" b="0" dirty="0">
              <a:solidFill>
                <a:schemeClr val="tx1"/>
              </a:solidFill>
              <a:effectLst/>
              <a:latin typeface="メイリオ" panose="020B0604030504040204" pitchFamily="50" charset="-128"/>
              <a:ea typeface="メイリオ" panose="020B0604030504040204" pitchFamily="50" charset="-128"/>
            </a:endParaRPr>
          </a:p>
        </p:txBody>
      </p:sp>
      <p:sp>
        <p:nvSpPr>
          <p:cNvPr id="14" name="スライド番号プレースホルダー 10">
            <a:extLst>
              <a:ext uri="{FF2B5EF4-FFF2-40B4-BE49-F238E27FC236}">
                <a16:creationId xmlns:a16="http://schemas.microsoft.com/office/drawing/2014/main" id="{B21BCE91-3F56-D615-55DE-681736606DB6}"/>
              </a:ext>
            </a:extLst>
          </p:cNvPr>
          <p:cNvSpPr txBox="1">
            <a:spLocks/>
          </p:cNvSpPr>
          <p:nvPr/>
        </p:nvSpPr>
        <p:spPr>
          <a:xfrm>
            <a:off x="7685340" y="6059837"/>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4" name="楕円 3">
            <a:extLst>
              <a:ext uri="{FF2B5EF4-FFF2-40B4-BE49-F238E27FC236}">
                <a16:creationId xmlns:a16="http://schemas.microsoft.com/office/drawing/2014/main" id="{AAA9C98D-8323-828E-4F8C-26A83F71CCFD}"/>
              </a:ext>
            </a:extLst>
          </p:cNvPr>
          <p:cNvSpPr/>
          <p:nvPr/>
        </p:nvSpPr>
        <p:spPr>
          <a:xfrm>
            <a:off x="3124863" y="3000149"/>
            <a:ext cx="1910309" cy="12338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positive</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楕円 5">
            <a:extLst>
              <a:ext uri="{FF2B5EF4-FFF2-40B4-BE49-F238E27FC236}">
                <a16:creationId xmlns:a16="http://schemas.microsoft.com/office/drawing/2014/main" id="{F1431BF6-2EA2-60E3-B09E-B4E42673DB73}"/>
              </a:ext>
            </a:extLst>
          </p:cNvPr>
          <p:cNvSpPr/>
          <p:nvPr/>
        </p:nvSpPr>
        <p:spPr>
          <a:xfrm>
            <a:off x="4735231" y="4568943"/>
            <a:ext cx="1563211" cy="12338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広い</a:t>
            </a:r>
          </a:p>
        </p:txBody>
      </p:sp>
      <p:sp>
        <p:nvSpPr>
          <p:cNvPr id="7" name="楕円 6">
            <a:extLst>
              <a:ext uri="{FF2B5EF4-FFF2-40B4-BE49-F238E27FC236}">
                <a16:creationId xmlns:a16="http://schemas.microsoft.com/office/drawing/2014/main" id="{157B5FDD-C435-4597-332E-759DCF1644AB}"/>
              </a:ext>
            </a:extLst>
          </p:cNvPr>
          <p:cNvSpPr/>
          <p:nvPr/>
        </p:nvSpPr>
        <p:spPr>
          <a:xfrm>
            <a:off x="2219443" y="4529993"/>
            <a:ext cx="1563211" cy="12338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綺麗だ</a:t>
            </a:r>
          </a:p>
        </p:txBody>
      </p:sp>
    </p:spTree>
    <p:extLst>
      <p:ext uri="{BB962C8B-B14F-4D97-AF65-F5344CB8AC3E}">
        <p14:creationId xmlns:p14="http://schemas.microsoft.com/office/powerpoint/2010/main" val="29628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489A1-F6E1-8C1E-80F2-7F09718887DE}"/>
              </a:ext>
            </a:extLst>
          </p:cNvPr>
          <p:cNvSpPr>
            <a:spLocks noGrp="1"/>
          </p:cNvSpPr>
          <p:nvPr>
            <p:ph type="title"/>
          </p:nvPr>
        </p:nvSpPr>
        <p:spPr>
          <a:xfrm>
            <a:off x="692459" y="201582"/>
            <a:ext cx="8079581" cy="951519"/>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Experiments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DC1AF4C-FF67-7941-5005-EB04ED186942}"/>
              </a:ext>
            </a:extLst>
          </p:cNvPr>
          <p:cNvSpPr>
            <a:spLocks noGrp="1"/>
          </p:cNvSpPr>
          <p:nvPr>
            <p:ph idx="1"/>
          </p:nvPr>
        </p:nvSpPr>
        <p:spPr>
          <a:xfrm>
            <a:off x="0" y="1292471"/>
            <a:ext cx="9142549" cy="5278809"/>
          </a:xfrm>
        </p:spPr>
        <p:txBody>
          <a:bodyPr>
            <a:normAutofit lnSpcReduction="10000"/>
          </a:bodyPr>
          <a:lstStyle/>
          <a:p>
            <a:pPr marL="0" indent="0">
              <a:buNone/>
            </a:pP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The sub-classifiers (category and </a:t>
            </a:r>
            <a:r>
              <a:rPr lang="en-US" altLang="ja-JP" dirty="0">
                <a:latin typeface="メイリオ" panose="020B0604030504040204" pitchFamily="50" charset="-128"/>
                <a:ea typeface="メイリオ" panose="020B0604030504040204" pitchFamily="50" charset="-128"/>
              </a:rPr>
              <a:t>attribute </a:t>
            </a:r>
            <a:r>
              <a:rPr kumimoji="1" lang="en-US" altLang="ja-JP" dirty="0">
                <a:latin typeface="メイリオ" panose="020B0604030504040204" pitchFamily="50" charset="-128"/>
                <a:ea typeface="メイリオ" panose="020B0604030504040204" pitchFamily="50" charset="-128"/>
              </a:rPr>
              <a:t>classifiers)</a:t>
            </a:r>
            <a:br>
              <a:rPr kumimoji="1" lang="en-US" altLang="ja-JP" dirty="0">
                <a:latin typeface="メイリオ" panose="020B0604030504040204" pitchFamily="50" charset="-128"/>
                <a:ea typeface="メイリオ" panose="020B0604030504040204" pitchFamily="50" charset="-128"/>
              </a:rPr>
            </a:b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  are pre-trained models, so </a:t>
            </a:r>
            <a:r>
              <a:rPr kumimoji="1" lang="en-US" altLang="ja-JP" dirty="0">
                <a:solidFill>
                  <a:srgbClr val="FF0000"/>
                </a:solidFill>
                <a:latin typeface="メイリオ" panose="020B0604030504040204" pitchFamily="50" charset="-128"/>
                <a:ea typeface="メイリオ" panose="020B0604030504040204" pitchFamily="50" charset="-128"/>
              </a:rPr>
              <a:t>only the Transformer Encoder </a:t>
            </a:r>
            <a:br>
              <a:rPr kumimoji="1" lang="en-US" altLang="ja-JP" dirty="0">
                <a:solidFill>
                  <a:srgbClr val="FF0000"/>
                </a:solidFill>
                <a:latin typeface="メイリオ" panose="020B0604030504040204" pitchFamily="50" charset="-128"/>
                <a:ea typeface="メイリオ" panose="020B0604030504040204" pitchFamily="50" charset="-128"/>
              </a:rPr>
            </a:br>
            <a:br>
              <a:rPr kumimoji="1" lang="en-US" altLang="ja-JP" dirty="0">
                <a:solidFill>
                  <a:srgbClr val="FF0000"/>
                </a:solidFill>
                <a:latin typeface="メイリオ" panose="020B0604030504040204" pitchFamily="50" charset="-128"/>
                <a:ea typeface="メイリオ" panose="020B0604030504040204" pitchFamily="50" charset="-128"/>
              </a:rPr>
            </a:br>
            <a:r>
              <a:rPr kumimoji="1" lang="en-US" altLang="ja-JP" dirty="0">
                <a:solidFill>
                  <a:srgbClr val="FF0000"/>
                </a:solidFill>
                <a:latin typeface="メイリオ" panose="020B0604030504040204" pitchFamily="50" charset="-128"/>
                <a:ea typeface="メイリオ" panose="020B0604030504040204" pitchFamily="50" charset="-128"/>
              </a:rPr>
              <a:t>  is trained in the experiments</a:t>
            </a:r>
            <a:endParaRPr lang="en-US" altLang="ja-JP" dirty="0">
              <a:solidFill>
                <a:srgbClr val="FF0000"/>
              </a:solidFill>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The BERT+MLP model and the mimicry model of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the </a:t>
            </a:r>
            <a:r>
              <a:rPr lang="en-US" altLang="ja-JP" dirty="0">
                <a:solidFill>
                  <a:srgbClr val="FF0000"/>
                </a:solidFill>
                <a:latin typeface="メイリオ" panose="020B0604030504040204" pitchFamily="50" charset="-128"/>
                <a:ea typeface="メイリオ" panose="020B0604030504040204" pitchFamily="50" charset="-128"/>
              </a:rPr>
              <a:t>aspect-based sentiment analysis network model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proposed by Miura et al. were selected for comparison</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With 30,000 data, we performed 5-fold cross-validation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with 24,000 training data and 6,000 validation data</a:t>
            </a:r>
          </a:p>
        </p:txBody>
      </p:sp>
      <p:sp>
        <p:nvSpPr>
          <p:cNvPr id="7" name="スライド番号プレースホルダー 10">
            <a:extLst>
              <a:ext uri="{FF2B5EF4-FFF2-40B4-BE49-F238E27FC236}">
                <a16:creationId xmlns:a16="http://schemas.microsoft.com/office/drawing/2014/main" id="{C8865D18-7082-34FF-A56A-7A74F8BD3435}"/>
              </a:ext>
            </a:extLst>
          </p:cNvPr>
          <p:cNvSpPr txBox="1">
            <a:spLocks/>
          </p:cNvSpPr>
          <p:nvPr/>
        </p:nvSpPr>
        <p:spPr>
          <a:xfrm>
            <a:off x="8225351" y="6160576"/>
            <a:ext cx="697423" cy="69742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29</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5344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797001" y="971246"/>
            <a:ext cx="6928905" cy="655721"/>
          </a:xfrm>
        </p:spPr>
        <p:txBody>
          <a:bodyPr>
            <a:normAutofit fontScale="90000"/>
          </a:bodyPr>
          <a:lstStyle/>
          <a:p>
            <a:r>
              <a:rPr kumimoji="1" lang="en-US" altLang="ja-JP" sz="3600" dirty="0" err="1">
                <a:latin typeface="メイリオ" panose="020B0604030504040204" pitchFamily="50" charset="-128"/>
                <a:ea typeface="メイリオ" panose="020B0604030504040204" pitchFamily="50" charset="-128"/>
              </a:rPr>
              <a:t>Mpm+T</a:t>
            </a:r>
            <a:r>
              <a:rPr kumimoji="1" lang="en-US" altLang="ja-JP" sz="3600" dirty="0">
                <a:latin typeface="メイリオ" panose="020B0604030504040204" pitchFamily="50" charset="-128"/>
                <a:ea typeface="メイリオ" panose="020B0604030504040204" pitchFamily="50" charset="-128"/>
              </a:rPr>
              <a:t> parameters during 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3183797390"/>
              </p:ext>
            </p:extLst>
          </p:nvPr>
        </p:nvGraphicFramePr>
        <p:xfrm>
          <a:off x="855223" y="2147569"/>
          <a:ext cx="7433554" cy="3867160"/>
        </p:xfrm>
        <a:graphic>
          <a:graphicData uri="http://schemas.openxmlformats.org/drawingml/2006/table">
            <a:tbl>
              <a:tblPr firstRow="1" bandRow="1">
                <a:tableStyleId>{5C22544A-7EE6-4342-B048-85BDC9FD1C3A}</a:tableStyleId>
              </a:tblPr>
              <a:tblGrid>
                <a:gridCol w="4600496">
                  <a:extLst>
                    <a:ext uri="{9D8B030D-6E8A-4147-A177-3AD203B41FA5}">
                      <a16:colId xmlns:a16="http://schemas.microsoft.com/office/drawing/2014/main" val="1384531393"/>
                    </a:ext>
                  </a:extLst>
                </a:gridCol>
                <a:gridCol w="2833058">
                  <a:extLst>
                    <a:ext uri="{9D8B030D-6E8A-4147-A177-3AD203B41FA5}">
                      <a16:colId xmlns:a16="http://schemas.microsoft.com/office/drawing/2014/main" val="2033917415"/>
                    </a:ext>
                  </a:extLst>
                </a:gridCol>
              </a:tblGrid>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b="0" dirty="0">
                          <a:solidFill>
                            <a:schemeClr val="tx1"/>
                          </a:solidFill>
                          <a:latin typeface="メイリオ" panose="020B0604030504040204" pitchFamily="50" charset="-128"/>
                          <a:ea typeface="メイリオ" panose="020B0604030504040204" pitchFamily="50" charset="-128"/>
                        </a:rPr>
                        <a:t>のブロック数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3</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dirty="0">
                          <a:solidFill>
                            <a:schemeClr val="tx1"/>
                          </a:solidFill>
                          <a:latin typeface="メイリオ" panose="020B0604030504040204" pitchFamily="50" charset="-128"/>
                          <a:ea typeface="メイリオ" panose="020B0604030504040204" pitchFamily="50" charset="-128"/>
                        </a:rPr>
                        <a:t>の入力次元数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dirty="0">
                          <a:solidFill>
                            <a:schemeClr val="tx1"/>
                          </a:solidFill>
                          <a:latin typeface="メイリオ" panose="020B0604030504040204" pitchFamily="50" charset="-128"/>
                          <a:ea typeface="メイリオ" panose="020B0604030504040204" pitchFamily="50" charset="-128"/>
                        </a:rPr>
                        <a:t>の出力次元数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384403">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ヘッド数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356763"/>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MLP </a:t>
                      </a:r>
                      <a:r>
                        <a:rPr kumimoji="1" lang="ja-JP" altLang="en-US" sz="1600" dirty="0">
                          <a:solidFill>
                            <a:schemeClr val="tx1"/>
                          </a:solidFill>
                          <a:latin typeface="メイリオ" panose="020B0604030504040204" pitchFamily="50" charset="-128"/>
                          <a:ea typeface="メイリオ" panose="020B0604030504040204" pitchFamily="50" charset="-128"/>
                        </a:rPr>
                        <a:t>の層数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3</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7989404"/>
                  </a:ext>
                </a:extLst>
              </a:tr>
              <a:tr h="384403">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バッチサイズ</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0766444"/>
                  </a:ext>
                </a:extLst>
              </a:tr>
              <a:tr h="384403">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最適化関数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 </a:t>
                      </a:r>
                      <a:r>
                        <a:rPr kumimoji="1" lang="ja-JP" altLang="en-US" sz="1600" dirty="0">
                          <a:solidFill>
                            <a:schemeClr val="tx1"/>
                          </a:solidFill>
                          <a:latin typeface="メイリオ" panose="020B0604030504040204" pitchFamily="50" charset="-128"/>
                          <a:ea typeface="メイリオ" panose="020B0604030504040204" pitchFamily="50" charset="-128"/>
                        </a:rPr>
                        <a:t>学習率</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0.0000092</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384403">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損失関数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384403">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エポック数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12</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A561834-A9DD-809A-6FD0-BBD23A785CD5}"/>
              </a:ext>
            </a:extLst>
          </p:cNvPr>
          <p:cNvSpPr txBox="1">
            <a:spLocks/>
          </p:cNvSpPr>
          <p:nvPr/>
        </p:nvSpPr>
        <p:spPr>
          <a:xfrm>
            <a:off x="7725906" y="632368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30</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73609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797001" y="865363"/>
            <a:ext cx="7541087" cy="655721"/>
          </a:xfrm>
        </p:spPr>
        <p:txBody>
          <a:bodyPr>
            <a:normAutofit fontScale="90000"/>
          </a:bodyPr>
          <a:lstStyle/>
          <a:p>
            <a:r>
              <a:rPr lang="en-US" altLang="ja-JP" sz="3600" dirty="0">
                <a:latin typeface="メイリオ" panose="020B0604030504040204" pitchFamily="50" charset="-128"/>
                <a:ea typeface="メイリオ" panose="020B0604030504040204" pitchFamily="50" charset="-128"/>
              </a:rPr>
              <a:t>BERT</a:t>
            </a:r>
            <a:r>
              <a:rPr lang="ja-JP" altLang="en-US" sz="3600" dirty="0">
                <a:latin typeface="メイリオ" panose="020B0604030504040204" pitchFamily="50" charset="-128"/>
                <a:ea typeface="メイリオ" panose="020B0604030504040204" pitchFamily="50" charset="-128"/>
              </a:rPr>
              <a:t>＋</a:t>
            </a:r>
            <a:r>
              <a:rPr lang="en-US" altLang="ja-JP" sz="3600" dirty="0">
                <a:latin typeface="メイリオ" panose="020B0604030504040204" pitchFamily="50" charset="-128"/>
                <a:ea typeface="メイリオ" panose="020B0604030504040204" pitchFamily="50" charset="-128"/>
              </a:rPr>
              <a:t>MLP </a:t>
            </a:r>
            <a:r>
              <a:rPr kumimoji="1" lang="en-US" altLang="ja-JP" sz="3600" dirty="0">
                <a:latin typeface="メイリオ" panose="020B0604030504040204" pitchFamily="50" charset="-128"/>
                <a:ea typeface="メイリオ" panose="020B0604030504040204" pitchFamily="50" charset="-128"/>
              </a:rPr>
              <a:t>parameters during 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807637359"/>
              </p:ext>
            </p:extLst>
          </p:nvPr>
        </p:nvGraphicFramePr>
        <p:xfrm>
          <a:off x="889038" y="2020306"/>
          <a:ext cx="7108088" cy="3703039"/>
        </p:xfrm>
        <a:graphic>
          <a:graphicData uri="http://schemas.openxmlformats.org/drawingml/2006/table">
            <a:tbl>
              <a:tblPr firstRow="1" bandRow="1">
                <a:tableStyleId>{5C22544A-7EE6-4342-B048-85BDC9FD1C3A}</a:tableStyleId>
              </a:tblPr>
              <a:tblGrid>
                <a:gridCol w="4399071">
                  <a:extLst>
                    <a:ext uri="{9D8B030D-6E8A-4147-A177-3AD203B41FA5}">
                      <a16:colId xmlns:a16="http://schemas.microsoft.com/office/drawing/2014/main" val="1384531393"/>
                    </a:ext>
                  </a:extLst>
                </a:gridCol>
                <a:gridCol w="2709017">
                  <a:extLst>
                    <a:ext uri="{9D8B030D-6E8A-4147-A177-3AD203B41FA5}">
                      <a16:colId xmlns:a16="http://schemas.microsoft.com/office/drawing/2014/main" val="2033917415"/>
                    </a:ext>
                  </a:extLst>
                </a:gridCol>
              </a:tblGrid>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BERT </a:t>
                      </a:r>
                      <a:r>
                        <a:rPr kumimoji="1" lang="ja-JP" altLang="en-US" sz="1600" b="0" dirty="0">
                          <a:solidFill>
                            <a:schemeClr val="tx1"/>
                          </a:solidFill>
                          <a:latin typeface="メイリオ" panose="020B0604030504040204" pitchFamily="50" charset="-128"/>
                          <a:ea typeface="メイリオ" panose="020B0604030504040204" pitchFamily="50" charset="-128"/>
                        </a:rPr>
                        <a:t>の層数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12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BERT </a:t>
                      </a:r>
                      <a:r>
                        <a:rPr kumimoji="1" lang="ja-JP" altLang="en-US" sz="1600" dirty="0">
                          <a:solidFill>
                            <a:schemeClr val="tx1"/>
                          </a:solidFill>
                          <a:latin typeface="メイリオ" panose="020B0604030504040204" pitchFamily="50" charset="-128"/>
                          <a:ea typeface="メイリオ" panose="020B0604030504040204" pitchFamily="50" charset="-128"/>
                        </a:rPr>
                        <a:t>の入力次元数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BERT </a:t>
                      </a:r>
                      <a:r>
                        <a:rPr kumimoji="1" lang="ja-JP" altLang="en-US" sz="1600" dirty="0">
                          <a:solidFill>
                            <a:schemeClr val="tx1"/>
                          </a:solidFill>
                          <a:latin typeface="メイリオ" panose="020B0604030504040204" pitchFamily="50" charset="-128"/>
                          <a:ea typeface="メイリオ" panose="020B0604030504040204" pitchFamily="50" charset="-128"/>
                        </a:rPr>
                        <a:t>の出力次元数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バッチサイズ</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504405"/>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最適化関数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学習率</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0.0000076</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805452">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損失関数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エポック数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20</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8B12BA2-F5E1-6FFB-4B38-1E7B5DA0865D}"/>
              </a:ext>
            </a:extLst>
          </p:cNvPr>
          <p:cNvSpPr txBox="1">
            <a:spLocks/>
          </p:cNvSpPr>
          <p:nvPr/>
        </p:nvSpPr>
        <p:spPr>
          <a:xfrm>
            <a:off x="7609668" y="6222567"/>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61548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873539" y="364793"/>
            <a:ext cx="7332814" cy="655721"/>
          </a:xfrm>
        </p:spPr>
        <p:txBody>
          <a:bodyPr>
            <a:normAutofit fontScale="90000"/>
          </a:bodyPr>
          <a:lstStyle/>
          <a:p>
            <a:r>
              <a:rPr kumimoji="1" lang="en-US" altLang="ja-JP" sz="3600" dirty="0">
                <a:latin typeface="メイリオ" panose="020B0604030504040204" pitchFamily="50" charset="-128"/>
                <a:ea typeface="メイリオ" panose="020B0604030504040204" pitchFamily="50" charset="-128"/>
              </a:rPr>
              <a:t>Model of Miura et al.</a:t>
            </a:r>
            <a:br>
              <a:rPr kumimoji="1" lang="en-US" altLang="ja-JP" sz="3600" dirty="0">
                <a:latin typeface="メイリオ" panose="020B0604030504040204" pitchFamily="50" charset="-128"/>
                <a:ea typeface="メイリオ" panose="020B0604030504040204" pitchFamily="50" charset="-128"/>
              </a:rPr>
            </a:br>
            <a:r>
              <a:rPr kumimoji="1" lang="en-US" altLang="ja-JP" sz="3600" dirty="0">
                <a:latin typeface="メイリオ" panose="020B0604030504040204" pitchFamily="50" charset="-128"/>
                <a:ea typeface="メイリオ" panose="020B0604030504040204" pitchFamily="50" charset="-128"/>
              </a:rPr>
              <a:t>parameters during 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867922071"/>
              </p:ext>
            </p:extLst>
          </p:nvPr>
        </p:nvGraphicFramePr>
        <p:xfrm>
          <a:off x="873539" y="1400152"/>
          <a:ext cx="7108087" cy="5358803"/>
        </p:xfrm>
        <a:graphic>
          <a:graphicData uri="http://schemas.openxmlformats.org/drawingml/2006/table">
            <a:tbl>
              <a:tblPr firstRow="1" bandRow="1">
                <a:tableStyleId>{5C22544A-7EE6-4342-B048-85BDC9FD1C3A}</a:tableStyleId>
              </a:tblPr>
              <a:tblGrid>
                <a:gridCol w="4399071">
                  <a:extLst>
                    <a:ext uri="{9D8B030D-6E8A-4147-A177-3AD203B41FA5}">
                      <a16:colId xmlns:a16="http://schemas.microsoft.com/office/drawing/2014/main" val="1384531393"/>
                    </a:ext>
                  </a:extLst>
                </a:gridCol>
                <a:gridCol w="2709016">
                  <a:extLst>
                    <a:ext uri="{9D8B030D-6E8A-4147-A177-3AD203B41FA5}">
                      <a16:colId xmlns:a16="http://schemas.microsoft.com/office/drawing/2014/main" val="2033917415"/>
                    </a:ext>
                  </a:extLst>
                </a:gridCol>
              </a:tblGrid>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BERT </a:t>
                      </a:r>
                      <a:r>
                        <a:rPr kumimoji="1" lang="ja-JP" altLang="en-US" sz="1600" b="0" dirty="0">
                          <a:solidFill>
                            <a:schemeClr val="tx1"/>
                          </a:solidFill>
                          <a:latin typeface="メイリオ" panose="020B0604030504040204" pitchFamily="50" charset="-128"/>
                          <a:ea typeface="メイリオ" panose="020B0604030504040204" pitchFamily="50" charset="-128"/>
                        </a:rPr>
                        <a:t>の層数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12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BERT </a:t>
                      </a:r>
                      <a:r>
                        <a:rPr kumimoji="1" lang="ja-JP" altLang="en-US" sz="1600" dirty="0">
                          <a:solidFill>
                            <a:schemeClr val="tx1"/>
                          </a:solidFill>
                          <a:latin typeface="メイリオ" panose="020B0604030504040204" pitchFamily="50" charset="-128"/>
                          <a:ea typeface="メイリオ" panose="020B0604030504040204" pitchFamily="50" charset="-128"/>
                        </a:rPr>
                        <a:t>の入力次元数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BERT </a:t>
                      </a:r>
                      <a:r>
                        <a:rPr kumimoji="1" lang="ja-JP" altLang="en-US" sz="1600" dirty="0">
                          <a:solidFill>
                            <a:schemeClr val="tx1"/>
                          </a:solidFill>
                          <a:latin typeface="メイリオ" panose="020B0604030504040204" pitchFamily="50" charset="-128"/>
                          <a:ea typeface="メイリオ" panose="020B0604030504040204" pitchFamily="50" charset="-128"/>
                        </a:rPr>
                        <a:t>の出力次元数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b="0" dirty="0">
                          <a:solidFill>
                            <a:schemeClr val="tx1"/>
                          </a:solidFill>
                          <a:latin typeface="メイリオ" panose="020B0604030504040204" pitchFamily="50" charset="-128"/>
                          <a:ea typeface="メイリオ" panose="020B0604030504040204" pitchFamily="50" charset="-128"/>
                        </a:rPr>
                        <a:t>のブロック数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5577726"/>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dirty="0">
                          <a:solidFill>
                            <a:schemeClr val="tx1"/>
                          </a:solidFill>
                          <a:latin typeface="メイリオ" panose="020B0604030504040204" pitchFamily="50" charset="-128"/>
                          <a:ea typeface="メイリオ" panose="020B0604030504040204" pitchFamily="50" charset="-128"/>
                        </a:rPr>
                        <a:t>の入力次元数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9410384"/>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Transformer Encoder </a:t>
                      </a:r>
                      <a:r>
                        <a:rPr kumimoji="1" lang="ja-JP" altLang="en-US" sz="1600" dirty="0">
                          <a:solidFill>
                            <a:schemeClr val="tx1"/>
                          </a:solidFill>
                          <a:latin typeface="メイリオ" panose="020B0604030504040204" pitchFamily="50" charset="-128"/>
                          <a:ea typeface="メイリオ" panose="020B0604030504040204" pitchFamily="50" charset="-128"/>
                        </a:rPr>
                        <a:t>の出力次元数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3891755"/>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ヘッド数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4261134"/>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バッチサイズ</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504405"/>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最適化関数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学習率</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0.000057</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805452">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損失関数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413941">
                <a:tc>
                  <a:txBody>
                    <a:bodyPr/>
                    <a:lstStyle/>
                    <a:p>
                      <a:pPr algn="ctr">
                        <a:lnSpc>
                          <a:spcPct val="150000"/>
                        </a:lnSpc>
                      </a:pPr>
                      <a:r>
                        <a:rPr kumimoji="1" lang="ja-JP" altLang="en-US" sz="1600" dirty="0">
                          <a:solidFill>
                            <a:schemeClr val="tx1"/>
                          </a:solidFill>
                          <a:latin typeface="メイリオ" panose="020B0604030504040204" pitchFamily="50" charset="-128"/>
                          <a:ea typeface="メイリオ" panose="020B0604030504040204" pitchFamily="50" charset="-128"/>
                        </a:rPr>
                        <a:t>エポック数</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23</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8B12BA2-F5E1-6FFB-4B38-1E7B5DA0865D}"/>
              </a:ext>
            </a:extLst>
          </p:cNvPr>
          <p:cNvSpPr txBox="1">
            <a:spLocks/>
          </p:cNvSpPr>
          <p:nvPr/>
        </p:nvSpPr>
        <p:spPr>
          <a:xfrm>
            <a:off x="7689275" y="632368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9364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78E12-3BD1-CA31-9A7C-1F47930E985D}"/>
              </a:ext>
            </a:extLst>
          </p:cNvPr>
          <p:cNvSpPr>
            <a:spLocks noGrp="1"/>
          </p:cNvSpPr>
          <p:nvPr>
            <p:ph type="title"/>
          </p:nvPr>
        </p:nvSpPr>
        <p:spPr>
          <a:xfrm>
            <a:off x="255722" y="499829"/>
            <a:ext cx="8632556" cy="990600"/>
          </a:xfrm>
        </p:spPr>
        <p:txBody>
          <a:bodyPr>
            <a:noAutofit/>
          </a:bodyPr>
          <a:lstStyle/>
          <a:p>
            <a:r>
              <a:rPr lang="en-US" altLang="ja-JP" sz="3600" dirty="0">
                <a:latin typeface="メイリオ" panose="020B0604030504040204" pitchFamily="50" charset="-128"/>
                <a:ea typeface="メイリオ" panose="020B0604030504040204" pitchFamily="50" charset="-128"/>
              </a:rPr>
              <a:t>Entity classifiers and</a:t>
            </a:r>
            <a:r>
              <a:rPr lang="ja-JP" altLang="en-US" sz="3600" dirty="0">
                <a:latin typeface="メイリオ" panose="020B0604030504040204" pitchFamily="50" charset="-128"/>
                <a:ea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rPr>
              <a:t>attribute classifiers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D50AE90-CF47-42E7-F77D-F957DFA6564F}"/>
              </a:ext>
            </a:extLst>
          </p:cNvPr>
          <p:cNvSpPr>
            <a:spLocks noGrp="1"/>
          </p:cNvSpPr>
          <p:nvPr>
            <p:ph idx="1"/>
          </p:nvPr>
        </p:nvSpPr>
        <p:spPr>
          <a:xfrm>
            <a:off x="171450" y="2319496"/>
            <a:ext cx="8801100" cy="4251786"/>
          </a:xfrm>
        </p:spPr>
        <p:txBody>
          <a:bodyPr>
            <a:normAutofit/>
          </a:bodyPr>
          <a:lstStyle/>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Accuracy in the test data for each model of entity classifiers</a:t>
            </a:r>
            <a:endParaRPr lang="en-US" altLang="ja-JP" sz="1800" dirty="0">
              <a:latin typeface="+mj-ea"/>
              <a:ea typeface="+mj-ea"/>
            </a:endParaRPr>
          </a:p>
          <a:p>
            <a:endParaRPr lang="en-US" altLang="ja-JP" sz="1800" dirty="0">
              <a:latin typeface="+mj-ea"/>
              <a:ea typeface="+mj-ea"/>
            </a:endParaRPr>
          </a:p>
          <a:p>
            <a:pPr marL="0" indent="0">
              <a:buNone/>
            </a:pPr>
            <a:endParaRPr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Accuracy in the test data for each model of attribute classifiers</a:t>
            </a:r>
            <a:endParaRPr lang="en-US" altLang="ja-JP" sz="1800" dirty="0"/>
          </a:p>
        </p:txBody>
      </p:sp>
      <p:graphicFrame>
        <p:nvGraphicFramePr>
          <p:cNvPr id="4" name="表 4">
            <a:extLst>
              <a:ext uri="{FF2B5EF4-FFF2-40B4-BE49-F238E27FC236}">
                <a16:creationId xmlns:a16="http://schemas.microsoft.com/office/drawing/2014/main" id="{4C114151-2F74-A32D-6AB6-3A0DE9D3DE9D}"/>
              </a:ext>
            </a:extLst>
          </p:cNvPr>
          <p:cNvGraphicFramePr>
            <a:graphicFrameLocks noGrp="1"/>
          </p:cNvGraphicFramePr>
          <p:nvPr/>
        </p:nvGraphicFramePr>
        <p:xfrm>
          <a:off x="255722" y="3429000"/>
          <a:ext cx="8802556" cy="1033366"/>
        </p:xfrm>
        <a:graphic>
          <a:graphicData uri="http://schemas.openxmlformats.org/drawingml/2006/table">
            <a:tbl>
              <a:tblPr firstRow="1" bandRow="1">
                <a:tableStyleId>{5C22544A-7EE6-4342-B048-85BDC9FD1C3A}</a:tableStyleId>
              </a:tblPr>
              <a:tblGrid>
                <a:gridCol w="1257508">
                  <a:extLst>
                    <a:ext uri="{9D8B030D-6E8A-4147-A177-3AD203B41FA5}">
                      <a16:colId xmlns:a16="http://schemas.microsoft.com/office/drawing/2014/main" val="1058550353"/>
                    </a:ext>
                  </a:extLst>
                </a:gridCol>
                <a:gridCol w="1257508">
                  <a:extLst>
                    <a:ext uri="{9D8B030D-6E8A-4147-A177-3AD203B41FA5}">
                      <a16:colId xmlns:a16="http://schemas.microsoft.com/office/drawing/2014/main" val="3463732163"/>
                    </a:ext>
                  </a:extLst>
                </a:gridCol>
                <a:gridCol w="1257508">
                  <a:extLst>
                    <a:ext uri="{9D8B030D-6E8A-4147-A177-3AD203B41FA5}">
                      <a16:colId xmlns:a16="http://schemas.microsoft.com/office/drawing/2014/main" val="4193023271"/>
                    </a:ext>
                  </a:extLst>
                </a:gridCol>
                <a:gridCol w="1257508">
                  <a:extLst>
                    <a:ext uri="{9D8B030D-6E8A-4147-A177-3AD203B41FA5}">
                      <a16:colId xmlns:a16="http://schemas.microsoft.com/office/drawing/2014/main" val="784008570"/>
                    </a:ext>
                  </a:extLst>
                </a:gridCol>
                <a:gridCol w="1257508">
                  <a:extLst>
                    <a:ext uri="{9D8B030D-6E8A-4147-A177-3AD203B41FA5}">
                      <a16:colId xmlns:a16="http://schemas.microsoft.com/office/drawing/2014/main" val="3836444141"/>
                    </a:ext>
                  </a:extLst>
                </a:gridCol>
                <a:gridCol w="1257508">
                  <a:extLst>
                    <a:ext uri="{9D8B030D-6E8A-4147-A177-3AD203B41FA5}">
                      <a16:colId xmlns:a16="http://schemas.microsoft.com/office/drawing/2014/main" val="2474395205"/>
                    </a:ext>
                  </a:extLst>
                </a:gridCol>
                <a:gridCol w="1257508">
                  <a:extLst>
                    <a:ext uri="{9D8B030D-6E8A-4147-A177-3AD203B41FA5}">
                      <a16:colId xmlns:a16="http://schemas.microsoft.com/office/drawing/2014/main" val="3145069855"/>
                    </a:ext>
                  </a:extLst>
                </a:gridCol>
              </a:tblGrid>
              <a:tr h="324706">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breakfast</a:t>
                      </a: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dinner</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bath</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service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state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facility</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room</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1721275990"/>
                  </a:ext>
                </a:extLst>
              </a:tr>
              <a:tr h="671058">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0.002</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0.923</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0.006</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0.943</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0.888</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FF0000"/>
                          </a:solidFill>
                          <a:latin typeface="メイリオ" panose="020B0604030504040204" pitchFamily="50" charset="-128"/>
                          <a:ea typeface="メイリオ" panose="020B0604030504040204" pitchFamily="50" charset="-128"/>
                        </a:rPr>
                        <a:t>0.951</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0.868</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 </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0.919</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3179422872"/>
                  </a:ext>
                </a:extLst>
              </a:tr>
            </a:tbl>
          </a:graphicData>
        </a:graphic>
      </p:graphicFrame>
      <p:graphicFrame>
        <p:nvGraphicFramePr>
          <p:cNvPr id="5" name="表 4">
            <a:extLst>
              <a:ext uri="{FF2B5EF4-FFF2-40B4-BE49-F238E27FC236}">
                <a16:creationId xmlns:a16="http://schemas.microsoft.com/office/drawing/2014/main" id="{7AD9011C-0735-3483-D211-B1E928C613EF}"/>
              </a:ext>
            </a:extLst>
          </p:cNvPr>
          <p:cNvGraphicFramePr>
            <a:graphicFrameLocks noGrp="1"/>
          </p:cNvGraphicFramePr>
          <p:nvPr/>
        </p:nvGraphicFramePr>
        <p:xfrm>
          <a:off x="171450" y="5418787"/>
          <a:ext cx="8886829" cy="1079469"/>
        </p:xfrm>
        <a:graphic>
          <a:graphicData uri="http://schemas.openxmlformats.org/drawingml/2006/table">
            <a:tbl>
              <a:tblPr firstRow="1" bandRow="1">
                <a:tableStyleId>{5C22544A-7EE6-4342-B048-85BDC9FD1C3A}</a:tableStyleId>
              </a:tblPr>
              <a:tblGrid>
                <a:gridCol w="1269547">
                  <a:extLst>
                    <a:ext uri="{9D8B030D-6E8A-4147-A177-3AD203B41FA5}">
                      <a16:colId xmlns:a16="http://schemas.microsoft.com/office/drawing/2014/main" val="921239070"/>
                    </a:ext>
                  </a:extLst>
                </a:gridCol>
                <a:gridCol w="1269547">
                  <a:extLst>
                    <a:ext uri="{9D8B030D-6E8A-4147-A177-3AD203B41FA5}">
                      <a16:colId xmlns:a16="http://schemas.microsoft.com/office/drawing/2014/main" val="3372339887"/>
                    </a:ext>
                  </a:extLst>
                </a:gridCol>
                <a:gridCol w="1269547">
                  <a:extLst>
                    <a:ext uri="{9D8B030D-6E8A-4147-A177-3AD203B41FA5}">
                      <a16:colId xmlns:a16="http://schemas.microsoft.com/office/drawing/2014/main" val="3376899320"/>
                    </a:ext>
                  </a:extLst>
                </a:gridCol>
                <a:gridCol w="1269547">
                  <a:extLst>
                    <a:ext uri="{9D8B030D-6E8A-4147-A177-3AD203B41FA5}">
                      <a16:colId xmlns:a16="http://schemas.microsoft.com/office/drawing/2014/main" val="1798855815"/>
                    </a:ext>
                  </a:extLst>
                </a:gridCol>
                <a:gridCol w="1269547">
                  <a:extLst>
                    <a:ext uri="{9D8B030D-6E8A-4147-A177-3AD203B41FA5}">
                      <a16:colId xmlns:a16="http://schemas.microsoft.com/office/drawing/2014/main" val="4179974617"/>
                    </a:ext>
                  </a:extLst>
                </a:gridCol>
                <a:gridCol w="1269547">
                  <a:extLst>
                    <a:ext uri="{9D8B030D-6E8A-4147-A177-3AD203B41FA5}">
                      <a16:colId xmlns:a16="http://schemas.microsoft.com/office/drawing/2014/main" val="2943642199"/>
                    </a:ext>
                  </a:extLst>
                </a:gridCol>
                <a:gridCol w="1269547">
                  <a:extLst>
                    <a:ext uri="{9D8B030D-6E8A-4147-A177-3AD203B41FA5}">
                      <a16:colId xmlns:a16="http://schemas.microsoft.com/office/drawing/2014/main" val="1318067231"/>
                    </a:ext>
                  </a:extLst>
                </a:gridCol>
              </a:tblGrid>
              <a:tr h="370809">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breakfast</a:t>
                      </a: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dinner</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bath</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service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state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facility</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room</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2564686541"/>
                  </a:ext>
                </a:extLst>
              </a:tr>
              <a:tr h="568574">
                <a:tc>
                  <a:txBody>
                    <a:bodyPr/>
                    <a:lstStyle/>
                    <a:p>
                      <a:pPr algn="ctr"/>
                      <a:r>
                        <a:rPr kumimoji="1" lang="en-US" altLang="ja-JP" sz="1400" dirty="0">
                          <a:solidFill>
                            <a:srgbClr val="FF0000"/>
                          </a:solidFill>
                          <a:latin typeface="メイリオ" panose="020B0604030504040204" pitchFamily="50" charset="-128"/>
                          <a:ea typeface="メイリオ" panose="020B0604030504040204" pitchFamily="50" charset="-128"/>
                        </a:rPr>
                        <a:t>0.936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0.922</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0.917</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0.925</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0.003</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b="0" i="0" kern="1200" dirty="0">
                          <a:solidFill>
                            <a:schemeClr val="dk1"/>
                          </a:solidFill>
                          <a:effectLst/>
                          <a:latin typeface="メイリオ" panose="020B0604030504040204" pitchFamily="50" charset="-128"/>
                          <a:ea typeface="メイリオ" panose="020B0604030504040204" pitchFamily="50" charset="-128"/>
                          <a:cs typeface="+mn-cs"/>
                        </a:rPr>
                        <a:t>0.908</a:t>
                      </a:r>
                    </a:p>
                    <a:p>
                      <a:pPr algn="ctr"/>
                      <a:r>
                        <a:rPr kumimoji="1" lang="en-US" altLang="ja-JP" sz="1400" b="0" i="0" kern="1200" dirty="0">
                          <a:solidFill>
                            <a:schemeClr val="dk1"/>
                          </a:solidFill>
                          <a:effectLst/>
                          <a:latin typeface="メイリオ" panose="020B0604030504040204" pitchFamily="50" charset="-128"/>
                          <a:ea typeface="メイリオ" panose="020B0604030504040204" pitchFamily="50" charset="-128"/>
                          <a:cs typeface="+mn-cs"/>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0.094</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0.905</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0.007</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2724715663"/>
                  </a:ext>
                </a:extLst>
              </a:tr>
            </a:tbl>
          </a:graphicData>
        </a:graphic>
      </p:graphicFrame>
      <p:sp>
        <p:nvSpPr>
          <p:cNvPr id="6" name="スライド番号プレースホルダー 10">
            <a:extLst>
              <a:ext uri="{FF2B5EF4-FFF2-40B4-BE49-F238E27FC236}">
                <a16:creationId xmlns:a16="http://schemas.microsoft.com/office/drawing/2014/main" id="{00525090-8252-53D3-7C52-C732638E8527}"/>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CF29A553-4D58-D2B7-D961-FF4C5A7C4B37}"/>
              </a:ext>
            </a:extLst>
          </p:cNvPr>
          <p:cNvSpPr txBox="1"/>
          <p:nvPr/>
        </p:nvSpPr>
        <p:spPr>
          <a:xfrm>
            <a:off x="519370" y="1621481"/>
            <a:ext cx="8624630"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5-fold cross-validation results for each sub-classifier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95842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EB357-C83E-DA00-41DE-635593FB90D3}"/>
              </a:ext>
            </a:extLst>
          </p:cNvPr>
          <p:cNvSpPr>
            <a:spLocks noGrp="1"/>
          </p:cNvSpPr>
          <p:nvPr>
            <p:ph type="title"/>
          </p:nvPr>
        </p:nvSpPr>
        <p:spPr>
          <a:xfrm>
            <a:off x="506413" y="335701"/>
            <a:ext cx="8079581" cy="1411983"/>
          </a:xfrm>
        </p:spPr>
        <p:txBody>
          <a:bodyPr/>
          <a:lstStyle/>
          <a:p>
            <a:r>
              <a:rPr lang="en-US" altLang="ja-JP" dirty="0">
                <a:latin typeface="メイリオ" panose="020B0604030504040204" pitchFamily="50" charset="-128"/>
                <a:ea typeface="メイリオ" panose="020B0604030504040204" pitchFamily="50" charset="-128"/>
              </a:rPr>
              <a:t>Experiment results</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8" name="表 8">
            <a:extLst>
              <a:ext uri="{FF2B5EF4-FFF2-40B4-BE49-F238E27FC236}">
                <a16:creationId xmlns:a16="http://schemas.microsoft.com/office/drawing/2014/main" id="{D9218F37-F837-3A9E-8DA7-2FEF08AA982D}"/>
              </a:ext>
            </a:extLst>
          </p:cNvPr>
          <p:cNvGraphicFramePr>
            <a:graphicFrameLocks noGrp="1"/>
          </p:cNvGraphicFramePr>
          <p:nvPr>
            <p:ph idx="1"/>
            <p:extLst>
              <p:ext uri="{D42A27DB-BD31-4B8C-83A1-F6EECF244321}">
                <p14:modId xmlns:p14="http://schemas.microsoft.com/office/powerpoint/2010/main" val="1441318194"/>
              </p:ext>
            </p:extLst>
          </p:nvPr>
        </p:nvGraphicFramePr>
        <p:xfrm>
          <a:off x="69742" y="1883286"/>
          <a:ext cx="9074260" cy="3076172"/>
        </p:xfrm>
        <a:graphic>
          <a:graphicData uri="http://schemas.openxmlformats.org/drawingml/2006/table">
            <a:tbl>
              <a:tblPr firstRow="1" bandRow="1">
                <a:tableStyleId>{5C22544A-7EE6-4342-B048-85BDC9FD1C3A}</a:tableStyleId>
              </a:tblPr>
              <a:tblGrid>
                <a:gridCol w="2268565">
                  <a:extLst>
                    <a:ext uri="{9D8B030D-6E8A-4147-A177-3AD203B41FA5}">
                      <a16:colId xmlns:a16="http://schemas.microsoft.com/office/drawing/2014/main" val="2183133288"/>
                    </a:ext>
                  </a:extLst>
                </a:gridCol>
                <a:gridCol w="2268565">
                  <a:extLst>
                    <a:ext uri="{9D8B030D-6E8A-4147-A177-3AD203B41FA5}">
                      <a16:colId xmlns:a16="http://schemas.microsoft.com/office/drawing/2014/main" val="2526891650"/>
                    </a:ext>
                  </a:extLst>
                </a:gridCol>
                <a:gridCol w="2268565">
                  <a:extLst>
                    <a:ext uri="{9D8B030D-6E8A-4147-A177-3AD203B41FA5}">
                      <a16:colId xmlns:a16="http://schemas.microsoft.com/office/drawing/2014/main" val="543712146"/>
                    </a:ext>
                  </a:extLst>
                </a:gridCol>
                <a:gridCol w="2268565">
                  <a:extLst>
                    <a:ext uri="{9D8B030D-6E8A-4147-A177-3AD203B41FA5}">
                      <a16:colId xmlns:a16="http://schemas.microsoft.com/office/drawing/2014/main" val="53993455"/>
                    </a:ext>
                  </a:extLst>
                </a:gridCol>
              </a:tblGrid>
              <a:tr h="513281">
                <a:tc>
                  <a:txBody>
                    <a:bodyPr/>
                    <a:lstStyle/>
                    <a:p>
                      <a:pPr algn="ctr"/>
                      <a:r>
                        <a:rPr kumimoji="1" lang="en-US" altLang="ja-JP" sz="1800" dirty="0">
                          <a:solidFill>
                            <a:schemeClr val="bg1"/>
                          </a:solidFill>
                          <a:latin typeface="メイリオ" panose="020B0604030504040204" pitchFamily="50" charset="-128"/>
                          <a:ea typeface="メイリオ" panose="020B0604030504040204" pitchFamily="50" charset="-128"/>
                        </a:rPr>
                        <a:t>model</a:t>
                      </a:r>
                      <a:endParaRPr kumimoji="1" lang="ja-JP" altLang="en-US" sz="18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bg1"/>
                          </a:solidFill>
                          <a:latin typeface="メイリオ" panose="020B0604030504040204" pitchFamily="50" charset="-128"/>
                          <a:ea typeface="メイリオ" panose="020B0604030504040204" pitchFamily="50" charset="-128"/>
                        </a:rPr>
                        <a:t>Precision </a:t>
                      </a:r>
                      <a:endParaRPr kumimoji="1" lang="ja-JP" altLang="en-US" sz="18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bg1"/>
                          </a:solidFill>
                          <a:latin typeface="メイリオ" panose="020B0604030504040204" pitchFamily="50" charset="-128"/>
                          <a:ea typeface="メイリオ" panose="020B0604030504040204" pitchFamily="50" charset="-128"/>
                        </a:rPr>
                        <a:t>Recall</a:t>
                      </a:r>
                      <a:endParaRPr kumimoji="1" lang="ja-JP" altLang="en-US" sz="18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bg1"/>
                          </a:solidFill>
                          <a:latin typeface="メイリオ" panose="020B0604030504040204" pitchFamily="50" charset="-128"/>
                          <a:ea typeface="メイリオ" panose="020B0604030504040204" pitchFamily="50" charset="-128"/>
                        </a:rPr>
                        <a:t>micro-F1</a:t>
                      </a:r>
                      <a:endParaRPr kumimoji="1" lang="ja-JP" altLang="en-US" sz="18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708316875"/>
                  </a:ext>
                </a:extLst>
              </a:tr>
              <a:tr h="854297">
                <a:tc>
                  <a:txBody>
                    <a:bodyPr/>
                    <a:lstStyle/>
                    <a:p>
                      <a:pPr algn="ctr"/>
                      <a:r>
                        <a:rPr kumimoji="1" lang="en-US" altLang="ja-JP" sz="2400" dirty="0" err="1">
                          <a:solidFill>
                            <a:schemeClr val="tx1"/>
                          </a:solidFill>
                          <a:latin typeface="メイリオ" panose="020B0604030504040204" pitchFamily="50" charset="-128"/>
                          <a:ea typeface="メイリオ" panose="020B0604030504040204" pitchFamily="50" charset="-128"/>
                        </a:rPr>
                        <a:t>Mpm+T</a:t>
                      </a:r>
                      <a:endParaRPr kumimoji="1" lang="en-US" altLang="ja-JP"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0.846±0.019 </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0.872±0.028</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400" b="0" i="0" kern="1200" dirty="0">
                          <a:solidFill>
                            <a:srgbClr val="FF0000"/>
                          </a:solidFill>
                          <a:effectLst/>
                          <a:latin typeface="メイリオ" panose="020B0604030504040204" pitchFamily="50" charset="-128"/>
                          <a:ea typeface="メイリオ" panose="020B0604030504040204" pitchFamily="50" charset="-128"/>
                          <a:cs typeface="+mn-cs"/>
                        </a:rPr>
                        <a:t>0.858</a:t>
                      </a: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±0.017</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2310794187"/>
                  </a:ext>
                </a:extLst>
              </a:tr>
              <a:tr h="854297">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BERT</a:t>
                      </a:r>
                      <a:r>
                        <a:rPr kumimoji="1" lang="ja-JP" altLang="en-US" sz="1800" dirty="0">
                          <a:solidFill>
                            <a:schemeClr val="tx1"/>
                          </a:solidFill>
                          <a:latin typeface="メイリオ" panose="020B0604030504040204" pitchFamily="50" charset="-128"/>
                          <a:ea typeface="メイリオ" panose="020B0604030504040204" pitchFamily="50" charset="-128"/>
                        </a:rPr>
                        <a:t>＋</a:t>
                      </a:r>
                      <a:r>
                        <a:rPr kumimoji="1" lang="en-US" altLang="ja-JP" sz="18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0.683±0.005</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0.772±0.009</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0.724±0.005</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2519686302"/>
                  </a:ext>
                </a:extLst>
              </a:tr>
              <a:tr h="854297">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Model of Miura</a:t>
                      </a:r>
                    </a:p>
                    <a:p>
                      <a:pPr algn="ctr"/>
                      <a:r>
                        <a:rPr kumimoji="1" lang="en-US" altLang="ja-JP" sz="1800" dirty="0">
                          <a:solidFill>
                            <a:schemeClr val="tx1"/>
                          </a:solidFill>
                          <a:latin typeface="メイリオ" panose="020B0604030504040204" pitchFamily="50" charset="-128"/>
                          <a:ea typeface="メイリオ" panose="020B0604030504040204" pitchFamily="50" charset="-128"/>
                        </a:rPr>
                        <a:t> et al.</a:t>
                      </a:r>
                    </a:p>
                  </a:txBody>
                  <a:tcPr marL="68580" marR="68580" marT="34290" marB="34290"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0.741±0.015</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rPr>
                        <a:t>0.804±0.006</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1800" b="0" i="0" kern="1200" dirty="0">
                          <a:solidFill>
                            <a:schemeClr val="dk1"/>
                          </a:solidFill>
                          <a:effectLst/>
                          <a:latin typeface="メイリオ" panose="020B0604030504040204" pitchFamily="50" charset="-128"/>
                          <a:ea typeface="メイリオ" panose="020B0604030504040204" pitchFamily="50" charset="-128"/>
                          <a:cs typeface="+mn-cs"/>
                        </a:rPr>
                        <a:t>0.773±0.013</a:t>
                      </a:r>
                      <a:endParaRPr kumimoji="1" lang="ja-JP" altLang="en-US" sz="18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1833570517"/>
                  </a:ext>
                </a:extLst>
              </a:tr>
            </a:tbl>
          </a:graphicData>
        </a:graphic>
      </p:graphicFrame>
      <p:sp>
        <p:nvSpPr>
          <p:cNvPr id="5" name="スライド番号プレースホルダー 10">
            <a:extLst>
              <a:ext uri="{FF2B5EF4-FFF2-40B4-BE49-F238E27FC236}">
                <a16:creationId xmlns:a16="http://schemas.microsoft.com/office/drawing/2014/main" id="{0F0BE99C-7B0E-790D-B97E-D8672FAB05E7}"/>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7177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10">
            <a:extLst>
              <a:ext uri="{FF2B5EF4-FFF2-40B4-BE49-F238E27FC236}">
                <a16:creationId xmlns:a16="http://schemas.microsoft.com/office/drawing/2014/main" id="{D037C0AF-9625-F280-ADD5-5D6A49A09967}"/>
              </a:ext>
            </a:extLst>
          </p:cNvPr>
          <p:cNvGraphicFramePr>
            <a:graphicFrameLocks noGrp="1"/>
          </p:cNvGraphicFramePr>
          <p:nvPr>
            <p:ph idx="1"/>
            <p:extLst>
              <p:ext uri="{D42A27DB-BD31-4B8C-83A1-F6EECF244321}">
                <p14:modId xmlns:p14="http://schemas.microsoft.com/office/powerpoint/2010/main" val="8105224"/>
              </p:ext>
            </p:extLst>
          </p:nvPr>
        </p:nvGraphicFramePr>
        <p:xfrm>
          <a:off x="532209" y="4591449"/>
          <a:ext cx="8079582" cy="2101644"/>
        </p:xfrm>
        <a:graphic>
          <a:graphicData uri="http://schemas.openxmlformats.org/drawingml/2006/table">
            <a:tbl>
              <a:tblPr firstRow="1" bandRow="1">
                <a:tableStyleId>{5C22544A-7EE6-4342-B048-85BDC9FD1C3A}</a:tableStyleId>
              </a:tblPr>
              <a:tblGrid>
                <a:gridCol w="2693194">
                  <a:extLst>
                    <a:ext uri="{9D8B030D-6E8A-4147-A177-3AD203B41FA5}">
                      <a16:colId xmlns:a16="http://schemas.microsoft.com/office/drawing/2014/main" val="2118031101"/>
                    </a:ext>
                  </a:extLst>
                </a:gridCol>
                <a:gridCol w="2693194">
                  <a:extLst>
                    <a:ext uri="{9D8B030D-6E8A-4147-A177-3AD203B41FA5}">
                      <a16:colId xmlns:a16="http://schemas.microsoft.com/office/drawing/2014/main" val="3756051691"/>
                    </a:ext>
                  </a:extLst>
                </a:gridCol>
                <a:gridCol w="2693194">
                  <a:extLst>
                    <a:ext uri="{9D8B030D-6E8A-4147-A177-3AD203B41FA5}">
                      <a16:colId xmlns:a16="http://schemas.microsoft.com/office/drawing/2014/main" val="35145440"/>
                    </a:ext>
                  </a:extLst>
                </a:gridCol>
              </a:tblGrid>
              <a:tr h="525411">
                <a:tc>
                  <a:txBody>
                    <a:bodyPr/>
                    <a:lstStyle/>
                    <a:p>
                      <a:pPr algn="ctr"/>
                      <a:r>
                        <a:rPr kumimoji="1" lang="en-US" altLang="ja-JP" sz="1600" dirty="0">
                          <a:solidFill>
                            <a:schemeClr val="bg1"/>
                          </a:solidFill>
                          <a:latin typeface="メイリオ" panose="020B0604030504040204" pitchFamily="50" charset="-128"/>
                          <a:ea typeface="メイリオ" panose="020B0604030504040204" pitchFamily="50" charset="-128"/>
                        </a:rPr>
                        <a:t>model</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completely correct </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partially correct</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9687205"/>
                  </a:ext>
                </a:extLst>
              </a:tr>
              <a:tr h="525411">
                <a:tc>
                  <a:txBody>
                    <a:bodyPr/>
                    <a:lstStyle/>
                    <a:p>
                      <a:pPr algn="ctr"/>
                      <a:r>
                        <a:rPr kumimoji="1" lang="en-US" altLang="ja-JP" sz="1600" dirty="0" err="1">
                          <a:solidFill>
                            <a:schemeClr val="tx1"/>
                          </a:solidFill>
                          <a:latin typeface="メイリオ" panose="020B0604030504040204" pitchFamily="50" charset="-128"/>
                          <a:ea typeface="メイリオ" panose="020B0604030504040204" pitchFamily="50" charset="-128"/>
                        </a:rPr>
                        <a:t>Mpm+T</a:t>
                      </a:r>
                      <a:endParaRPr kumimoji="1" lang="en-US" altLang="ja-JP" sz="16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4228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1772</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02552371"/>
                  </a:ext>
                </a:extLst>
              </a:tr>
              <a:tr h="525411">
                <a:tc>
                  <a:txBody>
                    <a:bodyPr/>
                    <a:lstStyle/>
                    <a:p>
                      <a:pPr algn="ctr"/>
                      <a:r>
                        <a:rPr kumimoji="1" lang="en-US" altLang="ja-JP" sz="1600" dirty="0">
                          <a:solidFill>
                            <a:schemeClr val="tx1"/>
                          </a:solidFill>
                          <a:latin typeface="メイリオ" panose="020B0604030504040204" pitchFamily="50" charset="-128"/>
                          <a:ea typeface="メイリオ" panose="020B0604030504040204" pitchFamily="50" charset="-128"/>
                        </a:rPr>
                        <a:t>BERT</a:t>
                      </a:r>
                      <a:r>
                        <a:rPr kumimoji="1" lang="ja-JP" altLang="en-US" sz="1600" dirty="0">
                          <a:solidFill>
                            <a:schemeClr val="tx1"/>
                          </a:solidFill>
                          <a:latin typeface="メイリオ" panose="020B0604030504040204" pitchFamily="50" charset="-128"/>
                          <a:ea typeface="メイリオ" panose="020B0604030504040204" pitchFamily="50" charset="-128"/>
                        </a:rPr>
                        <a:t>＋</a:t>
                      </a:r>
                      <a:r>
                        <a:rPr kumimoji="1" lang="en-US" altLang="ja-JP" sz="16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3188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2812</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06820590"/>
                  </a:ext>
                </a:extLst>
              </a:tr>
              <a:tr h="525411">
                <a:tc>
                  <a:txBody>
                    <a:bodyPr/>
                    <a:lstStyle/>
                    <a:p>
                      <a:pPr algn="ctr"/>
                      <a:r>
                        <a:rPr kumimoji="1" lang="en-US" altLang="ja-JP" sz="1600" dirty="0">
                          <a:solidFill>
                            <a:schemeClr val="tx1"/>
                          </a:solidFill>
                          <a:latin typeface="メイリオ" panose="020B0604030504040204" pitchFamily="50" charset="-128"/>
                          <a:ea typeface="メイリオ" panose="020B0604030504040204" pitchFamily="50" charset="-128"/>
                        </a:rPr>
                        <a:t>Model of Miura et al.</a:t>
                      </a:r>
                    </a:p>
                  </a:txBody>
                  <a:tcPr marL="68580" marR="68580" marT="34290" marB="34290" anchor="ct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3884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2116</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31633303"/>
                  </a:ext>
                </a:extLst>
              </a:tr>
            </a:tbl>
          </a:graphicData>
        </a:graphic>
      </p:graphicFrame>
      <p:sp>
        <p:nvSpPr>
          <p:cNvPr id="5" name="タイトル 1">
            <a:extLst>
              <a:ext uri="{FF2B5EF4-FFF2-40B4-BE49-F238E27FC236}">
                <a16:creationId xmlns:a16="http://schemas.microsoft.com/office/drawing/2014/main" id="{F9995CAE-43A0-4C82-59FB-2415510E3351}"/>
              </a:ext>
            </a:extLst>
          </p:cNvPr>
          <p:cNvSpPr>
            <a:spLocks noGrp="1"/>
          </p:cNvSpPr>
          <p:nvPr>
            <p:ph type="title"/>
          </p:nvPr>
        </p:nvSpPr>
        <p:spPr>
          <a:xfrm>
            <a:off x="532209" y="367648"/>
            <a:ext cx="8079581" cy="1411983"/>
          </a:xfrm>
        </p:spPr>
        <p:txBody>
          <a:bodyPr/>
          <a:lstStyle/>
          <a:p>
            <a:r>
              <a:rPr lang="en-US" altLang="ja-JP" dirty="0">
                <a:latin typeface="メイリオ" panose="020B0604030504040204" pitchFamily="50" charset="-128"/>
                <a:ea typeface="メイリオ" panose="020B0604030504040204" pitchFamily="50" charset="-128"/>
              </a:rPr>
              <a:t>Experiment results</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0841B6F-B2F4-F649-D0E7-95E16604C45E}"/>
              </a:ext>
            </a:extLst>
          </p:cNvPr>
          <p:cNvSpPr txBox="1"/>
          <p:nvPr/>
        </p:nvSpPr>
        <p:spPr>
          <a:xfrm>
            <a:off x="248145" y="1636794"/>
            <a:ext cx="7981284" cy="295465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The completely correct and partially correct 6000 test data are shown below</a:t>
            </a:r>
          </a:p>
          <a:p>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completely correct</a:t>
            </a:r>
            <a:endParaRPr kumimoji="1" lang="en-US" altLang="ja-JP" dirty="0"/>
          </a:p>
          <a:p>
            <a:endParaRPr kumimoji="1" lang="en-US" altLang="ja-JP" sz="2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partially correct</a:t>
            </a:r>
            <a:endParaRPr kumimoji="1" lang="en-US" altLang="ja-JP" dirty="0"/>
          </a:p>
          <a:p>
            <a:endParaRPr kumimoji="1" lang="ja-JP" altLang="en-US" dirty="0"/>
          </a:p>
        </p:txBody>
      </p:sp>
      <p:graphicFrame>
        <p:nvGraphicFramePr>
          <p:cNvPr id="15" name="表 15">
            <a:extLst>
              <a:ext uri="{FF2B5EF4-FFF2-40B4-BE49-F238E27FC236}">
                <a16:creationId xmlns:a16="http://schemas.microsoft.com/office/drawing/2014/main" id="{45604368-3268-9600-488D-517CD96C4E61}"/>
              </a:ext>
            </a:extLst>
          </p:cNvPr>
          <p:cNvGraphicFramePr>
            <a:graphicFrameLocks noGrp="1"/>
          </p:cNvGraphicFramePr>
          <p:nvPr>
            <p:extLst>
              <p:ext uri="{D42A27DB-BD31-4B8C-83A1-F6EECF244321}">
                <p14:modId xmlns:p14="http://schemas.microsoft.com/office/powerpoint/2010/main" val="1824781167"/>
              </p:ext>
            </p:extLst>
          </p:nvPr>
        </p:nvGraphicFramePr>
        <p:xfrm>
          <a:off x="3217618" y="2664187"/>
          <a:ext cx="5754932" cy="365760"/>
        </p:xfrm>
        <a:graphic>
          <a:graphicData uri="http://schemas.openxmlformats.org/drawingml/2006/table">
            <a:tbl>
              <a:tblPr firstRow="1" bandRow="1">
                <a:tableStyleId>{5C22544A-7EE6-4342-B048-85BDC9FD1C3A}</a:tableStyleId>
              </a:tblPr>
              <a:tblGrid>
                <a:gridCol w="1438733">
                  <a:extLst>
                    <a:ext uri="{9D8B030D-6E8A-4147-A177-3AD203B41FA5}">
                      <a16:colId xmlns:a16="http://schemas.microsoft.com/office/drawing/2014/main" val="1101537448"/>
                    </a:ext>
                  </a:extLst>
                </a:gridCol>
                <a:gridCol w="1438733">
                  <a:extLst>
                    <a:ext uri="{9D8B030D-6E8A-4147-A177-3AD203B41FA5}">
                      <a16:colId xmlns:a16="http://schemas.microsoft.com/office/drawing/2014/main" val="709110945"/>
                    </a:ext>
                  </a:extLst>
                </a:gridCol>
                <a:gridCol w="1438733">
                  <a:extLst>
                    <a:ext uri="{9D8B030D-6E8A-4147-A177-3AD203B41FA5}">
                      <a16:colId xmlns:a16="http://schemas.microsoft.com/office/drawing/2014/main" val="4242412917"/>
                    </a:ext>
                  </a:extLst>
                </a:gridCol>
                <a:gridCol w="1438733">
                  <a:extLst>
                    <a:ext uri="{9D8B030D-6E8A-4147-A177-3AD203B41FA5}">
                      <a16:colId xmlns:a16="http://schemas.microsoft.com/office/drawing/2014/main" val="2006565713"/>
                    </a:ext>
                  </a:extLst>
                </a:gridCol>
              </a:tblGrid>
              <a:tr h="311925">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prediction </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0</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graphicFrame>
        <p:nvGraphicFramePr>
          <p:cNvPr id="16" name="表 15">
            <a:extLst>
              <a:ext uri="{FF2B5EF4-FFF2-40B4-BE49-F238E27FC236}">
                <a16:creationId xmlns:a16="http://schemas.microsoft.com/office/drawing/2014/main" id="{54B911DF-C4E5-3885-028A-BD52A8E3CDE5}"/>
              </a:ext>
            </a:extLst>
          </p:cNvPr>
          <p:cNvGraphicFramePr>
            <a:graphicFrameLocks noGrp="1"/>
          </p:cNvGraphicFramePr>
          <p:nvPr>
            <p:extLst>
              <p:ext uri="{D42A27DB-BD31-4B8C-83A1-F6EECF244321}">
                <p14:modId xmlns:p14="http://schemas.microsoft.com/office/powerpoint/2010/main" val="158219039"/>
              </p:ext>
            </p:extLst>
          </p:nvPr>
        </p:nvGraphicFramePr>
        <p:xfrm>
          <a:off x="3217618" y="3029947"/>
          <a:ext cx="5754932" cy="365760"/>
        </p:xfrm>
        <a:graphic>
          <a:graphicData uri="http://schemas.openxmlformats.org/drawingml/2006/table">
            <a:tbl>
              <a:tblPr firstRow="1" bandRow="1">
                <a:tableStyleId>{5C22544A-7EE6-4342-B048-85BDC9FD1C3A}</a:tableStyleId>
              </a:tblPr>
              <a:tblGrid>
                <a:gridCol w="1438733">
                  <a:extLst>
                    <a:ext uri="{9D8B030D-6E8A-4147-A177-3AD203B41FA5}">
                      <a16:colId xmlns:a16="http://schemas.microsoft.com/office/drawing/2014/main" val="1101537448"/>
                    </a:ext>
                  </a:extLst>
                </a:gridCol>
                <a:gridCol w="1438733">
                  <a:extLst>
                    <a:ext uri="{9D8B030D-6E8A-4147-A177-3AD203B41FA5}">
                      <a16:colId xmlns:a16="http://schemas.microsoft.com/office/drawing/2014/main" val="709110945"/>
                    </a:ext>
                  </a:extLst>
                </a:gridCol>
                <a:gridCol w="1438733">
                  <a:extLst>
                    <a:ext uri="{9D8B030D-6E8A-4147-A177-3AD203B41FA5}">
                      <a16:colId xmlns:a16="http://schemas.microsoft.com/office/drawing/2014/main" val="4242412917"/>
                    </a:ext>
                  </a:extLst>
                </a:gridCol>
                <a:gridCol w="1438733">
                  <a:extLst>
                    <a:ext uri="{9D8B030D-6E8A-4147-A177-3AD203B41FA5}">
                      <a16:colId xmlns:a16="http://schemas.microsoft.com/office/drawing/2014/main" val="2006565713"/>
                    </a:ext>
                  </a:extLst>
                </a:gridCol>
              </a:tblGrid>
              <a:tr h="311925">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correct</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0</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graphicFrame>
        <p:nvGraphicFramePr>
          <p:cNvPr id="17" name="表 15">
            <a:extLst>
              <a:ext uri="{FF2B5EF4-FFF2-40B4-BE49-F238E27FC236}">
                <a16:creationId xmlns:a16="http://schemas.microsoft.com/office/drawing/2014/main" id="{566A5780-1D40-B7A1-CFE0-4C82A7F853DB}"/>
              </a:ext>
            </a:extLst>
          </p:cNvPr>
          <p:cNvGraphicFramePr>
            <a:graphicFrameLocks noGrp="1"/>
          </p:cNvGraphicFramePr>
          <p:nvPr>
            <p:extLst>
              <p:ext uri="{D42A27DB-BD31-4B8C-83A1-F6EECF244321}">
                <p14:modId xmlns:p14="http://schemas.microsoft.com/office/powerpoint/2010/main" val="148347594"/>
              </p:ext>
            </p:extLst>
          </p:nvPr>
        </p:nvGraphicFramePr>
        <p:xfrm>
          <a:off x="3224967" y="3672979"/>
          <a:ext cx="5754932" cy="365760"/>
        </p:xfrm>
        <a:graphic>
          <a:graphicData uri="http://schemas.openxmlformats.org/drawingml/2006/table">
            <a:tbl>
              <a:tblPr firstRow="1" bandRow="1">
                <a:tableStyleId>{5C22544A-7EE6-4342-B048-85BDC9FD1C3A}</a:tableStyleId>
              </a:tblPr>
              <a:tblGrid>
                <a:gridCol w="1438733">
                  <a:extLst>
                    <a:ext uri="{9D8B030D-6E8A-4147-A177-3AD203B41FA5}">
                      <a16:colId xmlns:a16="http://schemas.microsoft.com/office/drawing/2014/main" val="1101537448"/>
                    </a:ext>
                  </a:extLst>
                </a:gridCol>
                <a:gridCol w="1438733">
                  <a:extLst>
                    <a:ext uri="{9D8B030D-6E8A-4147-A177-3AD203B41FA5}">
                      <a16:colId xmlns:a16="http://schemas.microsoft.com/office/drawing/2014/main" val="709110945"/>
                    </a:ext>
                  </a:extLst>
                </a:gridCol>
                <a:gridCol w="1438733">
                  <a:extLst>
                    <a:ext uri="{9D8B030D-6E8A-4147-A177-3AD203B41FA5}">
                      <a16:colId xmlns:a16="http://schemas.microsoft.com/office/drawing/2014/main" val="4242412917"/>
                    </a:ext>
                  </a:extLst>
                </a:gridCol>
                <a:gridCol w="1438733">
                  <a:extLst>
                    <a:ext uri="{9D8B030D-6E8A-4147-A177-3AD203B41FA5}">
                      <a16:colId xmlns:a16="http://schemas.microsoft.com/office/drawing/2014/main" val="2006565713"/>
                    </a:ext>
                  </a:extLst>
                </a:gridCol>
              </a:tblGrid>
              <a:tr h="311925">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prediction</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0</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0</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graphicFrame>
        <p:nvGraphicFramePr>
          <p:cNvPr id="18" name="表 17">
            <a:extLst>
              <a:ext uri="{FF2B5EF4-FFF2-40B4-BE49-F238E27FC236}">
                <a16:creationId xmlns:a16="http://schemas.microsoft.com/office/drawing/2014/main" id="{9E8E9394-AB2A-7330-4A08-3540E45134C3}"/>
              </a:ext>
            </a:extLst>
          </p:cNvPr>
          <p:cNvGraphicFramePr>
            <a:graphicFrameLocks noGrp="1"/>
          </p:cNvGraphicFramePr>
          <p:nvPr>
            <p:extLst>
              <p:ext uri="{D42A27DB-BD31-4B8C-83A1-F6EECF244321}">
                <p14:modId xmlns:p14="http://schemas.microsoft.com/office/powerpoint/2010/main" val="555591281"/>
              </p:ext>
            </p:extLst>
          </p:nvPr>
        </p:nvGraphicFramePr>
        <p:xfrm>
          <a:off x="3224967" y="4038739"/>
          <a:ext cx="5754932" cy="365760"/>
        </p:xfrm>
        <a:graphic>
          <a:graphicData uri="http://schemas.openxmlformats.org/drawingml/2006/table">
            <a:tbl>
              <a:tblPr firstRow="1" bandRow="1">
                <a:tableStyleId>{5C22544A-7EE6-4342-B048-85BDC9FD1C3A}</a:tableStyleId>
              </a:tblPr>
              <a:tblGrid>
                <a:gridCol w="1438733">
                  <a:extLst>
                    <a:ext uri="{9D8B030D-6E8A-4147-A177-3AD203B41FA5}">
                      <a16:colId xmlns:a16="http://schemas.microsoft.com/office/drawing/2014/main" val="1101537448"/>
                    </a:ext>
                  </a:extLst>
                </a:gridCol>
                <a:gridCol w="1438733">
                  <a:extLst>
                    <a:ext uri="{9D8B030D-6E8A-4147-A177-3AD203B41FA5}">
                      <a16:colId xmlns:a16="http://schemas.microsoft.com/office/drawing/2014/main" val="709110945"/>
                    </a:ext>
                  </a:extLst>
                </a:gridCol>
                <a:gridCol w="1438733">
                  <a:extLst>
                    <a:ext uri="{9D8B030D-6E8A-4147-A177-3AD203B41FA5}">
                      <a16:colId xmlns:a16="http://schemas.microsoft.com/office/drawing/2014/main" val="4242412917"/>
                    </a:ext>
                  </a:extLst>
                </a:gridCol>
                <a:gridCol w="1438733">
                  <a:extLst>
                    <a:ext uri="{9D8B030D-6E8A-4147-A177-3AD203B41FA5}">
                      <a16:colId xmlns:a16="http://schemas.microsoft.com/office/drawing/2014/main" val="2006565713"/>
                    </a:ext>
                  </a:extLst>
                </a:gridCol>
              </a:tblGrid>
              <a:tr h="311925">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correct</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0</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メイリオ" panose="020B0604030504040204" pitchFamily="50" charset="-128"/>
                          <a:ea typeface="メイリオ" panose="020B0604030504040204" pitchFamily="50" charset="-128"/>
                        </a:rPr>
                        <a:t>1</a:t>
                      </a:r>
                      <a:endParaRPr kumimoji="1" lang="ja-JP" altLang="en-US"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sp>
        <p:nvSpPr>
          <p:cNvPr id="19" name="スライド番号プレースホルダー 10">
            <a:extLst>
              <a:ext uri="{FF2B5EF4-FFF2-40B4-BE49-F238E27FC236}">
                <a16:creationId xmlns:a16="http://schemas.microsoft.com/office/drawing/2014/main" id="{F7CAE873-E12C-601C-86B7-5BD408BAF5EF}"/>
              </a:ext>
            </a:extLst>
          </p:cNvPr>
          <p:cNvSpPr txBox="1">
            <a:spLocks/>
          </p:cNvSpPr>
          <p:nvPr/>
        </p:nvSpPr>
        <p:spPr>
          <a:xfrm>
            <a:off x="7942888" y="6316245"/>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8261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451C1-D7F4-BAA9-B020-D44CBD9FB605}"/>
              </a:ext>
            </a:extLst>
          </p:cNvPr>
          <p:cNvSpPr>
            <a:spLocks noGrp="1"/>
          </p:cNvSpPr>
          <p:nvPr>
            <p:ph type="title"/>
          </p:nvPr>
        </p:nvSpPr>
        <p:spPr>
          <a:xfrm>
            <a:off x="365663" y="474072"/>
            <a:ext cx="8813813" cy="1208656"/>
          </a:xfrm>
        </p:spPr>
        <p:txBody>
          <a:bodyPr>
            <a:normAutofit/>
          </a:bodyPr>
          <a:lstStyle/>
          <a:p>
            <a:r>
              <a:rPr lang="en-US" altLang="ja-JP" sz="4000" dirty="0">
                <a:latin typeface="メイリオ" panose="020B0604030504040204" pitchFamily="50" charset="-128"/>
                <a:ea typeface="メイリオ" panose="020B0604030504040204" pitchFamily="50" charset="-128"/>
              </a:rPr>
              <a:t>Details of completely correct data</a:t>
            </a:r>
            <a:endParaRPr kumimoji="1" lang="ja-JP" alt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194C7753-FB5E-CFD3-4926-B58B7E96154E}"/>
              </a:ext>
            </a:extLst>
          </p:cNvPr>
          <p:cNvSpPr>
            <a:spLocks noGrp="1"/>
          </p:cNvSpPr>
          <p:nvPr>
            <p:ph idx="1"/>
          </p:nvPr>
        </p:nvSpPr>
        <p:spPr>
          <a:xfrm>
            <a:off x="492919" y="1751992"/>
            <a:ext cx="8559302" cy="4395352"/>
          </a:xfrm>
        </p:spPr>
        <p:txBody>
          <a:bodyPr/>
          <a:lstStyle/>
          <a:p>
            <a:r>
              <a:rPr lang="en-US" altLang="ja-JP" dirty="0">
                <a:solidFill>
                  <a:schemeClr val="tx1"/>
                </a:solidFill>
                <a:latin typeface="メイリオ" panose="020B0604030504040204" pitchFamily="50" charset="-128"/>
                <a:ea typeface="メイリオ" panose="020B0604030504040204" pitchFamily="50" charset="-128"/>
              </a:rPr>
              <a:t>The percentage of completely correct data out of</a:t>
            </a:r>
            <a:br>
              <a:rPr lang="en-US" altLang="ja-JP" dirty="0">
                <a:solidFill>
                  <a:schemeClr val="tx1"/>
                </a:solidFill>
                <a:latin typeface="メイリオ" panose="020B0604030504040204" pitchFamily="50" charset="-128"/>
                <a:ea typeface="メイリオ" panose="020B0604030504040204" pitchFamily="50" charset="-128"/>
              </a:rPr>
            </a:br>
            <a:br>
              <a:rPr lang="en-US" altLang="ja-JP" dirty="0">
                <a:solidFill>
                  <a:schemeClr val="tx1"/>
                </a:solidFill>
                <a:latin typeface="メイリオ" panose="020B0604030504040204" pitchFamily="50" charset="-128"/>
                <a:ea typeface="メイリオ" panose="020B0604030504040204" pitchFamily="50" charset="-128"/>
              </a:rPr>
            </a:br>
            <a:r>
              <a:rPr lang="en-US" altLang="ja-JP" dirty="0">
                <a:solidFill>
                  <a:schemeClr val="tx1"/>
                </a:solidFill>
                <a:latin typeface="メイリオ" panose="020B0604030504040204" pitchFamily="50" charset="-128"/>
                <a:ea typeface="メイリオ" panose="020B0604030504040204" pitchFamily="50" charset="-128"/>
              </a:rPr>
              <a:t>2060 multi-label data and the percentage of </a:t>
            </a:r>
            <a:br>
              <a:rPr lang="en-US" altLang="ja-JP" dirty="0">
                <a:solidFill>
                  <a:schemeClr val="tx1"/>
                </a:solidFill>
                <a:latin typeface="メイリオ" panose="020B0604030504040204" pitchFamily="50" charset="-128"/>
                <a:ea typeface="メイリオ" panose="020B0604030504040204" pitchFamily="50" charset="-128"/>
              </a:rPr>
            </a:br>
            <a:br>
              <a:rPr lang="en-US" altLang="ja-JP" dirty="0">
                <a:solidFill>
                  <a:schemeClr val="tx1"/>
                </a:solidFill>
                <a:latin typeface="メイリオ" panose="020B0604030504040204" pitchFamily="50" charset="-128"/>
                <a:ea typeface="メイリオ" panose="020B0604030504040204" pitchFamily="50" charset="-128"/>
              </a:rPr>
            </a:br>
            <a:r>
              <a:rPr lang="en-US" altLang="ja-JP" dirty="0">
                <a:solidFill>
                  <a:schemeClr val="tx1"/>
                </a:solidFill>
                <a:latin typeface="メイリオ" panose="020B0604030504040204" pitchFamily="50" charset="-128"/>
                <a:ea typeface="メイリオ" panose="020B0604030504040204" pitchFamily="50" charset="-128"/>
              </a:rPr>
              <a:t>completely correct data out of 3940 single-label data</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4B846C6B-8523-87DF-9DA3-490175270F9B}"/>
              </a:ext>
            </a:extLst>
          </p:cNvPr>
          <p:cNvGraphicFramePr>
            <a:graphicFrameLocks noGrp="1"/>
          </p:cNvGraphicFramePr>
          <p:nvPr>
            <p:extLst>
              <p:ext uri="{D42A27DB-BD31-4B8C-83A1-F6EECF244321}">
                <p14:modId xmlns:p14="http://schemas.microsoft.com/office/powerpoint/2010/main" val="3985283416"/>
              </p:ext>
            </p:extLst>
          </p:nvPr>
        </p:nvGraphicFramePr>
        <p:xfrm>
          <a:off x="365663" y="4114964"/>
          <a:ext cx="2112541" cy="2101644"/>
        </p:xfrm>
        <a:graphic>
          <a:graphicData uri="http://schemas.openxmlformats.org/drawingml/2006/table">
            <a:tbl>
              <a:tblPr firstRow="1" bandRow="1">
                <a:tableStyleId>{5C22544A-7EE6-4342-B048-85BDC9FD1C3A}</a:tableStyleId>
              </a:tblPr>
              <a:tblGrid>
                <a:gridCol w="2112541">
                  <a:extLst>
                    <a:ext uri="{9D8B030D-6E8A-4147-A177-3AD203B41FA5}">
                      <a16:colId xmlns:a16="http://schemas.microsoft.com/office/drawing/2014/main" val="2389660402"/>
                    </a:ext>
                  </a:extLst>
                </a:gridCol>
              </a:tblGrid>
              <a:tr h="525411">
                <a:tc>
                  <a:txBody>
                    <a:bodyPr/>
                    <a:lstStyle/>
                    <a:p>
                      <a:pPr algn="ctr"/>
                      <a:r>
                        <a:rPr kumimoji="1" lang="en-US" altLang="ja-JP" sz="1600" dirty="0">
                          <a:solidFill>
                            <a:schemeClr val="bg1"/>
                          </a:solidFill>
                          <a:latin typeface="メイリオ" panose="020B0604030504040204" pitchFamily="50" charset="-128"/>
                          <a:ea typeface="メイリオ" panose="020B0604030504040204" pitchFamily="50" charset="-128"/>
                        </a:rPr>
                        <a:t>model</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3150364284"/>
                  </a:ext>
                </a:extLst>
              </a:tr>
              <a:tr h="525411">
                <a:tc>
                  <a:txBody>
                    <a:bodyPr/>
                    <a:lstStyle/>
                    <a:p>
                      <a:pPr algn="ctr"/>
                      <a:r>
                        <a:rPr kumimoji="1" lang="en-US" altLang="ja-JP" sz="1600" dirty="0" err="1">
                          <a:solidFill>
                            <a:schemeClr val="tx1"/>
                          </a:solidFill>
                          <a:latin typeface="メイリオ" panose="020B0604030504040204" pitchFamily="50" charset="-128"/>
                          <a:ea typeface="メイリオ" panose="020B0604030504040204" pitchFamily="50" charset="-128"/>
                        </a:rPr>
                        <a:t>Mpm+T</a:t>
                      </a:r>
                      <a:endParaRPr kumimoji="1" lang="en-US" altLang="ja-JP" sz="16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369540794"/>
                  </a:ext>
                </a:extLst>
              </a:tr>
              <a:tr h="525411">
                <a:tc>
                  <a:txBody>
                    <a:bodyPr/>
                    <a:lstStyle/>
                    <a:p>
                      <a:pPr algn="ctr"/>
                      <a:r>
                        <a:rPr kumimoji="1" lang="en-US" altLang="ja-JP" sz="1600" dirty="0">
                          <a:solidFill>
                            <a:schemeClr val="tx1"/>
                          </a:solidFill>
                          <a:latin typeface="メイリオ" panose="020B0604030504040204" pitchFamily="50" charset="-128"/>
                          <a:ea typeface="メイリオ" panose="020B0604030504040204" pitchFamily="50" charset="-128"/>
                        </a:rPr>
                        <a:t>BERT</a:t>
                      </a:r>
                      <a:r>
                        <a:rPr kumimoji="1" lang="ja-JP" altLang="en-US" sz="1600" dirty="0">
                          <a:solidFill>
                            <a:schemeClr val="tx1"/>
                          </a:solidFill>
                          <a:latin typeface="メイリオ" panose="020B0604030504040204" pitchFamily="50" charset="-128"/>
                          <a:ea typeface="メイリオ" panose="020B0604030504040204" pitchFamily="50" charset="-128"/>
                        </a:rPr>
                        <a:t>＋</a:t>
                      </a:r>
                      <a:r>
                        <a:rPr kumimoji="1" lang="en-US" altLang="ja-JP" sz="16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tc>
                <a:extLst>
                  <a:ext uri="{0D108BD9-81ED-4DB2-BD59-A6C34878D82A}">
                    <a16:rowId xmlns:a16="http://schemas.microsoft.com/office/drawing/2014/main" val="343100160"/>
                  </a:ext>
                </a:extLst>
              </a:tr>
              <a:tr h="525411">
                <a:tc>
                  <a:txBody>
                    <a:bodyPr/>
                    <a:lstStyle/>
                    <a:p>
                      <a:pPr algn="ctr"/>
                      <a:r>
                        <a:rPr kumimoji="1" lang="en-US" altLang="ja-JP" sz="1600" dirty="0">
                          <a:solidFill>
                            <a:schemeClr val="tx1"/>
                          </a:solidFill>
                          <a:latin typeface="メイリオ" panose="020B0604030504040204" pitchFamily="50" charset="-128"/>
                          <a:ea typeface="メイリオ" panose="020B0604030504040204" pitchFamily="50" charset="-128"/>
                        </a:rPr>
                        <a:t>Model of Miura et al.</a:t>
                      </a:r>
                    </a:p>
                  </a:txBody>
                  <a:tcPr marL="68580" marR="68580" marT="34290" marB="34290" anchor="ctr"/>
                </a:tc>
                <a:extLst>
                  <a:ext uri="{0D108BD9-81ED-4DB2-BD59-A6C34878D82A}">
                    <a16:rowId xmlns:a16="http://schemas.microsoft.com/office/drawing/2014/main" val="2737447689"/>
                  </a:ext>
                </a:extLst>
              </a:tr>
            </a:tbl>
          </a:graphicData>
        </a:graphic>
      </p:graphicFrame>
      <p:graphicFrame>
        <p:nvGraphicFramePr>
          <p:cNvPr id="5" name="表 5">
            <a:extLst>
              <a:ext uri="{FF2B5EF4-FFF2-40B4-BE49-F238E27FC236}">
                <a16:creationId xmlns:a16="http://schemas.microsoft.com/office/drawing/2014/main" id="{957BB046-120B-AF89-3FD3-16AB53579926}"/>
              </a:ext>
            </a:extLst>
          </p:cNvPr>
          <p:cNvGraphicFramePr>
            <a:graphicFrameLocks noGrp="1"/>
          </p:cNvGraphicFramePr>
          <p:nvPr>
            <p:extLst>
              <p:ext uri="{D42A27DB-BD31-4B8C-83A1-F6EECF244321}">
                <p14:modId xmlns:p14="http://schemas.microsoft.com/office/powerpoint/2010/main" val="1998679783"/>
              </p:ext>
            </p:extLst>
          </p:nvPr>
        </p:nvGraphicFramePr>
        <p:xfrm>
          <a:off x="2476498" y="4114964"/>
          <a:ext cx="6160296" cy="2101644"/>
        </p:xfrm>
        <a:graphic>
          <a:graphicData uri="http://schemas.openxmlformats.org/drawingml/2006/table">
            <a:tbl>
              <a:tblPr firstRow="1" bandRow="1">
                <a:tableStyleId>{5C22544A-7EE6-4342-B048-85BDC9FD1C3A}</a:tableStyleId>
              </a:tblPr>
              <a:tblGrid>
                <a:gridCol w="3080148">
                  <a:extLst>
                    <a:ext uri="{9D8B030D-6E8A-4147-A177-3AD203B41FA5}">
                      <a16:colId xmlns:a16="http://schemas.microsoft.com/office/drawing/2014/main" val="2409827666"/>
                    </a:ext>
                  </a:extLst>
                </a:gridCol>
                <a:gridCol w="3080148">
                  <a:extLst>
                    <a:ext uri="{9D8B030D-6E8A-4147-A177-3AD203B41FA5}">
                      <a16:colId xmlns:a16="http://schemas.microsoft.com/office/drawing/2014/main" val="445682186"/>
                    </a:ext>
                  </a:extLst>
                </a:gridCol>
              </a:tblGrid>
              <a:tr h="525411">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multi-label data </a:t>
                      </a:r>
                      <a:r>
                        <a:rPr kumimoji="1" lang="ja-JP" altLang="en-US" sz="1600" dirty="0">
                          <a:latin typeface="メイリオ" panose="020B0604030504040204" pitchFamily="50" charset="-128"/>
                          <a:ea typeface="メイリオ" panose="020B0604030504040204" pitchFamily="50" charset="-128"/>
                        </a:rPr>
                        <a:t> </a:t>
                      </a:r>
                    </a:p>
                  </a:txBody>
                  <a:tcPr/>
                </a:tc>
                <a:tc>
                  <a:txBody>
                    <a:bodyPr/>
                    <a:lstStyle/>
                    <a:p>
                      <a:pPr algn="ctr">
                        <a:lnSpc>
                          <a:spcPct val="150000"/>
                        </a:lnSpc>
                      </a:pPr>
                      <a:r>
                        <a:rPr lang="en-US" altLang="ja-JP" sz="1600" dirty="0">
                          <a:latin typeface="メイリオ" panose="020B0604030504040204" pitchFamily="50" charset="-128"/>
                          <a:ea typeface="メイリオ" panose="020B0604030504040204" pitchFamily="50" charset="-128"/>
                        </a:rPr>
                        <a:t>single-label data</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53381171"/>
                  </a:ext>
                </a:extLst>
              </a:tr>
              <a:tr h="525411">
                <a:tc>
                  <a:txBody>
                    <a:bodyPr/>
                    <a:lstStyle/>
                    <a:p>
                      <a:pPr algn="ctr">
                        <a:lnSpc>
                          <a:spcPct val="150000"/>
                        </a:lnSpc>
                      </a:pPr>
                      <a:r>
                        <a:rPr kumimoji="1" lang="en-US" altLang="ja-JP" sz="1600" dirty="0">
                          <a:solidFill>
                            <a:srgbClr val="FF0000"/>
                          </a:solidFill>
                          <a:latin typeface="メイリオ" panose="020B0604030504040204" pitchFamily="50" charset="-128"/>
                          <a:ea typeface="メイリオ" panose="020B0604030504040204" pitchFamily="50" charset="-128"/>
                        </a:rPr>
                        <a:t>1288 (0.625)</a:t>
                      </a:r>
                      <a:endParaRPr kumimoji="1" lang="ja-JP" altLang="en-US" sz="1600"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solidFill>
                            <a:srgbClr val="FF0000"/>
                          </a:solidFill>
                          <a:latin typeface="メイリオ" panose="020B0604030504040204" pitchFamily="50" charset="-128"/>
                          <a:ea typeface="メイリオ" panose="020B0604030504040204" pitchFamily="50" charset="-128"/>
                        </a:rPr>
                        <a:t>2940 (0.746)</a:t>
                      </a:r>
                      <a:endParaRPr kumimoji="1" lang="ja-JP" altLang="en-US" sz="1600" dirty="0">
                        <a:solidFill>
                          <a:srgbClr val="FF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2280825"/>
                  </a:ext>
                </a:extLst>
              </a:tr>
              <a:tr h="525411">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862 (0.418)</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2326 (0.641)</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7700755"/>
                  </a:ext>
                </a:extLst>
              </a:tr>
              <a:tr h="525411">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1097 (0.533)</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2787 (0.706)</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75079640"/>
                  </a:ext>
                </a:extLst>
              </a:tr>
            </a:tbl>
          </a:graphicData>
        </a:graphic>
      </p:graphicFrame>
      <p:sp>
        <p:nvSpPr>
          <p:cNvPr id="6" name="スライド番号プレースホルダー 10">
            <a:extLst>
              <a:ext uri="{FF2B5EF4-FFF2-40B4-BE49-F238E27FC236}">
                <a16:creationId xmlns:a16="http://schemas.microsoft.com/office/drawing/2014/main" id="{57A0D5FC-43B6-A7F3-A75C-06FDB5657C22}"/>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26591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54852" y="1252043"/>
            <a:ext cx="5012824" cy="413657"/>
          </a:xfrm>
        </p:spPr>
        <p:txBody>
          <a:bodyPr>
            <a:noAutofit/>
          </a:bodyPr>
          <a:lstStyle/>
          <a:p>
            <a:r>
              <a:rPr lang="ja-JP" altLang="en-US" sz="3600" dirty="0">
                <a:latin typeface="メイリオ" panose="020B0604030504040204" pitchFamily="50" charset="-128"/>
                <a:ea typeface="メイリオ" panose="020B0604030504040204" pitchFamily="50" charset="-128"/>
              </a:rPr>
              <a:t>発表の流れ</a:t>
            </a: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54852" y="2243714"/>
            <a:ext cx="6297616" cy="4405059"/>
          </a:xfrm>
        </p:spPr>
        <p:txBody>
          <a:bodyPr>
            <a:normAutofit/>
          </a:bodyPr>
          <a:lstStyle/>
          <a:p>
            <a:r>
              <a:rPr lang="en-US" altLang="ja-JP" dirty="0">
                <a:solidFill>
                  <a:schemeClr val="bg1">
                    <a:lumMod val="85000"/>
                  </a:schemeClr>
                </a:solidFill>
                <a:latin typeface="メイリオ" panose="020B0604030504040204" pitchFamily="50" charset="-128"/>
                <a:ea typeface="メイリオ" panose="020B0604030504040204" pitchFamily="50" charset="-128"/>
              </a:rPr>
              <a:t>1. Introduction</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2. Related Technology</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3. Proposed Model</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4. Experiments</a:t>
            </a:r>
          </a:p>
          <a:p>
            <a:endParaRPr lang="en-US" altLang="ja-JP" dirty="0">
              <a:solidFill>
                <a:schemeClr val="bg1">
                  <a:lumMod val="85000"/>
                </a:schemeClr>
              </a:solidFill>
              <a:latin typeface="メイリオ" panose="020B0604030504040204" pitchFamily="50" charset="-128"/>
              <a:ea typeface="メイリオ" panose="020B0604030504040204" pitchFamily="50" charset="-128"/>
            </a:endParaRPr>
          </a:p>
          <a:p>
            <a:r>
              <a:rPr lang="en-US" altLang="ja-JP" dirty="0">
                <a:solidFill>
                  <a:schemeClr val="bg1">
                    <a:lumMod val="85000"/>
                  </a:schemeClr>
                </a:solidFill>
                <a:latin typeface="メイリオ" panose="020B0604030504040204" pitchFamily="50" charset="-128"/>
                <a:ea typeface="メイリオ" panose="020B0604030504040204" pitchFamily="50" charset="-128"/>
              </a:rPr>
              <a:t>5. </a:t>
            </a:r>
            <a:r>
              <a:rPr lang="en-US" altLang="ja-JP" dirty="0">
                <a:solidFill>
                  <a:schemeClr val="tx1"/>
                </a:solidFill>
                <a:latin typeface="メイリオ" panose="020B0604030504040204" pitchFamily="50" charset="-128"/>
                <a:ea typeface="メイリオ" panose="020B0604030504040204" pitchFamily="50" charset="-128"/>
              </a:rPr>
              <a:t>Summary and Future Issues</a:t>
            </a:r>
          </a:p>
          <a:p>
            <a:endParaRPr lang="ja-JP" altLang="en-US" dirty="0"/>
          </a:p>
        </p:txBody>
      </p:sp>
      <p:sp>
        <p:nvSpPr>
          <p:cNvPr id="5" name="スライド番号プレースホルダー 10">
            <a:extLst>
              <a:ext uri="{FF2B5EF4-FFF2-40B4-BE49-F238E27FC236}">
                <a16:creationId xmlns:a16="http://schemas.microsoft.com/office/drawing/2014/main" id="{3CD4124B-9BB6-4DE7-21FF-9F8AD61E2CA1}"/>
              </a:ext>
            </a:extLst>
          </p:cNvPr>
          <p:cNvSpPr txBox="1">
            <a:spLocks/>
          </p:cNvSpPr>
          <p:nvPr/>
        </p:nvSpPr>
        <p:spPr>
          <a:xfrm>
            <a:off x="7707962" y="5880789"/>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37</a:t>
            </a:r>
          </a:p>
        </p:txBody>
      </p:sp>
    </p:spTree>
    <p:extLst>
      <p:ext uri="{BB962C8B-B14F-4D97-AF65-F5344CB8AC3E}">
        <p14:creationId xmlns:p14="http://schemas.microsoft.com/office/powerpoint/2010/main" val="2539066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85791-AD63-5B07-F9BA-5ABC93B1E415}"/>
              </a:ext>
            </a:extLst>
          </p:cNvPr>
          <p:cNvSpPr>
            <a:spLocks noGrp="1"/>
          </p:cNvSpPr>
          <p:nvPr>
            <p:ph type="title"/>
          </p:nvPr>
        </p:nvSpPr>
        <p:spPr>
          <a:xfrm>
            <a:off x="493010" y="551858"/>
            <a:ext cx="6447501" cy="703847"/>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Summary and Future Issues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19F32800-C38A-EBC2-0E61-0AC96E4C58D0}"/>
              </a:ext>
            </a:extLst>
          </p:cNvPr>
          <p:cNvSpPr>
            <a:spLocks noGrp="1"/>
          </p:cNvSpPr>
          <p:nvPr>
            <p:ph idx="1"/>
          </p:nvPr>
        </p:nvSpPr>
        <p:spPr>
          <a:xfrm>
            <a:off x="0" y="1633402"/>
            <a:ext cx="9616697" cy="4959458"/>
          </a:xfrm>
        </p:spPr>
        <p:txBody>
          <a:bodyPr>
            <a:normAutofit lnSpcReduction="10000"/>
          </a:bodyPr>
          <a:lstStyle/>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 proposed </a:t>
            </a:r>
            <a:r>
              <a:rPr lang="en-US" altLang="ja-JP" dirty="0" err="1">
                <a:latin typeface="メイリオ" panose="020B0604030504040204" pitchFamily="50" charset="-128"/>
                <a:ea typeface="メイリオ" panose="020B0604030504040204" pitchFamily="50" charset="-128"/>
              </a:rPr>
              <a:t>Mpm+T</a:t>
            </a:r>
            <a:r>
              <a:rPr lang="en-US" altLang="ja-JP" dirty="0">
                <a:latin typeface="メイリオ" panose="020B0604030504040204" pitchFamily="50" charset="-128"/>
                <a:ea typeface="メイリオ" panose="020B0604030504040204" pitchFamily="50" charset="-128"/>
              </a:rPr>
              <a:t>, a deep language model using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ensemble learning to improve the multi-label classification</a:t>
            </a:r>
            <a:endParaRPr lang="en-US" altLang="ja-JP" sz="1800" dirty="0">
              <a:latin typeface="+mj-ea"/>
              <a:ea typeface="+mj-ea"/>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 confirmed the accuracy of MLC with conventional</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methods and models from related research</a:t>
            </a:r>
          </a:p>
          <a:p>
            <a:pPr marL="0" indent="0">
              <a:buNone/>
            </a:pPr>
            <a:endParaRPr lang="en-US" altLang="ja-JP" sz="1800" dirty="0">
              <a:latin typeface="+mj-ea"/>
              <a:ea typeface="+mj-ea"/>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 will confirm the influence of the sub-classifiers</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on the whole, the model when incorporating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aspect information, and that the aspect information</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can be extracted.</a:t>
            </a:r>
          </a:p>
        </p:txBody>
      </p:sp>
      <p:sp>
        <p:nvSpPr>
          <p:cNvPr id="4" name="スライド番号プレースホルダー 10">
            <a:extLst>
              <a:ext uri="{FF2B5EF4-FFF2-40B4-BE49-F238E27FC236}">
                <a16:creationId xmlns:a16="http://schemas.microsoft.com/office/drawing/2014/main" id="{591D8BBF-BEB1-7E90-90B2-2FD7E073CB91}"/>
              </a:ext>
            </a:extLst>
          </p:cNvPr>
          <p:cNvSpPr txBox="1">
            <a:spLocks/>
          </p:cNvSpPr>
          <p:nvPr/>
        </p:nvSpPr>
        <p:spPr>
          <a:xfrm>
            <a:off x="7663913" y="5935033"/>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769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ACCEE60-61C8-441A-B8A9-00711D31F5E4}"/>
              </a:ext>
            </a:extLst>
          </p:cNvPr>
          <p:cNvSpPr>
            <a:spLocks noGrp="1"/>
          </p:cNvSpPr>
          <p:nvPr>
            <p:ph idx="1"/>
          </p:nvPr>
        </p:nvSpPr>
        <p:spPr>
          <a:xfrm>
            <a:off x="404734" y="1728710"/>
            <a:ext cx="8169640" cy="4331127"/>
          </a:xfrm>
        </p:spPr>
        <p:txBody>
          <a:bodyPr>
            <a:normAutofit/>
          </a:bodyPr>
          <a:lstStyle/>
          <a:p>
            <a:pPr marL="0" indent="0">
              <a:buNone/>
            </a:pP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marL="0" indent="0">
              <a:buNone/>
            </a:pPr>
            <a:r>
              <a:rPr kumimoji="1" lang="ja-JP" altLang="en-US" sz="3200" b="0" dirty="0">
                <a:solidFill>
                  <a:schemeClr val="tx1"/>
                </a:solidFill>
                <a:effectLst/>
                <a:latin typeface="メイリオ" panose="020B0604030504040204" pitchFamily="50" charset="-128"/>
                <a:ea typeface="メイリオ" panose="020B0604030504040204" pitchFamily="50" charset="-128"/>
              </a:rPr>
              <a:t>朝ごはんは美味しかったが</a:t>
            </a:r>
            <a:r>
              <a:rPr kumimoji="1" lang="en-US" altLang="ja-JP" sz="3200" b="0" dirty="0">
                <a:solidFill>
                  <a:schemeClr val="tx1"/>
                </a:solidFill>
                <a:effectLst/>
                <a:latin typeface="メイリオ" panose="020B0604030504040204" pitchFamily="50" charset="-128"/>
                <a:ea typeface="メイリオ" panose="020B0604030504040204" pitchFamily="50" charset="-128"/>
              </a:rPr>
              <a:t>, </a:t>
            </a:r>
            <a:br>
              <a:rPr kumimoji="1" lang="en-US" altLang="ja-JP" sz="3200" b="0" dirty="0">
                <a:solidFill>
                  <a:schemeClr val="tx1"/>
                </a:solidFill>
                <a:effectLst/>
                <a:latin typeface="メイリオ" panose="020B0604030504040204" pitchFamily="50" charset="-128"/>
                <a:ea typeface="メイリオ" panose="020B0604030504040204" pitchFamily="50" charset="-128"/>
              </a:rPr>
            </a:br>
            <a:br>
              <a:rPr kumimoji="1" lang="en-US" altLang="ja-JP" sz="3200" b="0" dirty="0">
                <a:solidFill>
                  <a:schemeClr val="tx1"/>
                </a:solidFill>
                <a:effectLst/>
                <a:latin typeface="メイリオ" panose="020B0604030504040204" pitchFamily="50" charset="-128"/>
                <a:ea typeface="メイリオ" panose="020B0604030504040204" pitchFamily="50" charset="-128"/>
              </a:rPr>
            </a:br>
            <a:r>
              <a:rPr kumimoji="1" lang="ja-JP" altLang="en-US" sz="3200" b="0" dirty="0">
                <a:solidFill>
                  <a:schemeClr val="tx1"/>
                </a:solidFill>
                <a:effectLst/>
                <a:latin typeface="メイリオ" panose="020B0604030504040204" pitchFamily="50" charset="-128"/>
                <a:ea typeface="メイリオ" panose="020B0604030504040204" pitchFamily="50" charset="-128"/>
              </a:rPr>
              <a:t>部屋は汚れていました</a:t>
            </a:r>
            <a:r>
              <a:rPr kumimoji="1" lang="en-US" altLang="ja-JP" sz="3200" b="0" dirty="0">
                <a:solidFill>
                  <a:schemeClr val="tx1"/>
                </a:solidFill>
                <a:effectLst/>
                <a:latin typeface="メイリオ" panose="020B0604030504040204" pitchFamily="50" charset="-128"/>
                <a:ea typeface="メイリオ" panose="020B0604030504040204" pitchFamily="50" charset="-128"/>
              </a:rPr>
              <a:t>.</a:t>
            </a:r>
          </a:p>
        </p:txBody>
      </p:sp>
      <p:sp>
        <p:nvSpPr>
          <p:cNvPr id="14" name="スライド番号プレースホルダー 10">
            <a:extLst>
              <a:ext uri="{FF2B5EF4-FFF2-40B4-BE49-F238E27FC236}">
                <a16:creationId xmlns:a16="http://schemas.microsoft.com/office/drawing/2014/main" id="{B21BCE91-3F56-D615-55DE-681736606DB6}"/>
              </a:ext>
            </a:extLst>
          </p:cNvPr>
          <p:cNvSpPr txBox="1">
            <a:spLocks/>
          </p:cNvSpPr>
          <p:nvPr/>
        </p:nvSpPr>
        <p:spPr>
          <a:xfrm>
            <a:off x="7685340" y="6059837"/>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楕円 5">
            <a:extLst>
              <a:ext uri="{FF2B5EF4-FFF2-40B4-BE49-F238E27FC236}">
                <a16:creationId xmlns:a16="http://schemas.microsoft.com/office/drawing/2014/main" id="{E4A87BD7-F0E9-E6C1-12A6-6CFCA4B1A05E}"/>
              </a:ext>
            </a:extLst>
          </p:cNvPr>
          <p:cNvSpPr/>
          <p:nvPr/>
        </p:nvSpPr>
        <p:spPr>
          <a:xfrm>
            <a:off x="1066508" y="5378498"/>
            <a:ext cx="2034175" cy="12338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美味しい</a:t>
            </a:r>
          </a:p>
        </p:txBody>
      </p:sp>
      <p:sp>
        <p:nvSpPr>
          <p:cNvPr id="7" name="楕円 6">
            <a:extLst>
              <a:ext uri="{FF2B5EF4-FFF2-40B4-BE49-F238E27FC236}">
                <a16:creationId xmlns:a16="http://schemas.microsoft.com/office/drawing/2014/main" id="{46635A17-FFD4-5EF2-8112-4F4E015DED1F}"/>
              </a:ext>
            </a:extLst>
          </p:cNvPr>
          <p:cNvSpPr/>
          <p:nvPr/>
        </p:nvSpPr>
        <p:spPr>
          <a:xfrm>
            <a:off x="5480128" y="5378498"/>
            <a:ext cx="2034175" cy="123388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汚れ</a:t>
            </a:r>
          </a:p>
        </p:txBody>
      </p:sp>
      <p:sp>
        <p:nvSpPr>
          <p:cNvPr id="12" name="タイトル 1">
            <a:extLst>
              <a:ext uri="{FF2B5EF4-FFF2-40B4-BE49-F238E27FC236}">
                <a16:creationId xmlns:a16="http://schemas.microsoft.com/office/drawing/2014/main" id="{6C024504-0C63-7EF6-8098-3FA0136423B8}"/>
              </a:ext>
            </a:extLst>
          </p:cNvPr>
          <p:cNvSpPr txBox="1">
            <a:spLocks/>
          </p:cNvSpPr>
          <p:nvPr/>
        </p:nvSpPr>
        <p:spPr>
          <a:xfrm>
            <a:off x="571612" y="599747"/>
            <a:ext cx="6942691" cy="1128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a:lstStyle>
          <a:p>
            <a:r>
              <a:rPr lang="en-US" altLang="ja-JP" sz="3600" dirty="0">
                <a:latin typeface="メイリオ" panose="020B0604030504040204" pitchFamily="50" charset="-128"/>
                <a:ea typeface="メイリオ" panose="020B0604030504040204" pitchFamily="50" charset="-128"/>
              </a:rPr>
              <a:t>Introduction</a:t>
            </a:r>
            <a:br>
              <a:rPr lang="en-US" altLang="ja-JP" sz="36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Issues in the field of NLP</a:t>
            </a:r>
            <a:endParaRPr lang="ja-JP" altLang="en-US"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933921A0-AC15-17D1-E2A9-2984477B25AA}"/>
              </a:ext>
            </a:extLst>
          </p:cNvPr>
          <p:cNvSpPr/>
          <p:nvPr/>
        </p:nvSpPr>
        <p:spPr>
          <a:xfrm>
            <a:off x="348372" y="3789187"/>
            <a:ext cx="3900948" cy="12338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朝食 </a:t>
            </a:r>
            <a:r>
              <a:rPr kumimoji="1" lang="en-US" altLang="ja-JP" sz="2400" dirty="0">
                <a:solidFill>
                  <a:schemeClr val="tx1"/>
                </a:solidFill>
                <a:latin typeface="メイリオ" panose="020B0604030504040204" pitchFamily="50" charset="-128"/>
                <a:ea typeface="メイリオ" panose="020B0604030504040204" pitchFamily="50" charset="-128"/>
              </a:rPr>
              <a:t>positive</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15" name="楕円 14">
            <a:extLst>
              <a:ext uri="{FF2B5EF4-FFF2-40B4-BE49-F238E27FC236}">
                <a16:creationId xmlns:a16="http://schemas.microsoft.com/office/drawing/2014/main" id="{E401AC53-B3DD-12D7-D5C9-BF45B5159B3D}"/>
              </a:ext>
            </a:extLst>
          </p:cNvPr>
          <p:cNvSpPr/>
          <p:nvPr/>
        </p:nvSpPr>
        <p:spPr>
          <a:xfrm>
            <a:off x="4688308" y="3789187"/>
            <a:ext cx="3617814" cy="123388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部屋 </a:t>
            </a:r>
            <a:r>
              <a:rPr kumimoji="1" lang="en-US" altLang="ja-JP" sz="2400" dirty="0">
                <a:solidFill>
                  <a:schemeClr val="tx1"/>
                </a:solidFill>
                <a:latin typeface="メイリオ" panose="020B0604030504040204" pitchFamily="50" charset="-128"/>
                <a:ea typeface="メイリオ" panose="020B0604030504040204" pitchFamily="50" charset="-128"/>
              </a:rPr>
              <a:t>bad</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923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3AB81216-4AB1-B481-9A27-DB5154350D2E}"/>
              </a:ext>
            </a:extLst>
          </p:cNvPr>
          <p:cNvGraphicFramePr>
            <a:graphicFrameLocks noGrp="1"/>
          </p:cNvGraphicFramePr>
          <p:nvPr>
            <p:ph idx="1"/>
            <p:extLst>
              <p:ext uri="{D42A27DB-BD31-4B8C-83A1-F6EECF244321}">
                <p14:modId xmlns:p14="http://schemas.microsoft.com/office/powerpoint/2010/main" val="1803568979"/>
              </p:ext>
            </p:extLst>
          </p:nvPr>
        </p:nvGraphicFramePr>
        <p:xfrm>
          <a:off x="60836" y="930254"/>
          <a:ext cx="9022328" cy="3737678"/>
        </p:xfrm>
        <a:graphic>
          <a:graphicData uri="http://schemas.openxmlformats.org/drawingml/2006/table">
            <a:tbl>
              <a:tblPr firstRow="1" bandRow="1">
                <a:tableStyleId>{5C22544A-7EE6-4342-B048-85BDC9FD1C3A}</a:tableStyleId>
              </a:tblPr>
              <a:tblGrid>
                <a:gridCol w="1005678">
                  <a:extLst>
                    <a:ext uri="{9D8B030D-6E8A-4147-A177-3AD203B41FA5}">
                      <a16:colId xmlns:a16="http://schemas.microsoft.com/office/drawing/2014/main" val="2106506619"/>
                    </a:ext>
                  </a:extLst>
                </a:gridCol>
                <a:gridCol w="1005678">
                  <a:extLst>
                    <a:ext uri="{9D8B030D-6E8A-4147-A177-3AD203B41FA5}">
                      <a16:colId xmlns:a16="http://schemas.microsoft.com/office/drawing/2014/main" val="1059622672"/>
                    </a:ext>
                  </a:extLst>
                </a:gridCol>
                <a:gridCol w="1005678">
                  <a:extLst>
                    <a:ext uri="{9D8B030D-6E8A-4147-A177-3AD203B41FA5}">
                      <a16:colId xmlns:a16="http://schemas.microsoft.com/office/drawing/2014/main" val="797882061"/>
                    </a:ext>
                  </a:extLst>
                </a:gridCol>
                <a:gridCol w="1005678">
                  <a:extLst>
                    <a:ext uri="{9D8B030D-6E8A-4147-A177-3AD203B41FA5}">
                      <a16:colId xmlns:a16="http://schemas.microsoft.com/office/drawing/2014/main" val="2994284825"/>
                    </a:ext>
                  </a:extLst>
                </a:gridCol>
                <a:gridCol w="1005678">
                  <a:extLst>
                    <a:ext uri="{9D8B030D-6E8A-4147-A177-3AD203B41FA5}">
                      <a16:colId xmlns:a16="http://schemas.microsoft.com/office/drawing/2014/main" val="4224801275"/>
                    </a:ext>
                  </a:extLst>
                </a:gridCol>
                <a:gridCol w="1005678">
                  <a:extLst>
                    <a:ext uri="{9D8B030D-6E8A-4147-A177-3AD203B41FA5}">
                      <a16:colId xmlns:a16="http://schemas.microsoft.com/office/drawing/2014/main" val="3564739506"/>
                    </a:ext>
                  </a:extLst>
                </a:gridCol>
                <a:gridCol w="1005678">
                  <a:extLst>
                    <a:ext uri="{9D8B030D-6E8A-4147-A177-3AD203B41FA5}">
                      <a16:colId xmlns:a16="http://schemas.microsoft.com/office/drawing/2014/main" val="4131810541"/>
                    </a:ext>
                  </a:extLst>
                </a:gridCol>
                <a:gridCol w="1005678">
                  <a:extLst>
                    <a:ext uri="{9D8B030D-6E8A-4147-A177-3AD203B41FA5}">
                      <a16:colId xmlns:a16="http://schemas.microsoft.com/office/drawing/2014/main" val="3830390133"/>
                    </a:ext>
                  </a:extLst>
                </a:gridCol>
                <a:gridCol w="976904">
                  <a:extLst>
                    <a:ext uri="{9D8B030D-6E8A-4147-A177-3AD203B41FA5}">
                      <a16:colId xmlns:a16="http://schemas.microsoft.com/office/drawing/2014/main" val="3058449864"/>
                    </a:ext>
                  </a:extLst>
                </a:gridCol>
              </a:tblGrid>
              <a:tr h="1417146">
                <a:tc>
                  <a:txBody>
                    <a:bodyPr/>
                    <a:lstStyle/>
                    <a:p>
                      <a:pPr algn="ct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朝</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食</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朝</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食</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夕</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食</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夕</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食</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風</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呂</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風</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呂</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サ</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ー</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ビ</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ス</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サ</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ー</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ビ</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ス</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p>
                    <a:p>
                      <a:pPr algn="ct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extLst>
                  <a:ext uri="{0D108BD9-81ED-4DB2-BD59-A6C34878D82A}">
                    <a16:rowId xmlns:a16="http://schemas.microsoft.com/office/drawing/2014/main" val="2548724274"/>
                  </a:ext>
                </a:extLst>
              </a:tr>
              <a:tr h="438513">
                <a:tc>
                  <a:txBody>
                    <a:bodyPr/>
                    <a:lstStyle/>
                    <a:p>
                      <a:pPr algn="ctr">
                        <a:lnSpc>
                          <a:spcPct val="150000"/>
                        </a:lnSpc>
                      </a:pPr>
                      <a:r>
                        <a:rPr kumimoji="1" lang="en-US" altLang="ja-JP" sz="1600" dirty="0" err="1">
                          <a:latin typeface="メイリオ" panose="020B0604030504040204" pitchFamily="50" charset="-128"/>
                          <a:ea typeface="メイリオ" panose="020B0604030504040204" pitchFamily="50" charset="-128"/>
                        </a:rPr>
                        <a:t>Mpm+T</a:t>
                      </a:r>
                      <a:endParaRPr kumimoji="1" lang="ja-JP" altLang="en-US" sz="16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0.901</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0.695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0.878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0.702</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0.895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0.705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0.881</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0.824</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2645507893"/>
                  </a:ext>
                </a:extLst>
              </a:tr>
              <a:tr h="741550">
                <a:tc>
                  <a:txBody>
                    <a:bodyPr/>
                    <a:lstStyle/>
                    <a:p>
                      <a:pPr algn="ctr">
                        <a:lnSpc>
                          <a:spcPct val="150000"/>
                        </a:lnSpc>
                      </a:pPr>
                      <a:r>
                        <a:rPr kumimoji="1" lang="en-US" altLang="ja-JP" sz="1600" dirty="0">
                          <a:latin typeface="メイリオ" panose="020B0604030504040204" pitchFamily="50" charset="-128"/>
                          <a:ea typeface="メイリオ" panose="020B0604030504040204" pitchFamily="50" charset="-128"/>
                        </a:rPr>
                        <a:t>BERT+MLP</a:t>
                      </a:r>
                      <a:endParaRPr kumimoji="1" lang="ja-JP" altLang="en-US" sz="16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0.848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0.562</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0.803</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0.394</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0.843</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0.559</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0.823</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0.656</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308015022"/>
                  </a:ext>
                </a:extLst>
              </a:tr>
              <a:tr h="962092">
                <a:tc>
                  <a:txBody>
                    <a:bodyPr/>
                    <a:lstStyle/>
                    <a:p>
                      <a:pPr algn="ctr">
                        <a:lnSpc>
                          <a:spcPct val="100000"/>
                        </a:lnSpc>
                      </a:pPr>
                      <a:r>
                        <a:rPr kumimoji="1" lang="en-US" altLang="ja-JP" sz="1600" dirty="0">
                          <a:latin typeface="メイリオ" panose="020B0604030504040204" pitchFamily="50" charset="-128"/>
                          <a:ea typeface="メイリオ" panose="020B0604030504040204" pitchFamily="50" charset="-128"/>
                        </a:rPr>
                        <a:t>Model of Miura et al.</a:t>
                      </a:r>
                      <a:endParaRPr kumimoji="1" lang="ja-JP" altLang="en-US" sz="16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0.885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0.691</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0.858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0.680</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0.895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0.703</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latin typeface="メイリオ" panose="020B0604030504040204" pitchFamily="50" charset="-128"/>
                          <a:ea typeface="メイリオ" panose="020B0604030504040204" pitchFamily="50" charset="-128"/>
                        </a:rPr>
                        <a:t>0.865</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200000"/>
                        </a:lnSpc>
                      </a:pPr>
                      <a:r>
                        <a:rPr kumimoji="1" lang="en-US" altLang="ja-JP" sz="1800" dirty="0">
                          <a:solidFill>
                            <a:srgbClr val="FF0000"/>
                          </a:solidFill>
                          <a:latin typeface="メイリオ" panose="020B0604030504040204" pitchFamily="50" charset="-128"/>
                          <a:ea typeface="メイリオ" panose="020B0604030504040204" pitchFamily="50" charset="-128"/>
                        </a:rPr>
                        <a:t>0.746</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960577184"/>
                  </a:ext>
                </a:extLst>
              </a:tr>
            </a:tbl>
          </a:graphicData>
        </a:graphic>
      </p:graphicFrame>
      <p:graphicFrame>
        <p:nvGraphicFramePr>
          <p:cNvPr id="7" name="表 6">
            <a:extLst>
              <a:ext uri="{FF2B5EF4-FFF2-40B4-BE49-F238E27FC236}">
                <a16:creationId xmlns:a16="http://schemas.microsoft.com/office/drawing/2014/main" id="{E43CED44-B2A2-FBF3-4B76-DC15E90D6B7C}"/>
              </a:ext>
            </a:extLst>
          </p:cNvPr>
          <p:cNvGraphicFramePr>
            <a:graphicFrameLocks noGrp="1"/>
          </p:cNvGraphicFramePr>
          <p:nvPr>
            <p:extLst>
              <p:ext uri="{D42A27DB-BD31-4B8C-83A1-F6EECF244321}">
                <p14:modId xmlns:p14="http://schemas.microsoft.com/office/powerpoint/2010/main" val="2160441433"/>
              </p:ext>
            </p:extLst>
          </p:nvPr>
        </p:nvGraphicFramePr>
        <p:xfrm>
          <a:off x="794004" y="4669154"/>
          <a:ext cx="6794040" cy="2188846"/>
        </p:xfrm>
        <a:graphic>
          <a:graphicData uri="http://schemas.openxmlformats.org/drawingml/2006/table">
            <a:tbl>
              <a:tblPr firstRow="1" bandRow="1">
                <a:tableStyleId>{5C22544A-7EE6-4342-B048-85BDC9FD1C3A}</a:tableStyleId>
              </a:tblPr>
              <a:tblGrid>
                <a:gridCol w="1132340">
                  <a:extLst>
                    <a:ext uri="{9D8B030D-6E8A-4147-A177-3AD203B41FA5}">
                      <a16:colId xmlns:a16="http://schemas.microsoft.com/office/drawing/2014/main" val="1888740057"/>
                    </a:ext>
                  </a:extLst>
                </a:gridCol>
                <a:gridCol w="1132340">
                  <a:extLst>
                    <a:ext uri="{9D8B030D-6E8A-4147-A177-3AD203B41FA5}">
                      <a16:colId xmlns:a16="http://schemas.microsoft.com/office/drawing/2014/main" val="1869214934"/>
                    </a:ext>
                  </a:extLst>
                </a:gridCol>
                <a:gridCol w="1132340">
                  <a:extLst>
                    <a:ext uri="{9D8B030D-6E8A-4147-A177-3AD203B41FA5}">
                      <a16:colId xmlns:a16="http://schemas.microsoft.com/office/drawing/2014/main" val="2497322052"/>
                    </a:ext>
                  </a:extLst>
                </a:gridCol>
                <a:gridCol w="1132340">
                  <a:extLst>
                    <a:ext uri="{9D8B030D-6E8A-4147-A177-3AD203B41FA5}">
                      <a16:colId xmlns:a16="http://schemas.microsoft.com/office/drawing/2014/main" val="303451256"/>
                    </a:ext>
                  </a:extLst>
                </a:gridCol>
                <a:gridCol w="1132340">
                  <a:extLst>
                    <a:ext uri="{9D8B030D-6E8A-4147-A177-3AD203B41FA5}">
                      <a16:colId xmlns:a16="http://schemas.microsoft.com/office/drawing/2014/main" val="1682993854"/>
                    </a:ext>
                  </a:extLst>
                </a:gridCol>
                <a:gridCol w="1132340">
                  <a:extLst>
                    <a:ext uri="{9D8B030D-6E8A-4147-A177-3AD203B41FA5}">
                      <a16:colId xmlns:a16="http://schemas.microsoft.com/office/drawing/2014/main" val="127523587"/>
                    </a:ext>
                  </a:extLst>
                </a:gridCol>
              </a:tblGrid>
              <a:tr h="723873">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立</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地</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立</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地</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設</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備</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設</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備</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部</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屋</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po</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tc>
                  <a:txBody>
                    <a:bodyPr/>
                    <a:lstStyle/>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部</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ja-JP" altLang="en-US" sz="1600" b="0" dirty="0">
                          <a:solidFill>
                            <a:schemeClr val="bg1"/>
                          </a:solidFill>
                          <a:effectLst/>
                          <a:latin typeface="メイリオ" panose="020B0604030504040204" pitchFamily="50" charset="-128"/>
                          <a:ea typeface="メイリオ" panose="020B0604030504040204" pitchFamily="50" charset="-128"/>
                        </a:rPr>
                        <a:t>屋</a:t>
                      </a:r>
                      <a:endParaRPr kumimoji="1" lang="en-US" altLang="ja-JP" sz="1600" b="0" dirty="0">
                        <a:solidFill>
                          <a:schemeClr val="bg1"/>
                        </a:solidFill>
                        <a:effectLst/>
                        <a:latin typeface="メイリオ" panose="020B0604030504040204" pitchFamily="50" charset="-128"/>
                        <a:ea typeface="メイリオ" panose="020B0604030504040204" pitchFamily="50" charset="-128"/>
                      </a:endParaRPr>
                    </a:p>
                    <a:p>
                      <a:pPr algn="ctr"/>
                      <a:r>
                        <a:rPr kumimoji="1" lang="en-US" altLang="ja-JP" sz="1600" b="0" dirty="0">
                          <a:solidFill>
                            <a:schemeClr val="bg1"/>
                          </a:solidFill>
                          <a:effectLst/>
                          <a:latin typeface="メイリオ" panose="020B0604030504040204" pitchFamily="50" charset="-128"/>
                          <a:ea typeface="メイリオ" panose="020B0604030504040204" pitchFamily="50" charset="-128"/>
                        </a:rPr>
                        <a:t>ne</a:t>
                      </a:r>
                      <a:endParaRPr kumimoji="1" lang="ja-JP" altLang="en-US" sz="1600" b="0" dirty="0">
                        <a:solidFill>
                          <a:schemeClr val="bg1"/>
                        </a:solidFill>
                        <a:effectLst/>
                        <a:latin typeface="メイリオ" panose="020B0604030504040204" pitchFamily="50" charset="-128"/>
                        <a:ea typeface="メイリオ" panose="020B0604030504040204" pitchFamily="50" charset="-128"/>
                      </a:endParaRPr>
                    </a:p>
                  </a:txBody>
                  <a:tcPr marL="51435" marR="51435" marT="25718" marB="25718"/>
                </a:tc>
                <a:extLst>
                  <a:ext uri="{0D108BD9-81ED-4DB2-BD59-A6C34878D82A}">
                    <a16:rowId xmlns:a16="http://schemas.microsoft.com/office/drawing/2014/main" val="930199633"/>
                  </a:ext>
                </a:extLst>
              </a:tr>
              <a:tr h="433266">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0.879</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0.708</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0.828</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0.764</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0.874</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0.726</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3822282936"/>
                  </a:ext>
                </a:extLst>
              </a:tr>
              <a:tr h="433266">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0.799</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0.467</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0.728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0.636</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0.768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0.474</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3158436290"/>
                  </a:ext>
                </a:extLst>
              </a:tr>
              <a:tr h="433266">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0.815</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0.562</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0.765</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0.709</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latin typeface="メイリオ" panose="020B0604030504040204" pitchFamily="50" charset="-128"/>
                          <a:ea typeface="メイリオ" panose="020B0604030504040204" pitchFamily="50" charset="-128"/>
                        </a:rPr>
                        <a:t>0.838</a:t>
                      </a:r>
                      <a:endParaRPr kumimoji="1" lang="ja-JP" altLang="en-US" sz="1800" dirty="0">
                        <a:latin typeface="メイリオ" panose="020B0604030504040204" pitchFamily="50" charset="-128"/>
                        <a:ea typeface="メイリオ" panose="020B0604030504040204" pitchFamily="50" charset="-128"/>
                      </a:endParaRPr>
                    </a:p>
                  </a:txBody>
                  <a:tcPr>
                    <a:solidFill>
                      <a:schemeClr val="bg1">
                        <a:lumMod val="95000"/>
                      </a:schemeClr>
                    </a:solidFill>
                  </a:tcPr>
                </a:tc>
                <a:tc>
                  <a:txBody>
                    <a:bodyPr/>
                    <a:lstStyle/>
                    <a:p>
                      <a:pPr algn="ctr">
                        <a:lnSpc>
                          <a:spcPct val="150000"/>
                        </a:lnSpc>
                      </a:pPr>
                      <a:r>
                        <a:rPr kumimoji="1" lang="en-US" altLang="ja-JP" sz="1800" dirty="0">
                          <a:solidFill>
                            <a:srgbClr val="FF0000"/>
                          </a:solidFill>
                          <a:latin typeface="メイリオ" panose="020B0604030504040204" pitchFamily="50" charset="-128"/>
                          <a:ea typeface="メイリオ" panose="020B0604030504040204" pitchFamily="50" charset="-128"/>
                        </a:rPr>
                        <a:t>0.654</a:t>
                      </a:r>
                      <a:endParaRPr kumimoji="1" lang="ja-JP" altLang="en-US" sz="1800" dirty="0">
                        <a:solidFill>
                          <a:srgbClr val="FF0000"/>
                        </a:solidFill>
                        <a:latin typeface="メイリオ" panose="020B0604030504040204" pitchFamily="50" charset="-128"/>
                        <a:ea typeface="メイリオ" panose="020B0604030504040204" pitchFamily="50" charset="-128"/>
                      </a:endParaRPr>
                    </a:p>
                  </a:txBody>
                  <a:tcPr>
                    <a:solidFill>
                      <a:schemeClr val="bg1">
                        <a:lumMod val="95000"/>
                      </a:schemeClr>
                    </a:solidFill>
                  </a:tcPr>
                </a:tc>
                <a:extLst>
                  <a:ext uri="{0D108BD9-81ED-4DB2-BD59-A6C34878D82A}">
                    <a16:rowId xmlns:a16="http://schemas.microsoft.com/office/drawing/2014/main" val="3759704022"/>
                  </a:ext>
                </a:extLst>
              </a:tr>
            </a:tbl>
          </a:graphicData>
        </a:graphic>
      </p:graphicFrame>
      <p:sp>
        <p:nvSpPr>
          <p:cNvPr id="8" name="タイトル 1">
            <a:extLst>
              <a:ext uri="{FF2B5EF4-FFF2-40B4-BE49-F238E27FC236}">
                <a16:creationId xmlns:a16="http://schemas.microsoft.com/office/drawing/2014/main" id="{181BB482-99F2-1CE8-B8EF-2CE9B9BFEE88}"/>
              </a:ext>
            </a:extLst>
          </p:cNvPr>
          <p:cNvSpPr>
            <a:spLocks noGrp="1"/>
          </p:cNvSpPr>
          <p:nvPr>
            <p:ph type="title"/>
          </p:nvPr>
        </p:nvSpPr>
        <p:spPr>
          <a:xfrm>
            <a:off x="417968" y="8603"/>
            <a:ext cx="8079581" cy="1174410"/>
          </a:xfrm>
        </p:spPr>
        <p:txBody>
          <a:bodyPr>
            <a:normAutofit/>
          </a:bodyPr>
          <a:lstStyle/>
          <a:p>
            <a:r>
              <a:rPr lang="en-US" altLang="ja-JP" sz="3600" dirty="0">
                <a:latin typeface="メイリオ" panose="020B0604030504040204" pitchFamily="50" charset="-128"/>
                <a:ea typeface="メイリオ" panose="020B0604030504040204" pitchFamily="50" charset="-128"/>
              </a:rPr>
              <a:t>F1 score for each label</a:t>
            </a:r>
            <a:endParaRPr kumimoji="1" lang="ja-JP" altLang="en-US" sz="3600" dirty="0">
              <a:latin typeface="メイリオ" panose="020B0604030504040204" pitchFamily="50" charset="-128"/>
              <a:ea typeface="メイリオ" panose="020B0604030504040204" pitchFamily="50" charset="-128"/>
            </a:endParaRPr>
          </a:p>
        </p:txBody>
      </p:sp>
      <p:sp>
        <p:nvSpPr>
          <p:cNvPr id="10" name="スライド番号プレースホルダー 10">
            <a:extLst>
              <a:ext uri="{FF2B5EF4-FFF2-40B4-BE49-F238E27FC236}">
                <a16:creationId xmlns:a16="http://schemas.microsoft.com/office/drawing/2014/main" id="{6C446524-0D84-7CF9-6277-359A046A93EC}"/>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3" name="楕円 2">
            <a:extLst>
              <a:ext uri="{FF2B5EF4-FFF2-40B4-BE49-F238E27FC236}">
                <a16:creationId xmlns:a16="http://schemas.microsoft.com/office/drawing/2014/main" id="{6B941B8C-2FC8-D292-7D18-E6C8A8D301D9}"/>
              </a:ext>
            </a:extLst>
          </p:cNvPr>
          <p:cNvSpPr/>
          <p:nvPr/>
        </p:nvSpPr>
        <p:spPr>
          <a:xfrm>
            <a:off x="6056747" y="2451136"/>
            <a:ext cx="914400" cy="7453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60826D5-E951-0E2C-128C-4E1D4C01E964}"/>
              </a:ext>
            </a:extLst>
          </p:cNvPr>
          <p:cNvSpPr/>
          <p:nvPr/>
        </p:nvSpPr>
        <p:spPr>
          <a:xfrm>
            <a:off x="4075509" y="2466854"/>
            <a:ext cx="914400" cy="7453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D7AF9338-0D0C-C475-F365-7A78D964EAFB}"/>
              </a:ext>
            </a:extLst>
          </p:cNvPr>
          <p:cNvSpPr/>
          <p:nvPr/>
        </p:nvSpPr>
        <p:spPr>
          <a:xfrm>
            <a:off x="2082005" y="2451135"/>
            <a:ext cx="914400" cy="7453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0A1961C-D1FD-3CF7-B525-B9EAEFB5D7CE}"/>
              </a:ext>
            </a:extLst>
          </p:cNvPr>
          <p:cNvSpPr/>
          <p:nvPr/>
        </p:nvSpPr>
        <p:spPr>
          <a:xfrm>
            <a:off x="2082005" y="5303460"/>
            <a:ext cx="914400" cy="7453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7561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C8B1B-DA57-62D7-3261-DC6305DC3822}"/>
              </a:ext>
            </a:extLst>
          </p:cNvPr>
          <p:cNvSpPr>
            <a:spLocks noGrp="1"/>
          </p:cNvSpPr>
          <p:nvPr>
            <p:ph type="title"/>
          </p:nvPr>
        </p:nvSpPr>
        <p:spPr>
          <a:xfrm>
            <a:off x="492919" y="499533"/>
            <a:ext cx="8079581" cy="1366742"/>
          </a:xfrm>
        </p:spPr>
        <p:txBody>
          <a:bodyPr>
            <a:normAutofit fontScale="90000"/>
          </a:bodyPr>
          <a:lstStyle/>
          <a:p>
            <a:r>
              <a:rPr lang="ja-JP" altLang="en-US" dirty="0">
                <a:latin typeface="メイリオ" panose="020B0604030504040204" pitchFamily="50" charset="-128"/>
                <a:ea typeface="メイリオ" panose="020B0604030504040204" pitchFamily="50" charset="-128"/>
              </a:rPr>
              <a:t>各ラベル数の完全正解数</a:t>
            </a:r>
            <a:r>
              <a:rPr lang="en-US" altLang="ja-JP" dirty="0">
                <a:latin typeface="メイリオ" panose="020B0604030504040204" pitchFamily="50" charset="-128"/>
                <a:ea typeface="メイリオ" panose="020B0604030504040204" pitchFamily="50" charset="-128"/>
              </a:rPr>
              <a:t> (2 labels) </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6" name="コンテンツ プレースホルダー 5">
            <a:extLst>
              <a:ext uri="{FF2B5EF4-FFF2-40B4-BE49-F238E27FC236}">
                <a16:creationId xmlns:a16="http://schemas.microsoft.com/office/drawing/2014/main" id="{126559D1-3C1B-4E3E-04F0-20791246617C}"/>
              </a:ext>
            </a:extLst>
          </p:cNvPr>
          <p:cNvGraphicFramePr>
            <a:graphicFrameLocks noGrp="1"/>
          </p:cNvGraphicFramePr>
          <p:nvPr>
            <p:ph idx="1"/>
            <p:extLst>
              <p:ext uri="{D42A27DB-BD31-4B8C-83A1-F6EECF244321}">
                <p14:modId xmlns:p14="http://schemas.microsoft.com/office/powerpoint/2010/main" val="2976896470"/>
              </p:ext>
            </p:extLst>
          </p:nvPr>
        </p:nvGraphicFramePr>
        <p:xfrm>
          <a:off x="748819" y="2592917"/>
          <a:ext cx="8066087" cy="3765550"/>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a:extLst>
              <a:ext uri="{FF2B5EF4-FFF2-40B4-BE49-F238E27FC236}">
                <a16:creationId xmlns:a16="http://schemas.microsoft.com/office/drawing/2014/main" id="{B274E717-55B4-5F7E-6D9E-C68F0D91CA0F}"/>
              </a:ext>
            </a:extLst>
          </p:cNvPr>
          <p:cNvSpPr txBox="1"/>
          <p:nvPr/>
        </p:nvSpPr>
        <p:spPr>
          <a:xfrm>
            <a:off x="164892" y="3545174"/>
            <a:ext cx="461665" cy="1246495"/>
          </a:xfrm>
          <a:prstGeom prst="rect">
            <a:avLst/>
          </a:prstGeom>
          <a:noFill/>
        </p:spPr>
        <p:txBody>
          <a:bodyPr vert="eaVert" wrap="none" rtlCol="0">
            <a:spAutoFit/>
          </a:bodyPr>
          <a:lstStyle/>
          <a:p>
            <a:r>
              <a:rPr kumimoji="1" lang="ja-JP" altLang="en-US" dirty="0">
                <a:latin typeface="メイリオ" panose="020B0604030504040204" pitchFamily="50" charset="-128"/>
                <a:ea typeface="メイリオ" panose="020B0604030504040204" pitchFamily="50" charset="-128"/>
              </a:rPr>
              <a:t>完全正解数</a:t>
            </a:r>
          </a:p>
        </p:txBody>
      </p:sp>
      <p:sp>
        <p:nvSpPr>
          <p:cNvPr id="9" name="スライド番号プレースホルダー 10">
            <a:extLst>
              <a:ext uri="{FF2B5EF4-FFF2-40B4-BE49-F238E27FC236}">
                <a16:creationId xmlns:a16="http://schemas.microsoft.com/office/drawing/2014/main" id="{32F5E69F-F479-B517-A6E4-A680561AE756}"/>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60947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8187D-D2CF-680B-7714-4FE4B00893D1}"/>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各ラベル数の完全正解数</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21" name="コンテンツ プレースホルダー 20">
            <a:extLst>
              <a:ext uri="{FF2B5EF4-FFF2-40B4-BE49-F238E27FC236}">
                <a16:creationId xmlns:a16="http://schemas.microsoft.com/office/drawing/2014/main" id="{011E1CC3-69DE-B400-954B-92F968575216}"/>
              </a:ext>
            </a:extLst>
          </p:cNvPr>
          <p:cNvGraphicFramePr>
            <a:graphicFrameLocks noGrp="1"/>
          </p:cNvGraphicFramePr>
          <p:nvPr>
            <p:ph idx="1"/>
            <p:extLst>
              <p:ext uri="{D42A27DB-BD31-4B8C-83A1-F6EECF244321}">
                <p14:modId xmlns:p14="http://schemas.microsoft.com/office/powerpoint/2010/main" val="2601173383"/>
              </p:ext>
            </p:extLst>
          </p:nvPr>
        </p:nvGraphicFramePr>
        <p:xfrm>
          <a:off x="571500" y="2001394"/>
          <a:ext cx="8487685" cy="4564297"/>
        </p:xfrm>
        <a:graphic>
          <a:graphicData uri="http://schemas.openxmlformats.org/drawingml/2006/chart">
            <c:chart xmlns:c="http://schemas.openxmlformats.org/drawingml/2006/chart" xmlns:r="http://schemas.openxmlformats.org/officeDocument/2006/relationships" r:id="rId2"/>
          </a:graphicData>
        </a:graphic>
      </p:graphicFrame>
      <p:sp>
        <p:nvSpPr>
          <p:cNvPr id="23" name="テキスト ボックス 22">
            <a:extLst>
              <a:ext uri="{FF2B5EF4-FFF2-40B4-BE49-F238E27FC236}">
                <a16:creationId xmlns:a16="http://schemas.microsoft.com/office/drawing/2014/main" id="{D1590A30-F976-FB9F-906D-571F804771E6}"/>
              </a:ext>
            </a:extLst>
          </p:cNvPr>
          <p:cNvSpPr txBox="1"/>
          <p:nvPr/>
        </p:nvSpPr>
        <p:spPr>
          <a:xfrm>
            <a:off x="149902" y="3297836"/>
            <a:ext cx="461665" cy="1246495"/>
          </a:xfrm>
          <a:prstGeom prst="rect">
            <a:avLst/>
          </a:prstGeom>
          <a:noFill/>
        </p:spPr>
        <p:txBody>
          <a:bodyPr vert="eaVert" wrap="none" rtlCol="0">
            <a:spAutoFit/>
          </a:bodyPr>
          <a:lstStyle/>
          <a:p>
            <a:r>
              <a:rPr kumimoji="1" lang="ja-JP" altLang="en-US" dirty="0">
                <a:latin typeface="メイリオ" panose="020B0604030504040204" pitchFamily="50" charset="-128"/>
                <a:ea typeface="メイリオ" panose="020B0604030504040204" pitchFamily="50" charset="-128"/>
              </a:rPr>
              <a:t>完全正解数</a:t>
            </a:r>
          </a:p>
        </p:txBody>
      </p:sp>
      <p:sp>
        <p:nvSpPr>
          <p:cNvPr id="24" name="スライド番号プレースホルダー 10">
            <a:extLst>
              <a:ext uri="{FF2B5EF4-FFF2-40B4-BE49-F238E27FC236}">
                <a16:creationId xmlns:a16="http://schemas.microsoft.com/office/drawing/2014/main" id="{1AD90880-5650-C2EB-A363-4491F3768C48}"/>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3128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9D513-7ED9-E8BA-6199-EFA995E65B37}"/>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正解</a:t>
            </a:r>
            <a:r>
              <a:rPr lang="ja-JP" altLang="en-US" dirty="0">
                <a:latin typeface="メイリオ" panose="020B0604030504040204" pitchFamily="50" charset="-128"/>
                <a:ea typeface="メイリオ" panose="020B0604030504040204" pitchFamily="50" charset="-128"/>
              </a:rPr>
              <a:t>例 </a:t>
            </a:r>
            <a:r>
              <a:rPr kumimoji="1" lang="ja-JP" altLang="en-US" dirty="0">
                <a:latin typeface="メイリオ" panose="020B0604030504040204" pitchFamily="50" charset="-128"/>
                <a:ea typeface="メイリオ" panose="020B0604030504040204" pitchFamily="50" charset="-128"/>
              </a:rPr>
              <a:t>ラベル数 </a:t>
            </a: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8FF19EAD-4312-C5DC-0ECE-7F5C4F86D7BD}"/>
              </a:ext>
            </a:extLst>
          </p:cNvPr>
          <p:cNvGraphicFramePr>
            <a:graphicFrameLocks noGrp="1"/>
          </p:cNvGraphicFramePr>
          <p:nvPr>
            <p:extLst>
              <p:ext uri="{D42A27DB-BD31-4B8C-83A1-F6EECF244321}">
                <p14:modId xmlns:p14="http://schemas.microsoft.com/office/powerpoint/2010/main" val="3116494196"/>
              </p:ext>
            </p:extLst>
          </p:nvPr>
        </p:nvGraphicFramePr>
        <p:xfrm>
          <a:off x="411077" y="2157731"/>
          <a:ext cx="8531823" cy="3144104"/>
        </p:xfrm>
        <a:graphic>
          <a:graphicData uri="http://schemas.openxmlformats.org/drawingml/2006/table">
            <a:tbl>
              <a:tblPr firstRow="1" bandRow="1">
                <a:tableStyleId>{5C22544A-7EE6-4342-B048-85BDC9FD1C3A}</a:tableStyleId>
              </a:tblPr>
              <a:tblGrid>
                <a:gridCol w="3848053">
                  <a:extLst>
                    <a:ext uri="{9D8B030D-6E8A-4147-A177-3AD203B41FA5}">
                      <a16:colId xmlns:a16="http://schemas.microsoft.com/office/drawing/2014/main" val="2118012858"/>
                    </a:ext>
                  </a:extLst>
                </a:gridCol>
                <a:gridCol w="334555">
                  <a:extLst>
                    <a:ext uri="{9D8B030D-6E8A-4147-A177-3AD203B41FA5}">
                      <a16:colId xmlns:a16="http://schemas.microsoft.com/office/drawing/2014/main" val="2855199874"/>
                    </a:ext>
                  </a:extLst>
                </a:gridCol>
                <a:gridCol w="334555">
                  <a:extLst>
                    <a:ext uri="{9D8B030D-6E8A-4147-A177-3AD203B41FA5}">
                      <a16:colId xmlns:a16="http://schemas.microsoft.com/office/drawing/2014/main" val="2652464979"/>
                    </a:ext>
                  </a:extLst>
                </a:gridCol>
                <a:gridCol w="334555">
                  <a:extLst>
                    <a:ext uri="{9D8B030D-6E8A-4147-A177-3AD203B41FA5}">
                      <a16:colId xmlns:a16="http://schemas.microsoft.com/office/drawing/2014/main" val="2591309692"/>
                    </a:ext>
                  </a:extLst>
                </a:gridCol>
                <a:gridCol w="334555">
                  <a:extLst>
                    <a:ext uri="{9D8B030D-6E8A-4147-A177-3AD203B41FA5}">
                      <a16:colId xmlns:a16="http://schemas.microsoft.com/office/drawing/2014/main" val="1723810520"/>
                    </a:ext>
                  </a:extLst>
                </a:gridCol>
                <a:gridCol w="334555">
                  <a:extLst>
                    <a:ext uri="{9D8B030D-6E8A-4147-A177-3AD203B41FA5}">
                      <a16:colId xmlns:a16="http://schemas.microsoft.com/office/drawing/2014/main" val="635428169"/>
                    </a:ext>
                  </a:extLst>
                </a:gridCol>
                <a:gridCol w="334555">
                  <a:extLst>
                    <a:ext uri="{9D8B030D-6E8A-4147-A177-3AD203B41FA5}">
                      <a16:colId xmlns:a16="http://schemas.microsoft.com/office/drawing/2014/main" val="306857157"/>
                    </a:ext>
                  </a:extLst>
                </a:gridCol>
                <a:gridCol w="334555">
                  <a:extLst>
                    <a:ext uri="{9D8B030D-6E8A-4147-A177-3AD203B41FA5}">
                      <a16:colId xmlns:a16="http://schemas.microsoft.com/office/drawing/2014/main" val="2789815905"/>
                    </a:ext>
                  </a:extLst>
                </a:gridCol>
                <a:gridCol w="334555">
                  <a:extLst>
                    <a:ext uri="{9D8B030D-6E8A-4147-A177-3AD203B41FA5}">
                      <a16:colId xmlns:a16="http://schemas.microsoft.com/office/drawing/2014/main" val="1090232883"/>
                    </a:ext>
                  </a:extLst>
                </a:gridCol>
                <a:gridCol w="334555">
                  <a:extLst>
                    <a:ext uri="{9D8B030D-6E8A-4147-A177-3AD203B41FA5}">
                      <a16:colId xmlns:a16="http://schemas.microsoft.com/office/drawing/2014/main" val="18062800"/>
                    </a:ext>
                  </a:extLst>
                </a:gridCol>
                <a:gridCol w="334555">
                  <a:extLst>
                    <a:ext uri="{9D8B030D-6E8A-4147-A177-3AD203B41FA5}">
                      <a16:colId xmlns:a16="http://schemas.microsoft.com/office/drawing/2014/main" val="373078763"/>
                    </a:ext>
                  </a:extLst>
                </a:gridCol>
                <a:gridCol w="334555">
                  <a:extLst>
                    <a:ext uri="{9D8B030D-6E8A-4147-A177-3AD203B41FA5}">
                      <a16:colId xmlns:a16="http://schemas.microsoft.com/office/drawing/2014/main" val="971001277"/>
                    </a:ext>
                  </a:extLst>
                </a:gridCol>
                <a:gridCol w="334555">
                  <a:extLst>
                    <a:ext uri="{9D8B030D-6E8A-4147-A177-3AD203B41FA5}">
                      <a16:colId xmlns:a16="http://schemas.microsoft.com/office/drawing/2014/main" val="3446460198"/>
                    </a:ext>
                  </a:extLst>
                </a:gridCol>
                <a:gridCol w="334555">
                  <a:extLst>
                    <a:ext uri="{9D8B030D-6E8A-4147-A177-3AD203B41FA5}">
                      <a16:colId xmlns:a16="http://schemas.microsoft.com/office/drawing/2014/main" val="1163936640"/>
                    </a:ext>
                  </a:extLst>
                </a:gridCol>
                <a:gridCol w="334555">
                  <a:extLst>
                    <a:ext uri="{9D8B030D-6E8A-4147-A177-3AD203B41FA5}">
                      <a16:colId xmlns:a16="http://schemas.microsoft.com/office/drawing/2014/main" val="2231605137"/>
                    </a:ext>
                  </a:extLst>
                </a:gridCol>
              </a:tblGrid>
              <a:tr h="1288632">
                <a:tc>
                  <a:txBody>
                    <a:bodyPr/>
                    <a:lstStyle/>
                    <a:p>
                      <a:pPr algn="ctr">
                        <a:lnSpc>
                          <a:spcPct val="150000"/>
                        </a:lnSpc>
                      </a:pP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テキスト</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p>
                      <a:pPr algn="ct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761764">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立地、施設、応対、価格以上の満足度だった</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437901"/>
                  </a:ext>
                </a:extLst>
              </a:tr>
              <a:tr h="761764">
                <a:tc>
                  <a:txBody>
                    <a:bodyPr/>
                    <a:lstStyle/>
                    <a:p>
                      <a:pPr algn="ctr">
                        <a:lnSpc>
                          <a:spcPct val="150000"/>
                        </a:lnSpc>
                      </a:pPr>
                      <a:r>
                        <a:rPr kumimoji="1" lang="ja-JP" altLang="en-US" sz="2000" b="0" i="0" kern="1200" dirty="0">
                          <a:solidFill>
                            <a:schemeClr val="dk1"/>
                          </a:solidFill>
                          <a:effectLst/>
                          <a:latin typeface="メイリオ" panose="020B0604030504040204" pitchFamily="50" charset="-128"/>
                          <a:ea typeface="メイリオ" panose="020B0604030504040204" pitchFamily="50" charset="-128"/>
                          <a:cs typeface="+mn-cs"/>
                        </a:rPr>
                        <a:t>駅から近く食事も</a:t>
                      </a:r>
                      <a:endParaRPr kumimoji="1" lang="en-US" altLang="ja-JP" sz="2000" b="0" i="0" kern="1200" dirty="0">
                        <a:solidFill>
                          <a:schemeClr val="dk1"/>
                        </a:solidFill>
                        <a:effectLst/>
                        <a:latin typeface="メイリオ" panose="020B0604030504040204" pitchFamily="50" charset="-128"/>
                        <a:ea typeface="メイリオ" panose="020B0604030504040204" pitchFamily="50" charset="-128"/>
                        <a:cs typeface="+mn-cs"/>
                      </a:endParaRPr>
                    </a:p>
                    <a:p>
                      <a:pPr algn="ctr">
                        <a:lnSpc>
                          <a:spcPct val="150000"/>
                        </a:lnSpc>
                      </a:pPr>
                      <a:r>
                        <a:rPr kumimoji="1" lang="ja-JP" altLang="en-US" sz="2000" b="0" i="0" kern="1200" dirty="0">
                          <a:solidFill>
                            <a:schemeClr val="dk1"/>
                          </a:solidFill>
                          <a:effectLst/>
                          <a:latin typeface="メイリオ" panose="020B0604030504040204" pitchFamily="50" charset="-128"/>
                          <a:ea typeface="メイリオ" panose="020B0604030504040204" pitchFamily="50" charset="-128"/>
                          <a:cs typeface="+mn-cs"/>
                        </a:rPr>
                        <a:t>美味しかったです</a:t>
                      </a:r>
                      <a:r>
                        <a:rPr kumimoji="1" lang="en-US" altLang="ja-JP" sz="2000" b="0" i="0" kern="1200" dirty="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364814"/>
                  </a:ext>
                </a:extLst>
              </a:tr>
            </a:tbl>
          </a:graphicData>
        </a:graphic>
      </p:graphicFrame>
      <p:sp>
        <p:nvSpPr>
          <p:cNvPr id="5" name="スライド番号プレースホルダー 10">
            <a:extLst>
              <a:ext uri="{FF2B5EF4-FFF2-40B4-BE49-F238E27FC236}">
                <a16:creationId xmlns:a16="http://schemas.microsoft.com/office/drawing/2014/main" id="{9746C135-B947-4692-DB35-73BBE0CCF4F3}"/>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1219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EBE9D-EB52-A01D-12DF-C1635E9DE380}"/>
              </a:ext>
            </a:extLst>
          </p:cNvPr>
          <p:cNvSpPr>
            <a:spLocks noGrp="1"/>
          </p:cNvSpPr>
          <p:nvPr>
            <p:ph type="title"/>
          </p:nvPr>
        </p:nvSpPr>
        <p:spPr/>
        <p:txBody>
          <a:bodyPr>
            <a:normAutofit/>
          </a:bodyPr>
          <a:lstStyle/>
          <a:p>
            <a:r>
              <a:rPr kumimoji="1" lang="ja-JP" altLang="en-US" dirty="0">
                <a:latin typeface="メイリオ" panose="020B0604030504040204" pitchFamily="50" charset="-128"/>
                <a:ea typeface="メイリオ" panose="020B0604030504040204" pitchFamily="50" charset="-128"/>
              </a:rPr>
              <a:t>正解例 ラベル数 </a:t>
            </a:r>
            <a:r>
              <a:rPr kumimoji="1" lang="en-US" altLang="ja-JP" dirty="0">
                <a:latin typeface="メイリオ" panose="020B0604030504040204" pitchFamily="50" charset="-128"/>
                <a:ea typeface="メイリオ" panose="020B0604030504040204" pitchFamily="50" charset="-128"/>
              </a:rPr>
              <a:t>7 </a:t>
            </a:r>
            <a:br>
              <a:rPr kumimoji="1" lang="ja-JP" altLang="en-US" dirty="0"/>
            </a:br>
            <a:endParaRPr kumimoji="1" lang="ja-JP" altLang="en-US" dirty="0"/>
          </a:p>
        </p:txBody>
      </p:sp>
      <p:graphicFrame>
        <p:nvGraphicFramePr>
          <p:cNvPr id="4" name="表 3">
            <a:extLst>
              <a:ext uri="{FF2B5EF4-FFF2-40B4-BE49-F238E27FC236}">
                <a16:creationId xmlns:a16="http://schemas.microsoft.com/office/drawing/2014/main" id="{25D9ACDE-606C-A47E-FBCE-B6C2289737D6}"/>
              </a:ext>
            </a:extLst>
          </p:cNvPr>
          <p:cNvGraphicFramePr>
            <a:graphicFrameLocks noGrp="1"/>
          </p:cNvGraphicFramePr>
          <p:nvPr>
            <p:extLst>
              <p:ext uri="{D42A27DB-BD31-4B8C-83A1-F6EECF244321}">
                <p14:modId xmlns:p14="http://schemas.microsoft.com/office/powerpoint/2010/main" val="2665489793"/>
              </p:ext>
            </p:extLst>
          </p:nvPr>
        </p:nvGraphicFramePr>
        <p:xfrm>
          <a:off x="388592" y="1669899"/>
          <a:ext cx="8531823" cy="3144104"/>
        </p:xfrm>
        <a:graphic>
          <a:graphicData uri="http://schemas.openxmlformats.org/drawingml/2006/table">
            <a:tbl>
              <a:tblPr firstRow="1" bandRow="1">
                <a:tableStyleId>{5C22544A-7EE6-4342-B048-85BDC9FD1C3A}</a:tableStyleId>
              </a:tblPr>
              <a:tblGrid>
                <a:gridCol w="3848053">
                  <a:extLst>
                    <a:ext uri="{9D8B030D-6E8A-4147-A177-3AD203B41FA5}">
                      <a16:colId xmlns:a16="http://schemas.microsoft.com/office/drawing/2014/main" val="2118012858"/>
                    </a:ext>
                  </a:extLst>
                </a:gridCol>
                <a:gridCol w="334555">
                  <a:extLst>
                    <a:ext uri="{9D8B030D-6E8A-4147-A177-3AD203B41FA5}">
                      <a16:colId xmlns:a16="http://schemas.microsoft.com/office/drawing/2014/main" val="2855199874"/>
                    </a:ext>
                  </a:extLst>
                </a:gridCol>
                <a:gridCol w="334555">
                  <a:extLst>
                    <a:ext uri="{9D8B030D-6E8A-4147-A177-3AD203B41FA5}">
                      <a16:colId xmlns:a16="http://schemas.microsoft.com/office/drawing/2014/main" val="2652464979"/>
                    </a:ext>
                  </a:extLst>
                </a:gridCol>
                <a:gridCol w="334555">
                  <a:extLst>
                    <a:ext uri="{9D8B030D-6E8A-4147-A177-3AD203B41FA5}">
                      <a16:colId xmlns:a16="http://schemas.microsoft.com/office/drawing/2014/main" val="2591309692"/>
                    </a:ext>
                  </a:extLst>
                </a:gridCol>
                <a:gridCol w="334555">
                  <a:extLst>
                    <a:ext uri="{9D8B030D-6E8A-4147-A177-3AD203B41FA5}">
                      <a16:colId xmlns:a16="http://schemas.microsoft.com/office/drawing/2014/main" val="1723810520"/>
                    </a:ext>
                  </a:extLst>
                </a:gridCol>
                <a:gridCol w="334555">
                  <a:extLst>
                    <a:ext uri="{9D8B030D-6E8A-4147-A177-3AD203B41FA5}">
                      <a16:colId xmlns:a16="http://schemas.microsoft.com/office/drawing/2014/main" val="635428169"/>
                    </a:ext>
                  </a:extLst>
                </a:gridCol>
                <a:gridCol w="334555">
                  <a:extLst>
                    <a:ext uri="{9D8B030D-6E8A-4147-A177-3AD203B41FA5}">
                      <a16:colId xmlns:a16="http://schemas.microsoft.com/office/drawing/2014/main" val="306857157"/>
                    </a:ext>
                  </a:extLst>
                </a:gridCol>
                <a:gridCol w="334555">
                  <a:extLst>
                    <a:ext uri="{9D8B030D-6E8A-4147-A177-3AD203B41FA5}">
                      <a16:colId xmlns:a16="http://schemas.microsoft.com/office/drawing/2014/main" val="2789815905"/>
                    </a:ext>
                  </a:extLst>
                </a:gridCol>
                <a:gridCol w="334555">
                  <a:extLst>
                    <a:ext uri="{9D8B030D-6E8A-4147-A177-3AD203B41FA5}">
                      <a16:colId xmlns:a16="http://schemas.microsoft.com/office/drawing/2014/main" val="1090232883"/>
                    </a:ext>
                  </a:extLst>
                </a:gridCol>
                <a:gridCol w="334555">
                  <a:extLst>
                    <a:ext uri="{9D8B030D-6E8A-4147-A177-3AD203B41FA5}">
                      <a16:colId xmlns:a16="http://schemas.microsoft.com/office/drawing/2014/main" val="18062800"/>
                    </a:ext>
                  </a:extLst>
                </a:gridCol>
                <a:gridCol w="334555">
                  <a:extLst>
                    <a:ext uri="{9D8B030D-6E8A-4147-A177-3AD203B41FA5}">
                      <a16:colId xmlns:a16="http://schemas.microsoft.com/office/drawing/2014/main" val="373078763"/>
                    </a:ext>
                  </a:extLst>
                </a:gridCol>
                <a:gridCol w="334555">
                  <a:extLst>
                    <a:ext uri="{9D8B030D-6E8A-4147-A177-3AD203B41FA5}">
                      <a16:colId xmlns:a16="http://schemas.microsoft.com/office/drawing/2014/main" val="971001277"/>
                    </a:ext>
                  </a:extLst>
                </a:gridCol>
                <a:gridCol w="334555">
                  <a:extLst>
                    <a:ext uri="{9D8B030D-6E8A-4147-A177-3AD203B41FA5}">
                      <a16:colId xmlns:a16="http://schemas.microsoft.com/office/drawing/2014/main" val="3446460198"/>
                    </a:ext>
                  </a:extLst>
                </a:gridCol>
                <a:gridCol w="334555">
                  <a:extLst>
                    <a:ext uri="{9D8B030D-6E8A-4147-A177-3AD203B41FA5}">
                      <a16:colId xmlns:a16="http://schemas.microsoft.com/office/drawing/2014/main" val="1163936640"/>
                    </a:ext>
                  </a:extLst>
                </a:gridCol>
                <a:gridCol w="334555">
                  <a:extLst>
                    <a:ext uri="{9D8B030D-6E8A-4147-A177-3AD203B41FA5}">
                      <a16:colId xmlns:a16="http://schemas.microsoft.com/office/drawing/2014/main" val="2231605137"/>
                    </a:ext>
                  </a:extLst>
                </a:gridCol>
              </a:tblGrid>
              <a:tr h="1288632">
                <a:tc>
                  <a:txBody>
                    <a:bodyPr/>
                    <a:lstStyle/>
                    <a:p>
                      <a:pPr algn="ctr">
                        <a:lnSpc>
                          <a:spcPct val="150000"/>
                        </a:lnSpc>
                      </a:pP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テキスト</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p>
                      <a:pPr algn="ct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761764">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気持ちよく泊まる事が出来</a:t>
                      </a: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有難う御座いました</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437901"/>
                  </a:ext>
                </a:extLst>
              </a:tr>
              <a:tr h="761764">
                <a:tc>
                  <a:txBody>
                    <a:bodyPr/>
                    <a:lstStyle/>
                    <a:p>
                      <a:pPr algn="ctr">
                        <a:lnSpc>
                          <a:spcPct val="150000"/>
                        </a:lnSpc>
                      </a:pPr>
                      <a:r>
                        <a:rPr kumimoji="1" lang="ja-JP" altLang="en-US" sz="2000" b="0" i="0" kern="1200" dirty="0">
                          <a:solidFill>
                            <a:schemeClr val="dk1"/>
                          </a:solidFill>
                          <a:effectLst/>
                          <a:latin typeface="メイリオ" panose="020B0604030504040204" pitchFamily="50" charset="-128"/>
                          <a:ea typeface="メイリオ" panose="020B0604030504040204" pitchFamily="50" charset="-128"/>
                          <a:cs typeface="+mn-cs"/>
                        </a:rPr>
                        <a:t>せっかく楽しみにしていた</a:t>
                      </a:r>
                      <a:endParaRPr kumimoji="1" lang="en-US" altLang="ja-JP" sz="2000" b="0" i="0" kern="1200" dirty="0">
                        <a:solidFill>
                          <a:schemeClr val="dk1"/>
                        </a:solidFill>
                        <a:effectLst/>
                        <a:latin typeface="メイリオ" panose="020B0604030504040204" pitchFamily="50" charset="-128"/>
                        <a:ea typeface="メイリオ" panose="020B0604030504040204" pitchFamily="50" charset="-128"/>
                        <a:cs typeface="+mn-cs"/>
                      </a:endParaRPr>
                    </a:p>
                    <a:p>
                      <a:pPr algn="ctr">
                        <a:lnSpc>
                          <a:spcPct val="150000"/>
                        </a:lnSpc>
                      </a:pPr>
                      <a:r>
                        <a:rPr kumimoji="1" lang="ja-JP" altLang="en-US" sz="2000" b="0" i="0" kern="1200" dirty="0">
                          <a:solidFill>
                            <a:schemeClr val="dk1"/>
                          </a:solidFill>
                          <a:effectLst/>
                          <a:latin typeface="メイリオ" panose="020B0604030504040204" pitchFamily="50" charset="-128"/>
                          <a:ea typeface="メイリオ" panose="020B0604030504040204" pitchFamily="50" charset="-128"/>
                          <a:cs typeface="+mn-cs"/>
                        </a:rPr>
                        <a:t>旅行が台無しでした</a:t>
                      </a: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364814"/>
                  </a:ext>
                </a:extLst>
              </a:tr>
            </a:tbl>
          </a:graphicData>
        </a:graphic>
      </p:graphicFrame>
      <p:sp>
        <p:nvSpPr>
          <p:cNvPr id="5" name="楕円 4">
            <a:extLst>
              <a:ext uri="{FF2B5EF4-FFF2-40B4-BE49-F238E27FC236}">
                <a16:creationId xmlns:a16="http://schemas.microsoft.com/office/drawing/2014/main" id="{A5A7D0AB-7BCB-058D-B737-0AC6E98F4648}"/>
              </a:ext>
            </a:extLst>
          </p:cNvPr>
          <p:cNvSpPr/>
          <p:nvPr/>
        </p:nvSpPr>
        <p:spPr>
          <a:xfrm>
            <a:off x="0" y="2105690"/>
            <a:ext cx="1429656" cy="914400"/>
          </a:xfrm>
          <a:prstGeom prst="ellipse">
            <a:avLst/>
          </a:prstGeom>
          <a:solidFill>
            <a:schemeClr val="bg1">
              <a:lumMod val="95000"/>
            </a:schemeClr>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9919589-F3B8-D819-C560-A323CBEF2AC3}"/>
              </a:ext>
            </a:extLst>
          </p:cNvPr>
          <p:cNvSpPr txBox="1"/>
          <p:nvPr/>
        </p:nvSpPr>
        <p:spPr>
          <a:xfrm>
            <a:off x="184320" y="2421669"/>
            <a:ext cx="124533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219/294</a:t>
            </a:r>
            <a:endParaRPr kumimoji="1" lang="ja-JP" altLang="en-US" dirty="0">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7F422AF5-B4F6-0337-2D13-429A6AF1EE22}"/>
              </a:ext>
            </a:extLst>
          </p:cNvPr>
          <p:cNvSpPr/>
          <p:nvPr/>
        </p:nvSpPr>
        <p:spPr>
          <a:xfrm>
            <a:off x="0" y="4629337"/>
            <a:ext cx="1429656" cy="914400"/>
          </a:xfrm>
          <a:prstGeom prst="ellipse">
            <a:avLst/>
          </a:prstGeom>
          <a:solidFill>
            <a:schemeClr val="bg1">
              <a:lumMod val="95000"/>
            </a:schemeClr>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メイリオ" panose="020B0604030504040204" pitchFamily="50" charset="-128"/>
                <a:ea typeface="メイリオ" panose="020B0604030504040204" pitchFamily="50" charset="-128"/>
              </a:rPr>
              <a:t>27/294</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スライド番号プレースホルダー 10">
            <a:extLst>
              <a:ext uri="{FF2B5EF4-FFF2-40B4-BE49-F238E27FC236}">
                <a16:creationId xmlns:a16="http://schemas.microsoft.com/office/drawing/2014/main" id="{D07495E9-E1C1-700D-2423-068D456F1795}"/>
              </a:ext>
            </a:extLst>
          </p:cNvPr>
          <p:cNvSpPr txBox="1">
            <a:spLocks/>
          </p:cNvSpPr>
          <p:nvPr/>
        </p:nvSpPr>
        <p:spPr>
          <a:xfrm>
            <a:off x="7832663" y="6217013"/>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11884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150BC-A8D6-8822-5C1B-91D2EC9BEA50}"/>
              </a:ext>
            </a:extLst>
          </p:cNvPr>
          <p:cNvSpPr>
            <a:spLocks noGrp="1"/>
          </p:cNvSpPr>
          <p:nvPr>
            <p:ph type="title"/>
          </p:nvPr>
        </p:nvSpPr>
        <p:spPr>
          <a:xfrm>
            <a:off x="387988" y="191401"/>
            <a:ext cx="8079581" cy="909523"/>
          </a:xfrm>
        </p:spPr>
        <p:txBody>
          <a:bodyPr/>
          <a:lstStyle/>
          <a:p>
            <a:r>
              <a:rPr kumimoji="1" lang="ja-JP" altLang="en-US" dirty="0"/>
              <a:t>ラベル数 </a:t>
            </a:r>
            <a:r>
              <a:rPr kumimoji="1" lang="en-US" altLang="ja-JP" dirty="0"/>
              <a:t>6 </a:t>
            </a:r>
            <a:endParaRPr kumimoji="1" lang="ja-JP" altLang="en-US" dirty="0"/>
          </a:p>
        </p:txBody>
      </p:sp>
      <p:graphicFrame>
        <p:nvGraphicFramePr>
          <p:cNvPr id="4" name="表 3">
            <a:extLst>
              <a:ext uri="{FF2B5EF4-FFF2-40B4-BE49-F238E27FC236}">
                <a16:creationId xmlns:a16="http://schemas.microsoft.com/office/drawing/2014/main" id="{C7E16325-795E-EDF3-9DC7-F03D3C45561C}"/>
              </a:ext>
            </a:extLst>
          </p:cNvPr>
          <p:cNvGraphicFramePr>
            <a:graphicFrameLocks noGrp="1"/>
          </p:cNvGraphicFramePr>
          <p:nvPr>
            <p:extLst>
              <p:ext uri="{D42A27DB-BD31-4B8C-83A1-F6EECF244321}">
                <p14:modId xmlns:p14="http://schemas.microsoft.com/office/powerpoint/2010/main" val="2223640064"/>
              </p:ext>
            </p:extLst>
          </p:nvPr>
        </p:nvGraphicFramePr>
        <p:xfrm>
          <a:off x="71202" y="1100924"/>
          <a:ext cx="9001596" cy="5688183"/>
        </p:xfrm>
        <a:graphic>
          <a:graphicData uri="http://schemas.openxmlformats.org/drawingml/2006/table">
            <a:tbl>
              <a:tblPr firstRow="1" bandRow="1">
                <a:tableStyleId>{5C22544A-7EE6-4342-B048-85BDC9FD1C3A}</a:tableStyleId>
              </a:tblPr>
              <a:tblGrid>
                <a:gridCol w="4059932">
                  <a:extLst>
                    <a:ext uri="{9D8B030D-6E8A-4147-A177-3AD203B41FA5}">
                      <a16:colId xmlns:a16="http://schemas.microsoft.com/office/drawing/2014/main" val="2118012858"/>
                    </a:ext>
                  </a:extLst>
                </a:gridCol>
                <a:gridCol w="352976">
                  <a:extLst>
                    <a:ext uri="{9D8B030D-6E8A-4147-A177-3AD203B41FA5}">
                      <a16:colId xmlns:a16="http://schemas.microsoft.com/office/drawing/2014/main" val="2855199874"/>
                    </a:ext>
                  </a:extLst>
                </a:gridCol>
                <a:gridCol w="352976">
                  <a:extLst>
                    <a:ext uri="{9D8B030D-6E8A-4147-A177-3AD203B41FA5}">
                      <a16:colId xmlns:a16="http://schemas.microsoft.com/office/drawing/2014/main" val="2652464979"/>
                    </a:ext>
                  </a:extLst>
                </a:gridCol>
                <a:gridCol w="352976">
                  <a:extLst>
                    <a:ext uri="{9D8B030D-6E8A-4147-A177-3AD203B41FA5}">
                      <a16:colId xmlns:a16="http://schemas.microsoft.com/office/drawing/2014/main" val="2591309692"/>
                    </a:ext>
                  </a:extLst>
                </a:gridCol>
                <a:gridCol w="352976">
                  <a:extLst>
                    <a:ext uri="{9D8B030D-6E8A-4147-A177-3AD203B41FA5}">
                      <a16:colId xmlns:a16="http://schemas.microsoft.com/office/drawing/2014/main" val="1723810520"/>
                    </a:ext>
                  </a:extLst>
                </a:gridCol>
                <a:gridCol w="352976">
                  <a:extLst>
                    <a:ext uri="{9D8B030D-6E8A-4147-A177-3AD203B41FA5}">
                      <a16:colId xmlns:a16="http://schemas.microsoft.com/office/drawing/2014/main" val="635428169"/>
                    </a:ext>
                  </a:extLst>
                </a:gridCol>
                <a:gridCol w="352976">
                  <a:extLst>
                    <a:ext uri="{9D8B030D-6E8A-4147-A177-3AD203B41FA5}">
                      <a16:colId xmlns:a16="http://schemas.microsoft.com/office/drawing/2014/main" val="306857157"/>
                    </a:ext>
                  </a:extLst>
                </a:gridCol>
                <a:gridCol w="352976">
                  <a:extLst>
                    <a:ext uri="{9D8B030D-6E8A-4147-A177-3AD203B41FA5}">
                      <a16:colId xmlns:a16="http://schemas.microsoft.com/office/drawing/2014/main" val="2789815905"/>
                    </a:ext>
                  </a:extLst>
                </a:gridCol>
                <a:gridCol w="352976">
                  <a:extLst>
                    <a:ext uri="{9D8B030D-6E8A-4147-A177-3AD203B41FA5}">
                      <a16:colId xmlns:a16="http://schemas.microsoft.com/office/drawing/2014/main" val="1090232883"/>
                    </a:ext>
                  </a:extLst>
                </a:gridCol>
                <a:gridCol w="352976">
                  <a:extLst>
                    <a:ext uri="{9D8B030D-6E8A-4147-A177-3AD203B41FA5}">
                      <a16:colId xmlns:a16="http://schemas.microsoft.com/office/drawing/2014/main" val="18062800"/>
                    </a:ext>
                  </a:extLst>
                </a:gridCol>
                <a:gridCol w="352976">
                  <a:extLst>
                    <a:ext uri="{9D8B030D-6E8A-4147-A177-3AD203B41FA5}">
                      <a16:colId xmlns:a16="http://schemas.microsoft.com/office/drawing/2014/main" val="373078763"/>
                    </a:ext>
                  </a:extLst>
                </a:gridCol>
                <a:gridCol w="352976">
                  <a:extLst>
                    <a:ext uri="{9D8B030D-6E8A-4147-A177-3AD203B41FA5}">
                      <a16:colId xmlns:a16="http://schemas.microsoft.com/office/drawing/2014/main" val="971001277"/>
                    </a:ext>
                  </a:extLst>
                </a:gridCol>
                <a:gridCol w="352976">
                  <a:extLst>
                    <a:ext uri="{9D8B030D-6E8A-4147-A177-3AD203B41FA5}">
                      <a16:colId xmlns:a16="http://schemas.microsoft.com/office/drawing/2014/main" val="3446460198"/>
                    </a:ext>
                  </a:extLst>
                </a:gridCol>
                <a:gridCol w="352976">
                  <a:extLst>
                    <a:ext uri="{9D8B030D-6E8A-4147-A177-3AD203B41FA5}">
                      <a16:colId xmlns:a16="http://schemas.microsoft.com/office/drawing/2014/main" val="1163936640"/>
                    </a:ext>
                  </a:extLst>
                </a:gridCol>
                <a:gridCol w="352976">
                  <a:extLst>
                    <a:ext uri="{9D8B030D-6E8A-4147-A177-3AD203B41FA5}">
                      <a16:colId xmlns:a16="http://schemas.microsoft.com/office/drawing/2014/main" val="2231605137"/>
                    </a:ext>
                  </a:extLst>
                </a:gridCol>
              </a:tblGrid>
              <a:tr h="1033428">
                <a:tc>
                  <a:txBody>
                    <a:bodyPr/>
                    <a:lstStyle/>
                    <a:p>
                      <a:pPr algn="ctr">
                        <a:lnSpc>
                          <a:spcPct val="150000"/>
                        </a:lnSpc>
                      </a:pPr>
                      <a:endParaRPr kumimoji="1" lang="en-US" altLang="ja-JP" sz="16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ja-JP" altLang="en-US" sz="1600" b="0" dirty="0">
                          <a:solidFill>
                            <a:schemeClr val="tx1"/>
                          </a:solidFill>
                          <a:effectLst/>
                          <a:latin typeface="メイリオ" panose="020B0604030504040204" pitchFamily="50" charset="-128"/>
                          <a:ea typeface="メイリオ" panose="020B0604030504040204" pitchFamily="50" charset="-128"/>
                        </a:rPr>
                        <a:t>テキスト</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p>
                      <a:pPr algn="ct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朝食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夕食</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風呂</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サービス</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立地</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設備</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po</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mn-ea"/>
                          <a:ea typeface="+mn-ea"/>
                        </a:rPr>
                        <a:t>部屋</a:t>
                      </a:r>
                      <a:endParaRPr kumimoji="1" lang="en-US" altLang="ja-JP" sz="1400" b="0" dirty="0">
                        <a:solidFill>
                          <a:schemeClr val="tx1"/>
                        </a:solidFill>
                        <a:effectLst/>
                        <a:latin typeface="+mn-ea"/>
                        <a:ea typeface="+mn-ea"/>
                      </a:endParaRPr>
                    </a:p>
                    <a:p>
                      <a:pPr algn="ctr"/>
                      <a:r>
                        <a:rPr kumimoji="1" lang="en-US" altLang="ja-JP" sz="1400" b="0" dirty="0">
                          <a:solidFill>
                            <a:schemeClr val="tx1"/>
                          </a:solidFill>
                          <a:effectLst/>
                          <a:latin typeface="+mn-ea"/>
                          <a:ea typeface="+mn-ea"/>
                        </a:rPr>
                        <a:t>ne</a:t>
                      </a:r>
                      <a:endParaRPr kumimoji="1" lang="ja-JP" altLang="en-US" sz="1400" b="0" dirty="0">
                        <a:solidFill>
                          <a:schemeClr val="tx1"/>
                        </a:solidFill>
                        <a:effectLst/>
                        <a:latin typeface="+mn-ea"/>
                        <a:ea typeface="+mn-ea"/>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744004">
                <a:tc>
                  <a:txBody>
                    <a:bodyPr/>
                    <a:lstStyle/>
                    <a:p>
                      <a:pPr algn="ctr">
                        <a:lnSpc>
                          <a:spcPct val="150000"/>
                        </a:lnSpc>
                      </a:pP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本当に至れり尽くせり</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 </a:t>
                      </a:r>
                    </a:p>
                    <a:p>
                      <a:pPr algn="ctr">
                        <a:lnSpc>
                          <a:spcPct val="150000"/>
                        </a:lnSpc>
                      </a:pP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お世話になりました</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6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rgbClr val="FF0000"/>
                          </a:solidFill>
                          <a:effectLst/>
                          <a:latin typeface="メイリオ" panose="020B0604030504040204" pitchFamily="50" charset="-128"/>
                          <a:ea typeface="メイリオ" panose="020B0604030504040204" pitchFamily="50" charset="-128"/>
                        </a:rPr>
                        <a:t>0</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437901"/>
                  </a:ext>
                </a:extLst>
              </a:tr>
              <a:tr h="744004">
                <a:tc>
                  <a:txBody>
                    <a:bodyPr/>
                    <a:lstStyle/>
                    <a:p>
                      <a:pPr algn="ctr">
                        <a:lnSpc>
                          <a:spcPct val="150000"/>
                        </a:lnSpc>
                      </a:pP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本当に至れり尽くせり</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 </a:t>
                      </a:r>
                    </a:p>
                    <a:p>
                      <a:pPr algn="ctr">
                        <a:lnSpc>
                          <a:spcPct val="150000"/>
                        </a:lnSpc>
                      </a:pP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お世話になりました</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a:t>
                      </a:r>
                      <a:endParaRPr kumimoji="1" lang="en-US" altLang="ja-JP" sz="16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364814"/>
                  </a:ext>
                </a:extLst>
              </a:tr>
              <a:tr h="1497179">
                <a:tc>
                  <a:txBody>
                    <a:bodyPr/>
                    <a:lstStyle/>
                    <a:p>
                      <a:pPr algn="ctr">
                        <a:lnSpc>
                          <a:spcPct val="150000"/>
                        </a:lnSpc>
                      </a:pPr>
                      <a:r>
                        <a:rPr kumimoji="1" lang="ja-JP" altLang="en-US" sz="1600" b="0" dirty="0">
                          <a:solidFill>
                            <a:schemeClr val="tx1"/>
                          </a:solidFill>
                          <a:effectLst/>
                          <a:latin typeface="メイリオ" panose="020B0604030504040204" pitchFamily="50" charset="-128"/>
                          <a:ea typeface="メイリオ" panose="020B0604030504040204" pitchFamily="50" charset="-128"/>
                        </a:rPr>
                        <a:t>金沢市内だと一泊素泊まりで</a:t>
                      </a:r>
                      <a:endParaRPr kumimoji="1" lang="en-US" altLang="ja-JP" sz="16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en-US" altLang="ja-JP" sz="1600" b="0" dirty="0">
                          <a:solidFill>
                            <a:schemeClr val="tx1"/>
                          </a:solidFill>
                          <a:effectLst/>
                          <a:latin typeface="メイリオ" panose="020B0604030504040204" pitchFamily="50" charset="-128"/>
                          <a:ea typeface="メイリオ" panose="020B0604030504040204" pitchFamily="50" charset="-128"/>
                        </a:rPr>
                        <a:t>12000</a:t>
                      </a:r>
                      <a:r>
                        <a:rPr kumimoji="1" lang="ja-JP" altLang="en-US" sz="1600" b="0" dirty="0">
                          <a:solidFill>
                            <a:schemeClr val="tx1"/>
                          </a:solidFill>
                          <a:effectLst/>
                          <a:latin typeface="メイリオ" panose="020B0604030504040204" pitchFamily="50" charset="-128"/>
                          <a:ea typeface="メイリオ" panose="020B0604030504040204" pitchFamily="50" charset="-128"/>
                        </a:rPr>
                        <a:t>円 ほどするホテルがある</a:t>
                      </a:r>
                      <a:endParaRPr kumimoji="1" lang="en-US" altLang="ja-JP" sz="1600" b="0" dirty="0">
                        <a:solidFill>
                          <a:schemeClr val="tx1"/>
                        </a:solidFill>
                        <a:effectLst/>
                        <a:latin typeface="メイリオ" panose="020B0604030504040204" pitchFamily="50" charset="-128"/>
                        <a:ea typeface="メイリオ" panose="020B0604030504040204" pitchFamily="50" charset="-128"/>
                      </a:endParaRPr>
                    </a:p>
                    <a:p>
                      <a:pPr algn="ctr">
                        <a:lnSpc>
                          <a:spcPct val="150000"/>
                        </a:lnSpc>
                      </a:pPr>
                      <a:r>
                        <a:rPr kumimoji="1" lang="ja-JP" altLang="en-US" sz="1600" b="0" dirty="0">
                          <a:solidFill>
                            <a:schemeClr val="tx1"/>
                          </a:solidFill>
                          <a:effectLst/>
                          <a:latin typeface="メイリオ" panose="020B0604030504040204" pitchFamily="50" charset="-128"/>
                          <a:ea typeface="メイリオ" panose="020B0604030504040204" pitchFamily="50" charset="-128"/>
                        </a:rPr>
                        <a:t>ことを思えば</a:t>
                      </a:r>
                      <a:r>
                        <a:rPr kumimoji="1" lang="en-US" altLang="ja-JP" sz="1600" b="0" dirty="0">
                          <a:solidFill>
                            <a:schemeClr val="tx1"/>
                          </a:solidFill>
                          <a:effectLst/>
                          <a:latin typeface="メイリオ" panose="020B0604030504040204" pitchFamily="50" charset="-128"/>
                          <a:ea typeface="メイリオ" panose="020B0604030504040204" pitchFamily="50" charset="-128"/>
                        </a:rPr>
                        <a:t>, </a:t>
                      </a:r>
                      <a:r>
                        <a:rPr kumimoji="1" lang="ja-JP" altLang="en-US" sz="1600" b="0" dirty="0">
                          <a:solidFill>
                            <a:schemeClr val="tx1"/>
                          </a:solidFill>
                          <a:effectLst/>
                          <a:latin typeface="メイリオ" panose="020B0604030504040204" pitchFamily="50" charset="-128"/>
                          <a:ea typeface="メイリオ" panose="020B0604030504040204" pitchFamily="50" charset="-128"/>
                        </a:rPr>
                        <a:t>大満足の一泊でした</a:t>
                      </a:r>
                      <a:r>
                        <a:rPr kumimoji="1" lang="en-US" altLang="ja-JP" sz="16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394383"/>
                  </a:ext>
                </a:extLst>
              </a:tr>
              <a:tr h="92790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金沢市内だと一泊素泊まりで</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12000</a:t>
                      </a: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円 ほどするホテルがある</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ことを思えば</a:t>
                      </a: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大満足の一泊でした</a:t>
                      </a: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algn="ctr">
                        <a:lnSpc>
                          <a:spcPct val="150000"/>
                        </a:lnSpc>
                      </a:pPr>
                      <a:endParaRPr kumimoji="1" lang="en-US" altLang="ja-JP" sz="20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1</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9655988"/>
                  </a:ext>
                </a:extLst>
              </a:tr>
            </a:tbl>
          </a:graphicData>
        </a:graphic>
      </p:graphicFrame>
      <p:sp>
        <p:nvSpPr>
          <p:cNvPr id="7" name="スライド番号プレースホルダー 10">
            <a:extLst>
              <a:ext uri="{FF2B5EF4-FFF2-40B4-BE49-F238E27FC236}">
                <a16:creationId xmlns:a16="http://schemas.microsoft.com/office/drawing/2014/main" id="{46E03EC6-D6CB-7AEA-FBB6-4DBC367BCB97}"/>
              </a:ext>
            </a:extLst>
          </p:cNvPr>
          <p:cNvSpPr txBox="1">
            <a:spLocks/>
          </p:cNvSpPr>
          <p:nvPr/>
        </p:nvSpPr>
        <p:spPr>
          <a:xfrm>
            <a:off x="7886383" y="6399443"/>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08420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EA7F4-B375-9BE4-9328-B6DB7DA8DAA8}"/>
              </a:ext>
            </a:extLst>
          </p:cNvPr>
          <p:cNvSpPr>
            <a:spLocks noGrp="1"/>
          </p:cNvSpPr>
          <p:nvPr>
            <p:ph type="title"/>
          </p:nvPr>
        </p:nvSpPr>
        <p:spPr>
          <a:xfrm>
            <a:off x="487679" y="474636"/>
            <a:ext cx="6347713" cy="924732"/>
          </a:xfrm>
        </p:spPr>
        <p:txBody>
          <a:bodyPr>
            <a:normAutofit/>
          </a:bodyPr>
          <a:lstStyle/>
          <a:p>
            <a:r>
              <a:rPr lang="ja-JP" altLang="en-US" sz="3600" dirty="0">
                <a:latin typeface="メイリオ" panose="020B0604030504040204" pitchFamily="50" charset="-128"/>
                <a:ea typeface="メイリオ" panose="020B0604030504040204" pitchFamily="50" charset="-128"/>
              </a:rPr>
              <a:t>取り除いた</a:t>
            </a:r>
            <a:r>
              <a:rPr kumimoji="1" lang="ja-JP" altLang="en-US" sz="3600" dirty="0">
                <a:latin typeface="メイリオ" panose="020B0604030504040204" pitchFamily="50" charset="-128"/>
                <a:ea typeface="メイリオ" panose="020B0604030504040204" pitchFamily="50" charset="-128"/>
              </a:rPr>
              <a:t>データ</a:t>
            </a:r>
            <a:r>
              <a:rPr lang="ja-JP" altLang="en-US" sz="3600" dirty="0">
                <a:latin typeface="メイリオ" panose="020B0604030504040204" pitchFamily="50" charset="-128"/>
                <a:ea typeface="メイリオ" panose="020B0604030504040204" pitchFamily="50" charset="-128"/>
              </a:rPr>
              <a:t>例</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694FAE-1286-EC87-4842-E15C6541FC91}"/>
              </a:ext>
            </a:extLst>
          </p:cNvPr>
          <p:cNvSpPr>
            <a:spLocks noGrp="1"/>
          </p:cNvSpPr>
          <p:nvPr>
            <p:ph idx="1"/>
          </p:nvPr>
        </p:nvSpPr>
        <p:spPr>
          <a:xfrm>
            <a:off x="0" y="1645090"/>
            <a:ext cx="9205993" cy="4954292"/>
          </a:xfrm>
        </p:spPr>
        <p:txBody>
          <a:bodyPr/>
          <a:lstStyle/>
          <a:p>
            <a:pPr marL="0" indent="0">
              <a:buNone/>
            </a:pPr>
            <a:r>
              <a:rPr lang="ja-JP" altLang="en-US" dirty="0">
                <a:latin typeface="メイリオ" panose="020B0604030504040204" pitchFamily="50" charset="-128"/>
                <a:ea typeface="メイリオ" panose="020B0604030504040204" pitchFamily="50" charset="-128"/>
              </a:rPr>
              <a:t>・ 文章の長さ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トークン数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が </a:t>
            </a:r>
            <a:r>
              <a:rPr lang="en-US" altLang="ja-JP" dirty="0">
                <a:latin typeface="メイリオ" panose="020B0604030504040204" pitchFamily="50" charset="-128"/>
                <a:ea typeface="メイリオ" panose="020B0604030504040204" pitchFamily="50" charset="-128"/>
              </a:rPr>
              <a:t>100 </a:t>
            </a:r>
            <a:r>
              <a:rPr lang="ja-JP" altLang="en-US" dirty="0">
                <a:latin typeface="メイリオ" panose="020B0604030504040204" pitchFamily="50" charset="-128"/>
                <a:ea typeface="メイリオ" panose="020B0604030504040204" pitchFamily="50" charset="-128"/>
              </a:rPr>
              <a:t>以上のデータ</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sz="2000"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DA21DA56-BF6D-A868-DD82-43030DF0BB15}"/>
              </a:ext>
            </a:extLst>
          </p:cNvPr>
          <p:cNvGraphicFramePr>
            <a:graphicFrameLocks noGrp="1"/>
          </p:cNvGraphicFramePr>
          <p:nvPr/>
        </p:nvGraphicFramePr>
        <p:xfrm>
          <a:off x="85241" y="2193822"/>
          <a:ext cx="8973517" cy="4316006"/>
        </p:xfrm>
        <a:graphic>
          <a:graphicData uri="http://schemas.openxmlformats.org/drawingml/2006/table">
            <a:tbl>
              <a:tblPr firstRow="1" bandRow="1">
                <a:tableStyleId>{5C22544A-7EE6-4342-B048-85BDC9FD1C3A}</a:tableStyleId>
              </a:tblPr>
              <a:tblGrid>
                <a:gridCol w="4047266">
                  <a:extLst>
                    <a:ext uri="{9D8B030D-6E8A-4147-A177-3AD203B41FA5}">
                      <a16:colId xmlns:a16="http://schemas.microsoft.com/office/drawing/2014/main" val="2118012858"/>
                    </a:ext>
                  </a:extLst>
                </a:gridCol>
                <a:gridCol w="351876">
                  <a:extLst>
                    <a:ext uri="{9D8B030D-6E8A-4147-A177-3AD203B41FA5}">
                      <a16:colId xmlns:a16="http://schemas.microsoft.com/office/drawing/2014/main" val="2855199874"/>
                    </a:ext>
                  </a:extLst>
                </a:gridCol>
                <a:gridCol w="351875">
                  <a:extLst>
                    <a:ext uri="{9D8B030D-6E8A-4147-A177-3AD203B41FA5}">
                      <a16:colId xmlns:a16="http://schemas.microsoft.com/office/drawing/2014/main" val="2652464979"/>
                    </a:ext>
                  </a:extLst>
                </a:gridCol>
                <a:gridCol w="351875">
                  <a:extLst>
                    <a:ext uri="{9D8B030D-6E8A-4147-A177-3AD203B41FA5}">
                      <a16:colId xmlns:a16="http://schemas.microsoft.com/office/drawing/2014/main" val="2591309692"/>
                    </a:ext>
                  </a:extLst>
                </a:gridCol>
                <a:gridCol w="351875">
                  <a:extLst>
                    <a:ext uri="{9D8B030D-6E8A-4147-A177-3AD203B41FA5}">
                      <a16:colId xmlns:a16="http://schemas.microsoft.com/office/drawing/2014/main" val="1723810520"/>
                    </a:ext>
                  </a:extLst>
                </a:gridCol>
                <a:gridCol w="351875">
                  <a:extLst>
                    <a:ext uri="{9D8B030D-6E8A-4147-A177-3AD203B41FA5}">
                      <a16:colId xmlns:a16="http://schemas.microsoft.com/office/drawing/2014/main" val="635428169"/>
                    </a:ext>
                  </a:extLst>
                </a:gridCol>
                <a:gridCol w="351875">
                  <a:extLst>
                    <a:ext uri="{9D8B030D-6E8A-4147-A177-3AD203B41FA5}">
                      <a16:colId xmlns:a16="http://schemas.microsoft.com/office/drawing/2014/main" val="306857157"/>
                    </a:ext>
                  </a:extLst>
                </a:gridCol>
                <a:gridCol w="351875">
                  <a:extLst>
                    <a:ext uri="{9D8B030D-6E8A-4147-A177-3AD203B41FA5}">
                      <a16:colId xmlns:a16="http://schemas.microsoft.com/office/drawing/2014/main" val="3309072777"/>
                    </a:ext>
                  </a:extLst>
                </a:gridCol>
                <a:gridCol w="351875">
                  <a:extLst>
                    <a:ext uri="{9D8B030D-6E8A-4147-A177-3AD203B41FA5}">
                      <a16:colId xmlns:a16="http://schemas.microsoft.com/office/drawing/2014/main" val="4133766801"/>
                    </a:ext>
                  </a:extLst>
                </a:gridCol>
                <a:gridCol w="351875">
                  <a:extLst>
                    <a:ext uri="{9D8B030D-6E8A-4147-A177-3AD203B41FA5}">
                      <a16:colId xmlns:a16="http://schemas.microsoft.com/office/drawing/2014/main" val="18062800"/>
                    </a:ext>
                  </a:extLst>
                </a:gridCol>
                <a:gridCol w="351875">
                  <a:extLst>
                    <a:ext uri="{9D8B030D-6E8A-4147-A177-3AD203B41FA5}">
                      <a16:colId xmlns:a16="http://schemas.microsoft.com/office/drawing/2014/main" val="373078763"/>
                    </a:ext>
                  </a:extLst>
                </a:gridCol>
                <a:gridCol w="351875">
                  <a:extLst>
                    <a:ext uri="{9D8B030D-6E8A-4147-A177-3AD203B41FA5}">
                      <a16:colId xmlns:a16="http://schemas.microsoft.com/office/drawing/2014/main" val="971001277"/>
                    </a:ext>
                  </a:extLst>
                </a:gridCol>
                <a:gridCol w="351875">
                  <a:extLst>
                    <a:ext uri="{9D8B030D-6E8A-4147-A177-3AD203B41FA5}">
                      <a16:colId xmlns:a16="http://schemas.microsoft.com/office/drawing/2014/main" val="3446460198"/>
                    </a:ext>
                  </a:extLst>
                </a:gridCol>
                <a:gridCol w="351875">
                  <a:extLst>
                    <a:ext uri="{9D8B030D-6E8A-4147-A177-3AD203B41FA5}">
                      <a16:colId xmlns:a16="http://schemas.microsoft.com/office/drawing/2014/main" val="1163936640"/>
                    </a:ext>
                  </a:extLst>
                </a:gridCol>
                <a:gridCol w="351875">
                  <a:extLst>
                    <a:ext uri="{9D8B030D-6E8A-4147-A177-3AD203B41FA5}">
                      <a16:colId xmlns:a16="http://schemas.microsoft.com/office/drawing/2014/main" val="2231605137"/>
                    </a:ext>
                  </a:extLst>
                </a:gridCol>
              </a:tblGrid>
              <a:tr h="926554">
                <a:tc>
                  <a:txBody>
                    <a:bodyPr/>
                    <a:lstStyle/>
                    <a:p>
                      <a:pPr algn="ct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テキスト</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サービス</a:t>
                      </a: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サービス</a:t>
                      </a: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560909"/>
                  </a:ext>
                </a:extLst>
              </a:tr>
              <a:tr h="1385525">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朝食の品数が</a:t>
                      </a:r>
                      <a:r>
                        <a:rPr kumimoji="1" lang="en-US" altLang="ja-JP" sz="2000" b="0" dirty="0">
                          <a:solidFill>
                            <a:schemeClr val="tx1"/>
                          </a:solidFill>
                          <a:effectLst/>
                          <a:latin typeface="メイリオ" panose="020B0604030504040204" pitchFamily="50" charset="-128"/>
                          <a:ea typeface="メイリオ" panose="020B0604030504040204" pitchFamily="50" charset="-128"/>
                        </a:rPr>
                        <a:t>, </a:t>
                      </a:r>
                      <a:r>
                        <a:rPr kumimoji="1" lang="ja-JP" altLang="en-US" sz="2000" b="0" dirty="0">
                          <a:solidFill>
                            <a:schemeClr val="tx1"/>
                          </a:solidFill>
                          <a:effectLst/>
                          <a:latin typeface="メイリオ" panose="020B0604030504040204" pitchFamily="50" charset="-128"/>
                          <a:ea typeface="メイリオ" panose="020B0604030504040204" pitchFamily="50" charset="-128"/>
                        </a:rPr>
                        <a:t>そこまで多くない</a:t>
                      </a:r>
                      <a:br>
                        <a:rPr kumimoji="1" lang="en-US" altLang="ja-JP" sz="2000" b="0" dirty="0">
                          <a:solidFill>
                            <a:schemeClr val="tx1"/>
                          </a:solidFill>
                          <a:effectLst/>
                          <a:latin typeface="メイリオ" panose="020B0604030504040204" pitchFamily="50" charset="-128"/>
                          <a:ea typeface="メイリオ" panose="020B0604030504040204" pitchFamily="50" charset="-128"/>
                        </a:rPr>
                      </a:br>
                      <a:r>
                        <a:rPr kumimoji="1" lang="ja-JP" altLang="en-US" sz="2000" b="0" dirty="0">
                          <a:solidFill>
                            <a:schemeClr val="tx1"/>
                          </a:solidFill>
                          <a:effectLst/>
                          <a:latin typeface="メイリオ" panose="020B0604030504040204" pitchFamily="50" charset="-128"/>
                          <a:ea typeface="メイリオ" panose="020B0604030504040204" pitchFamily="50" charset="-128"/>
                        </a:rPr>
                        <a:t>ですが味と素材が大満足です</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accent2"/>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accent2"/>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rgbClr val="FF0000"/>
                          </a:solidFill>
                          <a:effectLst/>
                          <a:latin typeface="メイリオ" panose="020B0604030504040204" pitchFamily="50" charset="-128"/>
                          <a:ea typeface="メイリオ" panose="020B0604030504040204" pitchFamily="50" charset="-128"/>
                        </a:rPr>
                        <a:t>1</a:t>
                      </a:r>
                      <a:endParaRPr kumimoji="1" lang="ja-JP" altLang="en-US" sz="2400" b="0" dirty="0">
                        <a:solidFill>
                          <a:srgbClr val="FF0000"/>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2926716"/>
                  </a:ext>
                </a:extLst>
              </a:tr>
              <a:tr h="1385525">
                <a:tc>
                  <a:txBody>
                    <a:bodyPr/>
                    <a:lstStyle/>
                    <a:p>
                      <a:pPr algn="ctr">
                        <a:lnSpc>
                          <a:spcPct val="150000"/>
                        </a:lnSpc>
                      </a:pPr>
                      <a:r>
                        <a:rPr kumimoji="1" lang="ja-JP" altLang="en-US" sz="2000" b="0" dirty="0">
                          <a:solidFill>
                            <a:schemeClr val="tx1"/>
                          </a:solidFill>
                          <a:effectLst/>
                          <a:latin typeface="メイリオ" panose="020B0604030504040204" pitchFamily="50" charset="-128"/>
                          <a:ea typeface="メイリオ" panose="020B0604030504040204" pitchFamily="50" charset="-128"/>
                        </a:rPr>
                        <a:t>古稀のお祝い</a:t>
                      </a:r>
                      <a:r>
                        <a:rPr kumimoji="1" lang="en-US" altLang="ja-JP" sz="2000" b="0" dirty="0">
                          <a:solidFill>
                            <a:schemeClr val="tx1"/>
                          </a:solidFill>
                          <a:effectLst/>
                          <a:latin typeface="メイリオ" panose="020B0604030504040204" pitchFamily="50" charset="-128"/>
                          <a:ea typeface="メイリオ" panose="020B0604030504040204" pitchFamily="50" charset="-128"/>
                        </a:rPr>
                        <a:t>, </a:t>
                      </a:r>
                      <a:r>
                        <a:rPr kumimoji="1" lang="ja-JP" altLang="en-US" sz="2000" b="0" dirty="0">
                          <a:solidFill>
                            <a:schemeClr val="tx1"/>
                          </a:solidFill>
                          <a:effectLst/>
                          <a:latin typeface="メイリオ" panose="020B0604030504040204" pitchFamily="50" charset="-128"/>
                          <a:ea typeface="メイリオ" panose="020B0604030504040204" pitchFamily="50" charset="-128"/>
                        </a:rPr>
                        <a:t>良いものにできた</a:t>
                      </a:r>
                      <a:br>
                        <a:rPr kumimoji="1" lang="en-US" altLang="ja-JP" sz="2000" b="0" dirty="0">
                          <a:solidFill>
                            <a:schemeClr val="tx1"/>
                          </a:solidFill>
                          <a:effectLst/>
                          <a:latin typeface="メイリオ" panose="020B0604030504040204" pitchFamily="50" charset="-128"/>
                          <a:ea typeface="メイリオ" panose="020B0604030504040204" pitchFamily="50" charset="-128"/>
                        </a:rPr>
                      </a:br>
                      <a:r>
                        <a:rPr kumimoji="1" lang="ja-JP" altLang="en-US" sz="2000" b="0" dirty="0">
                          <a:solidFill>
                            <a:schemeClr val="tx1"/>
                          </a:solidFill>
                          <a:effectLst/>
                          <a:latin typeface="メイリオ" panose="020B0604030504040204" pitchFamily="50" charset="-128"/>
                          <a:ea typeface="メイリオ" panose="020B0604030504040204" pitchFamily="50" charset="-128"/>
                        </a:rPr>
                        <a:t>と思います</a:t>
                      </a:r>
                      <a:r>
                        <a:rPr kumimoji="1" lang="en-US" altLang="ja-JP" sz="2000" b="0" dirty="0">
                          <a:solidFill>
                            <a:schemeClr val="tx1"/>
                          </a:solidFill>
                          <a:effectLst/>
                          <a:latin typeface="メイリオ" panose="020B0604030504040204" pitchFamily="50" charset="-128"/>
                          <a:ea typeface="メイリオ" panose="020B0604030504040204" pitchFamily="50" charset="-128"/>
                        </a:rPr>
                        <a: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endParaRPr kumimoji="1" lang="ja-JP" altLang="en-US" sz="2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2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2400" b="0" dirty="0">
                          <a:solidFill>
                            <a:schemeClr val="tx1"/>
                          </a:solidFill>
                          <a:effectLst/>
                          <a:latin typeface="メイリオ" panose="020B0604030504040204" pitchFamily="50" charset="-128"/>
                          <a:ea typeface="メイリオ" panose="020B0604030504040204" pitchFamily="50" charset="-128"/>
                        </a:rPr>
                        <a:t>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6470326"/>
                  </a:ext>
                </a:extLst>
              </a:tr>
            </a:tbl>
          </a:graphicData>
        </a:graphic>
      </p:graphicFrame>
    </p:spTree>
    <p:extLst>
      <p:ext uri="{BB962C8B-B14F-4D97-AF65-F5344CB8AC3E}">
        <p14:creationId xmlns:p14="http://schemas.microsoft.com/office/powerpoint/2010/main" val="45857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CEF9F-CE7C-DD81-B470-8F54F87C56E7}"/>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補足資料</a:t>
            </a:r>
          </a:p>
        </p:txBody>
      </p:sp>
    </p:spTree>
    <p:extLst>
      <p:ext uri="{BB962C8B-B14F-4D97-AF65-F5344CB8AC3E}">
        <p14:creationId xmlns:p14="http://schemas.microsoft.com/office/powerpoint/2010/main" val="3776227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EE40FC39-B70B-F2BC-F79F-D2B1B52F8611}"/>
              </a:ext>
            </a:extLst>
          </p:cNvPr>
          <p:cNvGraphicFramePr>
            <a:graphicFrameLocks noGrp="1"/>
          </p:cNvGraphicFramePr>
          <p:nvPr>
            <p:ph idx="1"/>
            <p:extLst>
              <p:ext uri="{D42A27DB-BD31-4B8C-83A1-F6EECF244321}">
                <p14:modId xmlns:p14="http://schemas.microsoft.com/office/powerpoint/2010/main" val="1693891466"/>
              </p:ext>
            </p:extLst>
          </p:nvPr>
        </p:nvGraphicFramePr>
        <p:xfrm>
          <a:off x="737418" y="530943"/>
          <a:ext cx="5810864" cy="2694952"/>
        </p:xfrm>
        <a:graphic>
          <a:graphicData uri="http://schemas.openxmlformats.org/drawingml/2006/table">
            <a:tbl>
              <a:tblPr firstRow="1" bandRow="1">
                <a:tableStyleId>{5C22544A-7EE6-4342-B048-85BDC9FD1C3A}</a:tableStyleId>
              </a:tblPr>
              <a:tblGrid>
                <a:gridCol w="1993735">
                  <a:extLst>
                    <a:ext uri="{9D8B030D-6E8A-4147-A177-3AD203B41FA5}">
                      <a16:colId xmlns:a16="http://schemas.microsoft.com/office/drawing/2014/main" val="1580469762"/>
                    </a:ext>
                  </a:extLst>
                </a:gridCol>
                <a:gridCol w="636189">
                  <a:extLst>
                    <a:ext uri="{9D8B030D-6E8A-4147-A177-3AD203B41FA5}">
                      <a16:colId xmlns:a16="http://schemas.microsoft.com/office/drawing/2014/main" val="1019726986"/>
                    </a:ext>
                  </a:extLst>
                </a:gridCol>
                <a:gridCol w="636188">
                  <a:extLst>
                    <a:ext uri="{9D8B030D-6E8A-4147-A177-3AD203B41FA5}">
                      <a16:colId xmlns:a16="http://schemas.microsoft.com/office/drawing/2014/main" val="1322264708"/>
                    </a:ext>
                  </a:extLst>
                </a:gridCol>
                <a:gridCol w="636188">
                  <a:extLst>
                    <a:ext uri="{9D8B030D-6E8A-4147-A177-3AD203B41FA5}">
                      <a16:colId xmlns:a16="http://schemas.microsoft.com/office/drawing/2014/main" val="1879095521"/>
                    </a:ext>
                  </a:extLst>
                </a:gridCol>
                <a:gridCol w="636188">
                  <a:extLst>
                    <a:ext uri="{9D8B030D-6E8A-4147-A177-3AD203B41FA5}">
                      <a16:colId xmlns:a16="http://schemas.microsoft.com/office/drawing/2014/main" val="2026212246"/>
                    </a:ext>
                  </a:extLst>
                </a:gridCol>
                <a:gridCol w="636188">
                  <a:extLst>
                    <a:ext uri="{9D8B030D-6E8A-4147-A177-3AD203B41FA5}">
                      <a16:colId xmlns:a16="http://schemas.microsoft.com/office/drawing/2014/main" val="1675987450"/>
                    </a:ext>
                  </a:extLst>
                </a:gridCol>
                <a:gridCol w="636188">
                  <a:extLst>
                    <a:ext uri="{9D8B030D-6E8A-4147-A177-3AD203B41FA5}">
                      <a16:colId xmlns:a16="http://schemas.microsoft.com/office/drawing/2014/main" val="2859257919"/>
                    </a:ext>
                  </a:extLst>
                </a:gridCol>
              </a:tblGrid>
              <a:tr h="798266">
                <a:tc>
                  <a:txBody>
                    <a:bodyPr/>
                    <a:lstStyle/>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朝</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夕</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食</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風</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呂</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42980"/>
                  </a:ext>
                </a:extLst>
              </a:tr>
              <a:tr h="987908">
                <a:tc>
                  <a:txBody>
                    <a:bodyPr/>
                    <a:lstStyle/>
                    <a:p>
                      <a:pPr algn="ctr">
                        <a:lnSpc>
                          <a:spcPct val="250000"/>
                        </a:lnSpc>
                      </a:pPr>
                      <a:r>
                        <a:rPr kumimoji="1" lang="ja-JP" altLang="en-US" sz="1600" b="0" dirty="0">
                          <a:solidFill>
                            <a:schemeClr val="tx1"/>
                          </a:solidFill>
                          <a:effectLst/>
                          <a:latin typeface="メイリオ" panose="020B0604030504040204" pitchFamily="50" charset="-128"/>
                          <a:ea typeface="メイリオ" panose="020B0604030504040204" pitchFamily="50" charset="-128"/>
                        </a:rPr>
                        <a:t>総データ</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11268</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2438</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8423</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1744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6922</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2092</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9862775"/>
                  </a:ext>
                </a:extLst>
              </a:tr>
              <a:tr h="802168">
                <a:tc>
                  <a:txBody>
                    <a:bodyPr/>
                    <a:lstStyle/>
                    <a:p>
                      <a:pPr algn="ctr">
                        <a:lnSpc>
                          <a:spcPct val="250000"/>
                        </a:lnSpc>
                      </a:pPr>
                      <a:r>
                        <a:rPr kumimoji="1" lang="ja-JP" altLang="en-US" sz="1600" b="0" dirty="0">
                          <a:solidFill>
                            <a:schemeClr val="tx1"/>
                          </a:solidFill>
                          <a:effectLst/>
                          <a:latin typeface="メイリオ" panose="020B0604030504040204" pitchFamily="50" charset="-128"/>
                          <a:ea typeface="メイリオ" panose="020B0604030504040204" pitchFamily="50" charset="-128"/>
                        </a:rPr>
                        <a:t>テストデータ</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1360</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307</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1058</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244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886</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254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5528325"/>
                  </a:ext>
                </a:extLst>
              </a:tr>
            </a:tbl>
          </a:graphicData>
        </a:graphic>
      </p:graphicFrame>
      <p:graphicFrame>
        <p:nvGraphicFramePr>
          <p:cNvPr id="5" name="表 4">
            <a:extLst>
              <a:ext uri="{FF2B5EF4-FFF2-40B4-BE49-F238E27FC236}">
                <a16:creationId xmlns:a16="http://schemas.microsoft.com/office/drawing/2014/main" id="{0C14A420-F34D-C736-C5A1-8570B4B93273}"/>
              </a:ext>
            </a:extLst>
          </p:cNvPr>
          <p:cNvGraphicFramePr>
            <a:graphicFrameLocks noGrp="1"/>
          </p:cNvGraphicFramePr>
          <p:nvPr>
            <p:extLst>
              <p:ext uri="{D42A27DB-BD31-4B8C-83A1-F6EECF244321}">
                <p14:modId xmlns:p14="http://schemas.microsoft.com/office/powerpoint/2010/main" val="1548839850"/>
              </p:ext>
            </p:extLst>
          </p:nvPr>
        </p:nvGraphicFramePr>
        <p:xfrm>
          <a:off x="3107697" y="3429000"/>
          <a:ext cx="5225144" cy="3398064"/>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733012898"/>
                    </a:ext>
                  </a:extLst>
                </a:gridCol>
                <a:gridCol w="653143">
                  <a:extLst>
                    <a:ext uri="{9D8B030D-6E8A-4147-A177-3AD203B41FA5}">
                      <a16:colId xmlns:a16="http://schemas.microsoft.com/office/drawing/2014/main" val="3251982262"/>
                    </a:ext>
                  </a:extLst>
                </a:gridCol>
                <a:gridCol w="653143">
                  <a:extLst>
                    <a:ext uri="{9D8B030D-6E8A-4147-A177-3AD203B41FA5}">
                      <a16:colId xmlns:a16="http://schemas.microsoft.com/office/drawing/2014/main" val="405193501"/>
                    </a:ext>
                  </a:extLst>
                </a:gridCol>
                <a:gridCol w="653143">
                  <a:extLst>
                    <a:ext uri="{9D8B030D-6E8A-4147-A177-3AD203B41FA5}">
                      <a16:colId xmlns:a16="http://schemas.microsoft.com/office/drawing/2014/main" val="1602789165"/>
                    </a:ext>
                  </a:extLst>
                </a:gridCol>
                <a:gridCol w="653143">
                  <a:extLst>
                    <a:ext uri="{9D8B030D-6E8A-4147-A177-3AD203B41FA5}">
                      <a16:colId xmlns:a16="http://schemas.microsoft.com/office/drawing/2014/main" val="25620337"/>
                    </a:ext>
                  </a:extLst>
                </a:gridCol>
                <a:gridCol w="653143">
                  <a:extLst>
                    <a:ext uri="{9D8B030D-6E8A-4147-A177-3AD203B41FA5}">
                      <a16:colId xmlns:a16="http://schemas.microsoft.com/office/drawing/2014/main" val="1948536833"/>
                    </a:ext>
                  </a:extLst>
                </a:gridCol>
                <a:gridCol w="653143">
                  <a:extLst>
                    <a:ext uri="{9D8B030D-6E8A-4147-A177-3AD203B41FA5}">
                      <a16:colId xmlns:a16="http://schemas.microsoft.com/office/drawing/2014/main" val="3841774661"/>
                    </a:ext>
                  </a:extLst>
                </a:gridCol>
                <a:gridCol w="653143">
                  <a:extLst>
                    <a:ext uri="{9D8B030D-6E8A-4147-A177-3AD203B41FA5}">
                      <a16:colId xmlns:a16="http://schemas.microsoft.com/office/drawing/2014/main" val="1095436944"/>
                    </a:ext>
                  </a:extLst>
                </a:gridCol>
              </a:tblGrid>
              <a:tr h="926554">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ー</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ビ</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ス</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サ</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ー</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ビ</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ス</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p>
                      <a:pPr algn="ct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地</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設</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備</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po</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部</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rPr>
                        <a:t>屋</a:t>
                      </a:r>
                      <a:endParaRPr kumimoji="1" lang="en-US" altLang="ja-JP" sz="1400" b="0" dirty="0">
                        <a:solidFill>
                          <a:schemeClr val="tx1"/>
                        </a:solidFill>
                        <a:effectLst/>
                        <a:latin typeface="メイリオ" panose="020B0604030504040204" pitchFamily="50" charset="-128"/>
                        <a:ea typeface="メイリオ" panose="020B0604030504040204" pitchFamily="50" charset="-128"/>
                      </a:endParaRPr>
                    </a:p>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rPr>
                        <a:t>ne</a:t>
                      </a:r>
                      <a:endParaRPr kumimoji="1" lang="ja-JP" altLang="en-US" sz="14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832762"/>
                  </a:ext>
                </a:extLst>
              </a:tr>
              <a:tr h="926554">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12772</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5208</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5417</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857</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8024</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5134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7505</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2342</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50631"/>
                  </a:ext>
                </a:extLst>
              </a:tr>
              <a:tr h="926554">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1574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654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704</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108</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976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630</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940</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300000"/>
                        </a:lnSpc>
                      </a:pPr>
                      <a:r>
                        <a:rPr kumimoji="1" lang="en-US" altLang="ja-JP" sz="1300" b="0" dirty="0">
                          <a:solidFill>
                            <a:schemeClr val="tx1"/>
                          </a:solidFill>
                          <a:effectLst/>
                          <a:latin typeface="メイリオ" panose="020B0604030504040204" pitchFamily="50" charset="-128"/>
                          <a:ea typeface="メイリオ" panose="020B0604030504040204" pitchFamily="50" charset="-128"/>
                        </a:rPr>
                        <a:t>299</a:t>
                      </a:r>
                      <a:endParaRPr kumimoji="1" lang="ja-JP" altLang="en-US" sz="1300" b="0" dirty="0">
                        <a:solidFill>
                          <a:schemeClr val="tx1"/>
                        </a:solidFill>
                        <a:effectLst/>
                        <a:latin typeface="メイリオ" panose="020B0604030504040204" pitchFamily="50" charset="-128"/>
                        <a:ea typeface="メイリオ" panose="020B0604030504040204" pitchFamily="50" charset="-128"/>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234530"/>
                  </a:ext>
                </a:extLst>
              </a:tr>
            </a:tbl>
          </a:graphicData>
        </a:graphic>
      </p:graphicFrame>
    </p:spTree>
    <p:extLst>
      <p:ext uri="{BB962C8B-B14F-4D97-AF65-F5344CB8AC3E}">
        <p14:creationId xmlns:p14="http://schemas.microsoft.com/office/powerpoint/2010/main" val="3260918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4BB7E-5144-3AE0-25D9-5A5BCE5D2B93}"/>
              </a:ext>
            </a:extLst>
          </p:cNvPr>
          <p:cNvSpPr>
            <a:spLocks noGrp="1"/>
          </p:cNvSpPr>
          <p:nvPr>
            <p:ph type="title"/>
          </p:nvPr>
        </p:nvSpPr>
        <p:spPr>
          <a:xfrm>
            <a:off x="85241" y="499533"/>
            <a:ext cx="8733295" cy="1658198"/>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Transformer Encoder </a:t>
            </a:r>
            <a:r>
              <a:rPr kumimoji="1" lang="ja-JP" altLang="en-US" sz="3600" dirty="0">
                <a:latin typeface="メイリオ" panose="020B0604030504040204" pitchFamily="50" charset="-128"/>
                <a:ea typeface="メイリオ" panose="020B0604030504040204" pitchFamily="50" charset="-128"/>
              </a:rPr>
              <a:t>層内のデータの変化</a:t>
            </a:r>
          </a:p>
        </p:txBody>
      </p:sp>
      <p:sp>
        <p:nvSpPr>
          <p:cNvPr id="4" name="正方形/長方形 3">
            <a:extLst>
              <a:ext uri="{FF2B5EF4-FFF2-40B4-BE49-F238E27FC236}">
                <a16:creationId xmlns:a16="http://schemas.microsoft.com/office/drawing/2014/main" id="{58B7A31A-BD66-814A-C630-F6A137B85495}"/>
              </a:ext>
            </a:extLst>
          </p:cNvPr>
          <p:cNvSpPr/>
          <p:nvPr/>
        </p:nvSpPr>
        <p:spPr>
          <a:xfrm>
            <a:off x="1371600" y="2574225"/>
            <a:ext cx="1115878" cy="556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query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コンテンツ プレースホルダー 6">
                <a:extLst>
                  <a:ext uri="{FF2B5EF4-FFF2-40B4-BE49-F238E27FC236}">
                    <a16:creationId xmlns:a16="http://schemas.microsoft.com/office/drawing/2014/main" id="{28AF42D6-B63D-3853-6CFE-EAC559EF9CBF}"/>
                  </a:ext>
                </a:extLst>
              </p:cNvPr>
              <p:cNvSpPr>
                <a:spLocks noGrp="1"/>
              </p:cNvSpPr>
              <p:nvPr>
                <p:ph idx="1"/>
              </p:nvPr>
            </p:nvSpPr>
            <p:spPr>
              <a:xfrm>
                <a:off x="0" y="1751308"/>
                <a:ext cx="8942522" cy="5168685"/>
              </a:xfrm>
            </p:spPr>
            <p:txBody>
              <a:bodyPr>
                <a:normAutofit/>
              </a:bodyPr>
              <a:lstStyle/>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いずれも </a:t>
                </a:r>
                <a:r>
                  <a:rPr lang="en-US" altLang="ja-JP" dirty="0">
                    <a:latin typeface="メイリオ" panose="020B0604030504040204" pitchFamily="50" charset="-128"/>
                    <a:ea typeface="メイリオ" panose="020B0604030504040204" pitchFamily="50" charset="-128"/>
                  </a:rPr>
                  <a:t>[4, 7, 768] </a:t>
                </a:r>
                <a:r>
                  <a:rPr lang="ja-JP" altLang="en-US" dirty="0">
                    <a:latin typeface="メイリオ" panose="020B0604030504040204" pitchFamily="50" charset="-128"/>
                    <a:ea typeface="メイリオ" panose="020B0604030504040204" pitchFamily="50" charset="-128"/>
                  </a:rPr>
                  <a:t>の行列であり</a:t>
                </a:r>
                <a:r>
                  <a:rPr lang="en-US" altLang="ja-JP"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Attention </a:t>
                </a:r>
                <a:r>
                  <a:rPr kumimoji="1" lang="ja-JP" altLang="en-US" dirty="0">
                    <a:latin typeface="メイリオ" panose="020B0604030504040204" pitchFamily="50" charset="-128"/>
                    <a:ea typeface="メイリオ" panose="020B0604030504040204" pitchFamily="50" charset="-128"/>
                  </a:rPr>
                  <a:t>の計算</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を終えた後は </a:t>
                </a:r>
                <a:r>
                  <a:rPr kumimoji="1" lang="en-US" altLang="ja-JP" dirty="0">
                    <a:latin typeface="メイリオ" panose="020B0604030504040204" pitchFamily="50" charset="-128"/>
                    <a:ea typeface="メイリオ" panose="020B0604030504040204" pitchFamily="50" charset="-128"/>
                  </a:rPr>
                  <a:t>[4, 7, 768] </a:t>
                </a:r>
                <a:r>
                  <a:rPr lang="ja-JP" altLang="en-US" dirty="0">
                    <a:latin typeface="メイリオ" panose="020B0604030504040204" pitchFamily="50" charset="-128"/>
                    <a:ea typeface="メイリオ" panose="020B0604030504040204" pitchFamily="50" charset="-128"/>
                  </a:rPr>
                  <a:t>となる</a:t>
                </a:r>
                <a:br>
                  <a:rPr kumimoji="1" lang="en-US" altLang="ja-JP" dirty="0">
                    <a:latin typeface="メイリオ" panose="020B0604030504040204" pitchFamily="50" charset="-128"/>
                    <a:ea typeface="メイリオ" panose="020B0604030504040204" pitchFamily="50" charset="-128"/>
                  </a:rPr>
                </a:b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Attention</a:t>
                </a:r>
                <a:r>
                  <a:rPr lang="en-US" altLang="ja-JP" i="1" dirty="0">
                    <a:latin typeface="メイリオ" panose="020B0604030504040204" pitchFamily="50" charset="-128"/>
                    <a:ea typeface="メイリオ" panose="020B0604030504040204" pitchFamily="50" charset="-128"/>
                  </a:rPr>
                  <a:t> </a:t>
                </a:r>
                <a:r>
                  <a:rPr lang="ja-JP" altLang="en-US" i="1" dirty="0">
                    <a:latin typeface="メイリオ" panose="020B0604030504040204" pitchFamily="50" charset="-128"/>
                    <a:ea typeface="メイリオ" panose="020B0604030504040204" pitchFamily="50" charset="-128"/>
                  </a:rPr>
                  <a:t>計算時の </a:t>
                </a:r>
                <a:r>
                  <a:rPr lang="en-US" altLang="ja-JP" dirty="0">
                    <a:latin typeface="メイリオ" panose="020B0604030504040204" pitchFamily="50" charset="-128"/>
                    <a:ea typeface="メイリオ" panose="020B0604030504040204" pitchFamily="50" charset="-128"/>
                  </a:rPr>
                  <a:t>K</a:t>
                </a:r>
                <a14:m>
                  <m:oMath xmlns:m="http://schemas.openxmlformats.org/officeDocument/2006/math">
                    <m:r>
                      <a:rPr lang="en-US" altLang="ja-JP" b="0" i="0" smtClean="0">
                        <a:latin typeface="Cambria Math" panose="02040503050406030204" pitchFamily="18" charset="0"/>
                        <a:ea typeface="メイリオ" panose="020B0604030504040204" pitchFamily="50" charset="-128"/>
                      </a:rPr>
                      <m:t> </m:t>
                    </m:r>
                    <m:r>
                      <a:rPr lang="ja-JP" altLang="en-US" i="1">
                        <a:latin typeface="Cambria Math" panose="02040503050406030204" pitchFamily="18" charset="0"/>
                        <a:ea typeface="メイリオ" panose="020B0604030504040204" pitchFamily="50" charset="-128"/>
                      </a:rPr>
                      <m:t>の</m:t>
                    </m:r>
                  </m:oMath>
                </a14:m>
                <a:r>
                  <a:rPr lang="ja-JP" altLang="en-US" dirty="0">
                    <a:latin typeface="メイリオ" panose="020B0604030504040204" pitchFamily="50" charset="-128"/>
                    <a:ea typeface="メイリオ" panose="020B0604030504040204" pitchFamily="50" charset="-128"/>
                  </a:rPr>
                  <a:t>転置は実際には </a:t>
                </a:r>
                <a:r>
                  <a:rPr lang="en-US" altLang="ja-JP" dirty="0">
                    <a:latin typeface="メイリオ" panose="020B0604030504040204" pitchFamily="50" charset="-128"/>
                    <a:ea typeface="メイリオ" panose="020B0604030504040204" pitchFamily="50" charset="-128"/>
                  </a:rPr>
                  <a:t>[4, 768, 7] </a:t>
                </a:r>
              </a:p>
              <a:p>
                <a:r>
                  <a:rPr lang="ja-JP" altLang="en-US" dirty="0">
                    <a:latin typeface="メイリオ" panose="020B0604030504040204" pitchFamily="50" charset="-128"/>
                    <a:ea typeface="メイリオ" panose="020B0604030504040204" pitchFamily="50" charset="-128"/>
                  </a:rPr>
                  <a:t>となっている</a:t>
                </a:r>
              </a:p>
            </p:txBody>
          </p:sp>
        </mc:Choice>
        <mc:Fallback xmlns="">
          <p:sp>
            <p:nvSpPr>
              <p:cNvPr id="7" name="コンテンツ プレースホルダー 6">
                <a:extLst>
                  <a:ext uri="{FF2B5EF4-FFF2-40B4-BE49-F238E27FC236}">
                    <a16:creationId xmlns:a16="http://schemas.microsoft.com/office/drawing/2014/main" id="{28AF42D6-B63D-3853-6CFE-EAC559EF9CBF}"/>
                  </a:ext>
                </a:extLst>
              </p:cNvPr>
              <p:cNvSpPr>
                <a:spLocks noGrp="1" noRot="1" noChangeAspect="1" noMove="1" noResize="1" noEditPoints="1" noAdjustHandles="1" noChangeArrowheads="1" noChangeShapeType="1" noTextEdit="1"/>
              </p:cNvSpPr>
              <p:nvPr>
                <p:ph idx="1"/>
              </p:nvPr>
            </p:nvSpPr>
            <p:spPr>
              <a:xfrm>
                <a:off x="0" y="1751308"/>
                <a:ext cx="8942522" cy="5168685"/>
              </a:xfrm>
              <a:blipFill>
                <a:blip r:embed="rId2"/>
                <a:stretch>
                  <a:fillRect/>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6A413CBD-2B60-A3E3-13E5-2B8C8F3F62AF}"/>
              </a:ext>
            </a:extLst>
          </p:cNvPr>
          <p:cNvSpPr/>
          <p:nvPr/>
        </p:nvSpPr>
        <p:spPr>
          <a:xfrm>
            <a:off x="3361195" y="2572883"/>
            <a:ext cx="1210805" cy="556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key</a:t>
            </a:r>
            <a:endParaRPr kumimoji="1" lang="ja-JP" altLang="en-US" sz="2400"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E19E8135-D603-53AA-4919-44622F1C17DC}"/>
              </a:ext>
            </a:extLst>
          </p:cNvPr>
          <p:cNvSpPr/>
          <p:nvPr/>
        </p:nvSpPr>
        <p:spPr>
          <a:xfrm>
            <a:off x="5682912" y="2572884"/>
            <a:ext cx="1210805" cy="556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メイリオ" panose="020B0604030504040204" pitchFamily="50" charset="-128"/>
                <a:ea typeface="メイリオ" panose="020B0604030504040204" pitchFamily="50" charset="-128"/>
              </a:rPr>
              <a:t>value</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FC63BA2-A452-69D5-A069-8CF9029D92B8}"/>
              </a:ext>
            </a:extLst>
          </p:cNvPr>
          <p:cNvSpPr txBox="1"/>
          <p:nvPr/>
        </p:nvSpPr>
        <p:spPr>
          <a:xfrm>
            <a:off x="1177024" y="1836739"/>
            <a:ext cx="6332450" cy="400110"/>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バッチサイズ </a:t>
            </a:r>
            <a:r>
              <a:rPr kumimoji="1" lang="en-US" altLang="ja-JP" sz="2000" dirty="0">
                <a:latin typeface="メイリオ" panose="020B0604030504040204" pitchFamily="50" charset="-128"/>
                <a:ea typeface="メイリオ" panose="020B0604030504040204" pitchFamily="50" charset="-128"/>
              </a:rPr>
              <a:t>:4, </a:t>
            </a:r>
            <a:r>
              <a:rPr kumimoji="1" lang="ja-JP" altLang="en-US" sz="2000" dirty="0">
                <a:latin typeface="メイリオ" panose="020B0604030504040204" pitchFamily="50" charset="-128"/>
                <a:ea typeface="メイリオ" panose="020B0604030504040204" pitchFamily="50" charset="-128"/>
              </a:rPr>
              <a:t>クラス数 </a:t>
            </a:r>
            <a:r>
              <a:rPr kumimoji="1" lang="en-US" altLang="ja-JP" sz="2000" dirty="0">
                <a:latin typeface="メイリオ" panose="020B0604030504040204" pitchFamily="50" charset="-128"/>
                <a:ea typeface="メイリオ" panose="020B0604030504040204" pitchFamily="50" charset="-128"/>
              </a:rPr>
              <a:t>:7, </a:t>
            </a:r>
            <a:r>
              <a:rPr kumimoji="1" lang="ja-JP" altLang="en-US" sz="2000" dirty="0">
                <a:latin typeface="メイリオ" panose="020B0604030504040204" pitchFamily="50" charset="-128"/>
                <a:ea typeface="メイリオ" panose="020B0604030504040204" pitchFamily="50" charset="-128"/>
              </a:rPr>
              <a:t>入力次元数 </a:t>
            </a:r>
            <a:r>
              <a:rPr kumimoji="1" lang="en-US" altLang="ja-JP" sz="2000" dirty="0">
                <a:latin typeface="メイリオ" panose="020B0604030504040204" pitchFamily="50" charset="-128"/>
                <a:ea typeface="メイリオ" panose="020B0604030504040204" pitchFamily="50" charset="-128"/>
              </a:rPr>
              <a:t>:768</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7FCB9C2-46AE-0AA4-4A90-19EEBFF164F7}"/>
                  </a:ext>
                </a:extLst>
              </p:cNvPr>
              <p:cNvSpPr txBox="1"/>
              <p:nvPr/>
            </p:nvSpPr>
            <p:spPr>
              <a:xfrm>
                <a:off x="953145" y="3546740"/>
                <a:ext cx="6332449" cy="648191"/>
              </a:xfrm>
              <a:prstGeom prst="rect">
                <a:avLst/>
              </a:prstGeom>
              <a:noFill/>
            </p:spPr>
            <p:txBody>
              <a:bodyPr wrap="square" rtlCol="0">
                <a:spAutoFit/>
              </a:bodyPr>
              <a:lstStyle/>
              <a:p>
                <a14:m>
                  <m:oMath xmlns:m="http://schemas.openxmlformats.org/officeDocument/2006/math">
                    <m:r>
                      <a:rPr lang="en-US" altLang="ja-JP" sz="3200" b="0" i="1" smtClean="0">
                        <a:latin typeface="Cambria Math" panose="02040503050406030204" pitchFamily="18" charset="0"/>
                        <a:ea typeface="メイリオ" panose="020B0604030504040204" pitchFamily="50" charset="-128"/>
                      </a:rPr>
                      <m:t> </m:t>
                    </m:r>
                    <m:r>
                      <a:rPr lang="en-US" altLang="ja-JP" sz="3200" i="1" smtClean="0">
                        <a:latin typeface="Cambria Math" panose="02040503050406030204" pitchFamily="18" charset="0"/>
                        <a:ea typeface="+mj-ea"/>
                      </a:rPr>
                      <m:t>𝐴</m:t>
                    </m:r>
                    <m:r>
                      <a:rPr lang="en-US" altLang="ja-JP" sz="3200" b="0" i="1" smtClean="0">
                        <a:latin typeface="Cambria Math" panose="02040503050406030204" pitchFamily="18" charset="0"/>
                        <a:ea typeface="+mj-ea"/>
                      </a:rPr>
                      <m:t>𝑡𝑡𝑒𝑛𝑡𝑖𝑜𝑛</m:t>
                    </m:r>
                    <m:r>
                      <a:rPr lang="en-US" altLang="ja-JP" sz="3200" i="1" smtClean="0">
                        <a:latin typeface="Cambria Math" panose="02040503050406030204" pitchFamily="18" charset="0"/>
                        <a:ea typeface="+mj-ea"/>
                      </a:rPr>
                      <m:t>=</m:t>
                    </m:r>
                    <m:r>
                      <a:rPr lang="en-US" altLang="ja-JP" sz="3200" b="0" i="1" smtClean="0">
                        <a:latin typeface="Cambria Math" panose="02040503050406030204" pitchFamily="18" charset="0"/>
                        <a:ea typeface="+mj-ea"/>
                      </a:rPr>
                      <m:t>𝑆𝑜𝑓𝑡𝑚𝑎𝑥</m:t>
                    </m:r>
                    <m:d>
                      <m:dPr>
                        <m:ctrlPr>
                          <a:rPr lang="en-US" altLang="ja-JP" sz="3200" i="1" smtClean="0">
                            <a:latin typeface="Cambria Math" panose="02040503050406030204" pitchFamily="18" charset="0"/>
                            <a:ea typeface="+mj-ea"/>
                          </a:rPr>
                        </m:ctrlPr>
                      </m:dPr>
                      <m:e>
                        <m:r>
                          <a:rPr lang="en-US" altLang="ja-JP" sz="3200" b="0" i="1" smtClean="0">
                            <a:latin typeface="Cambria Math" panose="02040503050406030204" pitchFamily="18" charset="0"/>
                            <a:ea typeface="+mj-ea"/>
                          </a:rPr>
                          <m:t>𝑄</m:t>
                        </m:r>
                        <m:sSup>
                          <m:sSupPr>
                            <m:ctrlPr>
                              <a:rPr lang="en-US" altLang="ja-JP" sz="3200" b="0" i="1" smtClean="0">
                                <a:latin typeface="Cambria Math" panose="02040503050406030204" pitchFamily="18" charset="0"/>
                                <a:ea typeface="+mj-ea"/>
                              </a:rPr>
                            </m:ctrlPr>
                          </m:sSupPr>
                          <m:e>
                            <m:r>
                              <a:rPr lang="en-US" altLang="ja-JP" sz="3200" b="0" i="1" smtClean="0">
                                <a:latin typeface="Cambria Math" panose="02040503050406030204" pitchFamily="18" charset="0"/>
                                <a:ea typeface="+mj-ea"/>
                              </a:rPr>
                              <m:t>𝐾</m:t>
                            </m:r>
                          </m:e>
                          <m:sup>
                            <m:r>
                              <a:rPr lang="en-US" altLang="ja-JP" sz="3200" b="0" i="1" smtClean="0">
                                <a:latin typeface="Cambria Math" panose="02040503050406030204" pitchFamily="18" charset="0"/>
                                <a:ea typeface="+mj-ea"/>
                              </a:rPr>
                              <m:t>𝑇</m:t>
                            </m:r>
                          </m:sup>
                        </m:sSup>
                      </m:e>
                    </m:d>
                    <m:r>
                      <a:rPr lang="en-US" altLang="ja-JP" sz="3200" b="0" i="1" smtClean="0">
                        <a:latin typeface="Cambria Math" panose="02040503050406030204" pitchFamily="18" charset="0"/>
                        <a:ea typeface="+mj-ea"/>
                      </a:rPr>
                      <m:t>𝑉</m:t>
                    </m:r>
                  </m:oMath>
                </a14:m>
                <a:r>
                  <a:rPr kumimoji="1" lang="en-US" altLang="ja-JP" sz="3200" dirty="0">
                    <a:latin typeface="+mj-ea"/>
                    <a:ea typeface="+mj-ea"/>
                  </a:rPr>
                  <a:t> </a:t>
                </a:r>
                <a:endParaRPr kumimoji="1" lang="ja-JP" altLang="en-US" sz="3200" dirty="0">
                  <a:latin typeface="+mj-ea"/>
                  <a:ea typeface="+mj-ea"/>
                </a:endParaRPr>
              </a:p>
            </p:txBody>
          </p:sp>
        </mc:Choice>
        <mc:Fallback xmlns="">
          <p:sp>
            <p:nvSpPr>
              <p:cNvPr id="11" name="テキスト ボックス 10">
                <a:extLst>
                  <a:ext uri="{FF2B5EF4-FFF2-40B4-BE49-F238E27FC236}">
                    <a16:creationId xmlns:a16="http://schemas.microsoft.com/office/drawing/2014/main" id="{B7FCB9C2-46AE-0AA4-4A90-19EEBFF164F7}"/>
                  </a:ext>
                </a:extLst>
              </p:cNvPr>
              <p:cNvSpPr txBox="1">
                <a:spLocks noRot="1" noChangeAspect="1" noMove="1" noResize="1" noEditPoints="1" noAdjustHandles="1" noChangeArrowheads="1" noChangeShapeType="1" noTextEdit="1"/>
              </p:cNvSpPr>
              <p:nvPr/>
            </p:nvSpPr>
            <p:spPr>
              <a:xfrm>
                <a:off x="953145" y="3546740"/>
                <a:ext cx="6332449" cy="64819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5581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7DD49-69B6-8479-691D-688789A7A577}"/>
              </a:ext>
            </a:extLst>
          </p:cNvPr>
          <p:cNvSpPr>
            <a:spLocks noGrp="1"/>
          </p:cNvSpPr>
          <p:nvPr>
            <p:ph type="title"/>
          </p:nvPr>
        </p:nvSpPr>
        <p:spPr>
          <a:xfrm>
            <a:off x="34994" y="176106"/>
            <a:ext cx="9335729" cy="1464439"/>
          </a:xfrm>
        </p:spPr>
        <p:txBody>
          <a:bodyPr/>
          <a:lstStyle/>
          <a:p>
            <a:r>
              <a:rPr kumimoji="1" lang="en-US" altLang="ja-JP" dirty="0">
                <a:latin typeface="メイリオ" panose="020B0604030504040204" pitchFamily="50" charset="-128"/>
                <a:ea typeface="メイリオ" panose="020B0604030504040204" pitchFamily="50" charset="-128"/>
              </a:rPr>
              <a:t>Multi-Label Classification (MLC)</a:t>
            </a:r>
            <a:endParaRPr kumimoji="1"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DA67A60B-36F0-C490-A748-2BB645D3D9B1}"/>
              </a:ext>
            </a:extLst>
          </p:cNvPr>
          <p:cNvSpPr/>
          <p:nvPr/>
        </p:nvSpPr>
        <p:spPr>
          <a:xfrm>
            <a:off x="1441194" y="6075309"/>
            <a:ext cx="2456953" cy="565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Text</a:t>
            </a:r>
            <a:r>
              <a:rPr kumimoji="1" lang="ja-JP" altLang="en-US" sz="2400" dirty="0">
                <a:solidFill>
                  <a:schemeClr val="tx1"/>
                </a:solidFill>
                <a:latin typeface="メイリオ" panose="020B0604030504040204" pitchFamily="50" charset="-128"/>
                <a:ea typeface="メイリオ" panose="020B0604030504040204" pitchFamily="50" charset="-128"/>
              </a:rPr>
              <a:t> </a:t>
            </a:r>
            <a:r>
              <a:rPr kumimoji="1" lang="en-US" altLang="ja-JP" sz="2400" dirty="0">
                <a:solidFill>
                  <a:schemeClr val="tx1"/>
                </a:solidFill>
                <a:latin typeface="メイリオ" panose="020B0604030504040204" pitchFamily="50" charset="-128"/>
                <a:ea typeface="メイリオ" panose="020B0604030504040204" pitchFamily="50" charset="-128"/>
              </a:rPr>
              <a:t>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350788F7-E40C-5C36-84FF-49D674ECA123}"/>
              </a:ext>
            </a:extLst>
          </p:cNvPr>
          <p:cNvSpPr/>
          <p:nvPr/>
        </p:nvSpPr>
        <p:spPr>
          <a:xfrm>
            <a:off x="5261462" y="6018987"/>
            <a:ext cx="2456953" cy="565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Text</a:t>
            </a:r>
            <a:r>
              <a:rPr kumimoji="1" lang="ja-JP" altLang="en-US" sz="2400" dirty="0">
                <a:solidFill>
                  <a:schemeClr val="tx1"/>
                </a:solidFill>
                <a:latin typeface="メイリオ" panose="020B0604030504040204" pitchFamily="50" charset="-128"/>
                <a:ea typeface="メイリオ" panose="020B0604030504040204" pitchFamily="50" charset="-128"/>
              </a:rPr>
              <a:t> </a:t>
            </a:r>
            <a:r>
              <a:rPr kumimoji="1" lang="en-US" altLang="ja-JP" sz="2400" dirty="0">
                <a:solidFill>
                  <a:schemeClr val="tx1"/>
                </a:solidFill>
                <a:latin typeface="メイリオ" panose="020B0604030504040204" pitchFamily="50" charset="-128"/>
                <a:ea typeface="メイリオ" panose="020B0604030504040204" pitchFamily="50" charset="-128"/>
              </a:rPr>
              <a:t>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9EBDE145-EC40-E5C3-5F9D-A4D248CFC184}"/>
              </a:ext>
            </a:extLst>
          </p:cNvPr>
          <p:cNvSpPr/>
          <p:nvPr/>
        </p:nvSpPr>
        <p:spPr>
          <a:xfrm>
            <a:off x="667615" y="2521197"/>
            <a:ext cx="2234316" cy="157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Label</a:t>
            </a:r>
            <a:r>
              <a:rPr kumimoji="1" lang="ja-JP" altLang="en-US" sz="2400" dirty="0">
                <a:solidFill>
                  <a:schemeClr val="tx1"/>
                </a:solidFill>
                <a:latin typeface="メイリオ" panose="020B0604030504040204" pitchFamily="50" charset="-128"/>
                <a:ea typeface="メイリオ" panose="020B0604030504040204" pitchFamily="50" charset="-128"/>
              </a:rPr>
              <a:t> </a:t>
            </a:r>
            <a:r>
              <a:rPr kumimoji="1" lang="en-US" altLang="ja-JP" sz="2400" dirty="0">
                <a:solidFill>
                  <a:schemeClr val="tx1"/>
                </a:solidFill>
                <a:latin typeface="メイリオ" panose="020B0604030504040204" pitchFamily="50" charset="-128"/>
                <a:ea typeface="メイリオ" panose="020B0604030504040204" pitchFamily="50" charset="-128"/>
              </a:rPr>
              <a:t>A</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楕円 7">
            <a:extLst>
              <a:ext uri="{FF2B5EF4-FFF2-40B4-BE49-F238E27FC236}">
                <a16:creationId xmlns:a16="http://schemas.microsoft.com/office/drawing/2014/main" id="{29AC76B6-D340-02B2-6B88-40B6266370BD}"/>
              </a:ext>
            </a:extLst>
          </p:cNvPr>
          <p:cNvSpPr/>
          <p:nvPr/>
        </p:nvSpPr>
        <p:spPr>
          <a:xfrm>
            <a:off x="3454842" y="2603205"/>
            <a:ext cx="2234316" cy="157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Label</a:t>
            </a:r>
            <a:r>
              <a:rPr kumimoji="1" lang="ja-JP" altLang="en-US" sz="2400" dirty="0">
                <a:solidFill>
                  <a:schemeClr val="tx1"/>
                </a:solidFill>
                <a:latin typeface="メイリオ" panose="020B0604030504040204" pitchFamily="50" charset="-128"/>
                <a:ea typeface="メイリオ" panose="020B0604030504040204" pitchFamily="50" charset="-128"/>
              </a:rPr>
              <a:t> </a:t>
            </a:r>
            <a:r>
              <a:rPr kumimoji="1" lang="en-US" altLang="ja-JP" sz="2400" dirty="0">
                <a:solidFill>
                  <a:schemeClr val="tx1"/>
                </a:solidFill>
                <a:latin typeface="メイリオ" panose="020B0604030504040204" pitchFamily="50" charset="-128"/>
                <a:ea typeface="メイリオ" panose="020B0604030504040204" pitchFamily="50" charset="-128"/>
              </a:rPr>
              <a:t>B</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9" name="楕円 8">
            <a:extLst>
              <a:ext uri="{FF2B5EF4-FFF2-40B4-BE49-F238E27FC236}">
                <a16:creationId xmlns:a16="http://schemas.microsoft.com/office/drawing/2014/main" id="{D626DC3C-5DF1-B5BC-ED03-B96DE8962F6B}"/>
              </a:ext>
            </a:extLst>
          </p:cNvPr>
          <p:cNvSpPr/>
          <p:nvPr/>
        </p:nvSpPr>
        <p:spPr>
          <a:xfrm>
            <a:off x="6261319" y="2672212"/>
            <a:ext cx="2234316" cy="1554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Label</a:t>
            </a:r>
            <a:r>
              <a:rPr kumimoji="1" lang="ja-JP" altLang="en-US" sz="2400" dirty="0">
                <a:solidFill>
                  <a:schemeClr val="tx1"/>
                </a:solidFill>
                <a:latin typeface="メイリオ" panose="020B0604030504040204" pitchFamily="50" charset="-128"/>
                <a:ea typeface="メイリオ" panose="020B0604030504040204" pitchFamily="50" charset="-128"/>
              </a:rPr>
              <a:t> </a:t>
            </a:r>
            <a:r>
              <a:rPr kumimoji="1" lang="en-US" altLang="ja-JP" sz="2400" dirty="0">
                <a:solidFill>
                  <a:schemeClr val="tx1"/>
                </a:solidFill>
                <a:latin typeface="メイリオ" panose="020B0604030504040204" pitchFamily="50" charset="-128"/>
                <a:ea typeface="メイリオ" panose="020B0604030504040204" pitchFamily="50" charset="-128"/>
              </a:rPr>
              <a:t>C</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cxnSp>
        <p:nvCxnSpPr>
          <p:cNvPr id="11" name="直線矢印コネクタ 10">
            <a:extLst>
              <a:ext uri="{FF2B5EF4-FFF2-40B4-BE49-F238E27FC236}">
                <a16:creationId xmlns:a16="http://schemas.microsoft.com/office/drawing/2014/main" id="{0203FCF1-9376-772F-DC8D-D95AD62DAE72}"/>
              </a:ext>
            </a:extLst>
          </p:cNvPr>
          <p:cNvCxnSpPr>
            <a:cxnSpLocks/>
            <a:stCxn id="4" idx="0"/>
          </p:cNvCxnSpPr>
          <p:nvPr/>
        </p:nvCxnSpPr>
        <p:spPr>
          <a:xfrm flipH="1" flipV="1">
            <a:off x="1709530" y="4227102"/>
            <a:ext cx="960141" cy="18482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AD04C5B-6B93-0F8F-F5A5-CF6C5E2F3961}"/>
              </a:ext>
            </a:extLst>
          </p:cNvPr>
          <p:cNvCxnSpPr>
            <a:cxnSpLocks/>
          </p:cNvCxnSpPr>
          <p:nvPr/>
        </p:nvCxnSpPr>
        <p:spPr>
          <a:xfrm flipV="1">
            <a:off x="2669670" y="4267796"/>
            <a:ext cx="1752092" cy="18011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23F02D-A716-A9A5-5755-44532FD48AA8}"/>
              </a:ext>
            </a:extLst>
          </p:cNvPr>
          <p:cNvCxnSpPr>
            <a:cxnSpLocks/>
            <a:stCxn id="5" idx="0"/>
          </p:cNvCxnSpPr>
          <p:nvPr/>
        </p:nvCxnSpPr>
        <p:spPr>
          <a:xfrm flipH="1" flipV="1">
            <a:off x="2027583" y="4185788"/>
            <a:ext cx="4462356" cy="18331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F3001E0-CA3B-2338-3048-8D381EFDF563}"/>
              </a:ext>
            </a:extLst>
          </p:cNvPr>
          <p:cNvCxnSpPr>
            <a:cxnSpLocks/>
          </p:cNvCxnSpPr>
          <p:nvPr/>
        </p:nvCxnSpPr>
        <p:spPr>
          <a:xfrm flipV="1">
            <a:off x="6489938" y="4377046"/>
            <a:ext cx="888539" cy="16260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スライド番号プレースホルダー 10">
            <a:extLst>
              <a:ext uri="{FF2B5EF4-FFF2-40B4-BE49-F238E27FC236}">
                <a16:creationId xmlns:a16="http://schemas.microsoft.com/office/drawing/2014/main" id="{7644D4DC-6729-2E3B-54FD-7F4D72547AEB}"/>
              </a:ext>
            </a:extLst>
          </p:cNvPr>
          <p:cNvSpPr txBox="1">
            <a:spLocks/>
          </p:cNvSpPr>
          <p:nvPr/>
        </p:nvSpPr>
        <p:spPr>
          <a:xfrm>
            <a:off x="8022937" y="6170450"/>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67FEB966-CC92-2882-4B53-10D3C8DBF965}"/>
              </a:ext>
            </a:extLst>
          </p:cNvPr>
          <p:cNvSpPr txBox="1"/>
          <p:nvPr/>
        </p:nvSpPr>
        <p:spPr>
          <a:xfrm>
            <a:off x="792601" y="1320868"/>
            <a:ext cx="7820516" cy="1200329"/>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One of the major challenges in utilizing the huge amount of text data is to automate the process of assigning labels to texts</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9413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6B376-66A0-B074-C626-F9455992A223}"/>
              </a:ext>
            </a:extLst>
          </p:cNvPr>
          <p:cNvSpPr>
            <a:spLocks noGrp="1"/>
          </p:cNvSpPr>
          <p:nvPr>
            <p:ph type="title"/>
          </p:nvPr>
        </p:nvSpPr>
        <p:spPr>
          <a:xfrm>
            <a:off x="116237" y="499533"/>
            <a:ext cx="8694549" cy="1375762"/>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Transformer Encoder </a:t>
            </a:r>
            <a:r>
              <a:rPr kumimoji="1" lang="ja-JP" altLang="en-US" sz="3600" dirty="0">
                <a:latin typeface="メイリオ" panose="020B0604030504040204" pitchFamily="50" charset="-128"/>
                <a:ea typeface="メイリオ" panose="020B0604030504040204" pitchFamily="50" charset="-128"/>
              </a:rPr>
              <a:t>層内のデータの変化</a:t>
            </a:r>
          </a:p>
        </p:txBody>
      </p:sp>
      <p:pic>
        <p:nvPicPr>
          <p:cNvPr id="27650" name="Picture 2">
            <a:extLst>
              <a:ext uri="{FF2B5EF4-FFF2-40B4-BE49-F238E27FC236}">
                <a16:creationId xmlns:a16="http://schemas.microsoft.com/office/drawing/2014/main" id="{B7AA1794-8647-20CB-CB7C-216276AA02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0579" y="3099931"/>
            <a:ext cx="3688843" cy="37655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621D576-0929-245A-9D88-445967FEEA46}"/>
              </a:ext>
            </a:extLst>
          </p:cNvPr>
          <p:cNvSpPr txBox="1"/>
          <p:nvPr/>
        </p:nvSpPr>
        <p:spPr>
          <a:xfrm>
            <a:off x="650929" y="1875295"/>
            <a:ext cx="7702657" cy="83099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Attention </a:t>
            </a:r>
            <a:r>
              <a:rPr kumimoji="1" lang="ja-JP" altLang="en-US" sz="2400" dirty="0">
                <a:latin typeface="メイリオ" panose="020B0604030504040204" pitchFamily="50" charset="-128"/>
                <a:ea typeface="メイリオ" panose="020B0604030504040204" pitchFamily="50" charset="-128"/>
              </a:rPr>
              <a:t>の計算結果の行列の次の処理として</a:t>
            </a:r>
            <a:r>
              <a:rPr kumimoji="1" lang="en-US" altLang="ja-JP" sz="2400" dirty="0">
                <a:latin typeface="メイリオ" panose="020B0604030504040204" pitchFamily="50" charset="-128"/>
                <a:ea typeface="メイリオ" panose="020B0604030504040204" pitchFamily="50" charset="-128"/>
              </a:rPr>
              <a:t>, </a:t>
            </a:r>
          </a:p>
          <a:p>
            <a:r>
              <a:rPr kumimoji="1" lang="ja-JP" altLang="en-US" sz="2400" u="sng" dirty="0">
                <a:latin typeface="メイリオ" panose="020B0604030504040204" pitchFamily="50" charset="-128"/>
                <a:ea typeface="メイリオ" panose="020B0604030504040204" pitchFamily="50" charset="-128"/>
              </a:rPr>
              <a:t>バッチ内の </a:t>
            </a:r>
            <a:r>
              <a:rPr kumimoji="1" lang="en-US" altLang="ja-JP" sz="2400" u="sng" dirty="0">
                <a:latin typeface="メイリオ" panose="020B0604030504040204" pitchFamily="50" charset="-128"/>
                <a:ea typeface="メイリオ" panose="020B0604030504040204" pitchFamily="50" charset="-128"/>
              </a:rPr>
              <a:t>1 </a:t>
            </a:r>
            <a:r>
              <a:rPr kumimoji="1" lang="ja-JP" altLang="en-US" sz="2400" u="sng" dirty="0">
                <a:latin typeface="メイリオ" panose="020B0604030504040204" pitchFamily="50" charset="-128"/>
                <a:ea typeface="メイリオ" panose="020B0604030504040204" pitchFamily="50" charset="-128"/>
              </a:rPr>
              <a:t>つのデータ群</a:t>
            </a:r>
            <a:r>
              <a:rPr kumimoji="1" lang="ja-JP" altLang="en-US" sz="2400" dirty="0">
                <a:latin typeface="メイリオ" panose="020B0604030504040204" pitchFamily="50" charset="-128"/>
                <a:ea typeface="メイリオ" panose="020B0604030504040204" pitchFamily="50" charset="-128"/>
              </a:rPr>
              <a:t>を取り出して説明する</a:t>
            </a:r>
          </a:p>
        </p:txBody>
      </p:sp>
      <p:sp>
        <p:nvSpPr>
          <p:cNvPr id="5" name="楕円 4">
            <a:extLst>
              <a:ext uri="{FF2B5EF4-FFF2-40B4-BE49-F238E27FC236}">
                <a16:creationId xmlns:a16="http://schemas.microsoft.com/office/drawing/2014/main" id="{883EBDD7-4DBA-704F-30C5-22ACCA9262BF}"/>
              </a:ext>
            </a:extLst>
          </p:cNvPr>
          <p:cNvSpPr/>
          <p:nvPr/>
        </p:nvSpPr>
        <p:spPr>
          <a:xfrm>
            <a:off x="2449189" y="3099931"/>
            <a:ext cx="3471621" cy="1022888"/>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8B92F62E-7EB7-9245-F706-F313336640F9}"/>
              </a:ext>
            </a:extLst>
          </p:cNvPr>
          <p:cNvCxnSpPr>
            <a:cxnSpLocks/>
          </p:cNvCxnSpPr>
          <p:nvPr/>
        </p:nvCxnSpPr>
        <p:spPr>
          <a:xfrm>
            <a:off x="1526583" y="2572719"/>
            <a:ext cx="1387098" cy="678338"/>
          </a:xfrm>
          <a:prstGeom prst="straightConnector1">
            <a:avLst/>
          </a:prstGeom>
          <a:ln>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6992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42FBB-22C1-EF3C-975E-C52B18F9A075}"/>
              </a:ext>
            </a:extLst>
          </p:cNvPr>
          <p:cNvSpPr>
            <a:spLocks noGrp="1"/>
          </p:cNvSpPr>
          <p:nvPr>
            <p:ph type="title"/>
          </p:nvPr>
        </p:nvSpPr>
        <p:spPr>
          <a:xfrm>
            <a:off x="170481" y="499533"/>
            <a:ext cx="8803038" cy="1658198"/>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Transformer Encoder </a:t>
            </a:r>
            <a:r>
              <a:rPr kumimoji="1" lang="ja-JP" altLang="en-US" sz="3600" dirty="0">
                <a:latin typeface="メイリオ" panose="020B0604030504040204" pitchFamily="50" charset="-128"/>
                <a:ea typeface="メイリオ" panose="020B0604030504040204" pitchFamily="50" charset="-128"/>
              </a:rPr>
              <a:t>層内のデータの変化</a:t>
            </a:r>
          </a:p>
        </p:txBody>
      </p:sp>
      <p:sp>
        <p:nvSpPr>
          <p:cNvPr id="3" name="コンテンツ プレースホルダー 2">
            <a:extLst>
              <a:ext uri="{FF2B5EF4-FFF2-40B4-BE49-F238E27FC236}">
                <a16:creationId xmlns:a16="http://schemas.microsoft.com/office/drawing/2014/main" id="{4CCE411B-84C7-841F-ACA0-4037F3FC2A66}"/>
              </a:ext>
            </a:extLst>
          </p:cNvPr>
          <p:cNvSpPr>
            <a:spLocks noGrp="1"/>
          </p:cNvSpPr>
          <p:nvPr>
            <p:ph idx="1"/>
          </p:nvPr>
        </p:nvSpPr>
        <p:spPr>
          <a:xfrm>
            <a:off x="507206" y="2365353"/>
            <a:ext cx="8065294" cy="3766185"/>
          </a:xfrm>
        </p:spPr>
        <p:txBody>
          <a:bodyPr/>
          <a:lstStyle/>
          <a:p>
            <a:endParaRPr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pic>
        <p:nvPicPr>
          <p:cNvPr id="3074" name="Picture 2">
            <a:extLst>
              <a:ext uri="{FF2B5EF4-FFF2-40B4-BE49-F238E27FC236}">
                <a16:creationId xmlns:a16="http://schemas.microsoft.com/office/drawing/2014/main" id="{B43355FF-E75C-9F97-181E-7FB57EBA9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728659"/>
            <a:ext cx="7761467" cy="26693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B0444DF7-A10D-446A-CD28-375249B96964}"/>
              </a:ext>
            </a:extLst>
          </p:cNvPr>
          <p:cNvSpPr txBox="1"/>
          <p:nvPr/>
        </p:nvSpPr>
        <p:spPr>
          <a:xfrm>
            <a:off x="699716" y="2083242"/>
            <a:ext cx="8065294"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バッチ内の </a:t>
            </a:r>
            <a:r>
              <a:rPr kumimoji="1" lang="en-US" altLang="ja-JP" sz="2400" dirty="0">
                <a:latin typeface="メイリオ" panose="020B0604030504040204" pitchFamily="50" charset="-128"/>
                <a:ea typeface="メイリオ" panose="020B0604030504040204" pitchFamily="50" charset="-128"/>
              </a:rPr>
              <a:t>[7, 768] </a:t>
            </a:r>
            <a:r>
              <a:rPr kumimoji="1" lang="ja-JP" altLang="en-US" sz="2400" dirty="0">
                <a:latin typeface="メイリオ" panose="020B0604030504040204" pitchFamily="50" charset="-128"/>
                <a:ea typeface="メイリオ" panose="020B0604030504040204" pitchFamily="50" charset="-128"/>
              </a:rPr>
              <a:t>の行列の処理は以下の通りである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CC173D-FB28-56FA-6CD3-922BA40FA7E3}"/>
                  </a:ext>
                </a:extLst>
              </p:cNvPr>
              <p:cNvSpPr txBox="1"/>
              <p:nvPr/>
            </p:nvSpPr>
            <p:spPr>
              <a:xfrm>
                <a:off x="4921859" y="5398011"/>
                <a:ext cx="3264166" cy="997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pt-BR" altLang="ja-JP" sz="3200" i="1" smtClean="0">
                              <a:latin typeface="Cambria Math" panose="02040503050406030204" pitchFamily="18" charset="0"/>
                            </a:rPr>
                          </m:ctrlPr>
                        </m:sSubSupPr>
                        <m:e>
                          <m:r>
                            <a:rPr kumimoji="1" lang="en-US" altLang="ja-JP" sz="3200" b="0" i="1" smtClean="0">
                              <a:latin typeface="Cambria Math" panose="02040503050406030204" pitchFamily="18" charset="0"/>
                            </a:rPr>
                            <m:t>𝑣</m:t>
                          </m:r>
                        </m:e>
                        <m:sub>
                          <m:r>
                            <a:rPr kumimoji="1" lang="en-US" altLang="ja-JP" sz="3200" b="0" i="1" smtClean="0">
                              <a:latin typeface="Cambria Math" panose="02040503050406030204" pitchFamily="18" charset="0"/>
                            </a:rPr>
                            <m:t>𝑙</m:t>
                          </m:r>
                        </m:sub>
                        <m:sup>
                          <m:r>
                            <a:rPr kumimoji="1" lang="en-US" altLang="ja-JP" sz="3200" b="0" i="1" smtClean="0">
                              <a:latin typeface="Cambria Math" panose="02040503050406030204" pitchFamily="18" charset="0"/>
                            </a:rPr>
                            <m:t>′</m:t>
                          </m:r>
                        </m:sup>
                      </m:sSubSup>
                      <m:r>
                        <a:rPr kumimoji="1" lang="pt-BR" altLang="ja-JP" sz="3200" i="1" smtClean="0">
                          <a:latin typeface="Cambria Math" panose="02040503050406030204" pitchFamily="18" charset="0"/>
                        </a:rPr>
                        <m:t>=</m:t>
                      </m:r>
                      <m:f>
                        <m:fPr>
                          <m:ctrlPr>
                            <a:rPr kumimoji="1" lang="pt-BR" altLang="ja-JP" sz="3200" i="1" smtClean="0">
                              <a:latin typeface="Cambria Math" panose="02040503050406030204" pitchFamily="18" charset="0"/>
                            </a:rPr>
                          </m:ctrlPr>
                        </m:fPr>
                        <m:num>
                          <m:nary>
                            <m:naryPr>
                              <m:chr m:val="∑"/>
                              <m:ctrlPr>
                                <a:rPr kumimoji="1" lang="pt-BR" altLang="ja-JP" sz="3200" i="1">
                                  <a:latin typeface="Cambria Math" panose="02040503050406030204" pitchFamily="18" charset="0"/>
                                </a:rPr>
                              </m:ctrlPr>
                            </m:naryPr>
                            <m:sub>
                              <m:r>
                                <a:rPr kumimoji="1" lang="pt-BR" altLang="ja-JP" sz="3200" i="1">
                                  <a:latin typeface="Cambria Math" panose="02040503050406030204" pitchFamily="18" charset="0"/>
                                </a:rPr>
                                <m:t>𝑘</m:t>
                              </m:r>
                              <m:r>
                                <a:rPr kumimoji="1" lang="pt-BR" altLang="ja-JP" sz="3200" i="1">
                                  <a:latin typeface="Cambria Math" panose="02040503050406030204" pitchFamily="18" charset="0"/>
                                </a:rPr>
                                <m:t>=1</m:t>
                              </m:r>
                            </m:sub>
                            <m:sup>
                              <m:r>
                                <a:rPr kumimoji="1" lang="en-US" altLang="ja-JP" sz="3200" b="0" i="1" smtClean="0">
                                  <a:latin typeface="Cambria Math" panose="02040503050406030204" pitchFamily="18" charset="0"/>
                                </a:rPr>
                                <m:t>7</m:t>
                              </m:r>
                            </m:sup>
                            <m:e>
                              <m:sSub>
                                <m:sSubPr>
                                  <m:ctrlPr>
                                    <a:rPr kumimoji="1" lang="pt-BR" altLang="ja-JP" sz="3200" i="1">
                                      <a:latin typeface="Cambria Math" panose="02040503050406030204" pitchFamily="18" charset="0"/>
                                    </a:rPr>
                                  </m:ctrlPr>
                                </m:sSubPr>
                                <m:e>
                                  <m:r>
                                    <a:rPr kumimoji="1" lang="en-US" altLang="ja-JP" sz="3200" i="1">
                                      <a:latin typeface="Cambria Math" panose="02040503050406030204" pitchFamily="18" charset="0"/>
                                    </a:rPr>
                                    <m:t>𝑣</m:t>
                                  </m:r>
                                </m:e>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𝑙</m:t>
                                  </m:r>
                                  <m:r>
                                    <a:rPr kumimoji="1" lang="en-US" altLang="ja-JP" sz="3200" b="0" i="1" smtClean="0">
                                      <a:latin typeface="Cambria Math" panose="02040503050406030204" pitchFamily="18" charset="0"/>
                                    </a:rPr>
                                    <m:t> </m:t>
                                  </m:r>
                                </m:sub>
                              </m:sSub>
                            </m:e>
                          </m:nary>
                        </m:num>
                        <m:den>
                          <m:r>
                            <a:rPr kumimoji="1" lang="en-US" altLang="ja-JP" sz="3200" b="0" i="1" smtClean="0">
                              <a:latin typeface="Cambria Math" panose="02040503050406030204" pitchFamily="18" charset="0"/>
                            </a:rPr>
                            <m:t>7</m:t>
                          </m:r>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D4CC173D-FB28-56FA-6CD3-922BA40FA7E3}"/>
                  </a:ext>
                </a:extLst>
              </p:cNvPr>
              <p:cNvSpPr txBox="1">
                <a:spLocks noRot="1" noChangeAspect="1" noMove="1" noResize="1" noEditPoints="1" noAdjustHandles="1" noChangeArrowheads="1" noChangeShapeType="1" noTextEdit="1"/>
              </p:cNvSpPr>
              <p:nvPr/>
            </p:nvSpPr>
            <p:spPr>
              <a:xfrm>
                <a:off x="4921859" y="5398011"/>
                <a:ext cx="3264166" cy="99777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1490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6F816-53E3-E624-5850-BB40E3314548}"/>
              </a:ext>
            </a:extLst>
          </p:cNvPr>
          <p:cNvPicPr>
            <a:picLocks noChangeAspect="1"/>
          </p:cNvPicPr>
          <p:nvPr/>
        </p:nvPicPr>
        <p:blipFill>
          <a:blip r:embed="rId2"/>
          <a:stretch>
            <a:fillRect/>
          </a:stretch>
        </p:blipFill>
        <p:spPr>
          <a:xfrm>
            <a:off x="63617" y="146734"/>
            <a:ext cx="9016765" cy="1658256"/>
          </a:xfrm>
          <a:prstGeom prst="rect">
            <a:avLst/>
          </a:prstGeom>
        </p:spPr>
      </p:pic>
      <p:sp>
        <p:nvSpPr>
          <p:cNvPr id="3" name="コンテンツ プレースホルダー 2">
            <a:extLst>
              <a:ext uri="{FF2B5EF4-FFF2-40B4-BE49-F238E27FC236}">
                <a16:creationId xmlns:a16="http://schemas.microsoft.com/office/drawing/2014/main" id="{D76BAC6C-10AF-0E35-CD81-48FD03301540}"/>
              </a:ext>
            </a:extLst>
          </p:cNvPr>
          <p:cNvSpPr>
            <a:spLocks noGrp="1"/>
          </p:cNvSpPr>
          <p:nvPr>
            <p:ph idx="1"/>
          </p:nvPr>
        </p:nvSpPr>
        <p:spPr>
          <a:xfrm>
            <a:off x="402956" y="1588576"/>
            <a:ext cx="8123049" cy="4347275"/>
          </a:xfrm>
        </p:spPr>
        <p:txBody>
          <a:bodyPr/>
          <a:lstStyle/>
          <a:p>
            <a:r>
              <a:rPr kumimoji="1" lang="ja-JP" altLang="en-US" dirty="0">
                <a:latin typeface="メイリオ" panose="020B0604030504040204" pitchFamily="50" charset="-128"/>
                <a:ea typeface="メイリオ" panose="020B0604030504040204" pitchFamily="50" charset="-128"/>
              </a:rPr>
              <a:t>これらの処理によってバッチごとの行列のサイズは</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[4, 768] </a:t>
            </a:r>
            <a:r>
              <a:rPr kumimoji="1" lang="ja-JP" altLang="en-US" dirty="0">
                <a:latin typeface="メイリオ" panose="020B0604030504040204" pitchFamily="50" charset="-128"/>
                <a:ea typeface="メイリオ" panose="020B0604030504040204" pitchFamily="50" charset="-128"/>
              </a:rPr>
              <a:t>になり</a:t>
            </a:r>
            <a:r>
              <a:rPr kumimoji="1"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線形層で </a:t>
            </a:r>
            <a:r>
              <a:rPr lang="en-US" altLang="ja-JP" dirty="0">
                <a:latin typeface="メイリオ" panose="020B0604030504040204" pitchFamily="50" charset="-128"/>
                <a:ea typeface="メイリオ" panose="020B0604030504040204" pitchFamily="50" charset="-128"/>
              </a:rPr>
              <a:t>[4, 14] </a:t>
            </a:r>
            <a:r>
              <a:rPr lang="ja-JP" altLang="en-US" dirty="0">
                <a:latin typeface="メイリオ" panose="020B0604030504040204" pitchFamily="50" charset="-128"/>
                <a:ea typeface="メイリオ" panose="020B0604030504040204" pitchFamily="50" charset="-128"/>
              </a:rPr>
              <a:t>に圧縮した後に</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Sigmoid </a:t>
            </a:r>
            <a:r>
              <a:rPr lang="ja-JP" altLang="en-US" dirty="0">
                <a:latin typeface="メイリオ" panose="020B0604030504040204" pitchFamily="50" charset="-128"/>
                <a:ea typeface="メイリオ" panose="020B0604030504040204" pitchFamily="50" charset="-128"/>
              </a:rPr>
              <a:t>関数に入力して出力を得ている</a:t>
            </a:r>
            <a:endParaRPr kumimoji="1" lang="ja-JP" altLang="en-US" dirty="0">
              <a:latin typeface="メイリオ" panose="020B0604030504040204" pitchFamily="50" charset="-128"/>
              <a:ea typeface="メイリオ" panose="020B0604030504040204" pitchFamily="50" charset="-128"/>
            </a:endParaRPr>
          </a:p>
        </p:txBody>
      </p:sp>
      <p:pic>
        <p:nvPicPr>
          <p:cNvPr id="28674" name="Picture 2">
            <a:extLst>
              <a:ext uri="{FF2B5EF4-FFF2-40B4-BE49-F238E27FC236}">
                <a16:creationId xmlns:a16="http://schemas.microsoft.com/office/drawing/2014/main" id="{2756D658-98C0-81BB-43B2-F7A78C5EE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71" y="3536120"/>
            <a:ext cx="7198963" cy="329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12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271E4541-3075-99E4-5DE0-CC6DF18B070B}"/>
              </a:ext>
            </a:extLst>
          </p:cNvPr>
          <p:cNvGraphicFramePr>
            <a:graphicFrameLocks noGrp="1"/>
          </p:cNvGraphicFramePr>
          <p:nvPr>
            <p:extLst>
              <p:ext uri="{D42A27DB-BD31-4B8C-83A1-F6EECF244321}">
                <p14:modId xmlns:p14="http://schemas.microsoft.com/office/powerpoint/2010/main" val="4101363676"/>
              </p:ext>
            </p:extLst>
          </p:nvPr>
        </p:nvGraphicFramePr>
        <p:xfrm>
          <a:off x="1224116" y="2510503"/>
          <a:ext cx="6356592" cy="697271"/>
        </p:xfrm>
        <a:graphic>
          <a:graphicData uri="http://schemas.openxmlformats.org/drawingml/2006/table">
            <a:tbl>
              <a:tblPr firstRow="1" bandRow="1">
                <a:tableStyleId>{5C22544A-7EE6-4342-B048-85BDC9FD1C3A}</a:tableStyleId>
              </a:tblPr>
              <a:tblGrid>
                <a:gridCol w="794574">
                  <a:extLst>
                    <a:ext uri="{9D8B030D-6E8A-4147-A177-3AD203B41FA5}">
                      <a16:colId xmlns:a16="http://schemas.microsoft.com/office/drawing/2014/main" val="2760841920"/>
                    </a:ext>
                  </a:extLst>
                </a:gridCol>
                <a:gridCol w="794574">
                  <a:extLst>
                    <a:ext uri="{9D8B030D-6E8A-4147-A177-3AD203B41FA5}">
                      <a16:colId xmlns:a16="http://schemas.microsoft.com/office/drawing/2014/main" val="4024743296"/>
                    </a:ext>
                  </a:extLst>
                </a:gridCol>
                <a:gridCol w="794574">
                  <a:extLst>
                    <a:ext uri="{9D8B030D-6E8A-4147-A177-3AD203B41FA5}">
                      <a16:colId xmlns:a16="http://schemas.microsoft.com/office/drawing/2014/main" val="1916229346"/>
                    </a:ext>
                  </a:extLst>
                </a:gridCol>
                <a:gridCol w="794574">
                  <a:extLst>
                    <a:ext uri="{9D8B030D-6E8A-4147-A177-3AD203B41FA5}">
                      <a16:colId xmlns:a16="http://schemas.microsoft.com/office/drawing/2014/main" val="1196261880"/>
                    </a:ext>
                  </a:extLst>
                </a:gridCol>
                <a:gridCol w="794574">
                  <a:extLst>
                    <a:ext uri="{9D8B030D-6E8A-4147-A177-3AD203B41FA5}">
                      <a16:colId xmlns:a16="http://schemas.microsoft.com/office/drawing/2014/main" val="3797176603"/>
                    </a:ext>
                  </a:extLst>
                </a:gridCol>
                <a:gridCol w="794574">
                  <a:extLst>
                    <a:ext uri="{9D8B030D-6E8A-4147-A177-3AD203B41FA5}">
                      <a16:colId xmlns:a16="http://schemas.microsoft.com/office/drawing/2014/main" val="553074500"/>
                    </a:ext>
                  </a:extLst>
                </a:gridCol>
                <a:gridCol w="794574">
                  <a:extLst>
                    <a:ext uri="{9D8B030D-6E8A-4147-A177-3AD203B41FA5}">
                      <a16:colId xmlns:a16="http://schemas.microsoft.com/office/drawing/2014/main" val="2473065269"/>
                    </a:ext>
                  </a:extLst>
                </a:gridCol>
                <a:gridCol w="794574">
                  <a:extLst>
                    <a:ext uri="{9D8B030D-6E8A-4147-A177-3AD203B41FA5}">
                      <a16:colId xmlns:a16="http://schemas.microsoft.com/office/drawing/2014/main" val="1716200023"/>
                    </a:ext>
                  </a:extLst>
                </a:gridCol>
              </a:tblGrid>
              <a:tr h="697271">
                <a:tc>
                  <a:txBody>
                    <a:bodyPr/>
                    <a:lstStyle/>
                    <a:p>
                      <a:endParaRPr kumimoji="1" lang="en-US" altLang="ja-JP" sz="1300" b="0" dirty="0">
                        <a:solidFill>
                          <a:schemeClr val="tx1"/>
                        </a:solidFill>
                        <a:latin typeface="メイリオ" panose="020B0604030504040204" pitchFamily="50" charset="-128"/>
                        <a:ea typeface="メイリオ" panose="020B0604030504040204" pitchFamily="50" charset="-128"/>
                      </a:endParaRPr>
                    </a:p>
                    <a:p>
                      <a:r>
                        <a:rPr kumimoji="1" lang="en-US" altLang="ja-JP" sz="1300" b="0" dirty="0">
                          <a:solidFill>
                            <a:schemeClr val="tx1"/>
                          </a:solidFill>
                          <a:latin typeface="メイリオ" panose="020B0604030504040204" pitchFamily="50" charset="-128"/>
                          <a:ea typeface="メイリオ" panose="020B0604030504040204" pitchFamily="50" charset="-128"/>
                        </a:rPr>
                        <a:t>Query</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99"/>
                    </a:solidFill>
                  </a:tcPr>
                </a:tc>
                <a:tc>
                  <a:txBody>
                    <a:bodyPr/>
                    <a:lstStyle/>
                    <a:p>
                      <a:r>
                        <a:rPr kumimoji="1" lang="en-US" altLang="ja-JP" sz="1300" b="0" dirty="0">
                          <a:solidFill>
                            <a:schemeClr val="tx1"/>
                          </a:solidFill>
                          <a:latin typeface="メイリオ" panose="020B0604030504040204" pitchFamily="50" charset="-128"/>
                          <a:ea typeface="メイリオ" panose="020B0604030504040204" pitchFamily="50" charset="-128"/>
                        </a:rPr>
                        <a:t>entity CLS 1</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2</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3</a:t>
                      </a:r>
                      <a:endParaRPr kumimoji="1" lang="ja-JP" altLang="en-US" sz="1300" b="0" dirty="0">
                        <a:solidFill>
                          <a:schemeClr val="tx1"/>
                        </a:solidFill>
                        <a:latin typeface="メイリオ" panose="020B0604030504040204" pitchFamily="50" charset="-128"/>
                        <a:ea typeface="メイリオ" panose="020B0604030504040204" pitchFamily="50" charset="-128"/>
                      </a:endParaRPr>
                    </a:p>
                    <a:p>
                      <a:endParaRPr kumimoji="1" lang="ja-JP" altLang="en-US" sz="1300" b="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4</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5</a:t>
                      </a:r>
                      <a:endParaRPr kumimoji="1" lang="ja-JP" altLang="en-US" sz="1300" b="0" dirty="0">
                        <a:solidFill>
                          <a:schemeClr val="tx1"/>
                        </a:solidFill>
                        <a:latin typeface="メイリオ" panose="020B0604030504040204" pitchFamily="50" charset="-128"/>
                        <a:ea typeface="メイリオ" panose="020B0604030504040204" pitchFamily="50" charset="-128"/>
                      </a:endParaRPr>
                    </a:p>
                    <a:p>
                      <a:endParaRPr kumimoji="1" lang="ja-JP" altLang="en-US" sz="1300" b="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6</a:t>
                      </a:r>
                      <a:endParaRPr kumimoji="1" lang="ja-JP" altLang="en-US" sz="1300" b="0" dirty="0">
                        <a:solidFill>
                          <a:schemeClr val="tx1"/>
                        </a:solidFill>
                        <a:latin typeface="メイリオ" panose="020B0604030504040204" pitchFamily="50" charset="-128"/>
                        <a:ea typeface="メイリオ" panose="020B0604030504040204" pitchFamily="50" charset="-128"/>
                      </a:endParaRPr>
                    </a:p>
                    <a:p>
                      <a:endParaRPr kumimoji="1" lang="ja-JP" altLang="en-US" sz="1300" b="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entity CLS 7</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74407"/>
                  </a:ext>
                </a:extLst>
              </a:tr>
            </a:tbl>
          </a:graphicData>
        </a:graphic>
      </p:graphicFrame>
      <p:pic>
        <p:nvPicPr>
          <p:cNvPr id="1026" name="Picture 2">
            <a:extLst>
              <a:ext uri="{FF2B5EF4-FFF2-40B4-BE49-F238E27FC236}">
                <a16:creationId xmlns:a16="http://schemas.microsoft.com/office/drawing/2014/main" id="{70A06D56-1731-AD6D-4786-C5629BD02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517" y="5432476"/>
            <a:ext cx="6648450" cy="1228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 9">
            <a:extLst>
              <a:ext uri="{FF2B5EF4-FFF2-40B4-BE49-F238E27FC236}">
                <a16:creationId xmlns:a16="http://schemas.microsoft.com/office/drawing/2014/main" id="{2E91DBB2-AAD9-9215-711F-4463CD3DCAB0}"/>
              </a:ext>
            </a:extLst>
          </p:cNvPr>
          <p:cNvGraphicFramePr>
            <a:graphicFrameLocks noGrp="1"/>
          </p:cNvGraphicFramePr>
          <p:nvPr>
            <p:extLst>
              <p:ext uri="{D42A27DB-BD31-4B8C-83A1-F6EECF244321}">
                <p14:modId xmlns:p14="http://schemas.microsoft.com/office/powerpoint/2010/main" val="2517849259"/>
              </p:ext>
            </p:extLst>
          </p:nvPr>
        </p:nvGraphicFramePr>
        <p:xfrm>
          <a:off x="492917" y="3693527"/>
          <a:ext cx="8392984" cy="685800"/>
        </p:xfrm>
        <a:graphic>
          <a:graphicData uri="http://schemas.openxmlformats.org/drawingml/2006/table">
            <a:tbl>
              <a:tblPr firstRow="1" bandRow="1">
                <a:tableStyleId>{5C22544A-7EE6-4342-B048-85BDC9FD1C3A}</a:tableStyleId>
              </a:tblPr>
              <a:tblGrid>
                <a:gridCol w="1049123">
                  <a:extLst>
                    <a:ext uri="{9D8B030D-6E8A-4147-A177-3AD203B41FA5}">
                      <a16:colId xmlns:a16="http://schemas.microsoft.com/office/drawing/2014/main" val="1363290432"/>
                    </a:ext>
                  </a:extLst>
                </a:gridCol>
                <a:gridCol w="1049123">
                  <a:extLst>
                    <a:ext uri="{9D8B030D-6E8A-4147-A177-3AD203B41FA5}">
                      <a16:colId xmlns:a16="http://schemas.microsoft.com/office/drawing/2014/main" val="3980679818"/>
                    </a:ext>
                  </a:extLst>
                </a:gridCol>
                <a:gridCol w="1049123">
                  <a:extLst>
                    <a:ext uri="{9D8B030D-6E8A-4147-A177-3AD203B41FA5}">
                      <a16:colId xmlns:a16="http://schemas.microsoft.com/office/drawing/2014/main" val="1056201419"/>
                    </a:ext>
                  </a:extLst>
                </a:gridCol>
                <a:gridCol w="1049123">
                  <a:extLst>
                    <a:ext uri="{9D8B030D-6E8A-4147-A177-3AD203B41FA5}">
                      <a16:colId xmlns:a16="http://schemas.microsoft.com/office/drawing/2014/main" val="779314642"/>
                    </a:ext>
                  </a:extLst>
                </a:gridCol>
                <a:gridCol w="1049123">
                  <a:extLst>
                    <a:ext uri="{9D8B030D-6E8A-4147-A177-3AD203B41FA5}">
                      <a16:colId xmlns:a16="http://schemas.microsoft.com/office/drawing/2014/main" val="534913256"/>
                    </a:ext>
                  </a:extLst>
                </a:gridCol>
                <a:gridCol w="1049123">
                  <a:extLst>
                    <a:ext uri="{9D8B030D-6E8A-4147-A177-3AD203B41FA5}">
                      <a16:colId xmlns:a16="http://schemas.microsoft.com/office/drawing/2014/main" val="135470456"/>
                    </a:ext>
                  </a:extLst>
                </a:gridCol>
                <a:gridCol w="1049123">
                  <a:extLst>
                    <a:ext uri="{9D8B030D-6E8A-4147-A177-3AD203B41FA5}">
                      <a16:colId xmlns:a16="http://schemas.microsoft.com/office/drawing/2014/main" val="831968528"/>
                    </a:ext>
                  </a:extLst>
                </a:gridCol>
                <a:gridCol w="1049123">
                  <a:extLst>
                    <a:ext uri="{9D8B030D-6E8A-4147-A177-3AD203B41FA5}">
                      <a16:colId xmlns:a16="http://schemas.microsoft.com/office/drawing/2014/main" val="2213697072"/>
                    </a:ext>
                  </a:extLst>
                </a:gridCol>
              </a:tblGrid>
              <a:tr h="502389">
                <a:tc>
                  <a:txBody>
                    <a:bodyPr/>
                    <a:lstStyle/>
                    <a:p>
                      <a:r>
                        <a:rPr kumimoji="1" lang="en-US" altLang="ja-JP" sz="1300" b="0" dirty="0">
                          <a:solidFill>
                            <a:schemeClr val="tx1"/>
                          </a:solidFill>
                          <a:latin typeface="メイリオ" panose="020B0604030504040204" pitchFamily="50" charset="-128"/>
                          <a:ea typeface="メイリオ" panose="020B0604030504040204" pitchFamily="50" charset="-128"/>
                        </a:rPr>
                        <a:t>Key</a:t>
                      </a:r>
                    </a:p>
                    <a:p>
                      <a:endParaRPr kumimoji="1" lang="en-US" altLang="ja-JP" sz="1300" b="0" dirty="0">
                        <a:solidFill>
                          <a:schemeClr val="tx1"/>
                        </a:solidFill>
                        <a:latin typeface="メイリオ" panose="020B0604030504040204" pitchFamily="50" charset="-128"/>
                        <a:ea typeface="メイリオ" panose="020B0604030504040204" pitchFamily="50" charset="-128"/>
                      </a:endParaRPr>
                    </a:p>
                    <a:p>
                      <a:r>
                        <a:rPr kumimoji="1" lang="en-US" altLang="ja-JP" sz="1300" b="0" dirty="0">
                          <a:solidFill>
                            <a:schemeClr val="tx1"/>
                          </a:solidFill>
                          <a:latin typeface="メイリオ" panose="020B0604030504040204" pitchFamily="50" charset="-128"/>
                          <a:ea typeface="メイリオ" panose="020B0604030504040204" pitchFamily="50" charset="-128"/>
                        </a:rPr>
                        <a:t>Value</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6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1</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2</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3</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4</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5</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6</a:t>
                      </a:r>
                      <a:endParaRPr kumimoji="1" lang="ja-JP" altLang="en-US" sz="1300" b="0" dirty="0">
                        <a:solidFill>
                          <a:schemeClr val="tx1"/>
                        </a:solidFill>
                        <a:latin typeface="メイリオ" panose="020B0604030504040204" pitchFamily="50" charset="-128"/>
                        <a:ea typeface="メイリオ" panose="020B0604030504040204" pitchFamily="50" charset="-128"/>
                      </a:endParaRPr>
                    </a:p>
                    <a:p>
                      <a:endParaRPr kumimoji="1" lang="ja-JP" altLang="en-US" sz="1300" b="0" dirty="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b="0" dirty="0">
                          <a:solidFill>
                            <a:schemeClr val="tx1"/>
                          </a:solidFill>
                          <a:latin typeface="メイリオ" panose="020B0604030504040204" pitchFamily="50" charset="-128"/>
                          <a:ea typeface="メイリオ" panose="020B0604030504040204" pitchFamily="50" charset="-128"/>
                        </a:rPr>
                        <a:t>attribute CLS 7</a:t>
                      </a:r>
                      <a:endParaRPr kumimoji="1" lang="ja-JP" altLang="en-US" sz="13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8742387"/>
                  </a:ext>
                </a:extLst>
              </a:tr>
            </a:tbl>
          </a:graphicData>
        </a:graphic>
      </p:graphicFrame>
      <p:sp>
        <p:nvSpPr>
          <p:cNvPr id="11" name="タイトル 1">
            <a:extLst>
              <a:ext uri="{FF2B5EF4-FFF2-40B4-BE49-F238E27FC236}">
                <a16:creationId xmlns:a16="http://schemas.microsoft.com/office/drawing/2014/main" id="{64D9661A-0CA6-CF1D-297F-7424190878D9}"/>
              </a:ext>
            </a:extLst>
          </p:cNvPr>
          <p:cNvSpPr>
            <a:spLocks noGrp="1"/>
          </p:cNvSpPr>
          <p:nvPr>
            <p:ph type="title"/>
          </p:nvPr>
        </p:nvSpPr>
        <p:spPr>
          <a:xfrm>
            <a:off x="170481" y="499533"/>
            <a:ext cx="8803038" cy="1658198"/>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CLS </a:t>
            </a:r>
            <a:r>
              <a:rPr kumimoji="1" lang="ja-JP" altLang="en-US" sz="3600" dirty="0">
                <a:latin typeface="メイリオ" panose="020B0604030504040204" pitchFamily="50" charset="-128"/>
                <a:ea typeface="メイリオ" panose="020B0604030504040204" pitchFamily="50" charset="-128"/>
              </a:rPr>
              <a:t>トークンの位置の指定方法</a:t>
            </a:r>
          </a:p>
        </p:txBody>
      </p:sp>
    </p:spTree>
    <p:extLst>
      <p:ext uri="{BB962C8B-B14F-4D97-AF65-F5344CB8AC3E}">
        <p14:creationId xmlns:p14="http://schemas.microsoft.com/office/powerpoint/2010/main" val="217682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86A8B6B-9ED2-C235-DBC7-3765AA747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9154" y="1781506"/>
            <a:ext cx="6603167" cy="4769355"/>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1">
            <a:extLst>
              <a:ext uri="{FF2B5EF4-FFF2-40B4-BE49-F238E27FC236}">
                <a16:creationId xmlns:a16="http://schemas.microsoft.com/office/drawing/2014/main" id="{3486DEF9-74D0-72B3-4253-D8157CECC9E2}"/>
              </a:ext>
            </a:extLst>
          </p:cNvPr>
          <p:cNvSpPr>
            <a:spLocks noGrp="1"/>
          </p:cNvSpPr>
          <p:nvPr>
            <p:ph type="title"/>
          </p:nvPr>
        </p:nvSpPr>
        <p:spPr>
          <a:xfrm>
            <a:off x="532606" y="215250"/>
            <a:ext cx="8078787" cy="1657350"/>
          </a:xfrm>
        </p:spPr>
        <p:txBody>
          <a:bodyPr/>
          <a:lstStyle/>
          <a:p>
            <a:r>
              <a:rPr kumimoji="1" lang="en-US" altLang="ja-JP" dirty="0">
                <a:latin typeface="メイリオ" panose="020B0604030504040204" pitchFamily="50" charset="-128"/>
                <a:ea typeface="メイリオ" panose="020B0604030504040204" pitchFamily="50" charset="-128"/>
              </a:rPr>
              <a:t>CLS </a:t>
            </a:r>
            <a:r>
              <a:rPr kumimoji="1" lang="ja-JP" altLang="en-US" dirty="0">
                <a:latin typeface="メイリオ" panose="020B0604030504040204" pitchFamily="50" charset="-128"/>
                <a:ea typeface="メイリオ" panose="020B0604030504040204" pitchFamily="50" charset="-128"/>
              </a:rPr>
              <a:t>検証モデル図</a:t>
            </a:r>
            <a:br>
              <a:rPr kumimoji="1" lang="en-US" altLang="ja-JP" dirty="0"/>
            </a:br>
            <a:r>
              <a:rPr kumimoji="1" lang="en-US" altLang="ja-JP" sz="3600" dirty="0">
                <a:latin typeface="メイリオ" panose="020B0604030504040204" pitchFamily="50" charset="-128"/>
                <a:ea typeface="メイリオ" panose="020B0604030504040204" pitchFamily="50" charset="-128"/>
              </a:rPr>
              <a:t>CLS Verification Model</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8692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CD8D434-B8BB-D25A-CAAA-AF43CDBB63DE}"/>
              </a:ext>
            </a:extLst>
          </p:cNvPr>
          <p:cNvPicPr>
            <a:picLocks noChangeAspect="1"/>
          </p:cNvPicPr>
          <p:nvPr/>
        </p:nvPicPr>
        <p:blipFill>
          <a:blip r:embed="rId2"/>
          <a:stretch>
            <a:fillRect/>
          </a:stretch>
        </p:blipFill>
        <p:spPr>
          <a:xfrm>
            <a:off x="319899" y="307139"/>
            <a:ext cx="5566130" cy="1676545"/>
          </a:xfrm>
          <a:prstGeom prst="rect">
            <a:avLst/>
          </a:prstGeom>
        </p:spPr>
      </p:pic>
      <p:pic>
        <p:nvPicPr>
          <p:cNvPr id="4098" name="Picture 2">
            <a:extLst>
              <a:ext uri="{FF2B5EF4-FFF2-40B4-BE49-F238E27FC236}">
                <a16:creationId xmlns:a16="http://schemas.microsoft.com/office/drawing/2014/main" id="{394E2129-0959-321C-1664-8245FAF4B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11" y="1728676"/>
            <a:ext cx="6880487" cy="493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793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DCADC-D359-D89D-807D-6F9C7DDBCB4A}"/>
              </a:ext>
            </a:extLst>
          </p:cNvPr>
          <p:cNvSpPr>
            <a:spLocks noGrp="1"/>
          </p:cNvSpPr>
          <p:nvPr>
            <p:ph type="title"/>
          </p:nvPr>
        </p:nvSpPr>
        <p:spPr/>
        <p:txBody>
          <a:bodyPr>
            <a:normAutofit/>
          </a:bodyPr>
          <a:lstStyle/>
          <a:p>
            <a:r>
              <a:rPr kumimoji="1" lang="en-US" altLang="ja-JP" sz="3600" dirty="0">
                <a:latin typeface="メイリオ" panose="020B0604030504040204" pitchFamily="50" charset="-128"/>
                <a:ea typeface="メイリオ" panose="020B0604030504040204" pitchFamily="50" charset="-128"/>
              </a:rPr>
              <a:t>CLS Verification Model</a:t>
            </a:r>
            <a:endParaRPr kumimoji="1" lang="ja-JP" altLang="en-US" sz="3600" dirty="0"/>
          </a:p>
        </p:txBody>
      </p:sp>
      <p:sp>
        <p:nvSpPr>
          <p:cNvPr id="3" name="コンテンツ プレースホルダー 2">
            <a:extLst>
              <a:ext uri="{FF2B5EF4-FFF2-40B4-BE49-F238E27FC236}">
                <a16:creationId xmlns:a16="http://schemas.microsoft.com/office/drawing/2014/main" id="{C81E0EC7-6A74-51CB-E2C0-26E74562B071}"/>
              </a:ext>
            </a:extLst>
          </p:cNvPr>
          <p:cNvSpPr>
            <a:spLocks noGrp="1"/>
          </p:cNvSpPr>
          <p:nvPr>
            <p:ph idx="1"/>
          </p:nvPr>
        </p:nvSpPr>
        <p:spPr>
          <a:xfrm>
            <a:off x="262329" y="1993393"/>
            <a:ext cx="8611848" cy="4122594"/>
          </a:xfrm>
        </p:spPr>
        <p:txBody>
          <a:bodyPr/>
          <a:lstStyle/>
          <a:p>
            <a:r>
              <a:rPr kumimoji="1" lang="ja-JP" altLang="en-US" dirty="0">
                <a:latin typeface="メイリオ" panose="020B0604030504040204" pitchFamily="50" charset="-128"/>
                <a:ea typeface="メイリオ" panose="020B0604030504040204" pitchFamily="50" charset="-128"/>
              </a:rPr>
              <a:t>従来手法である </a:t>
            </a:r>
            <a:r>
              <a:rPr kumimoji="1" lang="en-US" altLang="ja-JP" dirty="0">
                <a:latin typeface="メイリオ" panose="020B0604030504040204" pitchFamily="50" charset="-128"/>
                <a:ea typeface="メイリオ" panose="020B0604030504040204" pitchFamily="50" charset="-128"/>
              </a:rPr>
              <a:t>BERT+MLP </a:t>
            </a:r>
            <a:r>
              <a:rPr kumimoji="1" lang="ja-JP" altLang="en-US" dirty="0">
                <a:latin typeface="メイリオ" panose="020B0604030504040204" pitchFamily="50" charset="-128"/>
                <a:ea typeface="メイリオ" panose="020B0604030504040204" pitchFamily="50" charset="-128"/>
              </a:rPr>
              <a:t>モデルの学習時の正解ラベル</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を</a:t>
            </a:r>
            <a:r>
              <a:rPr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Mpm+T</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で得られる </a:t>
            </a:r>
            <a:r>
              <a:rPr kumimoji="1" lang="en-US" altLang="ja-JP" dirty="0">
                <a:latin typeface="メイリオ" panose="020B0604030504040204" pitchFamily="50" charset="-128"/>
                <a:ea typeface="メイリオ" panose="020B0604030504040204" pitchFamily="50" charset="-128"/>
              </a:rPr>
              <a:t>CLS </a:t>
            </a:r>
            <a:r>
              <a:rPr kumimoji="1" lang="ja-JP" altLang="en-US" dirty="0">
                <a:latin typeface="メイリオ" panose="020B0604030504040204" pitchFamily="50" charset="-128"/>
                <a:ea typeface="メイリオ" panose="020B0604030504040204" pitchFamily="50" charset="-128"/>
              </a:rPr>
              <a:t>特徴量に置き換える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その特徴量</a:t>
            </a:r>
            <a:r>
              <a:rPr kumimoji="1" lang="ja-JP" altLang="en-US" dirty="0">
                <a:latin typeface="メイリオ" panose="020B0604030504040204" pitchFamily="50" charset="-128"/>
                <a:ea typeface="メイリオ" panose="020B0604030504040204" pitchFamily="50" charset="-128"/>
              </a:rPr>
              <a:t>の有効性と従来手法の改良を試みるモデルである</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矢印: 下 3">
            <a:extLst>
              <a:ext uri="{FF2B5EF4-FFF2-40B4-BE49-F238E27FC236}">
                <a16:creationId xmlns:a16="http://schemas.microsoft.com/office/drawing/2014/main" id="{6A9AC6C4-ECA7-A6A6-FF10-41306C77580C}"/>
              </a:ext>
            </a:extLst>
          </p:cNvPr>
          <p:cNvSpPr/>
          <p:nvPr/>
        </p:nvSpPr>
        <p:spPr>
          <a:xfrm>
            <a:off x="3754709" y="3187081"/>
            <a:ext cx="629913" cy="76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7616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374C1-3B41-8F7B-C03E-9CBAD8065518}"/>
              </a:ext>
            </a:extLst>
          </p:cNvPr>
          <p:cNvSpPr>
            <a:spLocks noGrp="1"/>
          </p:cNvSpPr>
          <p:nvPr>
            <p:ph type="title"/>
          </p:nvPr>
        </p:nvSpPr>
        <p:spPr/>
        <p:txBody>
          <a:bodyPr>
            <a:normAutofit/>
          </a:bodyPr>
          <a:lstStyle/>
          <a:p>
            <a:r>
              <a:rPr lang="en-US" altLang="ja-JP" sz="3600" dirty="0" err="1">
                <a:latin typeface="メイリオ" panose="020B0604030504040204" pitchFamily="50" charset="-128"/>
                <a:ea typeface="メイリオ" panose="020B0604030504040204" pitchFamily="50" charset="-128"/>
              </a:rPr>
              <a:t>Mpm+T</a:t>
            </a:r>
            <a:r>
              <a:rPr lang="ja-JP" altLang="en-US" sz="3600" dirty="0">
                <a:latin typeface="メイリオ" panose="020B0604030504040204" pitchFamily="50" charset="-128"/>
                <a:ea typeface="メイリオ" panose="020B0604030504040204" pitchFamily="50" charset="-128"/>
              </a:rPr>
              <a:t> の損失の推移</a:t>
            </a:r>
            <a:endParaRPr kumimoji="1" lang="ja-JP" altLang="en-US" sz="3600" dirty="0">
              <a:latin typeface="メイリオ" panose="020B0604030504040204" pitchFamily="50" charset="-128"/>
              <a:ea typeface="メイリオ" panose="020B0604030504040204" pitchFamily="50" charset="-128"/>
            </a:endParaRPr>
          </a:p>
        </p:txBody>
      </p:sp>
      <p:pic>
        <p:nvPicPr>
          <p:cNvPr id="17" name="図 16">
            <a:extLst>
              <a:ext uri="{FF2B5EF4-FFF2-40B4-BE49-F238E27FC236}">
                <a16:creationId xmlns:a16="http://schemas.microsoft.com/office/drawing/2014/main" id="{6AB2703C-C8A6-1CD2-7542-203756C9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715" y="2761244"/>
            <a:ext cx="5093860" cy="3429781"/>
          </a:xfrm>
          <a:prstGeom prst="rect">
            <a:avLst/>
          </a:prstGeom>
        </p:spPr>
      </p:pic>
    </p:spTree>
    <p:extLst>
      <p:ext uri="{BB962C8B-B14F-4D97-AF65-F5344CB8AC3E}">
        <p14:creationId xmlns:p14="http://schemas.microsoft.com/office/powerpoint/2010/main" val="625216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10602-36DF-7277-56CE-2058EF3FBEDF}"/>
              </a:ext>
            </a:extLst>
          </p:cNvPr>
          <p:cNvSpPr>
            <a:spLocks noGrp="1"/>
          </p:cNvSpPr>
          <p:nvPr>
            <p:ph type="title"/>
          </p:nvPr>
        </p:nvSpPr>
        <p:spPr/>
        <p:txBody>
          <a:bodyPr>
            <a:normAutofit/>
          </a:bodyPr>
          <a:lstStyle/>
          <a:p>
            <a:r>
              <a:rPr kumimoji="1" lang="en-US" altLang="ja-JP" sz="3600" dirty="0" err="1">
                <a:latin typeface="メイリオ" panose="020B0604030504040204" pitchFamily="50" charset="-128"/>
                <a:ea typeface="メイリオ" panose="020B0604030504040204" pitchFamily="50" charset="-128"/>
              </a:rPr>
              <a:t>Mpm+T</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の </a:t>
            </a:r>
            <a:r>
              <a:rPr kumimoji="1" lang="en-US" altLang="ja-JP" sz="3600" dirty="0">
                <a:latin typeface="メイリオ" panose="020B0604030504040204" pitchFamily="50" charset="-128"/>
                <a:ea typeface="メイリオ" panose="020B0604030504040204" pitchFamily="50" charset="-128"/>
              </a:rPr>
              <a:t>micro-F1 </a:t>
            </a:r>
            <a:r>
              <a:rPr kumimoji="1" lang="ja-JP" altLang="en-US" sz="3600" dirty="0">
                <a:latin typeface="メイリオ" panose="020B0604030504040204" pitchFamily="50" charset="-128"/>
                <a:ea typeface="メイリオ" panose="020B0604030504040204" pitchFamily="50" charset="-128"/>
              </a:rPr>
              <a:t>の推移</a:t>
            </a:r>
          </a:p>
        </p:txBody>
      </p:sp>
      <p:pic>
        <p:nvPicPr>
          <p:cNvPr id="7" name="コンテンツ プレースホルダー 6">
            <a:extLst>
              <a:ext uri="{FF2B5EF4-FFF2-40B4-BE49-F238E27FC236}">
                <a16:creationId xmlns:a16="http://schemas.microsoft.com/office/drawing/2014/main" id="{C8361A88-0DBB-3BC6-15E7-80C9D3587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797" y="2648480"/>
            <a:ext cx="5093860" cy="3429781"/>
          </a:xfrm>
        </p:spPr>
      </p:pic>
    </p:spTree>
    <p:extLst>
      <p:ext uri="{BB962C8B-B14F-4D97-AF65-F5344CB8AC3E}">
        <p14:creationId xmlns:p14="http://schemas.microsoft.com/office/powerpoint/2010/main" val="774836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374C1-3B41-8F7B-C03E-9CBAD8065518}"/>
              </a:ext>
            </a:extLst>
          </p:cNvPr>
          <p:cNvSpPr>
            <a:spLocks noGrp="1"/>
          </p:cNvSpPr>
          <p:nvPr>
            <p:ph type="title"/>
          </p:nvPr>
        </p:nvSpPr>
        <p:spPr/>
        <p:txBody>
          <a:bodyPr>
            <a:normAutofit/>
          </a:bodyPr>
          <a:lstStyle/>
          <a:p>
            <a:r>
              <a:rPr kumimoji="1" lang="en-US" altLang="ja-JP" sz="3600" dirty="0">
                <a:latin typeface="メイリオ" panose="020B0604030504040204" pitchFamily="50" charset="-128"/>
                <a:ea typeface="メイリオ" panose="020B0604030504040204" pitchFamily="50" charset="-128"/>
              </a:rPr>
              <a:t>BERT</a:t>
            </a:r>
            <a:r>
              <a:rPr lang="ja-JP" altLang="en-US" sz="3600" dirty="0">
                <a:latin typeface="メイリオ" panose="020B0604030504040204" pitchFamily="50" charset="-128"/>
                <a:ea typeface="メイリオ" panose="020B0604030504040204" pitchFamily="50" charset="-128"/>
              </a:rPr>
              <a:t> の損失の推移</a:t>
            </a:r>
            <a:endParaRPr kumimoji="1" lang="ja-JP" altLang="en-US" sz="3600" dirty="0">
              <a:latin typeface="メイリオ" panose="020B0604030504040204" pitchFamily="50" charset="-128"/>
              <a:ea typeface="メイリオ" panose="020B0604030504040204" pitchFamily="50" charset="-128"/>
            </a:endParaRPr>
          </a:p>
        </p:txBody>
      </p:sp>
      <p:pic>
        <p:nvPicPr>
          <p:cNvPr id="5" name="コンテンツ プレースホルダー 4">
            <a:extLst>
              <a:ext uri="{FF2B5EF4-FFF2-40B4-BE49-F238E27FC236}">
                <a16:creationId xmlns:a16="http://schemas.microsoft.com/office/drawing/2014/main" id="{55FE06DF-1F20-C141-9DE5-A268E1FA0A7C}"/>
              </a:ext>
            </a:extLst>
          </p:cNvPr>
          <p:cNvPicPr>
            <a:picLocks noGrp="1" noChangeAspect="1"/>
          </p:cNvPicPr>
          <p:nvPr>
            <p:ph idx="1"/>
          </p:nvPr>
        </p:nvPicPr>
        <p:blipFill>
          <a:blip r:embed="rId2"/>
          <a:stretch>
            <a:fillRect/>
          </a:stretch>
        </p:blipFill>
        <p:spPr>
          <a:xfrm>
            <a:off x="1144189" y="2491875"/>
            <a:ext cx="6566218" cy="4271997"/>
          </a:xfrm>
        </p:spPr>
      </p:pic>
    </p:spTree>
    <p:extLst>
      <p:ext uri="{BB962C8B-B14F-4D97-AF65-F5344CB8AC3E}">
        <p14:creationId xmlns:p14="http://schemas.microsoft.com/office/powerpoint/2010/main" val="354415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B117F-21D6-EE11-4417-1A72F34F6F3D}"/>
              </a:ext>
            </a:extLst>
          </p:cNvPr>
          <p:cNvSpPr>
            <a:spLocks noGrp="1"/>
          </p:cNvSpPr>
          <p:nvPr>
            <p:ph type="title"/>
          </p:nvPr>
        </p:nvSpPr>
        <p:spPr>
          <a:xfrm>
            <a:off x="459694" y="82359"/>
            <a:ext cx="8079581" cy="1460536"/>
          </a:xfrm>
        </p:spPr>
        <p:txBody>
          <a:bodyPr>
            <a:normAutofit/>
          </a:bodyPr>
          <a:lstStyle/>
          <a:p>
            <a:br>
              <a:rPr lang="en-US" altLang="ja-JP" sz="3600" dirty="0">
                <a:latin typeface="メイリオ" panose="020B0604030504040204" pitchFamily="50" charset="-128"/>
                <a:ea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rPr>
              <a:t>Aspect-based Sentiment Analysis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96ED8E0-FAAA-AB47-6986-4825A111B9FD}"/>
              </a:ext>
            </a:extLst>
          </p:cNvPr>
          <p:cNvSpPr>
            <a:spLocks noGrp="1"/>
          </p:cNvSpPr>
          <p:nvPr>
            <p:ph idx="1"/>
          </p:nvPr>
        </p:nvSpPr>
        <p:spPr>
          <a:xfrm>
            <a:off x="277495" y="1586557"/>
            <a:ext cx="8065294" cy="4277365"/>
          </a:xfrm>
        </p:spPr>
        <p:txBody>
          <a:bodyPr>
            <a:normAutofit/>
          </a:bodyPr>
          <a:lstStyle/>
          <a:p>
            <a:pPr marL="0" indent="0">
              <a:buNone/>
            </a:pPr>
            <a:r>
              <a:rPr lang="en-US" altLang="ja-JP" sz="2400" dirty="0">
                <a:solidFill>
                  <a:schemeClr val="tx1"/>
                </a:solidFill>
                <a:latin typeface="メイリオ" panose="020B0604030504040204" pitchFamily="50" charset="-128"/>
                <a:ea typeface="メイリオ" panose="020B0604030504040204" pitchFamily="50" charset="-128"/>
              </a:rPr>
              <a:t>Use aspect information</a:t>
            </a:r>
            <a:br>
              <a:rPr lang="en-US" altLang="ja-JP" sz="2400" dirty="0">
                <a:latin typeface="メイリオ" panose="020B0604030504040204" pitchFamily="50" charset="-128"/>
                <a:ea typeface="メイリオ" panose="020B0604030504040204" pitchFamily="50" charset="-128"/>
              </a:rPr>
            </a:br>
            <a:endParaRPr lang="en-US" altLang="ja-JP" sz="2400" dirty="0">
              <a:latin typeface="メイリオ" panose="020B0604030504040204" pitchFamily="50" charset="-128"/>
              <a:ea typeface="メイリオ" panose="020B0604030504040204" pitchFamily="50" charset="-128"/>
            </a:endParaRPr>
          </a:p>
          <a:p>
            <a:endParaRPr lang="en-US" altLang="ja-JP" sz="2400" u="sng" dirty="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marL="0" indent="0">
              <a:buNone/>
            </a:pPr>
            <a:r>
              <a:rPr lang="en-US" altLang="ja-JP" sz="2400" dirty="0">
                <a:latin typeface="メイリオ" panose="020B0604030504040204" pitchFamily="50" charset="-128"/>
                <a:ea typeface="メイリオ" panose="020B0604030504040204" pitchFamily="50" charset="-128"/>
              </a:rPr>
              <a:t>Analyze what the text is about</a:t>
            </a:r>
            <a:br>
              <a:rPr kumimoji="1" lang="en-US" altLang="ja-JP" sz="2400" b="0" dirty="0">
                <a:solidFill>
                  <a:srgbClr val="FF0000"/>
                </a:solidFill>
                <a:effectLst/>
                <a:latin typeface="メイリオ" panose="020B0604030504040204" pitchFamily="50" charset="-128"/>
                <a:ea typeface="メイリオ" panose="020B0604030504040204" pitchFamily="50" charset="-128"/>
              </a:rPr>
            </a:b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marL="0" indent="0">
              <a:buNone/>
            </a:pPr>
            <a:r>
              <a:rPr kumimoji="1" lang="en-US" altLang="ja-JP" sz="2400" b="0" dirty="0">
                <a:solidFill>
                  <a:schemeClr val="tx1"/>
                </a:solidFill>
                <a:effectLst/>
                <a:latin typeface="メイリオ" panose="020B0604030504040204" pitchFamily="50" charset="-128"/>
                <a:ea typeface="メイリオ" panose="020B0604030504040204" pitchFamily="50" charset="-128"/>
              </a:rPr>
              <a:t>ex)</a:t>
            </a:r>
          </a:p>
          <a:p>
            <a:pPr marL="0" indent="0">
              <a:buNone/>
            </a:pPr>
            <a:r>
              <a:rPr kumimoji="1" lang="ja-JP" altLang="en-US" sz="2400" b="0" dirty="0">
                <a:solidFill>
                  <a:srgbClr val="FF0000"/>
                </a:solidFill>
                <a:effectLst/>
                <a:latin typeface="メイリオ" panose="020B0604030504040204" pitchFamily="50" charset="-128"/>
                <a:ea typeface="メイリオ" panose="020B0604030504040204" pitchFamily="50" charset="-128"/>
              </a:rPr>
              <a:t>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r>
              <a:rPr kumimoji="1" lang="en-US" altLang="ja-JP" sz="2400" b="0" dirty="0">
                <a:solidFill>
                  <a:schemeClr val="tx1"/>
                </a:solidFill>
                <a:effectLst/>
                <a:latin typeface="メイリオ" panose="020B0604030504040204" pitchFamily="50" charset="-128"/>
                <a:ea typeface="メイリオ" panose="020B0604030504040204" pitchFamily="50" charset="-128"/>
              </a:rPr>
              <a:t>.</a:t>
            </a:r>
          </a:p>
        </p:txBody>
      </p:sp>
      <p:sp>
        <p:nvSpPr>
          <p:cNvPr id="4" name="四角形: 角を丸くする 3">
            <a:extLst>
              <a:ext uri="{FF2B5EF4-FFF2-40B4-BE49-F238E27FC236}">
                <a16:creationId xmlns:a16="http://schemas.microsoft.com/office/drawing/2014/main" id="{0BC88DED-7098-F915-AD33-CD8C3E3F04E3}"/>
              </a:ext>
            </a:extLst>
          </p:cNvPr>
          <p:cNvSpPr/>
          <p:nvPr/>
        </p:nvSpPr>
        <p:spPr>
          <a:xfrm>
            <a:off x="459694" y="6288747"/>
            <a:ext cx="7290924" cy="462062"/>
          </a:xfrm>
          <a:prstGeom prst="round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ja-JP" altLang="en-US" sz="1000" dirty="0"/>
              <a:t>・三浦義栄</a:t>
            </a:r>
            <a:r>
              <a:rPr lang="en-US" altLang="ja-JP" sz="1000" dirty="0"/>
              <a:t>, </a:t>
            </a:r>
            <a:r>
              <a:rPr lang="ja-JP" altLang="en-US" sz="1000" dirty="0"/>
              <a:t>渥美雅保</a:t>
            </a:r>
            <a:r>
              <a:rPr lang="en-US" altLang="ja-JP" sz="1000" dirty="0"/>
              <a:t>. </a:t>
            </a:r>
            <a:r>
              <a:rPr lang="ja-JP" altLang="en-US" sz="1000" dirty="0"/>
              <a:t>事前学習言語モデルを用い たアスペクトベースセンチメント分析ニューラ ルネットワーク</a:t>
            </a:r>
            <a:r>
              <a:rPr lang="en-US" altLang="ja-JP" sz="1000" dirty="0"/>
              <a:t>. </a:t>
            </a:r>
            <a:r>
              <a:rPr lang="ja-JP" altLang="en-US" sz="1000" dirty="0"/>
              <a:t>人工知能学会全国大会論文集 第 </a:t>
            </a:r>
            <a:r>
              <a:rPr lang="en-US" altLang="ja-JP" sz="1000" dirty="0"/>
              <a:t>35 </a:t>
            </a:r>
            <a:r>
              <a:rPr lang="ja-JP" altLang="en-US" sz="1000" dirty="0"/>
              <a:t>回全国大会 </a:t>
            </a:r>
            <a:r>
              <a:rPr lang="en-US" altLang="ja-JP" sz="1000" dirty="0"/>
              <a:t>(2021), pp. 2Yin507–2Yin507. </a:t>
            </a:r>
            <a:r>
              <a:rPr lang="ja-JP" altLang="en-US" sz="1000" dirty="0"/>
              <a:t>一般社団法人 人工知能学会</a:t>
            </a:r>
            <a:r>
              <a:rPr lang="en-US" altLang="ja-JP" sz="1000" dirty="0"/>
              <a:t>, 2021. </a:t>
            </a:r>
            <a:endParaRPr lang="en-US" altLang="ja-JP" sz="1000" dirty="0">
              <a:latin typeface="+mn-ea"/>
            </a:endParaRPr>
          </a:p>
        </p:txBody>
      </p:sp>
      <p:sp>
        <p:nvSpPr>
          <p:cNvPr id="5" name="矢印: 下 4">
            <a:extLst>
              <a:ext uri="{FF2B5EF4-FFF2-40B4-BE49-F238E27FC236}">
                <a16:creationId xmlns:a16="http://schemas.microsoft.com/office/drawing/2014/main" id="{1B9E0936-28A0-2C3A-17CA-9B7FCD548DF4}"/>
              </a:ext>
            </a:extLst>
          </p:cNvPr>
          <p:cNvSpPr/>
          <p:nvPr/>
        </p:nvSpPr>
        <p:spPr>
          <a:xfrm>
            <a:off x="1404420" y="2083227"/>
            <a:ext cx="463660" cy="1166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吹き出し: 四角形 5">
            <a:extLst>
              <a:ext uri="{FF2B5EF4-FFF2-40B4-BE49-F238E27FC236}">
                <a16:creationId xmlns:a16="http://schemas.microsoft.com/office/drawing/2014/main" id="{A0ED1B1E-6494-D1B1-4794-F7B82295992E}"/>
              </a:ext>
            </a:extLst>
          </p:cNvPr>
          <p:cNvSpPr/>
          <p:nvPr/>
        </p:nvSpPr>
        <p:spPr>
          <a:xfrm>
            <a:off x="2617694" y="2119466"/>
            <a:ext cx="3266913" cy="1066397"/>
          </a:xfrm>
          <a:prstGeom prst="wedgeRectCallout">
            <a:avLst>
              <a:gd name="adj1" fmla="val -34595"/>
              <a:gd name="adj2" fmla="val -6833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000" dirty="0">
                <a:latin typeface="メイリオ" panose="020B0604030504040204" pitchFamily="50" charset="-128"/>
                <a:ea typeface="メイリオ" panose="020B0604030504040204" pitchFamily="50" charset="-128"/>
              </a:rPr>
              <a:t>・</a:t>
            </a:r>
            <a:r>
              <a:rPr kumimoji="1" lang="en-US" altLang="ja-JP" sz="2000" dirty="0">
                <a:solidFill>
                  <a:srgbClr val="FF0000"/>
                </a:solidFill>
                <a:latin typeface="メイリオ" panose="020B0604030504040204" pitchFamily="50" charset="-128"/>
                <a:ea typeface="メイリオ" panose="020B0604030504040204" pitchFamily="50" charset="-128"/>
              </a:rPr>
              <a:t>entity</a:t>
            </a:r>
            <a:r>
              <a:rPr kumimoji="1" lang="en-US" altLang="ja-JP" sz="2000" dirty="0">
                <a:latin typeface="メイリオ" panose="020B0604030504040204" pitchFamily="50" charset="-128"/>
                <a:ea typeface="メイリオ" panose="020B0604030504040204" pitchFamily="50" charset="-128"/>
              </a:rPr>
              <a:t> of the text</a:t>
            </a:r>
          </a:p>
          <a:p>
            <a:r>
              <a:rPr kumimoji="1" lang="ja-JP" altLang="en-US" sz="2000" dirty="0">
                <a:latin typeface="メイリオ" panose="020B0604030504040204" pitchFamily="50" charset="-128"/>
                <a:ea typeface="メイリオ" panose="020B0604030504040204" pitchFamily="50" charset="-128"/>
              </a:rPr>
              <a:t>・</a:t>
            </a:r>
            <a:r>
              <a:rPr kumimoji="1" lang="en-US" altLang="ja-JP" sz="2000" dirty="0">
                <a:solidFill>
                  <a:schemeClr val="accent1"/>
                </a:solidFill>
                <a:latin typeface="メイリオ" panose="020B0604030504040204" pitchFamily="50" charset="-128"/>
                <a:ea typeface="メイリオ" panose="020B0604030504040204" pitchFamily="50" charset="-128"/>
              </a:rPr>
              <a:t>Attribute</a:t>
            </a:r>
            <a:r>
              <a:rPr kumimoji="1" lang="en-US" altLang="ja-JP" sz="2000" dirty="0">
                <a:latin typeface="メイリオ" panose="020B0604030504040204" pitchFamily="50" charset="-128"/>
                <a:ea typeface="メイリオ" panose="020B0604030504040204" pitchFamily="50" charset="-128"/>
              </a:rPr>
              <a:t> of the entity</a:t>
            </a:r>
            <a:endParaRPr kumimoji="1" lang="ja-JP" altLang="en-US" dirty="0"/>
          </a:p>
        </p:txBody>
      </p:sp>
      <p:sp>
        <p:nvSpPr>
          <p:cNvPr id="7" name="スライド番号プレースホルダー 10">
            <a:extLst>
              <a:ext uri="{FF2B5EF4-FFF2-40B4-BE49-F238E27FC236}">
                <a16:creationId xmlns:a16="http://schemas.microsoft.com/office/drawing/2014/main" id="{6F358B83-DA61-48BA-974B-7E0AAA401603}"/>
              </a:ext>
            </a:extLst>
          </p:cNvPr>
          <p:cNvSpPr txBox="1">
            <a:spLocks/>
          </p:cNvSpPr>
          <p:nvPr/>
        </p:nvSpPr>
        <p:spPr>
          <a:xfrm>
            <a:off x="7798130" y="6241329"/>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8" name="表 8">
            <a:extLst>
              <a:ext uri="{FF2B5EF4-FFF2-40B4-BE49-F238E27FC236}">
                <a16:creationId xmlns:a16="http://schemas.microsoft.com/office/drawing/2014/main" id="{CC75FB5C-0698-0C06-4603-EE7F4DF06C42}"/>
              </a:ext>
            </a:extLst>
          </p:cNvPr>
          <p:cNvGraphicFramePr>
            <a:graphicFrameLocks noGrp="1"/>
          </p:cNvGraphicFramePr>
          <p:nvPr>
            <p:extLst>
              <p:ext uri="{D42A27DB-BD31-4B8C-83A1-F6EECF244321}">
                <p14:modId xmlns:p14="http://schemas.microsoft.com/office/powerpoint/2010/main" val="432959918"/>
              </p:ext>
            </p:extLst>
          </p:nvPr>
        </p:nvGraphicFramePr>
        <p:xfrm>
          <a:off x="4436845" y="3979453"/>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gridCol w="2294811">
                  <a:extLst>
                    <a:ext uri="{9D8B030D-6E8A-4147-A177-3AD203B41FA5}">
                      <a16:colId xmlns:a16="http://schemas.microsoft.com/office/drawing/2014/main" val="1145326162"/>
                    </a:ext>
                  </a:extLst>
                </a:gridCol>
              </a:tblGrid>
              <a:tr h="288663">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9" name="表 8">
            <a:extLst>
              <a:ext uri="{FF2B5EF4-FFF2-40B4-BE49-F238E27FC236}">
                <a16:creationId xmlns:a16="http://schemas.microsoft.com/office/drawing/2014/main" id="{E9A21D39-C2B9-209A-E792-37802ADA3007}"/>
              </a:ext>
            </a:extLst>
          </p:cNvPr>
          <p:cNvGraphicFramePr>
            <a:graphicFrameLocks noGrp="1"/>
          </p:cNvGraphicFramePr>
          <p:nvPr>
            <p:extLst>
              <p:ext uri="{D42A27DB-BD31-4B8C-83A1-F6EECF244321}">
                <p14:modId xmlns:p14="http://schemas.microsoft.com/office/powerpoint/2010/main" val="3564200071"/>
              </p:ext>
            </p:extLst>
          </p:nvPr>
        </p:nvGraphicFramePr>
        <p:xfrm>
          <a:off x="4436845" y="5129301"/>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gridCol w="2294811">
                  <a:extLst>
                    <a:ext uri="{9D8B030D-6E8A-4147-A177-3AD203B41FA5}">
                      <a16:colId xmlns:a16="http://schemas.microsoft.com/office/drawing/2014/main" val="206622472"/>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Tree>
    <p:extLst>
      <p:ext uri="{BB962C8B-B14F-4D97-AF65-F5344CB8AC3E}">
        <p14:creationId xmlns:p14="http://schemas.microsoft.com/office/powerpoint/2010/main" val="4126652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10602-36DF-7277-56CE-2058EF3FBEDF}"/>
              </a:ext>
            </a:extLst>
          </p:cNvPr>
          <p:cNvSpPr>
            <a:spLocks noGrp="1"/>
          </p:cNvSpPr>
          <p:nvPr>
            <p:ph type="title"/>
          </p:nvPr>
        </p:nvSpPr>
        <p:spPr/>
        <p:txBody>
          <a:bodyPr>
            <a:normAutofit/>
          </a:bodyPr>
          <a:lstStyle/>
          <a:p>
            <a:r>
              <a:rPr kumimoji="1" lang="en-US" altLang="ja-JP" sz="3600" dirty="0">
                <a:latin typeface="メイリオ" panose="020B0604030504040204" pitchFamily="50" charset="-128"/>
                <a:ea typeface="メイリオ" panose="020B0604030504040204" pitchFamily="50" charset="-128"/>
              </a:rPr>
              <a:t>BERT </a:t>
            </a:r>
            <a:r>
              <a:rPr kumimoji="1" lang="ja-JP" altLang="en-US" sz="3600" dirty="0">
                <a:latin typeface="メイリオ" panose="020B0604030504040204" pitchFamily="50" charset="-128"/>
                <a:ea typeface="メイリオ" panose="020B0604030504040204" pitchFamily="50" charset="-128"/>
              </a:rPr>
              <a:t>の </a:t>
            </a:r>
            <a:r>
              <a:rPr kumimoji="1" lang="en-US" altLang="ja-JP" sz="3600" dirty="0">
                <a:latin typeface="メイリオ" panose="020B0604030504040204" pitchFamily="50" charset="-128"/>
                <a:ea typeface="メイリオ" panose="020B0604030504040204" pitchFamily="50" charset="-128"/>
              </a:rPr>
              <a:t>micro-F1 </a:t>
            </a:r>
            <a:r>
              <a:rPr kumimoji="1" lang="ja-JP" altLang="en-US" sz="3600" dirty="0">
                <a:latin typeface="メイリオ" panose="020B0604030504040204" pitchFamily="50" charset="-128"/>
                <a:ea typeface="メイリオ" panose="020B0604030504040204" pitchFamily="50" charset="-128"/>
              </a:rPr>
              <a:t>の推移</a:t>
            </a:r>
          </a:p>
        </p:txBody>
      </p:sp>
      <p:pic>
        <p:nvPicPr>
          <p:cNvPr id="5" name="コンテンツ プレースホルダー 4">
            <a:extLst>
              <a:ext uri="{FF2B5EF4-FFF2-40B4-BE49-F238E27FC236}">
                <a16:creationId xmlns:a16="http://schemas.microsoft.com/office/drawing/2014/main" id="{7F96C93A-76F7-FB1B-B63D-583E960CB21E}"/>
              </a:ext>
            </a:extLst>
          </p:cNvPr>
          <p:cNvPicPr>
            <a:picLocks noGrp="1" noChangeAspect="1"/>
          </p:cNvPicPr>
          <p:nvPr>
            <p:ph idx="1"/>
          </p:nvPr>
        </p:nvPicPr>
        <p:blipFill>
          <a:blip r:embed="rId2"/>
          <a:stretch>
            <a:fillRect/>
          </a:stretch>
        </p:blipFill>
        <p:spPr>
          <a:xfrm>
            <a:off x="1302675" y="2157731"/>
            <a:ext cx="6538650" cy="4418007"/>
          </a:xfrm>
        </p:spPr>
      </p:pic>
    </p:spTree>
    <p:extLst>
      <p:ext uri="{BB962C8B-B14F-4D97-AF65-F5344CB8AC3E}">
        <p14:creationId xmlns:p14="http://schemas.microsoft.com/office/powerpoint/2010/main" val="1647342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374C1-3B41-8F7B-C03E-9CBAD8065518}"/>
              </a:ext>
            </a:extLst>
          </p:cNvPr>
          <p:cNvSpPr>
            <a:spLocks noGrp="1"/>
          </p:cNvSpPr>
          <p:nvPr>
            <p:ph type="title"/>
          </p:nvPr>
        </p:nvSpPr>
        <p:spPr/>
        <p:txBody>
          <a:bodyPr>
            <a:normAutofit/>
          </a:bodyPr>
          <a:lstStyle/>
          <a:p>
            <a:r>
              <a:rPr lang="ja-JP" altLang="en-US" sz="3600" dirty="0">
                <a:latin typeface="メイリオ" panose="020B0604030504040204" pitchFamily="50" charset="-128"/>
                <a:ea typeface="メイリオ" panose="020B0604030504040204" pitchFamily="50" charset="-128"/>
              </a:rPr>
              <a:t>三浦らのモデルの損失の推移</a:t>
            </a:r>
            <a:endParaRPr kumimoji="1" lang="ja-JP" altLang="en-US"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56E5463D-AF65-C92B-E7A7-90971B961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12" y="2147177"/>
            <a:ext cx="6049672" cy="4073345"/>
          </a:xfrm>
          <a:prstGeom prst="rect">
            <a:avLst/>
          </a:prstGeom>
        </p:spPr>
      </p:pic>
    </p:spTree>
    <p:extLst>
      <p:ext uri="{BB962C8B-B14F-4D97-AF65-F5344CB8AC3E}">
        <p14:creationId xmlns:p14="http://schemas.microsoft.com/office/powerpoint/2010/main" val="116902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10602-36DF-7277-56CE-2058EF3FBEDF}"/>
              </a:ext>
            </a:extLst>
          </p:cNvPr>
          <p:cNvSpPr>
            <a:spLocks noGrp="1"/>
          </p:cNvSpPr>
          <p:nvPr>
            <p:ph type="title"/>
          </p:nvPr>
        </p:nvSpPr>
        <p:spPr/>
        <p:txBody>
          <a:bodyPr>
            <a:normAutofit/>
          </a:bodyPr>
          <a:lstStyle/>
          <a:p>
            <a:r>
              <a:rPr kumimoji="1" lang="ja-JP" altLang="en-US" sz="3600" dirty="0">
                <a:latin typeface="メイリオ" panose="020B0604030504040204" pitchFamily="50" charset="-128"/>
                <a:ea typeface="メイリオ" panose="020B0604030504040204" pitchFamily="50" charset="-128"/>
              </a:rPr>
              <a:t>三浦らのモデルの </a:t>
            </a:r>
            <a:r>
              <a:rPr kumimoji="1" lang="en-US" altLang="ja-JP" sz="3600" dirty="0">
                <a:latin typeface="メイリオ" panose="020B0604030504040204" pitchFamily="50" charset="-128"/>
                <a:ea typeface="メイリオ" panose="020B0604030504040204" pitchFamily="50" charset="-128"/>
              </a:rPr>
              <a:t>micro-F1 </a:t>
            </a:r>
            <a:r>
              <a:rPr kumimoji="1" lang="ja-JP" altLang="en-US" sz="3600" dirty="0">
                <a:latin typeface="メイリオ" panose="020B0604030504040204" pitchFamily="50" charset="-128"/>
                <a:ea typeface="メイリオ" panose="020B0604030504040204" pitchFamily="50" charset="-128"/>
              </a:rPr>
              <a:t>の推移</a:t>
            </a:r>
          </a:p>
        </p:txBody>
      </p:sp>
      <p:pic>
        <p:nvPicPr>
          <p:cNvPr id="7" name="図 6">
            <a:extLst>
              <a:ext uri="{FF2B5EF4-FFF2-40B4-BE49-F238E27FC236}">
                <a16:creationId xmlns:a16="http://schemas.microsoft.com/office/drawing/2014/main" id="{56DCA919-BC35-1E92-B7D2-83E704BA9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190" y="2443806"/>
            <a:ext cx="5608641" cy="3914661"/>
          </a:xfrm>
          <a:prstGeom prst="rect">
            <a:avLst/>
          </a:prstGeom>
        </p:spPr>
      </p:pic>
    </p:spTree>
    <p:extLst>
      <p:ext uri="{BB962C8B-B14F-4D97-AF65-F5344CB8AC3E}">
        <p14:creationId xmlns:p14="http://schemas.microsoft.com/office/powerpoint/2010/main" val="225174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FB0D5-CB7A-7986-E7E0-00BB757E4392}"/>
              </a:ext>
            </a:extLst>
          </p:cNvPr>
          <p:cNvSpPr>
            <a:spLocks noGrp="1"/>
          </p:cNvSpPr>
          <p:nvPr>
            <p:ph type="title"/>
          </p:nvPr>
        </p:nvSpPr>
        <p:spPr>
          <a:xfrm>
            <a:off x="532209" y="418453"/>
            <a:ext cx="8079581" cy="1616823"/>
          </a:xfrm>
        </p:spPr>
        <p:txBody>
          <a:bodyPr>
            <a:normAutofit/>
          </a:bodyPr>
          <a:lstStyle/>
          <a:p>
            <a:r>
              <a:rPr lang="en-US" altLang="ja-JP" sz="2800" dirty="0">
                <a:latin typeface="メイリオ" panose="020B0604030504040204" pitchFamily="50" charset="-128"/>
                <a:ea typeface="メイリオ" panose="020B0604030504040204" pitchFamily="50" charset="-128"/>
              </a:rPr>
              <a:t>Previous research</a:t>
            </a:r>
            <a:br>
              <a:rPr lang="en-US" altLang="ja-JP" sz="2800" dirty="0">
                <a:latin typeface="メイリオ" panose="020B0604030504040204" pitchFamily="50" charset="-128"/>
                <a:ea typeface="メイリオ" panose="020B0604030504040204" pitchFamily="50" charset="-128"/>
              </a:rPr>
            </a:br>
            <a:br>
              <a:rPr lang="en-US" altLang="ja-JP" sz="3600" dirty="0">
                <a:latin typeface="メイリオ" panose="020B0604030504040204" pitchFamily="50" charset="-128"/>
                <a:ea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rPr>
              <a:t>Aspect-based Sentiment Analysis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94C6614-BD7A-5EEB-1C07-0DCD606FFC30}"/>
              </a:ext>
            </a:extLst>
          </p:cNvPr>
          <p:cNvSpPr>
            <a:spLocks noGrp="1"/>
          </p:cNvSpPr>
          <p:nvPr>
            <p:ph idx="1"/>
          </p:nvPr>
        </p:nvSpPr>
        <p:spPr>
          <a:xfrm>
            <a:off x="492919" y="2145890"/>
            <a:ext cx="8540468" cy="3991791"/>
          </a:xfrm>
        </p:spPr>
        <p:txBody>
          <a:bodyPr>
            <a:normAutofit/>
          </a:bodyPr>
          <a:lstStyle/>
          <a:p>
            <a:pPr marL="0" indent="0">
              <a:buNone/>
            </a:pPr>
            <a:endParaRPr kumimoji="1" lang="en-US" altLang="ja-JP" sz="2400" dirty="0"/>
          </a:p>
          <a:p>
            <a:pPr marL="0" indent="0">
              <a:buNone/>
            </a:pP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This is one of the tasks of sentiment and </a:t>
            </a:r>
            <a:br>
              <a:rPr kumimoji="1" lang="en-US" altLang="ja-JP" sz="2400" dirty="0">
                <a:latin typeface="メイリオ" panose="020B0604030504040204" pitchFamily="50" charset="-128"/>
                <a:ea typeface="メイリオ" panose="020B0604030504040204" pitchFamily="50" charset="-128"/>
              </a:rPr>
            </a:br>
            <a:br>
              <a:rPr kumimoji="1" lang="en-US" altLang="ja-JP" sz="2400" dirty="0">
                <a:latin typeface="メイリオ" panose="020B0604030504040204" pitchFamily="50" charset="-128"/>
                <a:ea typeface="メイリオ" panose="020B0604030504040204" pitchFamily="50" charset="-128"/>
              </a:rPr>
            </a:br>
            <a:r>
              <a:rPr kumimoji="1" lang="en-US" altLang="ja-JP" sz="2400" dirty="0">
                <a:latin typeface="メイリオ" panose="020B0604030504040204" pitchFamily="50" charset="-128"/>
                <a:ea typeface="メイリオ" panose="020B0604030504040204" pitchFamily="50" charset="-128"/>
              </a:rPr>
              <a:t>reputation analysis and is an analytical study </a:t>
            </a:r>
            <a:br>
              <a:rPr kumimoji="1" lang="en-US" altLang="ja-JP" sz="2400" dirty="0">
                <a:latin typeface="メイリオ" panose="020B0604030504040204" pitchFamily="50" charset="-128"/>
                <a:ea typeface="メイリオ" panose="020B0604030504040204" pitchFamily="50" charset="-128"/>
              </a:rPr>
            </a:br>
            <a:br>
              <a:rPr kumimoji="1" lang="en-US" altLang="ja-JP" sz="2400" dirty="0">
                <a:latin typeface="メイリオ" panose="020B0604030504040204" pitchFamily="50" charset="-128"/>
                <a:ea typeface="メイリオ" panose="020B0604030504040204" pitchFamily="50" charset="-128"/>
              </a:rPr>
            </a:br>
            <a:r>
              <a:rPr kumimoji="1" lang="en-US" altLang="ja-JP" sz="2400" dirty="0">
                <a:latin typeface="メイリオ" panose="020B0604030504040204" pitchFamily="50" charset="-128"/>
                <a:ea typeface="メイリオ" panose="020B0604030504040204" pitchFamily="50" charset="-128"/>
              </a:rPr>
              <a:t>focusing on the analysis of contextual information</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solidFill>
                  <a:schemeClr val="tx1"/>
                </a:solidFill>
                <a:latin typeface="メイリオ" panose="020B0604030504040204" pitchFamily="50" charset="-128"/>
                <a:ea typeface="メイリオ" panose="020B0604030504040204" pitchFamily="50" charset="-128"/>
              </a:rPr>
              <a:t>Miura et al. proposed the</a:t>
            </a:r>
            <a:br>
              <a:rPr lang="en-US" altLang="ja-JP" dirty="0">
                <a:solidFill>
                  <a:schemeClr val="tx1"/>
                </a:solidFill>
                <a:latin typeface="メイリオ" panose="020B0604030504040204" pitchFamily="50" charset="-128"/>
                <a:ea typeface="メイリオ" panose="020B0604030504040204" pitchFamily="50" charset="-128"/>
              </a:rPr>
            </a:br>
            <a:br>
              <a:rPr lang="en-US" altLang="ja-JP" dirty="0">
                <a:solidFill>
                  <a:schemeClr val="tx1"/>
                </a:solidFill>
                <a:latin typeface="メイリオ" panose="020B0604030504040204" pitchFamily="50" charset="-128"/>
                <a:ea typeface="メイリオ" panose="020B0604030504040204" pitchFamily="50" charset="-128"/>
              </a:rPr>
            </a:br>
            <a:r>
              <a:rPr lang="en-US" altLang="ja-JP" dirty="0">
                <a:solidFill>
                  <a:schemeClr val="tx1"/>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Aspect-based Sentiment Analysis network model</a:t>
            </a:r>
            <a:endParaRPr kumimoji="1" lang="ja-JP" altLang="en-US" dirty="0">
              <a:solidFill>
                <a:srgbClr val="FF0000"/>
              </a:solidFill>
            </a:endParaRPr>
          </a:p>
        </p:txBody>
      </p:sp>
      <p:sp>
        <p:nvSpPr>
          <p:cNvPr id="4" name="四角形: 角を丸くする 3">
            <a:extLst>
              <a:ext uri="{FF2B5EF4-FFF2-40B4-BE49-F238E27FC236}">
                <a16:creationId xmlns:a16="http://schemas.microsoft.com/office/drawing/2014/main" id="{394337D5-6A01-637D-2882-A2DF1CB28CC0}"/>
              </a:ext>
            </a:extLst>
          </p:cNvPr>
          <p:cNvSpPr/>
          <p:nvPr/>
        </p:nvSpPr>
        <p:spPr>
          <a:xfrm>
            <a:off x="649417" y="6183801"/>
            <a:ext cx="7290924" cy="462062"/>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ja-JP" altLang="en-US" sz="1000" dirty="0"/>
              <a:t>・三浦義栄</a:t>
            </a:r>
            <a:r>
              <a:rPr lang="en-US" altLang="ja-JP" sz="1000" dirty="0"/>
              <a:t>, </a:t>
            </a:r>
            <a:r>
              <a:rPr lang="ja-JP" altLang="en-US" sz="1000" dirty="0"/>
              <a:t>渥美雅保</a:t>
            </a:r>
            <a:r>
              <a:rPr lang="en-US" altLang="ja-JP" sz="1000" dirty="0"/>
              <a:t>. </a:t>
            </a:r>
            <a:r>
              <a:rPr lang="ja-JP" altLang="en-US" sz="1000" dirty="0"/>
              <a:t>事前学習言語モデルを用い たアスペクトベースセンチメント分析ニューラ ルネットワーク</a:t>
            </a:r>
            <a:r>
              <a:rPr lang="en-US" altLang="ja-JP" sz="1000" dirty="0"/>
              <a:t>. </a:t>
            </a:r>
            <a:r>
              <a:rPr lang="ja-JP" altLang="en-US" sz="1000" dirty="0"/>
              <a:t>人工知能学会全国大会論文集 第 </a:t>
            </a:r>
            <a:r>
              <a:rPr lang="en-US" altLang="ja-JP" sz="1000" dirty="0"/>
              <a:t>35 </a:t>
            </a:r>
            <a:r>
              <a:rPr lang="ja-JP" altLang="en-US" sz="1000" dirty="0"/>
              <a:t>回全国大会 </a:t>
            </a:r>
            <a:r>
              <a:rPr lang="en-US" altLang="ja-JP" sz="1000" dirty="0"/>
              <a:t>(2021), pp. 2Yin507–2Yin507. </a:t>
            </a:r>
            <a:r>
              <a:rPr lang="ja-JP" altLang="en-US" sz="1000" dirty="0"/>
              <a:t>一般社団法人 人工知能学会</a:t>
            </a:r>
            <a:r>
              <a:rPr lang="en-US" altLang="ja-JP" sz="1000" dirty="0"/>
              <a:t>, 2021. </a:t>
            </a:r>
            <a:endParaRPr lang="en-US" altLang="ja-JP" sz="1000" dirty="0">
              <a:latin typeface="+mn-ea"/>
            </a:endParaRPr>
          </a:p>
        </p:txBody>
      </p:sp>
      <p:sp>
        <p:nvSpPr>
          <p:cNvPr id="5" name="スライド番号プレースホルダー 10">
            <a:extLst>
              <a:ext uri="{FF2B5EF4-FFF2-40B4-BE49-F238E27FC236}">
                <a16:creationId xmlns:a16="http://schemas.microsoft.com/office/drawing/2014/main" id="{6DD5E7CB-40FD-D5FD-9EEE-FAB263DEDF1F}"/>
              </a:ext>
            </a:extLst>
          </p:cNvPr>
          <p:cNvSpPr txBox="1">
            <a:spLocks/>
          </p:cNvSpPr>
          <p:nvPr/>
        </p:nvSpPr>
        <p:spPr>
          <a:xfrm>
            <a:off x="7781671" y="5977484"/>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5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E05DD7-FE89-04F4-ED41-BDAB61AA7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82" y="685407"/>
            <a:ext cx="4039776" cy="579510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9D326BA8-A8FB-4B62-8F73-9EF0B808C953}"/>
              </a:ext>
            </a:extLst>
          </p:cNvPr>
          <p:cNvSpPr>
            <a:spLocks noGrp="1"/>
          </p:cNvSpPr>
          <p:nvPr>
            <p:ph type="title"/>
          </p:nvPr>
        </p:nvSpPr>
        <p:spPr>
          <a:xfrm>
            <a:off x="476722" y="270268"/>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 Aspect-based Sentiment Analysis network model</a:t>
            </a:r>
            <a:endParaRPr kumimoji="1" lang="ja-JP" altLang="en-US" sz="3200"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A8D83178-600A-A4C1-A0EB-804E14673494}"/>
              </a:ext>
            </a:extLst>
          </p:cNvPr>
          <p:cNvSpPr/>
          <p:nvPr/>
        </p:nvSpPr>
        <p:spPr>
          <a:xfrm>
            <a:off x="887247" y="6510991"/>
            <a:ext cx="7258533" cy="309538"/>
          </a:xfrm>
          <a:prstGeom prst="round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ja-JP" altLang="en-US" sz="1000" dirty="0"/>
              <a:t>・三浦義栄</a:t>
            </a:r>
            <a:r>
              <a:rPr lang="en-US" altLang="ja-JP" sz="1000" dirty="0"/>
              <a:t>, </a:t>
            </a:r>
            <a:r>
              <a:rPr lang="ja-JP" altLang="en-US" sz="1000" dirty="0"/>
              <a:t>渥美雅保</a:t>
            </a:r>
            <a:r>
              <a:rPr lang="en-US" altLang="ja-JP" sz="1000" dirty="0"/>
              <a:t>. </a:t>
            </a:r>
            <a:r>
              <a:rPr lang="ja-JP" altLang="en-US" sz="1000" dirty="0"/>
              <a:t>事前学習言語モデルを用い たアスペクトベースセンチメント分析ニューラ ルネットワーク</a:t>
            </a:r>
            <a:r>
              <a:rPr lang="en-US" altLang="ja-JP" sz="1000" dirty="0"/>
              <a:t>. </a:t>
            </a:r>
            <a:r>
              <a:rPr lang="ja-JP" altLang="en-US" sz="1000" dirty="0"/>
              <a:t>人工知能学会全国大会論文集 第 </a:t>
            </a:r>
            <a:r>
              <a:rPr lang="en-US" altLang="ja-JP" sz="1000" dirty="0"/>
              <a:t>35 </a:t>
            </a:r>
            <a:r>
              <a:rPr lang="ja-JP" altLang="en-US" sz="1000" dirty="0"/>
              <a:t>回全国大会 </a:t>
            </a:r>
            <a:r>
              <a:rPr lang="en-US" altLang="ja-JP" sz="1000" dirty="0"/>
              <a:t>(2021), pp. 2Yin507–2Yin507. </a:t>
            </a:r>
            <a:r>
              <a:rPr lang="ja-JP" altLang="en-US" sz="1000" dirty="0"/>
              <a:t>一般社団法人 人工知能学会</a:t>
            </a:r>
            <a:r>
              <a:rPr lang="en-US" altLang="ja-JP" sz="1000" dirty="0"/>
              <a:t>, 2021. </a:t>
            </a:r>
            <a:endParaRPr lang="en-US" altLang="ja-JP" sz="1000" dirty="0">
              <a:latin typeface="+mn-ea"/>
            </a:endParaRPr>
          </a:p>
        </p:txBody>
      </p:sp>
      <p:sp>
        <p:nvSpPr>
          <p:cNvPr id="3" name="テキスト ボックス 2">
            <a:extLst>
              <a:ext uri="{FF2B5EF4-FFF2-40B4-BE49-F238E27FC236}">
                <a16:creationId xmlns:a16="http://schemas.microsoft.com/office/drawing/2014/main" id="{12121E3B-82EA-9F7B-7829-38BC341CD200}"/>
              </a:ext>
            </a:extLst>
          </p:cNvPr>
          <p:cNvSpPr txBox="1"/>
          <p:nvPr/>
        </p:nvSpPr>
        <p:spPr>
          <a:xfrm>
            <a:off x="185488" y="2228671"/>
            <a:ext cx="4763729" cy="1200329"/>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ex)</a:t>
            </a:r>
          </a:p>
          <a:p>
            <a:r>
              <a:rPr kumimoji="1" lang="ja-JP" altLang="en-US" sz="2400" b="0" dirty="0">
                <a:solidFill>
                  <a:srgbClr val="FF0000"/>
                </a:solidFill>
                <a:effectLst/>
                <a:latin typeface="メイリオ" panose="020B0604030504040204" pitchFamily="50" charset="-128"/>
                <a:ea typeface="メイリオ" panose="020B0604030504040204" pitchFamily="50" charset="-128"/>
              </a:rPr>
              <a:t>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r>
              <a:rPr kumimoji="1" lang="en-US" altLang="ja-JP" sz="2400" dirty="0">
                <a:latin typeface="メイリオ" panose="020B0604030504040204" pitchFamily="50" charset="-128"/>
                <a:ea typeface="メイリオ" panose="020B0604030504040204" pitchFamily="50" charset="-128"/>
              </a:rPr>
              <a:t>.</a:t>
            </a:r>
          </a:p>
        </p:txBody>
      </p:sp>
      <p:sp>
        <p:nvSpPr>
          <p:cNvPr id="8" name="スライド番号プレースホルダー 10">
            <a:extLst>
              <a:ext uri="{FF2B5EF4-FFF2-40B4-BE49-F238E27FC236}">
                <a16:creationId xmlns:a16="http://schemas.microsoft.com/office/drawing/2014/main" id="{648AFD5C-C6B4-91E3-4FE9-31F149113033}"/>
              </a:ext>
            </a:extLst>
          </p:cNvPr>
          <p:cNvSpPr txBox="1">
            <a:spLocks/>
          </p:cNvSpPr>
          <p:nvPr/>
        </p:nvSpPr>
        <p:spPr>
          <a:xfrm>
            <a:off x="8198604" y="6371668"/>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5" name="表 8">
            <a:extLst>
              <a:ext uri="{FF2B5EF4-FFF2-40B4-BE49-F238E27FC236}">
                <a16:creationId xmlns:a16="http://schemas.microsoft.com/office/drawing/2014/main" id="{F2D1F1C1-3045-6AC8-65DA-E82680FC283F}"/>
              </a:ext>
            </a:extLst>
          </p:cNvPr>
          <p:cNvGraphicFramePr>
            <a:graphicFrameLocks noGrp="1"/>
          </p:cNvGraphicFramePr>
          <p:nvPr>
            <p:extLst>
              <p:ext uri="{D42A27DB-BD31-4B8C-83A1-F6EECF244321}">
                <p14:modId xmlns:p14="http://schemas.microsoft.com/office/powerpoint/2010/main" val="1754370404"/>
              </p:ext>
            </p:extLst>
          </p:nvPr>
        </p:nvGraphicFramePr>
        <p:xfrm>
          <a:off x="150946" y="3854140"/>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gridCol w="2294811">
                  <a:extLst>
                    <a:ext uri="{9D8B030D-6E8A-4147-A177-3AD203B41FA5}">
                      <a16:colId xmlns:a16="http://schemas.microsoft.com/office/drawing/2014/main" val="1145326162"/>
                    </a:ext>
                  </a:extLst>
                </a:gridCol>
              </a:tblGrid>
              <a:tr h="288663">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7" name="表 6">
            <a:extLst>
              <a:ext uri="{FF2B5EF4-FFF2-40B4-BE49-F238E27FC236}">
                <a16:creationId xmlns:a16="http://schemas.microsoft.com/office/drawing/2014/main" id="{AFCBC212-D79E-E2DA-1C4C-A301BBCDAF39}"/>
              </a:ext>
            </a:extLst>
          </p:cNvPr>
          <p:cNvGraphicFramePr>
            <a:graphicFrameLocks noGrp="1"/>
          </p:cNvGraphicFramePr>
          <p:nvPr>
            <p:extLst>
              <p:ext uri="{D42A27DB-BD31-4B8C-83A1-F6EECF244321}">
                <p14:modId xmlns:p14="http://schemas.microsoft.com/office/powerpoint/2010/main" val="1677068799"/>
              </p:ext>
            </p:extLst>
          </p:nvPr>
        </p:nvGraphicFramePr>
        <p:xfrm>
          <a:off x="150946" y="5003988"/>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gridCol w="2294811">
                  <a:extLst>
                    <a:ext uri="{9D8B030D-6E8A-4147-A177-3AD203B41FA5}">
                      <a16:colId xmlns:a16="http://schemas.microsoft.com/office/drawing/2014/main" val="206622472"/>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
        <p:nvSpPr>
          <p:cNvPr id="9" name="正方形/長方形 8">
            <a:extLst>
              <a:ext uri="{FF2B5EF4-FFF2-40B4-BE49-F238E27FC236}">
                <a16:creationId xmlns:a16="http://schemas.microsoft.com/office/drawing/2014/main" id="{818C9B31-C94C-5B7C-F945-DD4EBF441A71}"/>
              </a:ext>
            </a:extLst>
          </p:cNvPr>
          <p:cNvSpPr/>
          <p:nvPr/>
        </p:nvSpPr>
        <p:spPr>
          <a:xfrm>
            <a:off x="4852219" y="5161934"/>
            <a:ext cx="3898363" cy="13185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2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E05DD7-FE89-04F4-ED41-BDAB61AA7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82" y="685407"/>
            <a:ext cx="4039776" cy="579510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9D326BA8-A8FB-4B62-8F73-9EF0B808C953}"/>
              </a:ext>
            </a:extLst>
          </p:cNvPr>
          <p:cNvSpPr>
            <a:spLocks noGrp="1"/>
          </p:cNvSpPr>
          <p:nvPr>
            <p:ph type="title"/>
          </p:nvPr>
        </p:nvSpPr>
        <p:spPr>
          <a:xfrm>
            <a:off x="476722" y="270268"/>
            <a:ext cx="8079581" cy="996053"/>
          </a:xfrm>
        </p:spPr>
        <p:txBody>
          <a:bodyPr>
            <a:noAutofit/>
          </a:bodyPr>
          <a:lstStyle/>
          <a:p>
            <a:r>
              <a:rPr lang="en-US" altLang="ja-JP" sz="3200" dirty="0">
                <a:latin typeface="メイリオ" panose="020B0604030504040204" pitchFamily="50" charset="-128"/>
                <a:ea typeface="メイリオ" panose="020B0604030504040204" pitchFamily="50" charset="-128"/>
              </a:rPr>
              <a:t> Aspect-based Sentiment Analysis network model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2121E3B-82EA-9F7B-7829-38BC341CD200}"/>
              </a:ext>
            </a:extLst>
          </p:cNvPr>
          <p:cNvSpPr txBox="1"/>
          <p:nvPr/>
        </p:nvSpPr>
        <p:spPr>
          <a:xfrm>
            <a:off x="185488" y="2228671"/>
            <a:ext cx="4763729" cy="1200329"/>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ex)</a:t>
            </a:r>
          </a:p>
          <a:p>
            <a:r>
              <a:rPr kumimoji="1" lang="ja-JP" altLang="en-US" sz="2400" b="0" dirty="0">
                <a:solidFill>
                  <a:srgbClr val="FF0000"/>
                </a:solidFill>
                <a:effectLst/>
                <a:latin typeface="メイリオ" panose="020B0604030504040204" pitchFamily="50" charset="-128"/>
                <a:ea typeface="メイリオ" panose="020B0604030504040204" pitchFamily="50" charset="-128"/>
              </a:rPr>
              <a:t>朝ごはん</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美味し</a:t>
            </a:r>
            <a:r>
              <a:rPr kumimoji="1" lang="ja-JP" altLang="en-US" sz="2400" b="0" dirty="0">
                <a:solidFill>
                  <a:schemeClr val="tx1"/>
                </a:solidFill>
                <a:effectLst/>
                <a:latin typeface="メイリオ" panose="020B0604030504040204" pitchFamily="50" charset="-128"/>
                <a:ea typeface="メイリオ" panose="020B0604030504040204" pitchFamily="50" charset="-128"/>
              </a:rPr>
              <a:t>かったが</a:t>
            </a:r>
            <a:r>
              <a:rPr kumimoji="1" lang="en-US" altLang="ja-JP" sz="2400" b="0" dirty="0">
                <a:solidFill>
                  <a:schemeClr val="tx1"/>
                </a:solidFill>
                <a:effectLst/>
                <a:latin typeface="メイリオ" panose="020B0604030504040204" pitchFamily="50" charset="-128"/>
                <a:ea typeface="メイリオ" panose="020B0604030504040204" pitchFamily="50" charset="-128"/>
              </a:rPr>
              <a:t>, </a:t>
            </a:r>
            <a:br>
              <a:rPr kumimoji="1" lang="en-US" altLang="ja-JP" sz="2400" b="0" dirty="0">
                <a:solidFill>
                  <a:schemeClr val="tx1"/>
                </a:solidFill>
                <a:effectLst/>
                <a:latin typeface="メイリオ" panose="020B0604030504040204" pitchFamily="50" charset="-128"/>
                <a:ea typeface="メイリオ" panose="020B0604030504040204" pitchFamily="50" charset="-128"/>
              </a:rPr>
            </a:br>
            <a:r>
              <a:rPr kumimoji="1" lang="ja-JP" altLang="en-US" sz="2400" b="0" dirty="0">
                <a:solidFill>
                  <a:srgbClr val="FF0000"/>
                </a:solidFill>
                <a:effectLst/>
                <a:latin typeface="メイリオ" panose="020B0604030504040204" pitchFamily="50" charset="-128"/>
                <a:ea typeface="メイリオ" panose="020B0604030504040204" pitchFamily="50" charset="-128"/>
              </a:rPr>
              <a:t>部屋</a:t>
            </a:r>
            <a:r>
              <a:rPr kumimoji="1" lang="ja-JP" altLang="en-US" sz="2400" b="0" dirty="0">
                <a:solidFill>
                  <a:schemeClr val="tx1"/>
                </a:solidFill>
                <a:effectLst/>
                <a:latin typeface="メイリオ" panose="020B0604030504040204" pitchFamily="50" charset="-128"/>
                <a:ea typeface="メイリオ" panose="020B0604030504040204" pitchFamily="50" charset="-128"/>
              </a:rPr>
              <a:t>は</a:t>
            </a:r>
            <a:r>
              <a:rPr kumimoji="1" lang="ja-JP" altLang="en-US" sz="2400" b="0" dirty="0">
                <a:solidFill>
                  <a:srgbClr val="00B0F0"/>
                </a:solidFill>
                <a:effectLst/>
                <a:latin typeface="メイリオ" panose="020B0604030504040204" pitchFamily="50" charset="-128"/>
                <a:ea typeface="メイリオ" panose="020B0604030504040204" pitchFamily="50" charset="-128"/>
              </a:rPr>
              <a:t>汚れ</a:t>
            </a:r>
            <a:r>
              <a:rPr kumimoji="1" lang="ja-JP" altLang="en-US" sz="2400" b="0" dirty="0">
                <a:solidFill>
                  <a:schemeClr val="tx1"/>
                </a:solidFill>
                <a:effectLst/>
                <a:latin typeface="メイリオ" panose="020B0604030504040204" pitchFamily="50" charset="-128"/>
                <a:ea typeface="メイリオ" panose="020B0604030504040204" pitchFamily="50" charset="-128"/>
              </a:rPr>
              <a:t>ていました</a:t>
            </a:r>
            <a:r>
              <a:rPr kumimoji="1" lang="en-US" altLang="ja-JP" sz="2400" dirty="0">
                <a:latin typeface="メイリオ" panose="020B0604030504040204" pitchFamily="50" charset="-128"/>
                <a:ea typeface="メイリオ" panose="020B0604030504040204" pitchFamily="50" charset="-128"/>
              </a:rPr>
              <a:t>.</a:t>
            </a:r>
          </a:p>
        </p:txBody>
      </p:sp>
      <p:sp>
        <p:nvSpPr>
          <p:cNvPr id="8" name="スライド番号プレースホルダー 10">
            <a:extLst>
              <a:ext uri="{FF2B5EF4-FFF2-40B4-BE49-F238E27FC236}">
                <a16:creationId xmlns:a16="http://schemas.microsoft.com/office/drawing/2014/main" id="{648AFD5C-C6B4-91E3-4FE9-31F149113033}"/>
              </a:ext>
            </a:extLst>
          </p:cNvPr>
          <p:cNvSpPr txBox="1">
            <a:spLocks/>
          </p:cNvSpPr>
          <p:nvPr/>
        </p:nvSpPr>
        <p:spPr>
          <a:xfrm>
            <a:off x="8198604" y="6371668"/>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5" name="表 8">
            <a:extLst>
              <a:ext uri="{FF2B5EF4-FFF2-40B4-BE49-F238E27FC236}">
                <a16:creationId xmlns:a16="http://schemas.microsoft.com/office/drawing/2014/main" id="{F2D1F1C1-3045-6AC8-65DA-E82680FC283F}"/>
              </a:ext>
            </a:extLst>
          </p:cNvPr>
          <p:cNvGraphicFramePr>
            <a:graphicFrameLocks noGrp="1"/>
          </p:cNvGraphicFramePr>
          <p:nvPr/>
        </p:nvGraphicFramePr>
        <p:xfrm>
          <a:off x="150946" y="3854140"/>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gridCol w="2294811">
                  <a:extLst>
                    <a:ext uri="{9D8B030D-6E8A-4147-A177-3AD203B41FA5}">
                      <a16:colId xmlns:a16="http://schemas.microsoft.com/office/drawing/2014/main" val="1145326162"/>
                    </a:ext>
                  </a:extLst>
                </a:gridCol>
              </a:tblGrid>
              <a:tr h="288663">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category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accent1">
                        <a:lumMod val="60000"/>
                        <a:lumOff val="40000"/>
                      </a:schemeClr>
                    </a:solidFill>
                  </a:tcPr>
                </a:tc>
                <a:extLst>
                  <a:ext uri="{0D108BD9-81ED-4DB2-BD59-A6C34878D82A}">
                    <a16:rowId xmlns:a16="http://schemas.microsoft.com/office/drawing/2014/main" val="3143256126"/>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朝ごはん</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1284335463"/>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部屋</a:t>
                      </a:r>
                    </a:p>
                  </a:txBody>
                  <a:tcPr>
                    <a:solidFill>
                      <a:schemeClr val="accent1">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facility</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241000495"/>
                  </a:ext>
                </a:extLst>
              </a:tr>
            </a:tbl>
          </a:graphicData>
        </a:graphic>
      </p:graphicFrame>
      <p:graphicFrame>
        <p:nvGraphicFramePr>
          <p:cNvPr id="7" name="表 6">
            <a:extLst>
              <a:ext uri="{FF2B5EF4-FFF2-40B4-BE49-F238E27FC236}">
                <a16:creationId xmlns:a16="http://schemas.microsoft.com/office/drawing/2014/main" id="{AFCBC212-D79E-E2DA-1C4C-A301BBCDAF39}"/>
              </a:ext>
            </a:extLst>
          </p:cNvPr>
          <p:cNvGraphicFramePr>
            <a:graphicFrameLocks noGrp="1"/>
          </p:cNvGraphicFramePr>
          <p:nvPr/>
        </p:nvGraphicFramePr>
        <p:xfrm>
          <a:off x="150946" y="5003988"/>
          <a:ext cx="4589622"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gridCol w="2294811">
                  <a:extLst>
                    <a:ext uri="{9D8B030D-6E8A-4147-A177-3AD203B41FA5}">
                      <a16:colId xmlns:a16="http://schemas.microsoft.com/office/drawing/2014/main" val="206622472"/>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polarity</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60000"/>
                        <a:lumOff val="40000"/>
                      </a:schemeClr>
                    </a:solidFill>
                  </a:tcPr>
                </a:tc>
                <a:extLst>
                  <a:ext uri="{0D108BD9-81ED-4DB2-BD59-A6C34878D82A}">
                    <a16:rowId xmlns:a16="http://schemas.microsoft.com/office/drawing/2014/main" val="1379250747"/>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美味しい</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positive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r h="288663">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rPr>
                        <a:t>汚れ</a:t>
                      </a:r>
                    </a:p>
                  </a:txBody>
                  <a:tcPr>
                    <a:solidFill>
                      <a:schemeClr val="accent2">
                        <a:lumMod val="20000"/>
                        <a:lumOff val="80000"/>
                      </a:schemeClr>
                    </a:solidFill>
                  </a:tcP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negative</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027258439"/>
                  </a:ext>
                </a:extLst>
              </a:tr>
            </a:tbl>
          </a:graphicData>
        </a:graphic>
      </p:graphicFrame>
      <p:sp>
        <p:nvSpPr>
          <p:cNvPr id="9" name="正方形/長方形 8">
            <a:extLst>
              <a:ext uri="{FF2B5EF4-FFF2-40B4-BE49-F238E27FC236}">
                <a16:creationId xmlns:a16="http://schemas.microsoft.com/office/drawing/2014/main" id="{818C9B31-C94C-5B7C-F945-DD4EBF441A71}"/>
              </a:ext>
            </a:extLst>
          </p:cNvPr>
          <p:cNvSpPr/>
          <p:nvPr/>
        </p:nvSpPr>
        <p:spPr>
          <a:xfrm>
            <a:off x="4769981" y="3459480"/>
            <a:ext cx="3898363" cy="2392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65383581"/>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メトロポリタン</Template>
  <TotalTime>61053</TotalTime>
  <Words>3270</Words>
  <Application>Microsoft Office PowerPoint</Application>
  <PresentationFormat>画面に合わせる (4:3)</PresentationFormat>
  <Paragraphs>1268</Paragraphs>
  <Slides>62</Slides>
  <Notes>19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62</vt:i4>
      </vt:variant>
    </vt:vector>
  </HeadingPairs>
  <TitlesOfParts>
    <vt:vector size="72" baseType="lpstr">
      <vt:lpstr>ＭＳ Ｐゴシック</vt:lpstr>
      <vt:lpstr>メイリオ</vt:lpstr>
      <vt:lpstr>ロマン</vt:lpstr>
      <vt:lpstr>游ゴシック</vt:lpstr>
      <vt:lpstr>游ゴシック Light</vt:lpstr>
      <vt:lpstr>Arial</vt:lpstr>
      <vt:lpstr>Calibri Light</vt:lpstr>
      <vt:lpstr>Cambria Math</vt:lpstr>
      <vt:lpstr>Courier New</vt:lpstr>
      <vt:lpstr>メトロポリタン</vt:lpstr>
      <vt:lpstr>An improved method for multi-label classification methods using deep neural language models with ensemble learning </vt:lpstr>
      <vt:lpstr>Presentation Flow</vt:lpstr>
      <vt:lpstr>Introduction Issues in the field of Natural Language Processing (NLP)</vt:lpstr>
      <vt:lpstr>PowerPoint プレゼンテーション</vt:lpstr>
      <vt:lpstr>Multi-Label Classification (MLC)</vt:lpstr>
      <vt:lpstr> Aspect-based Sentiment Analysis</vt:lpstr>
      <vt:lpstr>Previous research  Aspect-based Sentiment Analysis</vt:lpstr>
      <vt:lpstr> Aspect-based Sentiment Analysis network model</vt:lpstr>
      <vt:lpstr> Aspect-based Sentiment Analysis network model</vt:lpstr>
      <vt:lpstr> Aspect-based Sentiment Analysis network model</vt:lpstr>
      <vt:lpstr> Aspect-based Sentiment Analysis network model</vt:lpstr>
      <vt:lpstr>The novelty of this research</vt:lpstr>
      <vt:lpstr>Novelty of this research</vt:lpstr>
      <vt:lpstr>Dataset</vt:lpstr>
      <vt:lpstr>Dataset</vt:lpstr>
      <vt:lpstr>Example of data removed</vt:lpstr>
      <vt:lpstr>Presentation Flow</vt:lpstr>
      <vt:lpstr>Transformer</vt:lpstr>
      <vt:lpstr>BERT  (Bidirectional Encoder Representations from Transformers)</vt:lpstr>
      <vt:lpstr>Presentation Flow</vt:lpstr>
      <vt:lpstr>Mpm+T (Multi pretrained models Transformer)  </vt:lpstr>
      <vt:lpstr>Mpm+T (Multi pretrained models Transformer)  </vt:lpstr>
      <vt:lpstr>Mpm+T (Multi pretrained models Transformer)  </vt:lpstr>
      <vt:lpstr>Model diagram of the sub-classifiers</vt:lpstr>
      <vt:lpstr>Sub-classifiers for two types of tasks</vt:lpstr>
      <vt:lpstr>Mpm+T (Multi pretrained models Transformer)  </vt:lpstr>
      <vt:lpstr>PowerPoint プレゼンテーション</vt:lpstr>
      <vt:lpstr>Transformer Encoder</vt:lpstr>
      <vt:lpstr>Presentation Flow</vt:lpstr>
      <vt:lpstr>Experiments</vt:lpstr>
      <vt:lpstr>Mpm+T parameters during training</vt:lpstr>
      <vt:lpstr>BERT＋MLP parameters during training</vt:lpstr>
      <vt:lpstr>Model of Miura et al. parameters during training</vt:lpstr>
      <vt:lpstr>Entity classifiers and attribute classifiers</vt:lpstr>
      <vt:lpstr>Experiment results</vt:lpstr>
      <vt:lpstr>Experiment results</vt:lpstr>
      <vt:lpstr>Details of completely correct data</vt:lpstr>
      <vt:lpstr>発表の流れ</vt:lpstr>
      <vt:lpstr>Summary and Future Issues</vt:lpstr>
      <vt:lpstr>F1 score for each label</vt:lpstr>
      <vt:lpstr>各ラベル数の完全正解数 (2 labels) </vt:lpstr>
      <vt:lpstr>各ラベル数の完全正解数</vt:lpstr>
      <vt:lpstr>正解例 ラベル数 3</vt:lpstr>
      <vt:lpstr>正解例 ラベル数 7  </vt:lpstr>
      <vt:lpstr>ラベル数 6 </vt:lpstr>
      <vt:lpstr>取り除いたデータ例</vt:lpstr>
      <vt:lpstr>補足資料</vt:lpstr>
      <vt:lpstr>PowerPoint プレゼンテーション</vt:lpstr>
      <vt:lpstr>Transformer Encoder 層内のデータの変化</vt:lpstr>
      <vt:lpstr>Transformer Encoder 層内のデータの変化</vt:lpstr>
      <vt:lpstr>Transformer Encoder 層内のデータの変化</vt:lpstr>
      <vt:lpstr>PowerPoint プレゼンテーション</vt:lpstr>
      <vt:lpstr>CLS トークンの位置の指定方法</vt:lpstr>
      <vt:lpstr>CLS 検証モデル図 CLS Verification Model</vt:lpstr>
      <vt:lpstr>PowerPoint プレゼンテーション</vt:lpstr>
      <vt:lpstr>CLS Verification Model</vt:lpstr>
      <vt:lpstr>Mpm+T の損失の推移</vt:lpstr>
      <vt:lpstr>Mpm+T の micro-F1 の推移</vt:lpstr>
      <vt:lpstr>BERT の損失の推移</vt:lpstr>
      <vt:lpstr>BERT の micro-F1 の推移</vt:lpstr>
      <vt:lpstr>三浦らのモデルの損失の推移</vt:lpstr>
      <vt:lpstr>三浦らのモデルの micro-F1 の推移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アンサンブル学習を利用した深層言語 モデル によるマルチラベル分類手法の改良</dc:title>
  <dc:creator>クスモト_w5i1069276 ユウキ</dc:creator>
  <cp:lastModifiedBy>クスモト_w5i1069276 ユウキ</cp:lastModifiedBy>
  <cp:revision>22</cp:revision>
  <dcterms:created xsi:type="dcterms:W3CDTF">2022-11-06T00:54:15Z</dcterms:created>
  <dcterms:modified xsi:type="dcterms:W3CDTF">2023-01-30T05:10:50Z</dcterms:modified>
</cp:coreProperties>
</file>