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41"/>
  </p:notesMasterIdLst>
  <p:sldIdLst>
    <p:sldId id="256" r:id="rId2"/>
    <p:sldId id="301" r:id="rId3"/>
    <p:sldId id="262" r:id="rId4"/>
    <p:sldId id="293" r:id="rId5"/>
    <p:sldId id="295" r:id="rId6"/>
    <p:sldId id="326" r:id="rId7"/>
    <p:sldId id="327" r:id="rId8"/>
    <p:sldId id="328" r:id="rId9"/>
    <p:sldId id="302" r:id="rId10"/>
    <p:sldId id="307" r:id="rId11"/>
    <p:sldId id="264" r:id="rId12"/>
    <p:sldId id="303" r:id="rId13"/>
    <p:sldId id="304" r:id="rId14"/>
    <p:sldId id="325" r:id="rId15"/>
    <p:sldId id="330" r:id="rId16"/>
    <p:sldId id="309" r:id="rId17"/>
    <p:sldId id="329" r:id="rId18"/>
    <p:sldId id="312" r:id="rId19"/>
    <p:sldId id="305" r:id="rId20"/>
    <p:sldId id="322" r:id="rId21"/>
    <p:sldId id="314" r:id="rId22"/>
    <p:sldId id="313" r:id="rId23"/>
    <p:sldId id="273" r:id="rId24"/>
    <p:sldId id="323" r:id="rId25"/>
    <p:sldId id="315" r:id="rId26"/>
    <p:sldId id="316" r:id="rId27"/>
    <p:sldId id="317" r:id="rId28"/>
    <p:sldId id="276" r:id="rId29"/>
    <p:sldId id="318" r:id="rId30"/>
    <p:sldId id="319" r:id="rId31"/>
    <p:sldId id="320" r:id="rId32"/>
    <p:sldId id="306" r:id="rId33"/>
    <p:sldId id="288" r:id="rId34"/>
    <p:sldId id="292" r:id="rId35"/>
    <p:sldId id="269" r:id="rId36"/>
    <p:sldId id="321" r:id="rId37"/>
    <p:sldId id="324" r:id="rId38"/>
    <p:sldId id="266" r:id="rId39"/>
    <p:sldId id="28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楠本 祐暉" initials="楠本" lastIdx="4" clrIdx="0">
    <p:extLst>
      <p:ext uri="{19B8F6BF-5375-455C-9EA6-DF929625EA0E}">
        <p15:presenceInfo xmlns:p15="http://schemas.microsoft.com/office/powerpoint/2012/main" userId="116c508e753fe88a" providerId="Windows Live"/>
      </p:ext>
    </p:extLst>
  </p:cmAuthor>
  <p:cmAuthor id="2" name="岡田 真" initials="岡田" lastIdx="14" clrIdx="1">
    <p:extLst>
      <p:ext uri="{19B8F6BF-5375-455C-9EA6-DF929625EA0E}">
        <p15:presenceInfo xmlns:p15="http://schemas.microsoft.com/office/powerpoint/2012/main" userId="S-1-5-21-3546269859-4046422955-380346031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8" autoAdjust="0"/>
    <p:restoredTop sz="94486" autoAdjust="0"/>
  </p:normalViewPr>
  <p:slideViewPr>
    <p:cSldViewPr snapToGrid="0">
      <p:cViewPr varScale="1">
        <p:scale>
          <a:sx n="79" d="100"/>
          <a:sy n="79" d="100"/>
        </p:scale>
        <p:origin x="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4T18:24:33.555" idx="1">
    <p:pos x="5165" y="2866"/>
    <p:text>カタカナじゃなくて日本語で．評判分析での評価理由とか，分類結果の原因とか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4T18:26:19.357" idx="3">
    <p:pos x="4872" y="1320"/>
    <p:text>CNN や RNN は事前に正式名称を出していないので使えない．畳み込みニューラルネットワークや再帰的ニューラルネットワーク</p:text>
    <p:extLst>
      <p:ext uri="{C676402C-5697-4E1C-873F-D02D1690AC5C}">
        <p15:threadingInfo xmlns:p15="http://schemas.microsoft.com/office/powerpoint/2012/main" timeZoneBias="-540"/>
      </p:ext>
    </p:extLst>
  </p:cm>
  <p:cm authorId="2" dt="2021-11-04T18:27:27.006" idx="4">
    <p:pos x="2654" y="494"/>
    <p:text>モデルの概要図を張る</p:text>
    <p:extLst>
      <p:ext uri="{C676402C-5697-4E1C-873F-D02D1690AC5C}">
        <p15:threadingInfo xmlns:p15="http://schemas.microsoft.com/office/powerpoint/2012/main" timeZoneBias="-540"/>
      </p:ext>
    </p:extLst>
  </p:cm>
  <p:cm authorId="2" dt="2021-11-04T18:27:37.588" idx="5">
    <p:pos x="10" y="10"/>
    <p:text>参考文献を書く．Attention is all you need だと思う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4T18:28:22.727" idx="6">
    <p:pos x="4488" y="2573"/>
    <p:text>参考文献とか引用とか．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4T18:29:46.395" idx="9">
    <p:pos x="10" y="10"/>
    <p:text>流れ全体の図を示す．BERT エンコーダ層 Transformer エンコーダ層は分けて書く</p:text>
    <p:extLst>
      <p:ext uri="{C676402C-5697-4E1C-873F-D02D1690AC5C}">
        <p15:threadingInfo xmlns:p15="http://schemas.microsoft.com/office/powerpoint/2012/main" timeZoneBias="-540"/>
      </p:ext>
    </p:extLst>
  </p:cm>
  <p:cm authorId="2" dt="2021-11-04T18:29:51.301" idx="10">
    <p:pos x="146" y="146"/>
    <p:text>QKV に関しても概略図を描く．</p:text>
    <p:extLst>
      <p:ext uri="{C676402C-5697-4E1C-873F-D02D1690AC5C}">
        <p15:threadingInfo xmlns:p15="http://schemas.microsoft.com/office/powerpoint/2012/main" timeZoneBias="-540"/>
      </p:ext>
    </p:extLst>
  </p:cm>
  <p:cm authorId="2" dt="2021-11-04T18:31:02.377" idx="11">
    <p:pos x="282" y="282"/>
    <p:text>説明ができるように式も示せるようにしておく．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4T18:31:37.438" idx="12">
    <p:pos x="146" y="146"/>
    <p:text>これは何を示すためのスライド？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4T18:28:49.150" idx="7">
    <p:pos x="10" y="10"/>
    <p:text>実際のデータの例を用意しておく．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4T18:29:18.735" idx="8">
    <p:pos x="1824" y="1915"/>
    <p:text>字が小さすぎ．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AD16512-2CCC-4FA4-B510-FAB0A98F4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50E10C-1EED-438D-A7D0-F0D470838DA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0830F-71F5-4E9C-8785-61244E2A7023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F9946B2A-E510-4B3A-8393-19D289F9C6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B054A134-A727-4D24-8BB6-5C2FBE78B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1CF6C-BEAD-4121-82D3-0D6360D23C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C73156-21D8-412E-A2DC-E35FFD2F0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FE651-9E56-4C69-AC8B-C9AFB25A3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予測が 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に寄ってしまい、正解率だと正確な評価にはならないと考えたため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FE651-9E56-4C69-AC8B-C9AFB25A3BF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48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179C-5FBE-4004-8385-9159788A8558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40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C15B-04A9-4230-935D-9A5FB9ADB0D6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65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4FD4-712E-4B69-8FB2-84F342A63EDD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970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C532-D610-451F-9627-8AF42AC5563F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511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3EF8-A723-46DB-9CC7-2ECF1ECA9A9E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7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984-C988-4001-8239-C63B4AF2764B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169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6E51-EAD6-4DAF-AD15-4A4DDDFB8687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12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BACD-61E8-42BA-AD8E-44715DCAF60B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74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2E6F-99E1-4336-B996-B475BCC62D41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54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8AF-04C3-401A-876A-9150D5DEFB85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0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4123-C185-4248-925F-5A531CF4CD62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48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B062-4432-4ED8-9529-08F6AB323822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58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5A0C-B6B8-4D97-A06D-F1C5B871A707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73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7DF-1BAB-47E4-9419-1EAA57C615DB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7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39F0-B0CD-440C-B883-AD0E99454BA2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2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1A00-AA17-4EA1-A70F-83E59A21A642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6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C28A-BB68-45D7-8A83-74988895DB55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10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hyperlink" Target="https://dsc.repo.nii.ac.jp/?action=pages_view_main&amp;active_action=repository_view_main_item_detail&amp;item_id=1752&amp;item_no=1&amp;page_id=13&amp;block_id=21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A305D-1DF0-4FD5-8226-37902B1F0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535" y="1914607"/>
            <a:ext cx="7391332" cy="1395454"/>
          </a:xfrm>
        </p:spPr>
        <p:txBody>
          <a:bodyPr>
            <a:normAutofit/>
          </a:bodyPr>
          <a:lstStyle/>
          <a:p>
            <a:r>
              <a:rPr lang="ja-JP" altLang="en-US" sz="2400" b="0" i="0" dirty="0">
                <a:solidFill>
                  <a:srgbClr val="1D1C1D"/>
                </a:solidFill>
                <a:effectLst/>
                <a:latin typeface="NotoSansJP"/>
              </a:rPr>
              <a:t>アスペクトベース評判分析における</a:t>
            </a:r>
            <a:br>
              <a:rPr lang="en-US" altLang="ja-JP" sz="2400" b="0" i="0" dirty="0">
                <a:solidFill>
                  <a:srgbClr val="1D1C1D"/>
                </a:solidFill>
                <a:effectLst/>
                <a:latin typeface="NotoSansJP"/>
              </a:rPr>
            </a:br>
            <a:r>
              <a:rPr lang="ja-JP" altLang="en-US" sz="2400" b="0" i="0" dirty="0">
                <a:solidFill>
                  <a:srgbClr val="1D1C1D"/>
                </a:solidFill>
                <a:effectLst/>
                <a:latin typeface="NotoSansJP"/>
              </a:rPr>
              <a:t>推定理由フレーズの抽出手法</a:t>
            </a:r>
            <a:endParaRPr lang="ja-JP" altLang="en-US" sz="2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010BBD-813C-4BFE-A066-DA41F30FD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ja-JP" altLang="en-US" sz="2000" dirty="0">
                <a:latin typeface="+mn-ea"/>
              </a:rPr>
              <a:t>ソフトウェアシステム研究グループ</a:t>
            </a:r>
            <a:endParaRPr kumimoji="1" lang="en-US" altLang="ja-JP" sz="2000" dirty="0">
              <a:latin typeface="+mn-ea"/>
            </a:endParaRPr>
          </a:p>
          <a:p>
            <a:pPr algn="r"/>
            <a:r>
              <a:rPr lang="en-US" altLang="ja-JP" sz="2000" dirty="0">
                <a:latin typeface="+mn-ea"/>
              </a:rPr>
              <a:t>M1</a:t>
            </a:r>
            <a:r>
              <a:rPr lang="ja-JP" altLang="en-US" sz="2000" dirty="0">
                <a:latin typeface="+mn-ea"/>
              </a:rPr>
              <a:t>　楠本祐暉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9BE8A9-C8E7-481B-8489-86429FBE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23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FE444-FEBC-4C0F-8EEA-A6BCC9B9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029" y="741237"/>
            <a:ext cx="5329539" cy="630155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+mn-ea"/>
                <a:ea typeface="+mn-ea"/>
              </a:rPr>
              <a:t>Transformer</a:t>
            </a:r>
            <a:endParaRPr kumimoji="1" lang="ja-JP" altLang="en-US" sz="2800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56E61-A9CC-4C66-9EE4-D33BBF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157" y="1371393"/>
            <a:ext cx="7161450" cy="4592438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000" dirty="0">
                <a:latin typeface="+mn-ea"/>
              </a:rPr>
              <a:t>畳み込みニューラルネットワークや</a:t>
            </a:r>
            <a:br>
              <a:rPr kumimoji="1" lang="en-US" altLang="ja-JP" sz="2000" dirty="0">
                <a:latin typeface="+mn-ea"/>
              </a:rPr>
            </a:br>
            <a:r>
              <a:rPr kumimoji="1" lang="ja-JP" altLang="en-US" sz="2000" dirty="0">
                <a:latin typeface="+mn-ea"/>
              </a:rPr>
              <a:t>再帰的ニューラルネットワーク</a:t>
            </a:r>
            <a:r>
              <a:rPr lang="ja-JP" altLang="en-US" sz="2000" dirty="0">
                <a:latin typeface="+mn-ea"/>
              </a:rPr>
              <a:t>を用いず</a:t>
            </a:r>
            <a:r>
              <a:rPr lang="en-US" altLang="ja-JP" sz="2000" dirty="0">
                <a:latin typeface="+mn-ea"/>
              </a:rPr>
              <a:t>, </a:t>
            </a:r>
            <a:br>
              <a:rPr lang="en-US" altLang="ja-JP" sz="2000" dirty="0">
                <a:latin typeface="+mn-ea"/>
              </a:rPr>
            </a:br>
            <a:r>
              <a:rPr lang="en-US" altLang="ja-JP" sz="2000" dirty="0">
                <a:latin typeface="+mn-ea"/>
              </a:rPr>
              <a:t>Attention </a:t>
            </a:r>
            <a:r>
              <a:rPr lang="ja-JP" altLang="en-US" sz="2000" dirty="0">
                <a:latin typeface="+mn-ea"/>
              </a:rPr>
              <a:t>層のみで構築</a:t>
            </a:r>
            <a:br>
              <a:rPr lang="en-US" altLang="ja-JP" sz="2000" dirty="0">
                <a:latin typeface="+mn-ea"/>
              </a:rPr>
            </a:b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計算速度の高速化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en-US" altLang="ja-JP" sz="2000" dirty="0">
                <a:latin typeface="+mn-ea"/>
              </a:rPr>
              <a:t>Positional</a:t>
            </a:r>
            <a:r>
              <a:rPr lang="ja-JP" altLang="en-US" sz="2000" dirty="0">
                <a:latin typeface="+mn-ea"/>
              </a:rPr>
              <a:t> </a:t>
            </a:r>
            <a:r>
              <a:rPr lang="en-US" altLang="ja-JP" sz="2000" dirty="0">
                <a:latin typeface="+mn-ea"/>
              </a:rPr>
              <a:t>Encoding</a:t>
            </a:r>
            <a:r>
              <a:rPr lang="ja-JP" altLang="en-US" sz="2000" dirty="0">
                <a:latin typeface="+mn-ea"/>
              </a:rPr>
              <a:t>層の採用</a:t>
            </a:r>
            <a:br>
              <a:rPr lang="en-US" altLang="ja-JP" sz="2000" dirty="0">
                <a:latin typeface="+mn-ea"/>
              </a:rPr>
            </a:b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入力する単語データに</a:t>
            </a:r>
            <a:r>
              <a:rPr lang="en-US" altLang="ja-JP" sz="2000" dirty="0">
                <a:latin typeface="+mn-ea"/>
              </a:rPr>
              <a:t>, </a:t>
            </a:r>
            <a:r>
              <a:rPr lang="ja-JP" altLang="en-US" sz="2000" dirty="0">
                <a:latin typeface="+mn-ea"/>
              </a:rPr>
              <a:t>文全体における単語の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位置情報を付与</a:t>
            </a:r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kumimoji="1" lang="en-US" altLang="ja-JP" sz="2000" dirty="0">
                <a:latin typeface="+mn-ea"/>
              </a:rPr>
              <a:t>Attention</a:t>
            </a:r>
            <a:r>
              <a:rPr lang="ja-JP" altLang="en-US" sz="2000" dirty="0">
                <a:latin typeface="+mn-ea"/>
              </a:rPr>
              <a:t> </a:t>
            </a:r>
            <a:r>
              <a:rPr kumimoji="1" lang="ja-JP" altLang="en-US" sz="2000" dirty="0">
                <a:latin typeface="+mn-ea"/>
              </a:rPr>
              <a:t>層における </a:t>
            </a:r>
            <a:r>
              <a:rPr kumimoji="1" lang="en-US" altLang="ja-JP" sz="2000" dirty="0">
                <a:latin typeface="+mn-ea"/>
              </a:rPr>
              <a:t>Query, Key, Value </a:t>
            </a:r>
            <a:r>
              <a:rPr kumimoji="1" lang="ja-JP" altLang="en-US" sz="2000" dirty="0">
                <a:latin typeface="+mn-ea"/>
              </a:rPr>
              <a:t>モデルの採用</a:t>
            </a:r>
            <a:br>
              <a:rPr kumimoji="1" lang="en-US" altLang="ja-JP" sz="2000" dirty="0">
                <a:latin typeface="+mn-ea"/>
              </a:rPr>
            </a:br>
            <a:br>
              <a:rPr kumimoji="1" lang="en-US" altLang="ja-JP" sz="2000" dirty="0">
                <a:latin typeface="+mn-ea"/>
              </a:rPr>
            </a:br>
            <a:r>
              <a:rPr kumimoji="1" lang="ja-JP" altLang="en-US" sz="2000" dirty="0">
                <a:latin typeface="+mn-ea"/>
              </a:rPr>
              <a:t>単語間の</a:t>
            </a:r>
            <a:r>
              <a:rPr lang="ja-JP" altLang="en-US" sz="2000" dirty="0">
                <a:latin typeface="+mn-ea"/>
              </a:rPr>
              <a:t>関連度</a:t>
            </a:r>
            <a:r>
              <a:rPr kumimoji="1" lang="ja-JP" altLang="en-US" sz="2000" dirty="0">
                <a:latin typeface="+mn-ea"/>
              </a:rPr>
              <a:t>を正確に計算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C32CD9-AABC-4F60-AAAB-BEDBBEED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B22F6C-22A0-4C69-B4D5-7283133C4465}"/>
              </a:ext>
            </a:extLst>
          </p:cNvPr>
          <p:cNvSpPr/>
          <p:nvPr/>
        </p:nvSpPr>
        <p:spPr>
          <a:xfrm>
            <a:off x="1545580" y="6043935"/>
            <a:ext cx="7277422" cy="74315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・</a:t>
            </a:r>
            <a:r>
              <a:rPr lang="en-US" altLang="ja-JP" dirty="0">
                <a:latin typeface="+mn-ea"/>
              </a:rPr>
              <a:t>https://arxiv.org/abs/1706.03762</a:t>
            </a:r>
            <a:endParaRPr lang="en-US" altLang="ja-JP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09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A5472-AF20-464A-AC56-BF3078B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100" dirty="0">
                <a:latin typeface="+mn-ea"/>
                <a:ea typeface="+mn-ea"/>
              </a:rPr>
              <a:t>BERT (Bidirectional Encoder Representations from Transformers)</a:t>
            </a:r>
            <a:endParaRPr lang="ja-JP" altLang="en-US" sz="2100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964217-1C8F-4B59-B048-F812E55D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dirty="0">
                <a:latin typeface="+mn-ea"/>
              </a:rPr>
              <a:t>複数の双方向 </a:t>
            </a:r>
            <a:r>
              <a:rPr lang="en-US" altLang="ja-JP" sz="2000" dirty="0">
                <a:latin typeface="+mn-ea"/>
              </a:rPr>
              <a:t>Transformer </a:t>
            </a:r>
            <a:r>
              <a:rPr lang="ja-JP" altLang="en-US" sz="2000" dirty="0">
                <a:latin typeface="+mn-ea"/>
              </a:rPr>
              <a:t>に基づく汎用言語モデル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文章に依存した各単語、および文章の分散表現が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得られる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本研究では、日本語 </a:t>
            </a:r>
            <a:r>
              <a:rPr lang="en-US" altLang="ja-JP" sz="2000" dirty="0">
                <a:latin typeface="+mn-ea"/>
              </a:rPr>
              <a:t>Wikipedia </a:t>
            </a:r>
            <a:r>
              <a:rPr lang="ja-JP" altLang="en-US" sz="2000" dirty="0">
                <a:latin typeface="+mn-ea"/>
              </a:rPr>
              <a:t>を用いた事前学習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済み </a:t>
            </a:r>
            <a:r>
              <a:rPr lang="en-US" altLang="ja-JP" sz="2000" dirty="0">
                <a:latin typeface="+mn-ea"/>
              </a:rPr>
              <a:t>BERT </a:t>
            </a:r>
            <a:r>
              <a:rPr lang="ja-JP" altLang="en-US" sz="2000" dirty="0">
                <a:latin typeface="+mn-ea"/>
              </a:rPr>
              <a:t>モデルを使用</a:t>
            </a:r>
            <a:r>
              <a:rPr lang="en-US" altLang="ja-JP" sz="2000" dirty="0">
                <a:latin typeface="+mn-ea"/>
              </a:rPr>
              <a:t>(</a:t>
            </a:r>
            <a:r>
              <a:rPr lang="ja-JP" altLang="en-US" sz="2000" dirty="0">
                <a:latin typeface="+mn-ea"/>
              </a:rPr>
              <a:t>東北大学 乾・鈴木研究室</a:t>
            </a:r>
            <a:r>
              <a:rPr lang="en-US" altLang="ja-JP" sz="2000" dirty="0">
                <a:latin typeface="+mn-ea"/>
              </a:rPr>
              <a:t>)</a:t>
            </a:r>
            <a:endParaRPr kumimoji="1" lang="en-US" altLang="ja-JP" sz="2000" dirty="0">
              <a:latin typeface="+mn-ea"/>
            </a:endParaRPr>
          </a:p>
          <a:p>
            <a:endParaRPr kumimoji="1" lang="ja-JP" altLang="en-US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D04E41-AF3F-4101-80C2-8A879829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F3D8813-4A92-4FC0-9FC4-F3A96E577D5D}"/>
              </a:ext>
            </a:extLst>
          </p:cNvPr>
          <p:cNvSpPr/>
          <p:nvPr/>
        </p:nvSpPr>
        <p:spPr>
          <a:xfrm>
            <a:off x="1096206" y="5280515"/>
            <a:ext cx="7953374" cy="1579404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・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https://arxiv.org/abs/1810.04805</a:t>
            </a:r>
            <a:endParaRPr lang="en-US" altLang="ja-JP" sz="1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・</a:t>
            </a:r>
            <a:r>
              <a:rPr lang="en-US" altLang="ja-JP" sz="1800" dirty="0">
                <a:solidFill>
                  <a:schemeClr val="tx1"/>
                </a:solidFill>
                <a:latin typeface="+mn-ea"/>
              </a:rPr>
              <a:t>https://github.com/cl-tohoku/bert-japanese</a:t>
            </a:r>
            <a:endParaRPr lang="en-US" altLang="ja-JP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658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３．データセット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４．提案手法と提案モデル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５．実験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６．まとめと今後の課題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7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３．データセット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４．提案手法と提案モデル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５．実験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６．まとめと今後の課題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71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AF6B2-00D1-40B7-8E15-1F6DB36F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40D9AD-168A-43EE-8551-14CCD704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006825"/>
            <a:ext cx="6591985" cy="4669103"/>
          </a:xfrm>
        </p:spPr>
        <p:txBody>
          <a:bodyPr>
            <a:normAutofit/>
          </a:bodyPr>
          <a:lstStyle/>
          <a:p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アスペクトベースの評判分析について理由を示す</a:t>
            </a:r>
            <a:br>
              <a:rPr lang="en-US" altLang="ja-JP" sz="2000" b="0" i="0" dirty="0">
                <a:solidFill>
                  <a:srgbClr val="1D1C1D"/>
                </a:solidFill>
                <a:effectLst/>
                <a:latin typeface="+mn-ea"/>
              </a:rPr>
            </a:br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ことができる手法を提案することが目標</a:t>
            </a:r>
            <a:endParaRPr lang="en-US" altLang="ja-JP" sz="2000" dirty="0">
              <a:solidFill>
                <a:srgbClr val="1D1C1D"/>
              </a:solidFill>
              <a:latin typeface="+mn-ea"/>
            </a:endParaRPr>
          </a:p>
          <a:p>
            <a:endParaRPr lang="en-US" altLang="ja-JP" sz="2000" b="0" i="0" dirty="0">
              <a:solidFill>
                <a:srgbClr val="1D1C1D"/>
              </a:solidFill>
              <a:effectLst/>
              <a:latin typeface="+mn-ea"/>
            </a:endParaRPr>
          </a:p>
          <a:p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渥美らの論文で提案されたモデルを参考に</a:t>
            </a:r>
            <a:r>
              <a:rPr lang="en-US" altLang="ja-JP" sz="2000" dirty="0">
                <a:solidFill>
                  <a:srgbClr val="1D1C1D"/>
                </a:solidFill>
                <a:latin typeface="+mn-ea"/>
              </a:rPr>
              <a:t>, </a:t>
            </a: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推定結果の</a:t>
            </a:r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理由となるような文中のフレーズを指摘できる</a:t>
            </a:r>
            <a:br>
              <a:rPr lang="en-US" altLang="ja-JP" sz="2000" b="0" i="0" dirty="0">
                <a:solidFill>
                  <a:srgbClr val="1D1C1D"/>
                </a:solidFill>
                <a:effectLst/>
                <a:latin typeface="+mn-ea"/>
              </a:rPr>
            </a:br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手法を取り入れたい</a:t>
            </a:r>
            <a:br>
              <a:rPr lang="en-US" altLang="ja-JP" sz="2000" dirty="0">
                <a:solidFill>
                  <a:srgbClr val="1D1C1D"/>
                </a:solidFill>
                <a:latin typeface="+mn-ea"/>
              </a:rPr>
            </a:br>
            <a:br>
              <a:rPr lang="en-US" altLang="ja-JP" sz="2000" dirty="0">
                <a:solidFill>
                  <a:srgbClr val="1D1C1D"/>
                </a:solidFill>
                <a:latin typeface="+mn-ea"/>
              </a:rPr>
            </a:br>
            <a:br>
              <a:rPr lang="en-US" altLang="ja-JP" sz="2000" dirty="0">
                <a:solidFill>
                  <a:srgbClr val="1D1C1D"/>
                </a:solidFill>
                <a:latin typeface="+mn-ea"/>
              </a:rPr>
            </a:br>
            <a:r>
              <a:rPr lang="en-US" altLang="ja-JP" sz="2000" dirty="0">
                <a:solidFill>
                  <a:srgbClr val="1D1C1D"/>
                </a:solidFill>
                <a:latin typeface="+mn-ea"/>
              </a:rPr>
              <a:t>BERT </a:t>
            </a: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エンコーダ層に </a:t>
            </a:r>
            <a:r>
              <a:rPr lang="en-US" altLang="ja-JP" sz="2000" dirty="0">
                <a:solidFill>
                  <a:srgbClr val="1D1C1D"/>
                </a:solidFill>
                <a:latin typeface="+mn-ea"/>
              </a:rPr>
              <a:t>Transformer </a:t>
            </a: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エンコーダ層を</a:t>
            </a:r>
            <a:br>
              <a:rPr lang="en-US" altLang="ja-JP" sz="2000" dirty="0">
                <a:solidFill>
                  <a:srgbClr val="1D1C1D"/>
                </a:solidFill>
                <a:latin typeface="+mn-ea"/>
              </a:rPr>
            </a:b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接続して</a:t>
            </a:r>
            <a:r>
              <a:rPr lang="en-US" altLang="ja-JP" sz="2000" dirty="0">
                <a:solidFill>
                  <a:srgbClr val="1D1C1D"/>
                </a:solidFill>
                <a:latin typeface="+mn-ea"/>
              </a:rPr>
              <a:t>, </a:t>
            </a: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単語間の関連度情報を利用してさまざまな</a:t>
            </a:r>
            <a:br>
              <a:rPr lang="en-US" altLang="ja-JP" sz="2000" dirty="0">
                <a:solidFill>
                  <a:srgbClr val="1D1C1D"/>
                </a:solidFill>
                <a:latin typeface="+mn-ea"/>
              </a:rPr>
            </a:b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タスクに応用することが最終目標である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8EB43D-0356-4385-ACFF-F6CD7B7F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21A65E66-CCBD-4317-8545-3CCF64C8F17C}"/>
              </a:ext>
            </a:extLst>
          </p:cNvPr>
          <p:cNvSpPr/>
          <p:nvPr/>
        </p:nvSpPr>
        <p:spPr>
          <a:xfrm>
            <a:off x="4936142" y="4050062"/>
            <a:ext cx="364142" cy="4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337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504BE-7807-4A0B-A2C8-154568CF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提案手法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4EB413-5627-4F1D-8F39-B18A3025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E674A2D-660A-4A4B-AEDF-E0E4F5C2A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20" y="1564950"/>
            <a:ext cx="4968727" cy="522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88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B6A91-80E2-4D9B-8243-19E79B1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1" lang="en-US" altLang="ja-JP" sz="2400" dirty="0"/>
            </a:br>
            <a:r>
              <a:rPr kumimoji="1" lang="ja-JP" altLang="en-US" sz="2400" dirty="0"/>
              <a:t>提案モデル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38F3D6-939D-4719-8AEF-0C9E3302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A5A18389-A6BD-46EC-A6FF-0EED2B31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98" y="2257803"/>
            <a:ext cx="8014888" cy="452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92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690A8-AA17-4F93-BE21-A8A36D16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本研究で用いたモデル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82876B-C25E-48D3-80A0-0DF68944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A6AB36-A1F4-42F1-BD86-0AB17F12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07" y="2217672"/>
            <a:ext cx="6591985" cy="4016218"/>
          </a:xfrm>
        </p:spPr>
        <p:txBody>
          <a:bodyPr/>
          <a:lstStyle/>
          <a:p>
            <a:r>
              <a:rPr kumimoji="1" lang="ja-JP" altLang="en-US" sz="2000" dirty="0">
                <a:latin typeface="+mn-ea"/>
              </a:rPr>
              <a:t>アスペクトベースの感情分析</a:t>
            </a:r>
            <a:br>
              <a:rPr kumimoji="1" lang="en-US" altLang="ja-JP" sz="2000" dirty="0">
                <a:latin typeface="+mn-ea"/>
              </a:rPr>
            </a:br>
            <a:r>
              <a:rPr kumimoji="1" lang="ja-JP" altLang="en-US" sz="2000" dirty="0">
                <a:latin typeface="+mn-ea"/>
              </a:rPr>
              <a:t>において分類タスクの精度は</a:t>
            </a:r>
            <a:br>
              <a:rPr kumimoji="1" lang="en-US" altLang="ja-JP" sz="2000" dirty="0">
                <a:latin typeface="+mn-ea"/>
              </a:rPr>
            </a:br>
            <a:r>
              <a:rPr kumimoji="1" lang="ja-JP" altLang="en-US" sz="2000" dirty="0">
                <a:latin typeface="+mn-ea"/>
              </a:rPr>
              <a:t>重視される</a:t>
            </a:r>
            <a:endParaRPr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kumimoji="1" lang="ja-JP" altLang="en-US" sz="2000" dirty="0">
                <a:latin typeface="+mn-ea"/>
              </a:rPr>
              <a:t>関連研究をベースに作成した</a:t>
            </a:r>
            <a:br>
              <a:rPr kumimoji="1" lang="en-US" altLang="ja-JP" sz="2000" dirty="0">
                <a:latin typeface="+mn-ea"/>
              </a:rPr>
            </a:br>
            <a:r>
              <a:rPr kumimoji="1" lang="ja-JP" altLang="en-US" sz="2000" dirty="0">
                <a:latin typeface="+mn-ea"/>
              </a:rPr>
              <a:t>モデルの一部</a:t>
            </a:r>
            <a:r>
              <a:rPr lang="ja-JP" altLang="en-US" sz="2000" dirty="0">
                <a:latin typeface="+mn-ea"/>
              </a:rPr>
              <a:t>で</a:t>
            </a:r>
            <a:r>
              <a:rPr kumimoji="1" lang="ja-JP" altLang="en-US" sz="2000" dirty="0">
                <a:latin typeface="+mn-ea"/>
              </a:rPr>
              <a:t> </a:t>
            </a:r>
            <a:r>
              <a:rPr kumimoji="1" lang="en-US" altLang="ja-JP" sz="2000" dirty="0">
                <a:latin typeface="+mn-ea"/>
              </a:rPr>
              <a:t>2 </a:t>
            </a:r>
            <a:r>
              <a:rPr kumimoji="1" lang="ja-JP" altLang="en-US" sz="2000" dirty="0">
                <a:latin typeface="+mn-ea"/>
              </a:rPr>
              <a:t>値分類をして</a:t>
            </a:r>
            <a:br>
              <a:rPr kumimoji="1"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精度</a:t>
            </a:r>
            <a:r>
              <a:rPr kumimoji="1" lang="ja-JP" altLang="en-US" sz="2000" dirty="0">
                <a:latin typeface="+mn-ea"/>
              </a:rPr>
              <a:t>を確認した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0E1D041-931B-4C51-B69D-6BC047331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69" y="1131183"/>
            <a:ext cx="3550002" cy="567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601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5881C-1412-4143-9E16-76541DBF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82" y="647197"/>
            <a:ext cx="6589199" cy="1280890"/>
          </a:xfrm>
        </p:spPr>
        <p:txBody>
          <a:bodyPr>
            <a:normAutofit/>
          </a:bodyPr>
          <a:lstStyle/>
          <a:p>
            <a:br>
              <a:rPr kumimoji="1" lang="en-US" altLang="ja-JP" sz="2800" dirty="0"/>
            </a:br>
            <a:r>
              <a:rPr kumimoji="1" lang="ja-JP" altLang="en-US" sz="2400" dirty="0"/>
              <a:t>提案モデル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7A5B14-9D89-4436-82C8-65AA66AA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014" y="1928087"/>
            <a:ext cx="7126386" cy="4007411"/>
          </a:xfrm>
        </p:spPr>
        <p:txBody>
          <a:bodyPr/>
          <a:lstStyle/>
          <a:p>
            <a:r>
              <a:rPr kumimoji="1" lang="en-US" altLang="ja-JP" dirty="0"/>
              <a:t>Attention </a:t>
            </a:r>
            <a:r>
              <a:rPr kumimoji="1" lang="ja-JP" altLang="en-US" dirty="0"/>
              <a:t>導出における </a:t>
            </a:r>
            <a:r>
              <a:rPr kumimoji="1" lang="en-US" altLang="ja-JP" dirty="0"/>
              <a:t>Query, Key, Value </a:t>
            </a:r>
            <a:r>
              <a:rPr kumimoji="1" lang="ja-JP" altLang="en-US" dirty="0"/>
              <a:t>の関係図を示す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9B9F03-0DDA-419B-88B2-64F29DDC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BAC6957-B8B9-440C-B72A-12FD331A3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86" y="2703266"/>
            <a:ext cx="7459439" cy="417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9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３．データセット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４．提案手法と提案モデル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５．実験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６．まとめと今後の課題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33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１．はじめに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tx1"/>
                </a:solidFill>
              </a:rPr>
              <a:t>２．要素技術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３．データセット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４．提案手法と提案モデル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５．実験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６．まとめと今後の課題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330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962FA-B071-4CAD-A14D-212625DE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実験 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7917DA-BC06-4801-8C3B-4ADA1D5F9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000" dirty="0"/>
              <a:t>BERT-Transformer </a:t>
            </a:r>
            <a:r>
              <a:rPr kumimoji="1" lang="ja-JP" altLang="en-US" sz="2000" dirty="0"/>
              <a:t>モデルでプログラムの</a:t>
            </a:r>
            <a:br>
              <a:rPr kumimoji="1" lang="en-US" altLang="ja-JP" sz="2000" dirty="0"/>
            </a:br>
            <a:r>
              <a:rPr kumimoji="1" lang="ja-JP" altLang="en-US" sz="2000" dirty="0"/>
              <a:t>正確さを確認するために </a:t>
            </a:r>
            <a:r>
              <a:rPr kumimoji="1" lang="en-US" altLang="ja-JP" sz="2000" dirty="0"/>
              <a:t>2 </a:t>
            </a:r>
            <a:r>
              <a:rPr kumimoji="1" lang="ja-JP" altLang="en-US" sz="2000" dirty="0"/>
              <a:t>値分類をした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ベースラインとして </a:t>
            </a:r>
            <a:r>
              <a:rPr lang="en-US" altLang="ja-JP" sz="2000" dirty="0"/>
              <a:t>BERT </a:t>
            </a:r>
            <a:r>
              <a:rPr lang="ja-JP" altLang="en-US" sz="2000" dirty="0"/>
              <a:t>に線形層を接続した</a:t>
            </a:r>
            <a:br>
              <a:rPr lang="en-US" altLang="ja-JP" sz="2000" dirty="0"/>
            </a:br>
            <a:r>
              <a:rPr lang="ja-JP" altLang="en-US" sz="2000" dirty="0"/>
              <a:t>モデルで </a:t>
            </a:r>
            <a:r>
              <a:rPr lang="en-US" altLang="ja-JP" sz="2000" dirty="0"/>
              <a:t>2 </a:t>
            </a:r>
            <a:r>
              <a:rPr lang="ja-JP" altLang="en-US" sz="2000" dirty="0"/>
              <a:t>値分類をした</a:t>
            </a:r>
            <a:endParaRPr lang="en-US" altLang="ja-JP" sz="20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CC9772-C3EC-4D89-8554-501110A2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74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24B2F-2B28-40E9-855B-B7727E4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1" lang="en-US" altLang="ja-JP" sz="2400" dirty="0">
                <a:latin typeface="+mn-ea"/>
                <a:ea typeface="+mn-ea"/>
              </a:rPr>
            </a:br>
            <a:r>
              <a:rPr kumimoji="1" lang="ja-JP" altLang="en-US" sz="2400" dirty="0">
                <a:latin typeface="+mn-ea"/>
                <a:ea typeface="+mn-ea"/>
              </a:rPr>
              <a:t>実験 </a:t>
            </a:r>
            <a:br>
              <a:rPr kumimoji="1" lang="en-US" altLang="ja-JP" sz="2400" dirty="0">
                <a:latin typeface="+mn-ea"/>
                <a:ea typeface="+mn-ea"/>
              </a:rPr>
            </a:br>
            <a:endParaRPr kumimoji="1" lang="ja-JP" altLang="en-US" sz="24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286D7C-7A74-4A65-961C-06AF09E7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74DCB1-65A8-42D1-80C0-B664DFE7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44" y="2606726"/>
            <a:ext cx="6693726" cy="4198497"/>
          </a:xfrm>
        </p:spPr>
        <p:txBody>
          <a:bodyPr/>
          <a:lstStyle/>
          <a:p>
            <a:r>
              <a:rPr lang="en-US" altLang="ja-JP" sz="2000" dirty="0"/>
              <a:t>Transformer</a:t>
            </a:r>
            <a:r>
              <a:rPr lang="ja-JP" altLang="en-US" sz="2000" dirty="0"/>
              <a:t> エンコーダ層に </a:t>
            </a:r>
            <a:r>
              <a:rPr lang="en-US" altLang="ja-JP" sz="2000" dirty="0"/>
              <a:t>2 </a:t>
            </a:r>
            <a:r>
              <a:rPr lang="ja-JP" altLang="en-US" sz="2000" dirty="0"/>
              <a:t>値分類器</a:t>
            </a:r>
            <a:br>
              <a:rPr lang="en-US" altLang="ja-JP" sz="2000" dirty="0"/>
            </a:br>
            <a:r>
              <a:rPr lang="ja-JP" altLang="en-US" sz="2000" dirty="0"/>
              <a:t>を接続した </a:t>
            </a:r>
            <a:r>
              <a:rPr lang="en-US" altLang="ja-JP" sz="2000" dirty="0"/>
              <a:t>BERT – Transformer </a:t>
            </a:r>
            <a:r>
              <a:rPr lang="ja-JP" altLang="en-US" sz="2000" dirty="0"/>
              <a:t>モデル</a:t>
            </a:r>
            <a:endParaRPr lang="en-US" altLang="ja-JP" sz="2000" dirty="0"/>
          </a:p>
          <a:p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1.</a:t>
            </a:r>
            <a:r>
              <a:rPr lang="ja-JP" altLang="en-US" sz="2000" dirty="0"/>
              <a:t> 分散表現を獲得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2. </a:t>
            </a:r>
            <a:r>
              <a:rPr lang="en-US" altLang="ja-JP" sz="2000" dirty="0">
                <a:latin typeface="+mj-ea"/>
                <a:ea typeface="+mj-ea"/>
              </a:rPr>
              <a:t>CLS </a:t>
            </a:r>
            <a:r>
              <a:rPr lang="ja-JP" altLang="en-US" sz="2000" dirty="0">
                <a:latin typeface="+mj-ea"/>
                <a:ea typeface="+mj-ea"/>
              </a:rPr>
              <a:t>トークンのベクトルを獲得</a:t>
            </a:r>
            <a:endParaRPr lang="en-US" altLang="ja-JP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3.</a:t>
            </a:r>
            <a:r>
              <a:rPr lang="ja-JP" altLang="en-US" sz="2000" dirty="0"/>
              <a:t> 分類器による推定</a:t>
            </a:r>
            <a:endParaRPr lang="en-US" altLang="ja-JP" sz="2000" dirty="0"/>
          </a:p>
          <a:p>
            <a:endParaRPr kumimoji="1" lang="ja-JP" altLang="en-US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40C5E04A-0094-4B0D-A522-3D7B63C2D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61" y="1778661"/>
            <a:ext cx="3144903" cy="502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6352F-43D1-4117-BF79-1C07176F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kumimoji="1" lang="en-US" altLang="ja-JP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j-cs"/>
              </a:rPr>
            </a:b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j-cs"/>
              </a:rPr>
              <a:t>実験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2311F6-E049-4EE0-AD03-4C021F0C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0C1EA44-3159-4121-8396-412B4A2E3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333" y="2298628"/>
            <a:ext cx="6591985" cy="3777622"/>
          </a:xfrm>
        </p:spPr>
        <p:txBody>
          <a:bodyPr/>
          <a:lstStyle/>
          <a:p>
            <a:r>
              <a:rPr lang="ja-JP" altLang="en-US" sz="2000" dirty="0"/>
              <a:t>文章を </a:t>
            </a:r>
            <a:r>
              <a:rPr lang="en-US" altLang="ja-JP" sz="2000" dirty="0"/>
              <a:t>2 </a:t>
            </a:r>
            <a:r>
              <a:rPr lang="ja-JP" altLang="en-US" sz="2000" dirty="0"/>
              <a:t>値分類する</a:t>
            </a:r>
            <a:br>
              <a:rPr lang="en-US" altLang="ja-JP" sz="2000" dirty="0"/>
            </a:br>
            <a:r>
              <a:rPr lang="ja-JP" altLang="en-US" sz="2000" dirty="0"/>
              <a:t>シンプルな </a:t>
            </a:r>
            <a:r>
              <a:rPr lang="en-US" altLang="ja-JP" sz="2000" dirty="0"/>
              <a:t>BERT </a:t>
            </a:r>
            <a:r>
              <a:rPr lang="ja-JP" altLang="en-US" sz="2000" dirty="0"/>
              <a:t>モデル</a:t>
            </a:r>
            <a:endParaRPr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1</a:t>
            </a:r>
            <a:r>
              <a:rPr lang="ja-JP" altLang="en-US" sz="2000" dirty="0"/>
              <a:t>．分散表現を獲得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</a:t>
            </a:r>
            <a:r>
              <a:rPr lang="ja-JP" altLang="en-US" sz="2000" dirty="0"/>
              <a:t>．分類器による推定</a:t>
            </a:r>
            <a:endParaRPr lang="en-US" altLang="ja-JP" sz="2000" dirty="0"/>
          </a:p>
          <a:p>
            <a:endParaRPr kumimoji="1" lang="ja-JP" altLang="en-US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2CFEB38F-DBB7-48FA-B2F9-720CD4F79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158" y="2087745"/>
            <a:ext cx="2855170" cy="463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021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70E54-FE76-4C21-9264-B540F11C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100" dirty="0"/>
              <a:t>識別機の評価指標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2A1D0C-CF31-4E82-8F83-C0F2B8E8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836484"/>
            <a:ext cx="6591985" cy="5021516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latin typeface="+mn-ea"/>
              </a:rPr>
              <a:t>精度評価</a:t>
            </a:r>
            <a:br>
              <a:rPr lang="en-US" altLang="ja-JP" sz="2000" dirty="0">
                <a:latin typeface="+mn-ea"/>
              </a:rPr>
            </a:b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Accuracy, Precision, Recall, F </a:t>
            </a:r>
            <a:r>
              <a:rPr lang="ja-JP" altLang="en-US" sz="2000" dirty="0">
                <a:latin typeface="+mn-ea"/>
              </a:rPr>
              <a:t>値</a:t>
            </a:r>
            <a:r>
              <a:rPr lang="en-US" altLang="ja-JP" sz="2000" dirty="0">
                <a:latin typeface="+mn-ea"/>
              </a:rPr>
              <a:t> </a:t>
            </a:r>
            <a:r>
              <a:rPr lang="ja-JP" altLang="en-US" sz="2000" dirty="0">
                <a:latin typeface="+mn-ea"/>
              </a:rPr>
              <a:t>を用いる</a:t>
            </a:r>
            <a:endParaRPr lang="en-US" altLang="ja-JP" sz="2000" i="1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1BF83A-59E2-4EB2-BE5D-F78B04ED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23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835084E2-AFE6-47F5-85E3-735EAAB5560A}"/>
                  </a:ext>
                </a:extLst>
              </p:cNvPr>
              <p:cNvSpPr/>
              <p:nvPr/>
            </p:nvSpPr>
            <p:spPr>
              <a:xfrm>
                <a:off x="5430416" y="3692178"/>
                <a:ext cx="3542338" cy="316582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altLang="ja-JP" sz="2000" dirty="0">
                    <a:latin typeface="+mn-ea"/>
                  </a:rPr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TN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+mn-ea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endParaRPr lang="en-US" altLang="ja-JP" sz="2000" b="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+mn-ea"/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+mn-ea"/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2 ∗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den>
                    </m:f>
                  </m:oMath>
                </a14:m>
                <a:endParaRPr kumimoji="1" lang="ja-JP" altLang="en-US" sz="2000" dirty="0">
                  <a:latin typeface="+mn-ea"/>
                </a:endParaRPr>
              </a:p>
            </p:txBody>
          </p:sp>
        </mc:Choice>
        <mc:Fallback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835084E2-AFE6-47F5-85E3-735EAAB55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416" y="3692178"/>
                <a:ext cx="3542338" cy="31658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39560DB1-6C10-474F-AA64-62936EDE3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335308"/>
              </p:ext>
            </p:extLst>
          </p:nvPr>
        </p:nvGraphicFramePr>
        <p:xfrm>
          <a:off x="430306" y="3692176"/>
          <a:ext cx="4856309" cy="316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063">
                  <a:extLst>
                    <a:ext uri="{9D8B030D-6E8A-4147-A177-3AD203B41FA5}">
                      <a16:colId xmlns:a16="http://schemas.microsoft.com/office/drawing/2014/main" val="2619614494"/>
                    </a:ext>
                  </a:extLst>
                </a:gridCol>
                <a:gridCol w="1282181">
                  <a:extLst>
                    <a:ext uri="{9D8B030D-6E8A-4147-A177-3AD203B41FA5}">
                      <a16:colId xmlns:a16="http://schemas.microsoft.com/office/drawing/2014/main" val="1609164138"/>
                    </a:ext>
                  </a:extLst>
                </a:gridCol>
                <a:gridCol w="1166463">
                  <a:extLst>
                    <a:ext uri="{9D8B030D-6E8A-4147-A177-3AD203B41FA5}">
                      <a16:colId xmlns:a16="http://schemas.microsoft.com/office/drawing/2014/main" val="701887859"/>
                    </a:ext>
                  </a:extLst>
                </a:gridCol>
                <a:gridCol w="1298602">
                  <a:extLst>
                    <a:ext uri="{9D8B030D-6E8A-4147-A177-3AD203B41FA5}">
                      <a16:colId xmlns:a16="http://schemas.microsoft.com/office/drawing/2014/main" val="1883101212"/>
                    </a:ext>
                  </a:extLst>
                </a:gridCol>
              </a:tblGrid>
              <a:tr h="791456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真の結果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13140"/>
                  </a:ext>
                </a:extLst>
              </a:tr>
              <a:tr h="791456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161295"/>
                  </a:ext>
                </a:extLst>
              </a:tr>
              <a:tr h="791456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予測結果</a:t>
                      </a:r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TP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FP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0975"/>
                  </a:ext>
                </a:extLst>
              </a:tr>
              <a:tr h="7914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FN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TN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93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25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0B0C25-C6E9-4752-BC76-FEE4C086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400" dirty="0">
                <a:latin typeface="+mj-ea"/>
              </a:rPr>
            </a:br>
            <a:r>
              <a:rPr lang="ja-JP" altLang="en-US" sz="2400" dirty="0">
                <a:latin typeface="+mj-ea"/>
              </a:rPr>
              <a:t>評判分析チェック用データ</a:t>
            </a:r>
            <a:endParaRPr kumimoji="1" lang="ja-JP" altLang="en-US" sz="2400" dirty="0">
              <a:latin typeface="+mj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8272F6-6A64-4308-880C-24BB62B5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610315"/>
            <a:ext cx="6591985" cy="4300907"/>
          </a:xfrm>
        </p:spPr>
        <p:txBody>
          <a:bodyPr/>
          <a:lstStyle/>
          <a:p>
            <a:r>
              <a:rPr kumimoji="1" lang="ja-JP" altLang="en-US" dirty="0">
                <a:latin typeface="+mn-ea"/>
              </a:rPr>
              <a:t>さまざまなモデルのチェック用に好評 </a:t>
            </a:r>
            <a:r>
              <a:rPr kumimoji="1" lang="en-US" altLang="ja-JP" dirty="0">
                <a:latin typeface="+mn-ea"/>
              </a:rPr>
              <a:t>( </a:t>
            </a:r>
            <a:r>
              <a:rPr kumimoji="1" lang="ja-JP" altLang="en-US" dirty="0">
                <a:latin typeface="+mn-ea"/>
              </a:rPr>
              <a:t>ラベル </a:t>
            </a:r>
            <a:r>
              <a:rPr kumimoji="1" lang="en-US" altLang="ja-JP" dirty="0">
                <a:latin typeface="+mn-ea"/>
              </a:rPr>
              <a:t>1 ), </a:t>
            </a:r>
            <a:br>
              <a:rPr kumimoji="1" lang="en-US" altLang="ja-JP" dirty="0">
                <a:latin typeface="+mn-ea"/>
              </a:rPr>
            </a:br>
            <a:r>
              <a:rPr kumimoji="1" lang="ja-JP" altLang="en-US" dirty="0">
                <a:latin typeface="+mn-ea"/>
              </a:rPr>
              <a:t>不評 </a:t>
            </a:r>
            <a:r>
              <a:rPr kumimoji="1" lang="en-US" altLang="ja-JP" dirty="0">
                <a:latin typeface="+mn-ea"/>
              </a:rPr>
              <a:t>( </a:t>
            </a:r>
            <a:r>
              <a:rPr kumimoji="1" lang="ja-JP" altLang="en-US" dirty="0">
                <a:latin typeface="+mn-ea"/>
              </a:rPr>
              <a:t>ラベル </a:t>
            </a:r>
            <a:r>
              <a:rPr kumimoji="1" lang="en-US" altLang="ja-JP" dirty="0">
                <a:latin typeface="+mn-ea"/>
              </a:rPr>
              <a:t>0 ) </a:t>
            </a:r>
            <a:r>
              <a:rPr kumimoji="1" lang="ja-JP" altLang="en-US" dirty="0">
                <a:latin typeface="+mn-ea"/>
              </a:rPr>
              <a:t>にラベル付けされた </a:t>
            </a:r>
            <a:r>
              <a:rPr kumimoji="1" lang="en-US" altLang="ja-JP" dirty="0">
                <a:latin typeface="+mn-ea"/>
              </a:rPr>
              <a:t>TripAdvisor </a:t>
            </a:r>
            <a:br>
              <a:rPr kumimoji="1" lang="en-US" altLang="ja-JP" dirty="0">
                <a:latin typeface="+mn-ea"/>
              </a:rPr>
            </a:br>
            <a:r>
              <a:rPr kumimoji="1" lang="ja-JP" altLang="en-US" dirty="0">
                <a:latin typeface="+mn-ea"/>
              </a:rPr>
              <a:t>の日本語レビュー文書の訓練用データと評価用データから岡田先生が作成した評判分析チェック用データ</a:t>
            </a:r>
            <a:endParaRPr kumimoji="1"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endParaRPr kumimoji="1" lang="ja-JP" altLang="en-US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42468A-BF57-4977-9775-B000CDB2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6B65675-6737-4884-806E-6887E7A70301}"/>
              </a:ext>
            </a:extLst>
          </p:cNvPr>
          <p:cNvSpPr/>
          <p:nvPr/>
        </p:nvSpPr>
        <p:spPr>
          <a:xfrm>
            <a:off x="1316318" y="6502564"/>
            <a:ext cx="7827682" cy="365125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ja-JP" sz="1200" dirty="0">
                <a:latin typeface="+mn-ea"/>
              </a:rPr>
              <a:t>https://github.com/1g-hub/okada/commit/2ab6fd77053038934900083d7177f1a58a4b4304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46B647C-463C-473A-BDCF-BE4A95895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92849"/>
              </p:ext>
            </p:extLst>
          </p:nvPr>
        </p:nvGraphicFramePr>
        <p:xfrm>
          <a:off x="2071910" y="2948525"/>
          <a:ext cx="6316498" cy="328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249">
                  <a:extLst>
                    <a:ext uri="{9D8B030D-6E8A-4147-A177-3AD203B41FA5}">
                      <a16:colId xmlns:a16="http://schemas.microsoft.com/office/drawing/2014/main" val="2026706167"/>
                    </a:ext>
                  </a:extLst>
                </a:gridCol>
                <a:gridCol w="3158249">
                  <a:extLst>
                    <a:ext uri="{9D8B030D-6E8A-4147-A177-3AD203B41FA5}">
                      <a16:colId xmlns:a16="http://schemas.microsoft.com/office/drawing/2014/main" val="987445554"/>
                    </a:ext>
                  </a:extLst>
                </a:gridCol>
              </a:tblGrid>
              <a:tr h="657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データ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データ数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05506"/>
                  </a:ext>
                </a:extLst>
              </a:tr>
              <a:tr h="657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総データ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6000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599084"/>
                  </a:ext>
                </a:extLst>
              </a:tr>
              <a:tr h="657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訓練データ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3600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1218"/>
                  </a:ext>
                </a:extLst>
              </a:tr>
              <a:tr h="657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バリデーションデータ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1200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92059"/>
                  </a:ext>
                </a:extLst>
              </a:tr>
              <a:tr h="657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テストデータ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1200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9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938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33A08-42E0-4B75-A761-A9743231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 </a:t>
            </a:r>
            <a:r>
              <a:rPr kumimoji="1" lang="ja-JP" altLang="en-US" sz="2400" dirty="0"/>
              <a:t>のパラメータ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AAD362F-979D-43DC-95B5-CAB19BEFB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275957"/>
              </p:ext>
            </p:extLst>
          </p:nvPr>
        </p:nvGraphicFramePr>
        <p:xfrm>
          <a:off x="1943100" y="2298138"/>
          <a:ext cx="6591300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650">
                  <a:extLst>
                    <a:ext uri="{9D8B030D-6E8A-4147-A177-3AD203B41FA5}">
                      <a16:colId xmlns:a16="http://schemas.microsoft.com/office/drawing/2014/main" val="768268902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2978133497"/>
                    </a:ext>
                  </a:extLst>
                </a:gridCol>
              </a:tblGrid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BERT 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層の入力次元数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768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299999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BERT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層の出力次元数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768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480507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Transformer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層の層数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234769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Transformer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層の入力次元数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768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335345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Transformer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層の出力次元数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16763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バッチサイズ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128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261867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最適化関数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Adam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844696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学習率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0.0001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270208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目的関数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Cross Entropy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240140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エポック数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319530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9C5C6A-FE9D-472E-A5A4-E71B9B67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60F6B9-901B-43F4-9420-32D230184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681710"/>
            <a:ext cx="6589199" cy="6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6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E5C8A-80AD-4C3E-A7AF-E26B02FE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1" lang="en-US" altLang="ja-JP" sz="2400" dirty="0"/>
            </a:br>
            <a:r>
              <a:rPr kumimoji="1" lang="ja-JP" altLang="en-US" sz="2400" dirty="0"/>
              <a:t>実験 </a:t>
            </a:r>
            <a:r>
              <a:rPr kumimoji="1" lang="en-US" altLang="ja-JP" sz="2400" dirty="0"/>
              <a:t>1 </a:t>
            </a:r>
            <a:r>
              <a:rPr kumimoji="1" lang="ja-JP" altLang="en-US" sz="2400" dirty="0"/>
              <a:t>の結果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5037D2-6E34-47E2-A3DA-A2FAC6AB5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206" y="2656405"/>
            <a:ext cx="6619775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>
                <a:latin typeface="+mn-ea"/>
              </a:rPr>
              <a:t>訓練時の </a:t>
            </a:r>
            <a:r>
              <a:rPr lang="en-US" altLang="ja-JP" dirty="0">
                <a:latin typeface="+mn-ea"/>
              </a:rPr>
              <a:t>Accuracy </a:t>
            </a:r>
            <a:r>
              <a:rPr lang="ja-JP" altLang="en-US" dirty="0">
                <a:latin typeface="+mn-ea"/>
              </a:rPr>
              <a:t>と </a:t>
            </a:r>
            <a:r>
              <a:rPr lang="en-US" altLang="ja-JP" dirty="0">
                <a:latin typeface="+mn-ea"/>
              </a:rPr>
              <a:t>Loss </a:t>
            </a:r>
            <a:r>
              <a:rPr lang="ja-JP" altLang="en-US" dirty="0">
                <a:latin typeface="+mn-ea"/>
              </a:rPr>
              <a:t>からエポック毎にモデルの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学習が進んでいることがわかる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E4A589-4151-4985-BC2A-F4072191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0138463-5E56-4E3B-8382-CB2F12839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" y="4062601"/>
            <a:ext cx="4034144" cy="269613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8A10A13-AFC8-4F8A-A49D-C7C28E8A7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98" y="4036571"/>
            <a:ext cx="4034144" cy="27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83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24620-7FFB-47A7-9357-B859084A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1" lang="en-US" altLang="ja-JP" sz="2400" dirty="0"/>
            </a:br>
            <a:r>
              <a:rPr kumimoji="1" lang="ja-JP" altLang="en-US" sz="2400" dirty="0"/>
              <a:t>実験 </a:t>
            </a:r>
            <a:r>
              <a:rPr kumimoji="1" lang="en-US" altLang="ja-JP" sz="2400" dirty="0"/>
              <a:t>1 </a:t>
            </a:r>
            <a:r>
              <a:rPr kumimoji="1" lang="ja-JP" altLang="en-US" sz="2400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E0155F-8DAC-4DD9-926D-A66B9A21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4727B66-47C8-4031-8E92-52ECB2E0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+mn-ea"/>
              </a:rPr>
              <a:t>テストデータの正解率は </a:t>
            </a:r>
            <a:r>
              <a:rPr lang="en-US" altLang="ja-JP" dirty="0">
                <a:latin typeface="+mn-ea"/>
              </a:rPr>
              <a:t>0.9467 </a:t>
            </a:r>
            <a:r>
              <a:rPr lang="ja-JP" altLang="en-US" dirty="0">
                <a:latin typeface="+mn-ea"/>
              </a:rPr>
              <a:t>であった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混合行列から</a:t>
            </a:r>
            <a:r>
              <a:rPr lang="en-US" altLang="ja-JP" dirty="0">
                <a:latin typeface="+mn-ea"/>
              </a:rPr>
              <a:t>, TN </a:t>
            </a:r>
            <a:r>
              <a:rPr lang="ja-JP" altLang="en-US" dirty="0">
                <a:latin typeface="+mn-ea"/>
              </a:rPr>
              <a:t>に比べて </a:t>
            </a:r>
            <a:r>
              <a:rPr lang="en-US" altLang="ja-JP" dirty="0">
                <a:latin typeface="+mn-ea"/>
              </a:rPr>
              <a:t>FN</a:t>
            </a:r>
            <a:r>
              <a:rPr lang="ja-JP" altLang="en-US" dirty="0">
                <a:latin typeface="+mn-ea"/>
              </a:rPr>
              <a:t> が少し多いことがわかるが</a:t>
            </a:r>
            <a:r>
              <a:rPr lang="en-US" altLang="ja-JP" dirty="0">
                <a:latin typeface="+mn-ea"/>
              </a:rPr>
              <a:t>, </a:t>
            </a:r>
            <a:r>
              <a:rPr lang="ja-JP" altLang="en-US" dirty="0">
                <a:latin typeface="+mn-ea"/>
              </a:rPr>
              <a:t>精度として大きな問題はないと考えられる</a:t>
            </a:r>
            <a:r>
              <a:rPr lang="en-US" altLang="ja-JP" dirty="0">
                <a:latin typeface="+mn-ea"/>
              </a:rPr>
              <a:t> </a:t>
            </a:r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9" name="コンテンツ プレースホルダー 5">
            <a:extLst>
              <a:ext uri="{FF2B5EF4-FFF2-40B4-BE49-F238E27FC236}">
                <a16:creationId xmlns:a16="http://schemas.microsoft.com/office/drawing/2014/main" id="{5489641F-EE42-41E9-9EA3-3B720363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50" y="3802784"/>
            <a:ext cx="4336435" cy="305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17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52505-AEA9-4D2A-A3B3-40D9DA34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ja-JP" dirty="0"/>
            </a:br>
            <a:r>
              <a:rPr lang="ja-JP" altLang="en-US" sz="2100" dirty="0"/>
              <a:t>実験 </a:t>
            </a:r>
            <a:r>
              <a:rPr lang="en-US" altLang="ja-JP" sz="2100" dirty="0"/>
              <a:t>2 </a:t>
            </a:r>
            <a:r>
              <a:rPr lang="ja-JP" altLang="en-US" sz="2100" dirty="0"/>
              <a:t>のパラメータ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BC54D76-9602-43CF-AA10-36ED44015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518670"/>
              </p:ext>
            </p:extLst>
          </p:nvPr>
        </p:nvGraphicFramePr>
        <p:xfrm>
          <a:off x="1944694" y="3065725"/>
          <a:ext cx="6686550" cy="358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275">
                  <a:extLst>
                    <a:ext uri="{9D8B030D-6E8A-4147-A177-3AD203B41FA5}">
                      <a16:colId xmlns:a16="http://schemas.microsoft.com/office/drawing/2014/main" val="1384531393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33917415"/>
                    </a:ext>
                  </a:extLst>
                </a:gridCol>
              </a:tblGrid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BERT 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層の入力次元数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768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28087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BERT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層の出力次元数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096278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バッチサイズ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128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766444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最適化関数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Adam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599832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学習率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0.0001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51890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目的関数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Cross Entropy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170239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エポック数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351360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2E6F66-19BE-48BE-BAB9-08E2770C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15F096FF-D576-4EF9-B272-45EE71B11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94096"/>
              </p:ext>
            </p:extLst>
          </p:nvPr>
        </p:nvGraphicFramePr>
        <p:xfrm>
          <a:off x="1944694" y="2479316"/>
          <a:ext cx="6683764" cy="52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882">
                  <a:extLst>
                    <a:ext uri="{9D8B030D-6E8A-4147-A177-3AD203B41FA5}">
                      <a16:colId xmlns:a16="http://schemas.microsoft.com/office/drawing/2014/main" val="4227173635"/>
                    </a:ext>
                  </a:extLst>
                </a:gridCol>
                <a:gridCol w="3341882">
                  <a:extLst>
                    <a:ext uri="{9D8B030D-6E8A-4147-A177-3AD203B41FA5}">
                      <a16:colId xmlns:a16="http://schemas.microsoft.com/office/drawing/2014/main" val="2481637146"/>
                    </a:ext>
                  </a:extLst>
                </a:gridCol>
              </a:tblGrid>
              <a:tr h="5227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パラメータ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265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78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C10C0-D378-464F-A6B2-3CFA98DA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400" dirty="0">
                <a:latin typeface="+mn-ea"/>
                <a:ea typeface="+mn-ea"/>
              </a:rPr>
            </a:br>
            <a:r>
              <a:rPr lang="ja-JP" altLang="en-US" sz="2400" dirty="0">
                <a:latin typeface="+mn-ea"/>
                <a:ea typeface="+mn-ea"/>
              </a:rPr>
              <a:t>実験 </a:t>
            </a:r>
            <a:r>
              <a:rPr lang="en-US" altLang="ja-JP" sz="2400" dirty="0">
                <a:latin typeface="+mn-ea"/>
                <a:ea typeface="+mn-ea"/>
              </a:rPr>
              <a:t>2 </a:t>
            </a:r>
            <a:r>
              <a:rPr lang="ja-JP" altLang="en-US" sz="2400" dirty="0">
                <a:latin typeface="+mn-ea"/>
                <a:ea typeface="+mn-ea"/>
              </a:rPr>
              <a:t>の結果</a:t>
            </a:r>
            <a:endParaRPr kumimoji="1" lang="ja-JP" altLang="en-US" sz="24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322C32-19C9-4C24-97DE-026D2457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4FA0DE4B-A062-4260-96AF-3A145B85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+mn-ea"/>
              </a:rPr>
              <a:t>訓練時の </a:t>
            </a:r>
            <a:r>
              <a:rPr lang="en-US" altLang="ja-JP" dirty="0">
                <a:latin typeface="+mn-ea"/>
              </a:rPr>
              <a:t>Accuracy </a:t>
            </a:r>
            <a:r>
              <a:rPr lang="ja-JP" altLang="en-US" dirty="0">
                <a:latin typeface="+mn-ea"/>
              </a:rPr>
              <a:t>と </a:t>
            </a:r>
            <a:r>
              <a:rPr lang="en-US" altLang="ja-JP" dirty="0">
                <a:latin typeface="+mn-ea"/>
              </a:rPr>
              <a:t>Loss </a:t>
            </a:r>
            <a:r>
              <a:rPr lang="ja-JP" altLang="en-US" dirty="0">
                <a:latin typeface="+mn-ea"/>
              </a:rPr>
              <a:t>からエポック毎にモデルの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学習が進んでいることがわかる</a:t>
            </a:r>
            <a:endParaRPr lang="en-US" altLang="ja-JP" dirty="0">
              <a:latin typeface="+mn-ea"/>
            </a:endParaRPr>
          </a:p>
          <a:p>
            <a:endParaRPr lang="ja-JP" altLang="en-US" dirty="0"/>
          </a:p>
        </p:txBody>
      </p:sp>
      <p:pic>
        <p:nvPicPr>
          <p:cNvPr id="9" name="コンテンツ プレースホルダー 5">
            <a:extLst>
              <a:ext uri="{FF2B5EF4-FFF2-40B4-BE49-F238E27FC236}">
                <a16:creationId xmlns:a16="http://schemas.microsoft.com/office/drawing/2014/main" id="{CBEAAEC1-2012-4B01-AD81-B671FA68B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6" y="4215951"/>
            <a:ext cx="3945351" cy="260727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7C564A0-B217-4276-8457-20B4A0882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460" y="4194934"/>
            <a:ext cx="3945351" cy="26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8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１．はじめに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３．データセット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４．提案手法と提案モデル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５．実験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６．まとめと今後の課題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874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545F0-221C-45CB-8069-8D03229C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1" lang="en-US" altLang="ja-JP" sz="2400" dirty="0"/>
            </a:br>
            <a:r>
              <a:rPr kumimoji="1" lang="ja-JP" altLang="en-US" sz="2400" dirty="0"/>
              <a:t>実験 </a:t>
            </a:r>
            <a:r>
              <a:rPr kumimoji="1" lang="en-US" altLang="ja-JP" sz="2400" dirty="0"/>
              <a:t>2 </a:t>
            </a:r>
            <a:r>
              <a:rPr kumimoji="1" lang="ja-JP" altLang="en-US" sz="2400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EC3012-B50D-470C-839C-FB0C532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460344D-4FB2-4817-9089-DE70222B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テストデータでの正解率は </a:t>
            </a:r>
            <a:r>
              <a:rPr lang="en-US" altLang="ja-JP" dirty="0"/>
              <a:t>0.9583 </a:t>
            </a:r>
            <a:r>
              <a:rPr lang="ja-JP" altLang="en-US" dirty="0"/>
              <a:t>であった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9" name="コンテンツ プレースホルダー 5">
            <a:extLst>
              <a:ext uri="{FF2B5EF4-FFF2-40B4-BE49-F238E27FC236}">
                <a16:creationId xmlns:a16="http://schemas.microsoft.com/office/drawing/2014/main" id="{79B5ADE9-8157-43E9-9361-FB59487C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30" y="3707682"/>
            <a:ext cx="4471419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96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F7CB6-E616-431A-84B8-27BF9F04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実験結果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6F0203-2DFC-4D7C-B581-695A50CC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821259" cy="4380488"/>
          </a:xfrm>
        </p:spPr>
        <p:txBody>
          <a:bodyPr>
            <a:noAutofit/>
          </a:bodyPr>
          <a:lstStyle/>
          <a:p>
            <a:r>
              <a:rPr kumimoji="1" lang="ja-JP" altLang="en-US" sz="2000" dirty="0">
                <a:latin typeface="+mn-ea"/>
              </a:rPr>
              <a:t>実験 </a:t>
            </a:r>
            <a:r>
              <a:rPr kumimoji="1" lang="en-US" altLang="ja-JP" sz="2000" dirty="0">
                <a:latin typeface="+mn-ea"/>
              </a:rPr>
              <a:t>1 </a:t>
            </a:r>
            <a:r>
              <a:rPr kumimoji="1" lang="ja-JP" altLang="en-US" sz="2000" dirty="0">
                <a:latin typeface="+mn-ea"/>
              </a:rPr>
              <a:t>と実験 </a:t>
            </a:r>
            <a:r>
              <a:rPr kumimoji="1" lang="en-US" altLang="ja-JP" sz="2000" dirty="0">
                <a:latin typeface="+mn-ea"/>
              </a:rPr>
              <a:t>2 </a:t>
            </a:r>
            <a:r>
              <a:rPr kumimoji="1" lang="ja-JP" altLang="en-US" sz="2000" dirty="0">
                <a:latin typeface="+mn-ea"/>
              </a:rPr>
              <a:t>の結果はそれぞれ </a:t>
            </a: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0.9467, 0.9583 </a:t>
            </a:r>
            <a:br>
              <a:rPr kumimoji="1" lang="en-US" altLang="ja-JP" sz="2000" dirty="0">
                <a:solidFill>
                  <a:srgbClr val="FF0000"/>
                </a:solidFill>
                <a:latin typeface="+mn-ea"/>
              </a:rPr>
            </a:br>
            <a:r>
              <a:rPr kumimoji="1" lang="ja-JP" altLang="en-US" sz="2000" dirty="0">
                <a:latin typeface="+mn-ea"/>
              </a:rPr>
              <a:t>であった</a:t>
            </a:r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新規モデルで正解率が低下した原因は</a:t>
            </a:r>
            <a:r>
              <a:rPr lang="en-US" altLang="ja-JP" sz="2000" dirty="0">
                <a:latin typeface="+mn-ea"/>
              </a:rPr>
              <a:t>,</a:t>
            </a:r>
            <a:r>
              <a:rPr lang="ja-JP" altLang="en-US" sz="2000" dirty="0">
                <a:latin typeface="+mn-ea"/>
              </a:rPr>
              <a:t> 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 </a:t>
            </a:r>
            <a:r>
              <a:rPr lang="en-US" altLang="ja-JP" sz="2000" dirty="0">
                <a:latin typeface="+mn-ea"/>
              </a:rPr>
              <a:t>Transformer </a:t>
            </a:r>
            <a:r>
              <a:rPr lang="ja-JP" altLang="en-US" sz="2000" dirty="0">
                <a:latin typeface="+mn-ea"/>
              </a:rPr>
              <a:t>エンコーダ層における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 </a:t>
            </a:r>
            <a:r>
              <a:rPr lang="en-US" altLang="ja-JP" sz="2000" dirty="0">
                <a:latin typeface="+mn-ea"/>
              </a:rPr>
              <a:t>Multi-Head Attention </a:t>
            </a:r>
            <a:r>
              <a:rPr lang="ja-JP" altLang="en-US" sz="2000" dirty="0">
                <a:latin typeface="+mn-ea"/>
              </a:rPr>
              <a:t>数が </a:t>
            </a:r>
            <a:r>
              <a:rPr lang="en-US" altLang="ja-JP" sz="2000" dirty="0">
                <a:latin typeface="+mn-ea"/>
              </a:rPr>
              <a:t>1 </a:t>
            </a:r>
            <a:r>
              <a:rPr lang="ja-JP" altLang="en-US" sz="2000" dirty="0">
                <a:latin typeface="+mn-ea"/>
              </a:rPr>
              <a:t>であったことや</a:t>
            </a:r>
            <a:r>
              <a:rPr lang="en-US" altLang="ja-JP" sz="2000" dirty="0">
                <a:latin typeface="+mn-ea"/>
              </a:rPr>
              <a:t>,  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入力文章の </a:t>
            </a:r>
            <a:r>
              <a:rPr lang="en-US" altLang="ja-JP" sz="2000" dirty="0">
                <a:latin typeface="+mn-ea"/>
              </a:rPr>
              <a:t>Padding </a:t>
            </a:r>
            <a:r>
              <a:rPr lang="ja-JP" altLang="en-US" sz="2000" dirty="0">
                <a:latin typeface="+mn-ea"/>
              </a:rPr>
              <a:t>部分の考慮がないことが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原因であると考えられる</a:t>
            </a:r>
            <a:endParaRPr kumimoji="1"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r>
              <a:rPr kumimoji="1" lang="ja-JP" altLang="en-US" sz="2000" dirty="0">
                <a:latin typeface="+mn-ea"/>
              </a:rPr>
              <a:t>一方で</a:t>
            </a:r>
            <a:r>
              <a:rPr kumimoji="1" lang="en-US" altLang="ja-JP" sz="2000" dirty="0">
                <a:latin typeface="+mn-ea"/>
              </a:rPr>
              <a:t>, </a:t>
            </a:r>
            <a:r>
              <a:rPr kumimoji="1" lang="ja-JP" altLang="en-US" sz="2000" dirty="0">
                <a:latin typeface="+mn-ea"/>
              </a:rPr>
              <a:t>新規モデルのプログラムの正確さの確認は</a:t>
            </a:r>
            <a:br>
              <a:rPr kumimoji="1"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でき</a:t>
            </a:r>
            <a:r>
              <a:rPr kumimoji="1" lang="ja-JP" altLang="en-US" sz="2000" dirty="0">
                <a:latin typeface="+mn-ea"/>
              </a:rPr>
              <a:t>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152A23-2236-47DF-A474-85BDB5E1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503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３．データセット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４．提案手法と提案モデル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５．実験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６．まとめと今後の課題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276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14B91-BA54-46E1-8CAE-131F3A45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>
                <a:latin typeface="+mj-ea"/>
              </a:rPr>
            </a:br>
            <a:r>
              <a:rPr lang="ja-JP" altLang="en-US" sz="2100" dirty="0">
                <a:latin typeface="+mj-ea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B5876C-718F-4389-B56C-14EEF8C6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+mn-ea"/>
              </a:rPr>
              <a:t>本研究では</a:t>
            </a:r>
            <a:r>
              <a:rPr lang="ja-JP" altLang="en-US" dirty="0">
                <a:latin typeface="+mn-ea"/>
              </a:rPr>
              <a:t>関連研究をベースに </a:t>
            </a:r>
            <a:r>
              <a:rPr lang="en-US" altLang="ja-JP" dirty="0">
                <a:latin typeface="+mn-ea"/>
              </a:rPr>
              <a:t>BERT </a:t>
            </a:r>
            <a:r>
              <a:rPr lang="ja-JP" altLang="en-US" dirty="0">
                <a:latin typeface="+mn-ea"/>
              </a:rPr>
              <a:t>エンコーダ層と </a:t>
            </a:r>
            <a:r>
              <a:rPr lang="en-US" altLang="ja-JP" dirty="0">
                <a:latin typeface="+mn-ea"/>
              </a:rPr>
              <a:t>Transformer </a:t>
            </a:r>
            <a:r>
              <a:rPr lang="ja-JP" altLang="en-US" dirty="0">
                <a:latin typeface="+mn-ea"/>
              </a:rPr>
              <a:t>エンコーダ層を接続した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BERT-Transformer </a:t>
            </a:r>
            <a:r>
              <a:rPr lang="ja-JP" altLang="en-US" dirty="0">
                <a:latin typeface="+mn-ea"/>
              </a:rPr>
              <a:t>モデルを提案した</a:t>
            </a:r>
            <a:endParaRPr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kumimoji="1" lang="ja-JP" altLang="en-US" dirty="0"/>
              <a:t>実験 </a:t>
            </a:r>
            <a:r>
              <a:rPr kumimoji="1" lang="en-US" altLang="ja-JP" dirty="0"/>
              <a:t>1 </a:t>
            </a:r>
            <a:r>
              <a:rPr kumimoji="1" lang="ja-JP" altLang="en-US" dirty="0"/>
              <a:t>と実験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の結果はそれぞれ </a:t>
            </a:r>
            <a:r>
              <a:rPr kumimoji="1" lang="en-US" altLang="ja-JP" dirty="0">
                <a:solidFill>
                  <a:srgbClr val="FF0000"/>
                </a:solidFill>
              </a:rPr>
              <a:t>0.9467, 0.9583 </a:t>
            </a:r>
            <a:r>
              <a:rPr kumimoji="1" lang="ja-JP" altLang="en-US" dirty="0"/>
              <a:t>であった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新規モデルの正解率の方が低い</a:t>
            </a:r>
            <a:br>
              <a:rPr lang="en-US" altLang="ja-JP" dirty="0"/>
            </a:br>
            <a:r>
              <a:rPr lang="ja-JP" altLang="en-US" dirty="0"/>
              <a:t>これは </a:t>
            </a:r>
            <a:r>
              <a:rPr lang="en-US" altLang="ja-JP" dirty="0"/>
              <a:t>Transformer </a:t>
            </a:r>
            <a:r>
              <a:rPr lang="ja-JP" altLang="en-US" dirty="0"/>
              <a:t>エンコーダ層における</a:t>
            </a:r>
            <a:br>
              <a:rPr lang="en-US" altLang="ja-JP" dirty="0"/>
            </a:br>
            <a:r>
              <a:rPr lang="ja-JP" altLang="en-US" dirty="0"/>
              <a:t> </a:t>
            </a:r>
            <a:r>
              <a:rPr lang="en-US" altLang="ja-JP" dirty="0"/>
              <a:t>Multi-Head Attention </a:t>
            </a:r>
            <a:r>
              <a:rPr lang="ja-JP" altLang="en-US" dirty="0"/>
              <a:t>数の少なさと</a:t>
            </a:r>
            <a:r>
              <a:rPr lang="en-US" altLang="ja-JP" dirty="0"/>
              <a:t>,  </a:t>
            </a:r>
            <a:r>
              <a:rPr lang="ja-JP" altLang="en-US" dirty="0"/>
              <a:t>入力文章の </a:t>
            </a:r>
            <a:r>
              <a:rPr lang="en-US" altLang="ja-JP" dirty="0"/>
              <a:t>Padding </a:t>
            </a:r>
            <a:r>
              <a:rPr lang="ja-JP" altLang="en-US" dirty="0"/>
              <a:t>部分の考慮がないことが原因であると考えられる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6A3493-E1A7-48F6-B8BD-5E6D82E1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217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36C30-97A3-4E08-B289-C973265B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>
                <a:latin typeface="+mn-ea"/>
                <a:ea typeface="+mn-ea"/>
              </a:rPr>
            </a:br>
            <a:r>
              <a:rPr lang="ja-JP" altLang="en-US" sz="2100" dirty="0">
                <a:latin typeface="+mn-ea"/>
                <a:ea typeface="+mn-ea"/>
              </a:rPr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9389BD-3899-4C38-A6BC-82C40B427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z="2000" dirty="0"/>
              <a:t>これは </a:t>
            </a:r>
            <a:r>
              <a:rPr lang="en-US" altLang="ja-JP" sz="2000" dirty="0"/>
              <a:t>Transformer </a:t>
            </a:r>
            <a:r>
              <a:rPr lang="ja-JP" altLang="en-US" sz="2000" dirty="0"/>
              <a:t>エンコーダ層における</a:t>
            </a:r>
            <a:br>
              <a:rPr lang="en-US" altLang="ja-JP" sz="2000" dirty="0"/>
            </a:br>
            <a:r>
              <a:rPr lang="en-US" altLang="ja-JP" sz="2000" dirty="0"/>
              <a:t>Multi-Head Attention </a:t>
            </a:r>
            <a:r>
              <a:rPr lang="ja-JP" altLang="en-US" sz="2000" dirty="0"/>
              <a:t>数を増やし</a:t>
            </a:r>
            <a:r>
              <a:rPr lang="en-US" altLang="ja-JP" sz="2000" dirty="0"/>
              <a:t>,  </a:t>
            </a:r>
            <a:r>
              <a:rPr lang="ja-JP" altLang="en-US" sz="2000" dirty="0"/>
              <a:t>入力文章の </a:t>
            </a:r>
            <a:r>
              <a:rPr lang="en-US" altLang="ja-JP" sz="2000" dirty="0"/>
              <a:t>Padding </a:t>
            </a:r>
            <a:r>
              <a:rPr lang="ja-JP" altLang="en-US" sz="2000" dirty="0"/>
              <a:t>部分の考慮をするプログラムに改良する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en-US" altLang="ja-JP" sz="2000" dirty="0">
                <a:latin typeface="+mn-ea"/>
              </a:rPr>
              <a:t>BERT–Transformer </a:t>
            </a:r>
            <a:r>
              <a:rPr lang="ja-JP" altLang="en-US" sz="2000" dirty="0">
                <a:latin typeface="+mn-ea"/>
              </a:rPr>
              <a:t>モデルで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マルチラベルデータセットを用いる実験を開始する</a:t>
            </a:r>
            <a:r>
              <a:rPr lang="en-US" altLang="ja-JP" sz="2000" dirty="0">
                <a:latin typeface="+mn-ea"/>
              </a:rPr>
              <a:t>. 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まずは予測精度向上を目指してモデルの改良に取り組みながら</a:t>
            </a:r>
            <a:r>
              <a:rPr lang="en-US" altLang="ja-JP" sz="2000" dirty="0">
                <a:latin typeface="+mn-ea"/>
              </a:rPr>
              <a:t>, </a:t>
            </a:r>
            <a:r>
              <a:rPr lang="ja-JP" altLang="en-US" sz="2000" dirty="0">
                <a:latin typeface="+mn-ea"/>
              </a:rPr>
              <a:t>独自性のある形にする</a:t>
            </a:r>
            <a:r>
              <a:rPr lang="en-US" altLang="ja-JP" sz="2000" dirty="0">
                <a:latin typeface="+mn-ea"/>
              </a:rPr>
              <a:t>.</a:t>
            </a:r>
            <a:r>
              <a:rPr lang="ja-JP" altLang="en-US" sz="2000" dirty="0">
                <a:latin typeface="+mn-ea"/>
              </a:rPr>
              <a:t> 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幾つか存在する </a:t>
            </a:r>
            <a:r>
              <a:rPr lang="en-US" altLang="ja-JP" sz="2000" dirty="0">
                <a:latin typeface="+mn-ea"/>
              </a:rPr>
              <a:t>Attention </a:t>
            </a:r>
            <a:r>
              <a:rPr lang="ja-JP" altLang="en-US" sz="2000" dirty="0">
                <a:latin typeface="+mn-ea"/>
              </a:rPr>
              <a:t>の可視化手法についても検討する</a:t>
            </a:r>
            <a:r>
              <a:rPr lang="en-US" altLang="ja-JP" sz="2000" dirty="0">
                <a:latin typeface="+mn-ea"/>
              </a:rPr>
              <a:t>.</a:t>
            </a:r>
          </a:p>
          <a:p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AE7EC2-799F-4731-AF1A-457134BF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97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3E946-85B9-4EA7-9E72-9DAA688F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400" dirty="0"/>
              <a:t>実験時の </a:t>
            </a:r>
            <a:r>
              <a:rPr lang="en-US" altLang="ja-JP" sz="2400" dirty="0"/>
              <a:t>BERT </a:t>
            </a:r>
            <a:r>
              <a:rPr lang="ja-JP" altLang="en-US" sz="2400" dirty="0"/>
              <a:t>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9A900A-306E-4854-B967-1BEA021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2082373"/>
            <a:ext cx="6686550" cy="3941909"/>
          </a:xfrm>
        </p:spPr>
        <p:txBody>
          <a:bodyPr/>
          <a:lstStyle/>
          <a:p>
            <a:r>
              <a:rPr lang="ja-JP" altLang="en-US" sz="2000" dirty="0"/>
              <a:t>文章を多クラスに分類するシンプルな </a:t>
            </a:r>
            <a:r>
              <a:rPr lang="en-US" altLang="ja-JP" sz="2000" dirty="0"/>
              <a:t>BERT </a:t>
            </a:r>
            <a:r>
              <a:rPr lang="ja-JP" altLang="en-US" sz="2000" dirty="0"/>
              <a:t>モデル</a:t>
            </a:r>
            <a:endParaRPr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1</a:t>
            </a:r>
            <a:r>
              <a:rPr lang="ja-JP" altLang="en-US" sz="2000" dirty="0"/>
              <a:t>．分散表現を獲得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</a:t>
            </a:r>
            <a:r>
              <a:rPr lang="ja-JP" altLang="en-US" sz="2000" dirty="0"/>
              <a:t>．分類器による推定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657AB7-A817-4D4D-8693-B7C197BA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8AB1AE-7B1A-4691-A565-422C463D12FD}"/>
              </a:ext>
            </a:extLst>
          </p:cNvPr>
          <p:cNvSpPr/>
          <p:nvPr/>
        </p:nvSpPr>
        <p:spPr>
          <a:xfrm>
            <a:off x="1219176" y="4238543"/>
            <a:ext cx="632129" cy="1103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350" dirty="0"/>
              <a:t>データ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E6F229-683C-466C-BAC1-FC5DBBE0D68E}"/>
              </a:ext>
            </a:extLst>
          </p:cNvPr>
          <p:cNvSpPr/>
          <p:nvPr/>
        </p:nvSpPr>
        <p:spPr>
          <a:xfrm>
            <a:off x="3127348" y="4238544"/>
            <a:ext cx="632129" cy="1103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350" dirty="0"/>
              <a:t>ＢＥＲＴ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FB857A5D-E93C-4C25-9EF6-FFD688215729}"/>
              </a:ext>
            </a:extLst>
          </p:cNvPr>
          <p:cNvSpPr/>
          <p:nvPr/>
        </p:nvSpPr>
        <p:spPr>
          <a:xfrm>
            <a:off x="2020615" y="4775406"/>
            <a:ext cx="1014797" cy="357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88677C-B515-40D9-93FE-84C8C8936D5E}"/>
              </a:ext>
            </a:extLst>
          </p:cNvPr>
          <p:cNvSpPr txBox="1"/>
          <p:nvPr/>
        </p:nvSpPr>
        <p:spPr>
          <a:xfrm>
            <a:off x="2081862" y="4375990"/>
            <a:ext cx="7494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50" dirty="0">
                <a:latin typeface="+mn-ea"/>
              </a:rPr>
              <a:t>単語</a:t>
            </a:r>
            <a:r>
              <a:rPr kumimoji="1" lang="en-US" altLang="ja-JP" sz="1350" dirty="0">
                <a:latin typeface="+mn-ea"/>
              </a:rPr>
              <a:t>ID</a:t>
            </a:r>
            <a:endParaRPr kumimoji="1" lang="ja-JP" altLang="en-US" sz="1350" dirty="0">
              <a:latin typeface="+mn-ea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262085-FAEC-4AA8-90DB-DA9163A1E08B}"/>
              </a:ext>
            </a:extLst>
          </p:cNvPr>
          <p:cNvSpPr/>
          <p:nvPr/>
        </p:nvSpPr>
        <p:spPr>
          <a:xfrm>
            <a:off x="4970042" y="4299528"/>
            <a:ext cx="632129" cy="1103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350" dirty="0"/>
              <a:t>分類器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10C3CBC-5A50-43A3-A447-7C2EFCF6D232}"/>
              </a:ext>
            </a:extLst>
          </p:cNvPr>
          <p:cNvSpPr/>
          <p:nvPr/>
        </p:nvSpPr>
        <p:spPr>
          <a:xfrm>
            <a:off x="6812736" y="4300565"/>
            <a:ext cx="632129" cy="1103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350" dirty="0"/>
              <a:t>推定結果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4F185BD2-ECFC-449F-A015-7C7450012917}"/>
              </a:ext>
            </a:extLst>
          </p:cNvPr>
          <p:cNvSpPr/>
          <p:nvPr/>
        </p:nvSpPr>
        <p:spPr>
          <a:xfrm>
            <a:off x="3876587" y="4775338"/>
            <a:ext cx="1008798" cy="357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D48136A7-11F9-4C1C-A1F6-EBA91371239F}"/>
              </a:ext>
            </a:extLst>
          </p:cNvPr>
          <p:cNvSpPr/>
          <p:nvPr/>
        </p:nvSpPr>
        <p:spPr>
          <a:xfrm>
            <a:off x="5686827" y="4790164"/>
            <a:ext cx="1093453" cy="357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62D722-7DEE-4FB8-930C-37F5B868EAD3}"/>
              </a:ext>
            </a:extLst>
          </p:cNvPr>
          <p:cNvSpPr txBox="1"/>
          <p:nvPr/>
        </p:nvSpPr>
        <p:spPr>
          <a:xfrm>
            <a:off x="3910489" y="4299528"/>
            <a:ext cx="9748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350" dirty="0">
                <a:latin typeface="+mn-ea"/>
              </a:rPr>
              <a:t>[CLS]</a:t>
            </a:r>
            <a:r>
              <a:rPr kumimoji="1" lang="ja-JP" altLang="en-US" sz="1350" dirty="0">
                <a:latin typeface="+mn-ea"/>
              </a:rPr>
              <a:t>の分散表現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FB7A889-3534-41B9-A388-81B1AB85F8E8}"/>
              </a:ext>
            </a:extLst>
          </p:cNvPr>
          <p:cNvSpPr txBox="1"/>
          <p:nvPr/>
        </p:nvSpPr>
        <p:spPr>
          <a:xfrm>
            <a:off x="5738257" y="4366216"/>
            <a:ext cx="8317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50" dirty="0"/>
              <a:t>　推定</a:t>
            </a:r>
          </a:p>
        </p:txBody>
      </p:sp>
    </p:spTree>
    <p:extLst>
      <p:ext uri="{BB962C8B-B14F-4D97-AF65-F5344CB8AC3E}">
        <p14:creationId xmlns:p14="http://schemas.microsoft.com/office/powerpoint/2010/main" val="3646937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98AE1-56BF-4149-9B7F-B354FD12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B1C94F-438A-4580-8255-0206152C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+mn-ea"/>
              </a:rPr>
              <a:t>実験 </a:t>
            </a:r>
            <a:r>
              <a:rPr kumimoji="1" lang="en-US" altLang="ja-JP" dirty="0">
                <a:latin typeface="+mn-ea"/>
              </a:rPr>
              <a:t>1 </a:t>
            </a:r>
            <a:r>
              <a:rPr kumimoji="1" lang="ja-JP" altLang="en-US" dirty="0">
                <a:latin typeface="+mn-ea"/>
              </a:rPr>
              <a:t>には以下 </a:t>
            </a:r>
            <a:r>
              <a:rPr kumimoji="1" lang="en-US" altLang="ja-JP" dirty="0">
                <a:latin typeface="+mn-ea"/>
              </a:rPr>
              <a:t>2 </a:t>
            </a:r>
            <a:r>
              <a:rPr kumimoji="1" lang="ja-JP" altLang="en-US" dirty="0">
                <a:latin typeface="+mn-ea"/>
              </a:rPr>
              <a:t>つの前提条件がある</a:t>
            </a:r>
            <a:endParaRPr kumimoji="1"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r>
              <a:rPr kumimoji="1" lang="en-US" altLang="ja-JP" dirty="0">
                <a:latin typeface="+mn-ea"/>
              </a:rPr>
              <a:t>1. </a:t>
            </a:r>
            <a:r>
              <a:rPr kumimoji="1" lang="ja-JP" altLang="en-US" dirty="0">
                <a:latin typeface="+mn-ea"/>
              </a:rPr>
              <a:t>提案モデルの </a:t>
            </a:r>
            <a:r>
              <a:rPr kumimoji="1" lang="en-US" altLang="ja-JP" dirty="0">
                <a:latin typeface="+mn-ea"/>
              </a:rPr>
              <a:t>Transformer </a:t>
            </a:r>
            <a:r>
              <a:rPr kumimoji="1" lang="ja-JP" altLang="en-US" dirty="0">
                <a:latin typeface="+mn-ea"/>
              </a:rPr>
              <a:t>エンコーダ層の</a:t>
            </a:r>
            <a:br>
              <a:rPr kumimoji="1" lang="en-US" altLang="ja-JP" dirty="0">
                <a:latin typeface="+mn-ea"/>
              </a:rPr>
            </a:br>
            <a:r>
              <a:rPr kumimoji="1" lang="en-US" altLang="ja-JP" dirty="0">
                <a:latin typeface="+mn-ea"/>
              </a:rPr>
              <a:t>    Multi-Head Attention </a:t>
            </a:r>
            <a:r>
              <a:rPr kumimoji="1" lang="ja-JP" altLang="en-US" dirty="0">
                <a:latin typeface="+mn-ea"/>
              </a:rPr>
              <a:t>数は一般的には </a:t>
            </a:r>
            <a:r>
              <a:rPr kumimoji="1" lang="en-US" altLang="ja-JP" dirty="0">
                <a:latin typeface="+mn-ea"/>
              </a:rPr>
              <a:t>8 </a:t>
            </a:r>
            <a:r>
              <a:rPr kumimoji="1" lang="ja-JP" altLang="en-US" dirty="0">
                <a:latin typeface="+mn-ea"/>
              </a:rPr>
              <a:t>であるが</a:t>
            </a:r>
            <a:r>
              <a:rPr kumimoji="1" lang="en-US" altLang="ja-JP" dirty="0">
                <a:latin typeface="+mn-ea"/>
              </a:rPr>
              <a:t>,</a:t>
            </a:r>
            <a:br>
              <a:rPr kumimoji="1" lang="en-US" altLang="ja-JP" dirty="0">
                <a:latin typeface="+mn-ea"/>
              </a:rPr>
            </a:br>
            <a:r>
              <a:rPr kumimoji="1" lang="en-US" altLang="ja-JP" dirty="0">
                <a:latin typeface="+mn-ea"/>
              </a:rPr>
              <a:t>    </a:t>
            </a:r>
            <a:r>
              <a:rPr kumimoji="1" lang="ja-JP" altLang="en-US" dirty="0">
                <a:latin typeface="+mn-ea"/>
              </a:rPr>
              <a:t>プログラムの正確さの確認のため</a:t>
            </a:r>
            <a:r>
              <a:rPr kumimoji="1" lang="en-US" altLang="ja-JP" dirty="0">
                <a:latin typeface="+mn-ea"/>
              </a:rPr>
              <a:t>, </a:t>
            </a:r>
            <a:r>
              <a:rPr kumimoji="1" lang="ja-JP" altLang="en-US" dirty="0">
                <a:latin typeface="+mn-ea"/>
              </a:rPr>
              <a:t>今回の実験では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    </a:t>
            </a:r>
            <a:r>
              <a:rPr kumimoji="1" lang="en-US" altLang="ja-JP" dirty="0">
                <a:latin typeface="+mn-ea"/>
              </a:rPr>
              <a:t>1 </a:t>
            </a:r>
            <a:r>
              <a:rPr kumimoji="1" lang="ja-JP" altLang="en-US" dirty="0">
                <a:latin typeface="+mn-ea"/>
              </a:rPr>
              <a:t>とした</a:t>
            </a:r>
            <a:r>
              <a:rPr kumimoji="1" lang="en-US" altLang="ja-JP" dirty="0">
                <a:latin typeface="+mn-ea"/>
              </a:rPr>
              <a:t>. </a:t>
            </a:r>
            <a:endParaRPr lang="en-US" altLang="ja-JP" dirty="0">
              <a:latin typeface="+mn-ea"/>
            </a:endParaRPr>
          </a:p>
          <a:p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r>
              <a:rPr kumimoji="1" lang="en-US" altLang="ja-JP" dirty="0">
                <a:latin typeface="+mn-ea"/>
              </a:rPr>
              <a:t>2. Transformer </a:t>
            </a:r>
            <a:r>
              <a:rPr kumimoji="1" lang="ja-JP" altLang="en-US" dirty="0">
                <a:latin typeface="+mn-ea"/>
              </a:rPr>
              <a:t>エンコーダ層での </a:t>
            </a:r>
            <a:r>
              <a:rPr kumimoji="1" lang="en-US" altLang="ja-JP" dirty="0">
                <a:latin typeface="+mn-ea"/>
              </a:rPr>
              <a:t>Attention </a:t>
            </a:r>
            <a:r>
              <a:rPr kumimoji="1" lang="ja-JP" altLang="en-US" dirty="0">
                <a:latin typeface="+mn-ea"/>
              </a:rPr>
              <a:t>の重み計算時</a:t>
            </a:r>
            <a:br>
              <a:rPr kumimoji="1" lang="en-US" altLang="ja-JP" dirty="0">
                <a:latin typeface="+mn-ea"/>
              </a:rPr>
            </a:br>
            <a:r>
              <a:rPr kumimoji="1" lang="en-US" altLang="ja-JP" dirty="0">
                <a:latin typeface="+mn-ea"/>
              </a:rPr>
              <a:t>    </a:t>
            </a:r>
            <a:r>
              <a:rPr kumimoji="1" lang="ja-JP" altLang="en-US" dirty="0">
                <a:latin typeface="+mn-ea"/>
              </a:rPr>
              <a:t>は入力文章の </a:t>
            </a:r>
            <a:r>
              <a:rPr kumimoji="1" lang="en-US" altLang="ja-JP" dirty="0">
                <a:latin typeface="+mn-ea"/>
              </a:rPr>
              <a:t>Padding </a:t>
            </a:r>
            <a:r>
              <a:rPr kumimoji="1" lang="ja-JP" altLang="en-US" dirty="0">
                <a:latin typeface="+mn-ea"/>
              </a:rPr>
              <a:t>部分の特徴量に関する考慮</a:t>
            </a:r>
            <a:br>
              <a:rPr kumimoji="1" lang="en-US" altLang="ja-JP" dirty="0">
                <a:latin typeface="+mn-ea"/>
              </a:rPr>
            </a:br>
            <a:r>
              <a:rPr kumimoji="1" lang="ja-JP" altLang="en-US" dirty="0">
                <a:latin typeface="+mn-ea"/>
              </a:rPr>
              <a:t>　 をしていない</a:t>
            </a:r>
            <a:r>
              <a:rPr kumimoji="1" lang="en-US" altLang="ja-JP" dirty="0">
                <a:latin typeface="+mn-ea"/>
              </a:rPr>
              <a:t>.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3BDA1A-735E-4347-8C2F-B3B47B86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322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145D2-FAC2-418A-8253-ECF75D2D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rPr>
            </a:b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rPr>
              <a:t>評判分析チェック用データ</a:t>
            </a:r>
            <a:endParaRPr kumimoji="1"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8B1B1168-FCE2-42AD-8FD6-9F27D981E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412959"/>
              </p:ext>
            </p:extLst>
          </p:nvPr>
        </p:nvGraphicFramePr>
        <p:xfrm>
          <a:off x="1096206" y="2338598"/>
          <a:ext cx="7922104" cy="420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1052">
                  <a:extLst>
                    <a:ext uri="{9D8B030D-6E8A-4147-A177-3AD203B41FA5}">
                      <a16:colId xmlns:a16="http://schemas.microsoft.com/office/drawing/2014/main" val="3517919396"/>
                    </a:ext>
                  </a:extLst>
                </a:gridCol>
                <a:gridCol w="3961052">
                  <a:extLst>
                    <a:ext uri="{9D8B030D-6E8A-4147-A177-3AD203B41FA5}">
                      <a16:colId xmlns:a16="http://schemas.microsoft.com/office/drawing/2014/main" val="401737208"/>
                    </a:ext>
                  </a:extLst>
                </a:gridCol>
              </a:tblGrid>
              <a:tr h="72646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文章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ラベル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620803"/>
                  </a:ext>
                </a:extLst>
              </a:tr>
              <a:tr h="16585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繁華街に歩いていける距離でとても便利でした。朝食もとてもおいしく、</a:t>
                      </a:r>
                      <a:b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素敵な休暇を過ごせました。ありがとうございました。近くにある西苑という中華料理屋さんとてもおいしかったです！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970296"/>
                  </a:ext>
                </a:extLst>
              </a:tr>
              <a:tr h="139669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3,000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円キャッシュバックに魅力を感じ、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泊してみました。今となると、魅力なく、２回目は無しです。ラブホテルに一人で泊まっているような感じで、イヤな感じを受けたのは私だけ？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b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223153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22B5BD-ADB9-427C-A5E4-51C730E0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05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62CDD-8116-42D5-9176-CA44FA4F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100" dirty="0"/>
              <a:t>データセット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C0D106-D172-413E-96B5-B399248F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97001"/>
            <a:ext cx="6591985" cy="5562600"/>
          </a:xfrm>
        </p:spPr>
        <p:txBody>
          <a:bodyPr>
            <a:normAutofit fontScale="92500"/>
          </a:bodyPr>
          <a:lstStyle/>
          <a:p>
            <a:r>
              <a:rPr lang="ja-JP" altLang="en-US" sz="2200" dirty="0">
                <a:latin typeface="+mn-ea"/>
              </a:rPr>
              <a:t>楽天トラベルレビューの</a:t>
            </a:r>
            <a:br>
              <a:rPr lang="en-US" altLang="ja-JP" sz="2200" dirty="0">
                <a:latin typeface="+mn-ea"/>
              </a:rPr>
            </a:br>
            <a:r>
              <a:rPr lang="ja-JP" altLang="en-US" sz="2200" dirty="0">
                <a:latin typeface="+mn-ea"/>
              </a:rPr>
              <a:t>アスペクトセンチメントタグ付きコーパスを使用</a:t>
            </a:r>
            <a:endParaRPr lang="en-US" altLang="ja-JP" sz="2200" dirty="0">
              <a:latin typeface="+mn-ea"/>
            </a:endParaRPr>
          </a:p>
          <a:p>
            <a:endParaRPr lang="en-US" altLang="ja-JP" sz="2200" dirty="0">
              <a:latin typeface="+mn-ea"/>
            </a:endParaRPr>
          </a:p>
          <a:p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楽天トラベルのレビュー約</a:t>
            </a:r>
            <a:r>
              <a:rPr lang="en-US" altLang="ja-JP" sz="2200" b="0" i="0" dirty="0">
                <a:solidFill>
                  <a:srgbClr val="000000"/>
                </a:solidFill>
                <a:effectLst/>
                <a:latin typeface="+mn-ea"/>
              </a:rPr>
              <a:t>7</a:t>
            </a: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万文について、</a:t>
            </a:r>
            <a:br>
              <a:rPr lang="en-US" altLang="ja-JP" sz="22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立地、部屋、食事等の</a:t>
            </a:r>
            <a:r>
              <a:rPr lang="en-US" altLang="ja-JP" sz="2200" b="0" i="0" dirty="0">
                <a:solidFill>
                  <a:srgbClr val="000000"/>
                </a:solidFill>
                <a:effectLst/>
                <a:latin typeface="+mn-ea"/>
              </a:rPr>
              <a:t>7</a:t>
            </a: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項目のアスペクトに対する</a:t>
            </a:r>
            <a:br>
              <a:rPr lang="en-US" altLang="ja-JP" sz="2200" dirty="0">
                <a:solidFill>
                  <a:srgbClr val="000000"/>
                </a:solidFill>
                <a:latin typeface="+mn-ea"/>
              </a:rPr>
            </a:b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ポジティブまたはネガティブのタグが</a:t>
            </a:r>
            <a:br>
              <a:rPr lang="en-US" altLang="ja-JP" sz="22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付与されている</a:t>
            </a:r>
            <a:endParaRPr lang="en-US" altLang="ja-JP" sz="2200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ja-JP" sz="2200" dirty="0">
              <a:latin typeface="+mn-ea"/>
            </a:endParaRPr>
          </a:p>
          <a:p>
            <a:r>
              <a:rPr lang="ja-JP" altLang="en-US" sz="2200" dirty="0">
                <a:latin typeface="+mn-ea"/>
              </a:rPr>
              <a:t>文章があるクラスに属していれば </a:t>
            </a:r>
            <a:r>
              <a:rPr lang="en-US" altLang="ja-JP" sz="2200" dirty="0">
                <a:latin typeface="+mn-ea"/>
              </a:rPr>
              <a:t>1 </a:t>
            </a:r>
            <a:r>
              <a:rPr lang="ja-JP" altLang="en-US" sz="2200" dirty="0">
                <a:latin typeface="+mn-ea"/>
              </a:rPr>
              <a:t>、</a:t>
            </a:r>
            <a:br>
              <a:rPr lang="en-US" altLang="ja-JP" sz="2200" dirty="0">
                <a:latin typeface="+mn-ea"/>
              </a:rPr>
            </a:br>
            <a:r>
              <a:rPr lang="ja-JP" altLang="en-US" sz="2200" dirty="0">
                <a:latin typeface="+mn-ea"/>
              </a:rPr>
              <a:t>属していなければ </a:t>
            </a:r>
            <a:r>
              <a:rPr lang="en-US" altLang="ja-JP" sz="2200" dirty="0">
                <a:latin typeface="+mn-ea"/>
              </a:rPr>
              <a:t>0 </a:t>
            </a:r>
            <a:r>
              <a:rPr lang="ja-JP" altLang="en-US" sz="2200" dirty="0">
                <a:latin typeface="+mn-ea"/>
              </a:rPr>
              <a:t>というラベルが付与されている</a:t>
            </a:r>
            <a:endParaRPr lang="en-US" altLang="ja-JP" sz="2200" dirty="0">
              <a:latin typeface="+mn-ea"/>
            </a:endParaRPr>
          </a:p>
          <a:p>
            <a:pPr marL="0" indent="0">
              <a:buNone/>
            </a:pPr>
            <a:r>
              <a:rPr lang="ja-JP" altLang="en-US" sz="1500" dirty="0"/>
              <a:t>　</a:t>
            </a:r>
            <a:endParaRPr lang="en-US" altLang="ja-JP" sz="1500" dirty="0"/>
          </a:p>
          <a:p>
            <a:r>
              <a:rPr lang="ja-JP" altLang="en-US" sz="1500" dirty="0"/>
              <a:t>次ページにデータの具体例を示す</a:t>
            </a:r>
          </a:p>
          <a:p>
            <a:pPr marL="0" indent="0">
              <a:buNone/>
            </a:pPr>
            <a:r>
              <a:rPr lang="ja-JP" altLang="en-US" sz="1000" dirty="0">
                <a:latin typeface="+mn-ea"/>
              </a:rPr>
              <a:t>楽天データセット </a:t>
            </a:r>
            <a:r>
              <a:rPr lang="en-US" altLang="ja-JP" sz="1000" dirty="0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https://dsc.repo.nii.ac.jp/?action=pages_view_main&amp;active_action=repository_view_main_item_detail&amp;item_id=1752&amp;item_no=1&amp;page_id=13&amp;block_id=</a:t>
            </a:r>
            <a:r>
              <a:rPr lang="en-US" altLang="ja-JP" sz="1000" dirty="0">
                <a:solidFill>
                  <a:schemeClr val="tx1"/>
                </a:solidFill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</a:t>
            </a:r>
            <a:endParaRPr lang="en-US" altLang="ja-JP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000" dirty="0">
                <a:latin typeface="+mn-ea"/>
              </a:rPr>
              <a:t>作成者</a:t>
            </a:r>
            <a:endParaRPr lang="en-US" altLang="ja-JP" sz="1000" dirty="0">
              <a:latin typeface="+mn-ea"/>
            </a:endParaRPr>
          </a:p>
          <a:p>
            <a:pPr marL="0" indent="0">
              <a:buNone/>
            </a:pPr>
            <a:r>
              <a:rPr lang="en-US" altLang="ja-JP" sz="1000" i="0" dirty="0">
                <a:solidFill>
                  <a:srgbClr val="000000"/>
                </a:solidFill>
                <a:latin typeface="+mn-ea"/>
              </a:rPr>
              <a:t>https://global.rakuten.com/corp/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3EA386-2D85-43F3-AA92-9FAFE98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2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0A5CF9-84B1-41FA-A241-380F997D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493589"/>
            <a:ext cx="6589199" cy="1280890"/>
          </a:xfrm>
        </p:spPr>
        <p:txBody>
          <a:bodyPr>
            <a:normAutofit/>
          </a:bodyPr>
          <a:lstStyle/>
          <a:p>
            <a:br>
              <a:rPr lang="en-US" altLang="ja-JP" sz="2100" dirty="0">
                <a:latin typeface="+mn-ea"/>
                <a:ea typeface="+mn-ea"/>
              </a:rPr>
            </a:br>
            <a:r>
              <a:rPr lang="ja-JP" altLang="en-US" sz="2100" dirty="0">
                <a:latin typeface="+mn-ea"/>
                <a:ea typeface="+mn-ea"/>
              </a:rPr>
              <a:t>データの具体例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41C743-191A-4EC4-BAB3-AF1F1812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8FC7912-D0B6-4DDA-A61E-C0EDCAF4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432290"/>
            <a:ext cx="6591985" cy="5304329"/>
          </a:xfrm>
        </p:spPr>
        <p:txBody>
          <a:bodyPr/>
          <a:lstStyle/>
          <a:p>
            <a:r>
              <a:rPr lang="ja-JP" altLang="en-US" dirty="0"/>
              <a:t>属しているクラス数を </a:t>
            </a:r>
            <a:r>
              <a:rPr lang="en-US" altLang="ja-JP" dirty="0"/>
              <a:t>k</a:t>
            </a:r>
            <a:r>
              <a:rPr lang="ja-JP" altLang="en-US" dirty="0"/>
              <a:t> とし、クラス数を</a:t>
            </a:r>
            <a:r>
              <a:rPr lang="en-US" altLang="ja-JP" dirty="0"/>
              <a:t> N </a:t>
            </a:r>
            <a:r>
              <a:rPr lang="ja-JP" altLang="en-US" dirty="0"/>
              <a:t>とすると、</a:t>
            </a:r>
            <a:br>
              <a:rPr lang="en-US" altLang="ja-JP" dirty="0"/>
            </a:br>
            <a:r>
              <a:rPr lang="ja-JP" altLang="en-US" dirty="0"/>
              <a:t>クラス情報は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 </a:t>
            </a:r>
            <a:r>
              <a:rPr lang="en-US" altLang="ja-JP" b="0" i="1" dirty="0">
                <a:solidFill>
                  <a:srgbClr val="1D1C1D"/>
                </a:solidFill>
                <a:effectLst/>
                <a:latin typeface="NotoSansJP"/>
              </a:rPr>
              <a:t>k of N 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ベクトルの形式になる</a:t>
            </a:r>
            <a:endParaRPr lang="ja-JP" altLang="en-US" dirty="0"/>
          </a:p>
        </p:txBody>
      </p:sp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BE82D8A2-6661-48DB-8C77-7C3701E9DF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51991"/>
              </p:ext>
            </p:extLst>
          </p:nvPr>
        </p:nvGraphicFramePr>
        <p:xfrm>
          <a:off x="889751" y="2116667"/>
          <a:ext cx="7967200" cy="4741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404">
                  <a:extLst>
                    <a:ext uri="{9D8B030D-6E8A-4147-A177-3AD203B41FA5}">
                      <a16:colId xmlns:a16="http://schemas.microsoft.com/office/drawing/2014/main" val="1060049001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811149305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2942599353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1108467567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618935190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479045744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2763227417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37920922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4075143100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2069981135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83367067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617135268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611776236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095003866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1325663438"/>
                    </a:ext>
                  </a:extLst>
                </a:gridCol>
              </a:tblGrid>
              <a:tr h="1737488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テキスト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705186"/>
                  </a:ext>
                </a:extLst>
              </a:tr>
              <a:tr h="1486117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お部屋も広くて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お料理もとても</a:t>
                      </a:r>
                      <a:b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美しく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部屋の露天風呂からは</a:t>
                      </a:r>
                      <a:b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星がプラネタリウムのように</a:t>
                      </a:r>
                      <a:b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広がっていて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とにかく</a:t>
                      </a:r>
                      <a:b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最高でした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792190"/>
                  </a:ext>
                </a:extLst>
              </a:tr>
              <a:tr h="1289345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一部の方が指摘した通り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廊下が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タバコ臭いのが気になりました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936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8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33E8E-5A00-4741-A03B-5E4D3582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1" lang="en-US" altLang="ja-JP" sz="2800" dirty="0"/>
            </a:br>
            <a:r>
              <a:rPr lang="ja-JP" altLang="en-US" sz="2800" dirty="0"/>
              <a:t>はじ</a:t>
            </a:r>
            <a:r>
              <a:rPr kumimoji="1" lang="ja-JP" altLang="en-US" sz="2800" dirty="0"/>
              <a:t>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CEE60-61C8-441A-B8A9-00711D31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788341"/>
            <a:ext cx="6591985" cy="49442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000" dirty="0">
                <a:latin typeface="+mn-ea"/>
              </a:rPr>
              <a:t>・</a:t>
            </a:r>
            <a:r>
              <a:rPr lang="ja-JP" altLang="en-US" sz="2000" dirty="0">
                <a:latin typeface="+mn-ea"/>
              </a:rPr>
              <a:t>近年、説明可能な人工知能が注目されている</a:t>
            </a: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kumimoji="1" lang="ja-JP" altLang="en-US" sz="2000" dirty="0"/>
              <a:t>評判分析での評価理由や</a:t>
            </a:r>
            <a:r>
              <a:rPr kumimoji="1" lang="en-US" altLang="ja-JP" sz="2000" dirty="0"/>
              <a:t>,</a:t>
            </a:r>
            <a:r>
              <a:rPr lang="ja-JP" altLang="en-US" sz="2000" dirty="0"/>
              <a:t> 分析結果の原因</a:t>
            </a:r>
            <a:br>
              <a:rPr lang="en-US" altLang="ja-JP" sz="2000" dirty="0"/>
            </a:br>
            <a:r>
              <a:rPr lang="ja-JP" altLang="en-US" sz="2000" dirty="0"/>
              <a:t>　</a:t>
            </a:r>
            <a:r>
              <a:rPr kumimoji="1" lang="ja-JP" altLang="en-US" sz="2000" dirty="0"/>
              <a:t>の説明</a:t>
            </a:r>
            <a:r>
              <a:rPr lang="ja-JP" altLang="en-US" sz="2000" dirty="0"/>
              <a:t>が求められている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・関連研究として</a:t>
            </a:r>
            <a:r>
              <a:rPr kumimoji="1" lang="en-US" altLang="ja-JP" sz="2000" dirty="0"/>
              <a:t>, </a:t>
            </a:r>
            <a:r>
              <a:rPr kumimoji="1" lang="ja-JP" altLang="en-US" sz="2000" dirty="0"/>
              <a:t>渥美らが取り組んでいる</a:t>
            </a:r>
            <a:br>
              <a:rPr kumimoji="1" lang="en-US" altLang="ja-JP" sz="2000" dirty="0"/>
            </a:br>
            <a:r>
              <a:rPr kumimoji="1" lang="ja-JP" altLang="en-US" sz="2000" dirty="0"/>
              <a:t>　</a:t>
            </a:r>
            <a:r>
              <a:rPr kumimoji="1" lang="ja-JP" altLang="en-US" sz="2000" dirty="0">
                <a:solidFill>
                  <a:srgbClr val="FF0000"/>
                </a:solidFill>
              </a:rPr>
              <a:t>アスペクトベースの感情分析</a:t>
            </a:r>
            <a:r>
              <a:rPr kumimoji="1" lang="ja-JP" altLang="en-US" sz="2000" dirty="0"/>
              <a:t>がある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感情・評判分析のタスクの </a:t>
            </a:r>
            <a:r>
              <a:rPr kumimoji="1" lang="en-US" altLang="ja-JP" sz="2000" dirty="0"/>
              <a:t>1 </a:t>
            </a:r>
            <a:r>
              <a:rPr kumimoji="1" lang="ja-JP" altLang="en-US" sz="2000" dirty="0"/>
              <a:t>つであり</a:t>
            </a:r>
            <a:r>
              <a:rPr kumimoji="1" lang="en-US" altLang="ja-JP" sz="2000" dirty="0"/>
              <a:t>, </a:t>
            </a:r>
            <a:r>
              <a:rPr kumimoji="1" lang="ja-JP" altLang="en-US" sz="2000" dirty="0"/>
              <a:t>文脈情報の</a:t>
            </a:r>
            <a:br>
              <a:rPr kumimoji="1" lang="en-US" altLang="ja-JP" sz="2000" dirty="0"/>
            </a:br>
            <a:r>
              <a:rPr kumimoji="1" lang="ja-JP" altLang="en-US" sz="2000" dirty="0"/>
              <a:t>　解析に重点を置いた分析研究</a:t>
            </a:r>
          </a:p>
          <a:p>
            <a:pPr marL="0" indent="0">
              <a:buNone/>
            </a:pPr>
            <a:endParaRPr kumimoji="1"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C140F1-B151-4E9D-A2E6-550BDB5D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89F88303-28C2-46C1-AFB2-B3CB5EC1086E}"/>
              </a:ext>
            </a:extLst>
          </p:cNvPr>
          <p:cNvSpPr/>
          <p:nvPr/>
        </p:nvSpPr>
        <p:spPr>
          <a:xfrm>
            <a:off x="3607474" y="2460493"/>
            <a:ext cx="417669" cy="411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86B6D8-3BFF-4E37-AB89-9D05BD8F8E25}"/>
              </a:ext>
            </a:extLst>
          </p:cNvPr>
          <p:cNvSpPr txBox="1"/>
          <p:nvPr/>
        </p:nvSpPr>
        <p:spPr>
          <a:xfrm>
            <a:off x="4146523" y="2471411"/>
            <a:ext cx="362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+mn-ea"/>
              </a:rPr>
              <a:t>自然言語処理の分野では</a:t>
            </a:r>
            <a:r>
              <a:rPr kumimoji="1" lang="en-US" altLang="ja-JP" sz="2000" dirty="0">
                <a:latin typeface="+mn-ea"/>
              </a:rPr>
              <a:t>…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FC3F3DD8-24FF-46F4-8EEC-CDFC45B4FDEB}"/>
              </a:ext>
            </a:extLst>
          </p:cNvPr>
          <p:cNvSpPr/>
          <p:nvPr/>
        </p:nvSpPr>
        <p:spPr>
          <a:xfrm rot="10800000">
            <a:off x="4330939" y="4944313"/>
            <a:ext cx="459546" cy="400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3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D1AC9-5D7C-4666-B848-A3FEE2D3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100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038696-2DC8-4B72-8BBA-A04E1F39E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05000"/>
            <a:ext cx="6686550" cy="43288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・アスペクトベースの感情分析</a:t>
            </a:r>
            <a:br>
              <a:rPr lang="en-US" altLang="ja-JP" sz="3600" dirty="0">
                <a:latin typeface="+mn-ea"/>
              </a:rPr>
            </a:br>
            <a:br>
              <a:rPr lang="en-US" altLang="ja-JP" sz="3600" dirty="0">
                <a:latin typeface="+mn-ea"/>
              </a:rPr>
            </a:b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　文章中に含まれる</a:t>
            </a:r>
            <a:r>
              <a:rPr lang="ja-JP" altLang="en-US" sz="3600" dirty="0">
                <a:solidFill>
                  <a:srgbClr val="FF0000"/>
                </a:solidFill>
                <a:latin typeface="+mn-ea"/>
              </a:rPr>
              <a:t>アスペクト情報</a:t>
            </a:r>
            <a:r>
              <a:rPr lang="ja-JP" altLang="en-US" sz="3600" dirty="0">
                <a:latin typeface="+mn-ea"/>
              </a:rPr>
              <a:t>を利用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br>
              <a:rPr lang="en-US" altLang="ja-JP" sz="3600" dirty="0">
                <a:latin typeface="+mn-ea"/>
              </a:rPr>
            </a:br>
            <a:endParaRPr lang="en-US" altLang="ja-JP" sz="3600" dirty="0">
              <a:latin typeface="+mn-ea"/>
            </a:endParaRPr>
          </a:p>
          <a:p>
            <a:endParaRPr lang="en-US" altLang="ja-JP" sz="3600" u="sng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　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　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どの様なことについて書かれた文章なのかを分析</a:t>
            </a:r>
            <a:br>
              <a:rPr lang="en-US" altLang="ja-JP" sz="1650" dirty="0"/>
            </a:br>
            <a:br>
              <a:rPr lang="en-US" altLang="ja-JP" sz="1500" dirty="0"/>
            </a:br>
            <a:br>
              <a:rPr lang="en-US" altLang="ja-JP" sz="1500" dirty="0"/>
            </a:br>
            <a:endParaRPr lang="en-US" altLang="ja-JP" sz="15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5AFC4C-9E9D-48C6-ACE5-AD15D888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2F21ECDD-F35B-4CFB-ADDD-4150EB8E3174}"/>
              </a:ext>
            </a:extLst>
          </p:cNvPr>
          <p:cNvSpPr/>
          <p:nvPr/>
        </p:nvSpPr>
        <p:spPr>
          <a:xfrm>
            <a:off x="2680782" y="3498155"/>
            <a:ext cx="463660" cy="116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DA7E2AB-DFEA-46C5-928D-E3CF10AAA5EA}"/>
              </a:ext>
            </a:extLst>
          </p:cNvPr>
          <p:cNvSpPr/>
          <p:nvPr/>
        </p:nvSpPr>
        <p:spPr>
          <a:xfrm>
            <a:off x="4572000" y="3632050"/>
            <a:ext cx="2630091" cy="1304364"/>
          </a:xfrm>
          <a:prstGeom prst="wedgeRectCallout">
            <a:avLst>
              <a:gd name="adj1" fmla="val -34596"/>
              <a:gd name="adj2" fmla="val -7368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/>
          </a:p>
          <a:p>
            <a:r>
              <a:rPr kumimoji="1" lang="ja-JP" altLang="en-US" sz="2000" dirty="0">
                <a:latin typeface="+mn-ea"/>
              </a:rPr>
              <a:t>・文章が何を対象？</a:t>
            </a:r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kumimoji="1" lang="ja-JP" altLang="en-US" sz="2000" dirty="0">
                <a:latin typeface="+mn-ea"/>
              </a:rPr>
              <a:t>・その対象の属性</a:t>
            </a: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54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BA9BC-DBAE-4650-A52C-FF6EF56E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4" y="2407060"/>
            <a:ext cx="6591985" cy="45018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r>
              <a:rPr lang="en-US" altLang="ja-JP" sz="2000" dirty="0"/>
              <a:t>1. </a:t>
            </a:r>
            <a:r>
              <a:rPr lang="ja-JP" altLang="en-US" sz="2000" dirty="0"/>
              <a:t>アスペクトカテゴリの分類</a:t>
            </a:r>
            <a:br>
              <a:rPr lang="en-US" altLang="ja-JP" sz="2000" dirty="0"/>
            </a:br>
            <a:r>
              <a:rPr lang="ja-JP" altLang="en-US" sz="2000" dirty="0">
                <a:solidFill>
                  <a:schemeClr val="tx1"/>
                </a:solidFill>
              </a:rPr>
              <a:t>この場合は朝食</a:t>
            </a:r>
            <a:r>
              <a:rPr lang="en-US" altLang="ja-JP" sz="2000" dirty="0">
                <a:solidFill>
                  <a:schemeClr val="tx1"/>
                </a:solidFill>
              </a:rPr>
              <a:t>,</a:t>
            </a:r>
            <a:r>
              <a:rPr lang="ja-JP" altLang="en-US" sz="2000" dirty="0">
                <a:solidFill>
                  <a:schemeClr val="tx1"/>
                </a:solidFill>
              </a:rPr>
              <a:t> サービス</a:t>
            </a:r>
            <a:r>
              <a:rPr lang="en-US" altLang="ja-JP" sz="2000" dirty="0">
                <a:solidFill>
                  <a:schemeClr val="tx1"/>
                </a:solidFill>
              </a:rPr>
              <a:t>, </a:t>
            </a:r>
            <a:r>
              <a:rPr lang="ja-JP" altLang="en-US" sz="2000" dirty="0">
                <a:solidFill>
                  <a:schemeClr val="tx1"/>
                </a:solidFill>
              </a:rPr>
              <a:t>設備ポジティブ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2.</a:t>
            </a:r>
            <a:r>
              <a:rPr lang="ja-JP" altLang="en-US" sz="2000" dirty="0">
                <a:solidFill>
                  <a:schemeClr val="tx1"/>
                </a:solidFill>
              </a:rPr>
              <a:t> ターゲットフレーズの特定</a:t>
            </a:r>
            <a:br>
              <a:rPr lang="en-US" altLang="ja-JP" sz="2000" dirty="0">
                <a:solidFill>
                  <a:schemeClr val="tx1"/>
                </a:solidFill>
              </a:rPr>
            </a:br>
            <a:r>
              <a:rPr lang="ja-JP" altLang="en-US" sz="2000" dirty="0">
                <a:solidFill>
                  <a:schemeClr val="tx1"/>
                </a:solidFill>
              </a:rPr>
              <a:t>この場合は朝食と部屋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3. </a:t>
            </a:r>
            <a:r>
              <a:rPr lang="ja-JP" altLang="en-US" sz="2000" dirty="0">
                <a:solidFill>
                  <a:schemeClr val="tx1"/>
                </a:solidFill>
              </a:rPr>
              <a:t>極性の推定</a:t>
            </a:r>
            <a:br>
              <a:rPr lang="en-US" altLang="ja-JP" sz="2000" dirty="0">
                <a:solidFill>
                  <a:schemeClr val="tx1"/>
                </a:solidFill>
              </a:rPr>
            </a:br>
            <a:r>
              <a:rPr lang="ja-JP" altLang="en-US" sz="2000" dirty="0">
                <a:solidFill>
                  <a:schemeClr val="tx1"/>
                </a:solidFill>
              </a:rPr>
              <a:t>この場合は朝食と部屋というフレーズが</a:t>
            </a:r>
            <a:br>
              <a:rPr lang="en-US" altLang="ja-JP" sz="2000" dirty="0">
                <a:solidFill>
                  <a:schemeClr val="tx1"/>
                </a:solidFill>
              </a:rPr>
            </a:br>
            <a:r>
              <a:rPr lang="ja-JP" altLang="en-US" sz="2000" dirty="0">
                <a:solidFill>
                  <a:schemeClr val="tx1"/>
                </a:solidFill>
              </a:rPr>
              <a:t>ポジティブかネガティブかを推定</a:t>
            </a:r>
            <a:br>
              <a:rPr lang="en-US" altLang="ja-JP" sz="2000" dirty="0">
                <a:solidFill>
                  <a:schemeClr val="bg2"/>
                </a:solidFill>
              </a:rPr>
            </a:b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CEE245-FE5A-4BDC-9E3A-FAF4D423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AC51647-B395-4B02-A852-1FCE522EF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38144"/>
              </p:ext>
            </p:extLst>
          </p:nvPr>
        </p:nvGraphicFramePr>
        <p:xfrm>
          <a:off x="1467942" y="946778"/>
          <a:ext cx="7540930" cy="292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144">
                  <a:extLst>
                    <a:ext uri="{9D8B030D-6E8A-4147-A177-3AD203B41FA5}">
                      <a16:colId xmlns:a16="http://schemas.microsoft.com/office/drawing/2014/main" val="2118012858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85519987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652464979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591309692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723810520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635428169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06857157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383658551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310765205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8062800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73078763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971001277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446460198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163936640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231605137"/>
                    </a:ext>
                  </a:extLst>
                </a:gridCol>
              </a:tblGrid>
              <a:tr h="1598659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テキスト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560909"/>
                  </a:ext>
                </a:extLst>
              </a:tr>
              <a:tr h="120606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朝食のパンは美味しかったし、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部屋もきれいでした。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3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12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BA9BC-DBAE-4650-A52C-FF6EF56E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r>
              <a:rPr lang="en-US" altLang="ja-JP" sz="2000" dirty="0"/>
              <a:t>1. </a:t>
            </a:r>
            <a:r>
              <a:rPr lang="ja-JP" altLang="en-US" sz="2000" dirty="0"/>
              <a:t>アスペクトカテゴリの分類</a:t>
            </a:r>
            <a:br>
              <a:rPr lang="en-US" altLang="ja-JP" sz="2000" dirty="0"/>
            </a:br>
            <a:r>
              <a:rPr lang="ja-JP" altLang="en-US" sz="2000" dirty="0">
                <a:solidFill>
                  <a:schemeClr val="bg2"/>
                </a:solidFill>
              </a:rPr>
              <a:t>この場合は朝食</a:t>
            </a:r>
            <a:r>
              <a:rPr lang="en-US" altLang="ja-JP" sz="2000" dirty="0">
                <a:solidFill>
                  <a:schemeClr val="bg2"/>
                </a:solidFill>
              </a:rPr>
              <a:t>,</a:t>
            </a:r>
            <a:r>
              <a:rPr lang="ja-JP" altLang="en-US" sz="2000" dirty="0">
                <a:solidFill>
                  <a:schemeClr val="bg2"/>
                </a:solidFill>
              </a:rPr>
              <a:t> サービス</a:t>
            </a:r>
            <a:r>
              <a:rPr lang="en-US" altLang="ja-JP" sz="2000" dirty="0">
                <a:solidFill>
                  <a:schemeClr val="bg2"/>
                </a:solidFill>
              </a:rPr>
              <a:t>, </a:t>
            </a:r>
            <a:r>
              <a:rPr lang="ja-JP" altLang="en-US" sz="2000" dirty="0">
                <a:solidFill>
                  <a:schemeClr val="bg2"/>
                </a:solidFill>
              </a:rPr>
              <a:t>設備ポジティブ</a:t>
            </a:r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en-US" altLang="ja-JP" sz="2000" dirty="0">
                <a:solidFill>
                  <a:schemeClr val="bg2"/>
                </a:solidFill>
              </a:rPr>
              <a:t>2.</a:t>
            </a:r>
            <a:r>
              <a:rPr lang="ja-JP" altLang="en-US" sz="2000" dirty="0">
                <a:solidFill>
                  <a:schemeClr val="bg2"/>
                </a:solidFill>
              </a:rPr>
              <a:t> ターゲットフレーズの特定</a:t>
            </a:r>
            <a:br>
              <a:rPr lang="en-US" altLang="ja-JP" sz="2000" dirty="0">
                <a:solidFill>
                  <a:schemeClr val="bg2"/>
                </a:solidFill>
              </a:rPr>
            </a:br>
            <a:r>
              <a:rPr lang="ja-JP" altLang="en-US" sz="2000" dirty="0">
                <a:solidFill>
                  <a:schemeClr val="bg2"/>
                </a:solidFill>
              </a:rPr>
              <a:t>この場合は朝食と部屋</a:t>
            </a:r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en-US" altLang="ja-JP" sz="2000" dirty="0">
                <a:solidFill>
                  <a:schemeClr val="bg2"/>
                </a:solidFill>
              </a:rPr>
              <a:t>3. </a:t>
            </a:r>
            <a:r>
              <a:rPr lang="ja-JP" altLang="en-US" sz="2000" dirty="0">
                <a:solidFill>
                  <a:schemeClr val="bg2"/>
                </a:solidFill>
              </a:rPr>
              <a:t>極性の推定</a:t>
            </a:r>
            <a:br>
              <a:rPr lang="en-US" altLang="ja-JP" sz="2000" dirty="0">
                <a:solidFill>
                  <a:schemeClr val="bg2"/>
                </a:solidFill>
              </a:rPr>
            </a:br>
            <a:r>
              <a:rPr lang="ja-JP" altLang="en-US" sz="2000" dirty="0">
                <a:solidFill>
                  <a:schemeClr val="bg2"/>
                </a:solidFill>
              </a:rPr>
              <a:t>この場合は朝食と部屋というフレーズが</a:t>
            </a:r>
            <a:br>
              <a:rPr lang="ja-JP" altLang="en-US" sz="2000" dirty="0">
                <a:solidFill>
                  <a:schemeClr val="bg2"/>
                </a:solidFill>
              </a:rPr>
            </a:br>
            <a:r>
              <a:rPr lang="ja-JP" altLang="en-US" sz="2000" dirty="0">
                <a:solidFill>
                  <a:schemeClr val="bg2"/>
                </a:solidFill>
              </a:rPr>
              <a:t>ポジティブかネガティブかを推定</a:t>
            </a:r>
            <a:br>
              <a:rPr lang="en-US" altLang="ja-JP" sz="2000" dirty="0">
                <a:solidFill>
                  <a:schemeClr val="bg2"/>
                </a:solidFill>
              </a:rPr>
            </a:b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CEE245-FE5A-4BDC-9E3A-FAF4D423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AC51647-B395-4B02-A852-1FCE522EF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44306"/>
              </p:ext>
            </p:extLst>
          </p:nvPr>
        </p:nvGraphicFramePr>
        <p:xfrm>
          <a:off x="1467942" y="946778"/>
          <a:ext cx="7540930" cy="292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144">
                  <a:extLst>
                    <a:ext uri="{9D8B030D-6E8A-4147-A177-3AD203B41FA5}">
                      <a16:colId xmlns:a16="http://schemas.microsoft.com/office/drawing/2014/main" val="2118012858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85519987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652464979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591309692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723810520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635428169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06857157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383658551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310765205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8062800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73078763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971001277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446460198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163936640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231605137"/>
                    </a:ext>
                  </a:extLst>
                </a:gridCol>
              </a:tblGrid>
              <a:tr h="1598659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テキスト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560909"/>
                  </a:ext>
                </a:extLst>
              </a:tr>
              <a:tr h="120606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朝食のパンは美味しかったし、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部屋もきれいでした。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37901"/>
                  </a:ext>
                </a:extLst>
              </a:tr>
            </a:tbl>
          </a:graphicData>
        </a:graphic>
      </p:graphicFrame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A0182441-D4A6-40DF-9AD5-71B1D08B24A8}"/>
              </a:ext>
            </a:extLst>
          </p:cNvPr>
          <p:cNvSpPr/>
          <p:nvPr/>
        </p:nvSpPr>
        <p:spPr>
          <a:xfrm>
            <a:off x="5143837" y="4702161"/>
            <a:ext cx="3390563" cy="1678408"/>
          </a:xfrm>
          <a:prstGeom prst="wedgeRoundRectCallout">
            <a:avLst>
              <a:gd name="adj1" fmla="val -32064"/>
              <a:gd name="adj2" fmla="val -611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今回の研究では</a:t>
            </a:r>
            <a:br>
              <a:rPr kumimoji="1" lang="en-US" altLang="ja-JP" dirty="0"/>
            </a:br>
            <a:r>
              <a:rPr kumimoji="1" lang="ja-JP" altLang="en-US" dirty="0"/>
              <a:t> </a:t>
            </a:r>
            <a:r>
              <a:rPr kumimoji="1" lang="en-US" altLang="ja-JP" dirty="0"/>
              <a:t>2 </a:t>
            </a:r>
            <a:r>
              <a:rPr kumimoji="1" lang="ja-JP" altLang="en-US" dirty="0"/>
              <a:t>値分類用のデータセットでこのタスクをした</a:t>
            </a:r>
          </a:p>
        </p:txBody>
      </p:sp>
    </p:spTree>
    <p:extLst>
      <p:ext uri="{BB962C8B-B14F-4D97-AF65-F5344CB8AC3E}">
        <p14:creationId xmlns:p14="http://schemas.microsoft.com/office/powerpoint/2010/main" val="368292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99F14C-55AB-4C3D-9E9A-383E2522D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4758314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latin typeface="+mn-ea"/>
              </a:rPr>
              <a:t>本研究では</a:t>
            </a:r>
            <a:r>
              <a:rPr lang="en-US" altLang="ja-JP" sz="2000" dirty="0">
                <a:latin typeface="+mn-ea"/>
              </a:rPr>
              <a:t>,</a:t>
            </a:r>
            <a:r>
              <a:rPr lang="ja-JP" altLang="en-US" sz="2000" dirty="0">
                <a:latin typeface="+mn-ea"/>
              </a:rPr>
              <a:t>　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先述のアスペクトベースのデータセットではなく</a:t>
            </a:r>
            <a:r>
              <a:rPr lang="en-US" altLang="ja-JP" sz="2000" dirty="0">
                <a:latin typeface="+mn-ea"/>
              </a:rPr>
              <a:t>, 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シンプルなポジティブ </a:t>
            </a:r>
            <a:r>
              <a:rPr lang="en-US" altLang="ja-JP" sz="2000" dirty="0">
                <a:latin typeface="+mn-ea"/>
              </a:rPr>
              <a:t>( 1 ) </a:t>
            </a:r>
            <a:r>
              <a:rPr lang="ja-JP" altLang="en-US" sz="2000" dirty="0">
                <a:latin typeface="+mn-ea"/>
              </a:rPr>
              <a:t>とネガティブ </a:t>
            </a:r>
            <a:r>
              <a:rPr lang="en-US" altLang="ja-JP" sz="2000" dirty="0">
                <a:latin typeface="+mn-ea"/>
              </a:rPr>
              <a:t>( 0 ) 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のラベルが付与されたデータセットを用いて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 </a:t>
            </a:r>
            <a:r>
              <a:rPr lang="en-US" altLang="ja-JP" sz="2000" dirty="0">
                <a:latin typeface="+mn-ea"/>
              </a:rPr>
              <a:t>2 </a:t>
            </a:r>
            <a:r>
              <a:rPr lang="ja-JP" altLang="en-US" sz="2000" dirty="0">
                <a:latin typeface="+mn-ea"/>
              </a:rPr>
              <a:t>値分類をした</a:t>
            </a:r>
            <a:endParaRPr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+mn-ea"/>
              </a:rPr>
              <a:t>　関連研究をベースに実装したモデルの一部の性能を</a:t>
            </a:r>
            <a:br>
              <a:rPr kumimoji="1" lang="en-US" altLang="ja-JP" sz="2000" dirty="0">
                <a:latin typeface="+mn-ea"/>
              </a:rPr>
            </a:br>
            <a:r>
              <a:rPr kumimoji="1" lang="ja-JP" altLang="en-US" sz="2000" dirty="0">
                <a:latin typeface="+mn-ea"/>
              </a:rPr>
              <a:t>　確認するため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D4E101-EE42-44A5-8458-0B883FFE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68FC317F-6B72-4C83-AD6A-9FC720AB63B5}"/>
              </a:ext>
            </a:extLst>
          </p:cNvPr>
          <p:cNvSpPr/>
          <p:nvPr/>
        </p:nvSpPr>
        <p:spPr>
          <a:xfrm rot="16200000">
            <a:off x="4371763" y="3190324"/>
            <a:ext cx="687823" cy="45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6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２．要素技術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３．データセット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４．提案手法と提案モデル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５．実験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６．まとめと今後の課題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152063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13857</TotalTime>
  <Words>2142</Words>
  <Application>Microsoft Office PowerPoint</Application>
  <PresentationFormat>画面に合わせる (4:3)</PresentationFormat>
  <Paragraphs>639</Paragraphs>
  <Slides>39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7" baseType="lpstr">
      <vt:lpstr>NotoSansJP</vt:lpstr>
      <vt:lpstr>メイリオ</vt:lpstr>
      <vt:lpstr>游ゴシック</vt:lpstr>
      <vt:lpstr>Arial</vt:lpstr>
      <vt:lpstr>Cambria Math</vt:lpstr>
      <vt:lpstr>Century Gothic</vt:lpstr>
      <vt:lpstr>Wingdings 3</vt:lpstr>
      <vt:lpstr>ウィスプ</vt:lpstr>
      <vt:lpstr>アスペクトベース評判分析における 推定理由フレーズの抽出手法</vt:lpstr>
      <vt:lpstr>発表の流れ</vt:lpstr>
      <vt:lpstr>発表の流れ</vt:lpstr>
      <vt:lpstr> はじめに</vt:lpstr>
      <vt:lpstr> 関連研究</vt:lpstr>
      <vt:lpstr>PowerPoint プレゼンテーション</vt:lpstr>
      <vt:lpstr>PowerPoint プレゼンテーション</vt:lpstr>
      <vt:lpstr>PowerPoint プレゼンテーション</vt:lpstr>
      <vt:lpstr>発表の流れ</vt:lpstr>
      <vt:lpstr>Transformer</vt:lpstr>
      <vt:lpstr>BERT (Bidirectional Encoder Representations from Transformers)</vt:lpstr>
      <vt:lpstr>発表の流れ</vt:lpstr>
      <vt:lpstr>発表の流れ</vt:lpstr>
      <vt:lpstr>提案手法</vt:lpstr>
      <vt:lpstr>提案手法</vt:lpstr>
      <vt:lpstr> 提案モデル</vt:lpstr>
      <vt:lpstr>本研究で用いたモデル</vt:lpstr>
      <vt:lpstr> 提案モデル</vt:lpstr>
      <vt:lpstr>発表の流れ</vt:lpstr>
      <vt:lpstr>実験 </vt:lpstr>
      <vt:lpstr> 実験  </vt:lpstr>
      <vt:lpstr> 実験 </vt:lpstr>
      <vt:lpstr> 識別機の評価指標</vt:lpstr>
      <vt:lpstr> 評判分析チェック用データ</vt:lpstr>
      <vt:lpstr> のパラメータ</vt:lpstr>
      <vt:lpstr> 実験 1 の結果</vt:lpstr>
      <vt:lpstr> 実験 1 の結果</vt:lpstr>
      <vt:lpstr> 実験 2 のパラメータ</vt:lpstr>
      <vt:lpstr> 実験 2 の結果</vt:lpstr>
      <vt:lpstr> 実験 2 の結果</vt:lpstr>
      <vt:lpstr>実験結果</vt:lpstr>
      <vt:lpstr>発表の流れ</vt:lpstr>
      <vt:lpstr> まとめ</vt:lpstr>
      <vt:lpstr> 今後の課題</vt:lpstr>
      <vt:lpstr> 実験時の BERT モデル</vt:lpstr>
      <vt:lpstr>実験</vt:lpstr>
      <vt:lpstr> 評判分析チェック用データ</vt:lpstr>
      <vt:lpstr>データセット</vt:lpstr>
      <vt:lpstr> データの具体例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楠本 祐暉</dc:creator>
  <cp:lastModifiedBy>楠本 祐暉</cp:lastModifiedBy>
  <cp:revision>86</cp:revision>
  <dcterms:created xsi:type="dcterms:W3CDTF">2021-07-17T03:46:58Z</dcterms:created>
  <dcterms:modified xsi:type="dcterms:W3CDTF">2021-11-07T10:24:33Z</dcterms:modified>
</cp:coreProperties>
</file>