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notesSlides/notesSlide1.xml" ContentType="application/vnd.openxmlformats-officedocument.presentationml.notesSlide+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38"/>
  </p:notesMasterIdLst>
  <p:sldIdLst>
    <p:sldId id="256" r:id="rId2"/>
    <p:sldId id="301" r:id="rId3"/>
    <p:sldId id="262" r:id="rId4"/>
    <p:sldId id="293" r:id="rId5"/>
    <p:sldId id="308" r:id="rId6"/>
    <p:sldId id="295" r:id="rId7"/>
    <p:sldId id="302" r:id="rId8"/>
    <p:sldId id="307" r:id="rId9"/>
    <p:sldId id="264" r:id="rId10"/>
    <p:sldId id="303" r:id="rId11"/>
    <p:sldId id="323" r:id="rId12"/>
    <p:sldId id="324" r:id="rId13"/>
    <p:sldId id="304" r:id="rId14"/>
    <p:sldId id="325" r:id="rId15"/>
    <p:sldId id="309" r:id="rId16"/>
    <p:sldId id="312" r:id="rId17"/>
    <p:sldId id="305" r:id="rId18"/>
    <p:sldId id="322" r:id="rId19"/>
    <p:sldId id="321" r:id="rId20"/>
    <p:sldId id="314" r:id="rId21"/>
    <p:sldId id="313" r:id="rId22"/>
    <p:sldId id="273" r:id="rId23"/>
    <p:sldId id="274" r:id="rId24"/>
    <p:sldId id="315" r:id="rId25"/>
    <p:sldId id="316" r:id="rId26"/>
    <p:sldId id="317" r:id="rId27"/>
    <p:sldId id="276" r:id="rId28"/>
    <p:sldId id="318" r:id="rId29"/>
    <p:sldId id="319" r:id="rId30"/>
    <p:sldId id="320" r:id="rId31"/>
    <p:sldId id="306" r:id="rId32"/>
    <p:sldId id="288" r:id="rId33"/>
    <p:sldId id="292" r:id="rId34"/>
    <p:sldId id="269" r:id="rId35"/>
    <p:sldId id="266" r:id="rId36"/>
    <p:sldId id="283"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楠本 祐暉" initials="楠本" lastIdx="1" clrIdx="0">
    <p:extLst>
      <p:ext uri="{19B8F6BF-5375-455C-9EA6-DF929625EA0E}">
        <p15:presenceInfo xmlns:p15="http://schemas.microsoft.com/office/powerpoint/2012/main" userId="116c508e753fe88a" providerId="Windows Live"/>
      </p:ext>
    </p:extLst>
  </p:cmAuthor>
  <p:cmAuthor id="2" name="岡田 真" initials="岡田" lastIdx="14" clrIdx="1">
    <p:extLst>
      <p:ext uri="{19B8F6BF-5375-455C-9EA6-DF929625EA0E}">
        <p15:presenceInfo xmlns:p15="http://schemas.microsoft.com/office/powerpoint/2012/main" userId="S-1-5-21-3546269859-4046422955-3803460312-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486" autoAdjust="0"/>
  </p:normalViewPr>
  <p:slideViewPr>
    <p:cSldViewPr snapToGrid="0">
      <p:cViewPr varScale="1">
        <p:scale>
          <a:sx n="79" d="100"/>
          <a:sy n="79" d="100"/>
        </p:scale>
        <p:origin x="6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11-04T18:24:33.555" idx="1">
    <p:pos x="5165" y="2866"/>
    <p:text>カタカナじゃなくて日本語で．評判分析での評価理由とか，分類結果の原因とか</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1-11-04T18:25:43.540" idx="2">
    <p:pos x="5390" y="422"/>
    <p:text>アスペクトベースの感情分析に関しては関連研究も触れること</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1-11-04T18:26:19.357" idx="3">
    <p:pos x="4872" y="1320"/>
    <p:text>CNN や RNN は事前に正式名称を出していないので使えない．畳み込みニューラルネットワークや再帰的ニューラルネットワーク</p:text>
    <p:extLst>
      <p:ext uri="{C676402C-5697-4E1C-873F-D02D1690AC5C}">
        <p15:threadingInfo xmlns:p15="http://schemas.microsoft.com/office/powerpoint/2012/main" timeZoneBias="-540"/>
      </p:ext>
    </p:extLst>
  </p:cm>
  <p:cm authorId="2" dt="2021-11-04T18:27:27.006" idx="4">
    <p:pos x="2654" y="494"/>
    <p:text>モデルの概要図を張る</p:text>
    <p:extLst>
      <p:ext uri="{C676402C-5697-4E1C-873F-D02D1690AC5C}">
        <p15:threadingInfo xmlns:p15="http://schemas.microsoft.com/office/powerpoint/2012/main" timeZoneBias="-540"/>
      </p:ext>
    </p:extLst>
  </p:cm>
  <p:cm authorId="2" dt="2021-11-04T18:27:37.588" idx="5">
    <p:pos x="10" y="10"/>
    <p:text>参考文献を書く．Attention is all you need だと思う</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1-11-04T18:28:22.727" idx="6">
    <p:pos x="4488" y="2573"/>
    <p:text>参考文献とか引用とか．</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21-11-04T18:29:46.395" idx="9">
    <p:pos x="10" y="10"/>
    <p:text>流れ全体の図を示す．BERT エンコーダ層 Transformer エンコーダ層は分けて書く</p:text>
    <p:extLst>
      <p:ext uri="{C676402C-5697-4E1C-873F-D02D1690AC5C}">
        <p15:threadingInfo xmlns:p15="http://schemas.microsoft.com/office/powerpoint/2012/main" timeZoneBias="-540"/>
      </p:ext>
    </p:extLst>
  </p:cm>
  <p:cm authorId="2" dt="2021-11-04T18:29:51.301" idx="10">
    <p:pos x="146" y="146"/>
    <p:text>QKV に関しても概略図を描く．</p:text>
    <p:extLst>
      <p:ext uri="{C676402C-5697-4E1C-873F-D02D1690AC5C}">
        <p15:threadingInfo xmlns:p15="http://schemas.microsoft.com/office/powerpoint/2012/main" timeZoneBias="-540"/>
      </p:ext>
    </p:extLst>
  </p:cm>
  <p:cm authorId="2" dt="2021-11-04T18:31:02.377" idx="11">
    <p:pos x="282" y="282"/>
    <p:text>説明ができるように式も示せるようにしておく．</p:text>
    <p:extLst>
      <p:ext uri="{C676402C-5697-4E1C-873F-D02D1690AC5C}">
        <p15:threadingInfo xmlns:p15="http://schemas.microsoft.com/office/powerpoint/2012/main" timeZoneBias="-5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21-11-04T18:32:39.266" idx="13">
    <p:pos x="10" y="10"/>
    <p:text>文だけじゃなくて図を加える．</p:text>
    <p:extLst>
      <p:ext uri="{C676402C-5697-4E1C-873F-D02D1690AC5C}">
        <p15:threadingInfo xmlns:p15="http://schemas.microsoft.com/office/powerpoint/2012/main" timeZoneBias="-5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21-11-04T18:31:37.438" idx="12">
    <p:pos x="146" y="146"/>
    <p:text>これは何を示すためのスライド？</p:text>
    <p:extLst>
      <p:ext uri="{C676402C-5697-4E1C-873F-D02D1690AC5C}">
        <p15:threadingInfo xmlns:p15="http://schemas.microsoft.com/office/powerpoint/2012/main" timeZoneBias="-5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21-11-04T18:28:49.150" idx="7">
    <p:pos x="10" y="10"/>
    <p:text>実際のデータの例を用意しておく．</p:text>
    <p:extLst>
      <p:ext uri="{C676402C-5697-4E1C-873F-D02D1690AC5C}">
        <p15:threadingInfo xmlns:p15="http://schemas.microsoft.com/office/powerpoint/2012/main" timeZoneBias="-54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2" dt="2021-11-04T18:29:18.735" idx="8">
    <p:pos x="1824" y="1915"/>
    <p:text>字が小さすぎ．</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EAD16512-2CCC-4FA4-B510-FAB0A98F428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7D50E10C-1EED-438D-A7D0-F0D470838DA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30830F-71F5-4E9C-8785-61244E2A7023}" type="datetimeFigureOut">
              <a:rPr kumimoji="1" lang="ja-JP" altLang="en-US" smtClean="0"/>
              <a:t>2021/11/5</a:t>
            </a:fld>
            <a:endParaRPr kumimoji="1" lang="ja-JP" altLang="en-US"/>
          </a:p>
        </p:txBody>
      </p:sp>
      <p:sp>
        <p:nvSpPr>
          <p:cNvPr id="4" name="スライド イメージ プレースホルダー 3">
            <a:extLst>
              <a:ext uri="{FF2B5EF4-FFF2-40B4-BE49-F238E27FC236}">
                <a16:creationId xmlns:a16="http://schemas.microsoft.com/office/drawing/2014/main" id="{F9946B2A-E510-4B3A-8393-19D289F9C6FA}"/>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a:extLst>
              <a:ext uri="{FF2B5EF4-FFF2-40B4-BE49-F238E27FC236}">
                <a16:creationId xmlns:a16="http://schemas.microsoft.com/office/drawing/2014/main" id="{B054A134-A727-4D24-8BB6-5C2FBE78BED9}"/>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a:extLst>
              <a:ext uri="{FF2B5EF4-FFF2-40B4-BE49-F238E27FC236}">
                <a16:creationId xmlns:a16="http://schemas.microsoft.com/office/drawing/2014/main" id="{DD11CF6C-BEAD-4121-82D3-0D6360D23C5F}"/>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a:extLst>
              <a:ext uri="{FF2B5EF4-FFF2-40B4-BE49-F238E27FC236}">
                <a16:creationId xmlns:a16="http://schemas.microsoft.com/office/drawing/2014/main" id="{08C73156-21D8-412E-A2DC-E35FFD2F0F3F}"/>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7FE651-9E56-4C69-AC8B-C9AFB25A3BF9}"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予測が </a:t>
            </a:r>
            <a:r>
              <a:rPr kumimoji="1" lang="en-US" altLang="ja-JP" dirty="0"/>
              <a:t>0 </a:t>
            </a:r>
            <a:r>
              <a:rPr kumimoji="1" lang="ja-JP" altLang="en-US" dirty="0"/>
              <a:t>に寄ってしまい、正解率だと正確な評価にはならないと考えたため</a:t>
            </a:r>
          </a:p>
        </p:txBody>
      </p:sp>
      <p:sp>
        <p:nvSpPr>
          <p:cNvPr id="4" name="スライド番号プレースホルダー 3"/>
          <p:cNvSpPr>
            <a:spLocks noGrp="1"/>
          </p:cNvSpPr>
          <p:nvPr>
            <p:ph type="sldNum" sz="quarter" idx="5"/>
          </p:nvPr>
        </p:nvSpPr>
        <p:spPr/>
        <p:txBody>
          <a:bodyPr/>
          <a:lstStyle/>
          <a:p>
            <a:fld id="{FA7FE651-9E56-4C69-AC8B-C9AFB25A3BF9}" type="slidenum">
              <a:rPr kumimoji="1" lang="ja-JP" altLang="en-US" smtClean="0"/>
              <a:t>22</a:t>
            </a:fld>
            <a:endParaRPr kumimoji="1" lang="ja-JP" altLang="en-US"/>
          </a:p>
        </p:txBody>
      </p:sp>
    </p:spTree>
    <p:extLst>
      <p:ext uri="{BB962C8B-B14F-4D97-AF65-F5344CB8AC3E}">
        <p14:creationId xmlns:p14="http://schemas.microsoft.com/office/powerpoint/2010/main" val="1312484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632179C-5FBE-4004-8385-9159788A8558}" type="datetime1">
              <a:rPr kumimoji="1" lang="ja-JP" altLang="en-US" smtClean="0"/>
              <a:t>2021/11/5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3DC22B20-76E9-4BCC-AC9A-37FC2DD162AB}" type="slidenum">
              <a:rPr kumimoji="1" lang="ja-JP" altLang="en-US" smtClean="0"/>
              <a:t>‹#›</a:t>
            </a:fld>
            <a:endParaRPr kumimoji="1" lang="ja-JP" altLang="en-US"/>
          </a:p>
        </p:txBody>
      </p:sp>
    </p:spTree>
    <p:extLst>
      <p:ext uri="{BB962C8B-B14F-4D97-AF65-F5344CB8AC3E}">
        <p14:creationId xmlns:p14="http://schemas.microsoft.com/office/powerpoint/2010/main" val="1603400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99FC15B-04A9-4230-935D-9A5FB9ADB0D6}" type="datetime1">
              <a:rPr kumimoji="1" lang="ja-JP" altLang="en-US" smtClean="0"/>
              <a:t>2021/11/5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3DC22B20-76E9-4BCC-AC9A-37FC2DD162AB}" type="slidenum">
              <a:rPr kumimoji="1" lang="ja-JP" altLang="en-US" smtClean="0"/>
              <a:t>‹#›</a:t>
            </a:fld>
            <a:endParaRPr kumimoji="1" lang="ja-JP" altLang="en-US"/>
          </a:p>
        </p:txBody>
      </p:sp>
    </p:spTree>
    <p:extLst>
      <p:ext uri="{BB962C8B-B14F-4D97-AF65-F5344CB8AC3E}">
        <p14:creationId xmlns:p14="http://schemas.microsoft.com/office/powerpoint/2010/main" val="688657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3A94FD4-712E-4B69-8FB2-84F342A63EDD}" type="datetime1">
              <a:rPr kumimoji="1" lang="ja-JP" altLang="en-US" smtClean="0"/>
              <a:t>2021/11/5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3DC22B20-76E9-4BCC-AC9A-37FC2DD162AB}" type="slidenum">
              <a:rPr kumimoji="1" lang="ja-JP" altLang="en-US" smtClean="0"/>
              <a:t>‹#›</a:t>
            </a:fld>
            <a:endParaRPr kumimoji="1" lang="ja-JP"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09702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6495C532-D610-451F-9627-8AF42AC5563F}" type="datetime1">
              <a:rPr kumimoji="1" lang="ja-JP" altLang="en-US" smtClean="0"/>
              <a:t>2021/11/5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3DC22B20-76E9-4BCC-AC9A-37FC2DD162AB}" type="slidenum">
              <a:rPr kumimoji="1" lang="ja-JP" altLang="en-US" smtClean="0"/>
              <a:t>‹#›</a:t>
            </a:fld>
            <a:endParaRPr kumimoji="1" lang="ja-JP" altLang="en-US"/>
          </a:p>
        </p:txBody>
      </p:sp>
    </p:spTree>
    <p:extLst>
      <p:ext uri="{BB962C8B-B14F-4D97-AF65-F5344CB8AC3E}">
        <p14:creationId xmlns:p14="http://schemas.microsoft.com/office/powerpoint/2010/main" val="2628511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FCB43EF8-A723-46DB-9CC7-2ECF1ECA9A9E}" type="datetime1">
              <a:rPr kumimoji="1" lang="ja-JP" altLang="en-US" smtClean="0"/>
              <a:t>2021/11/5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3DC22B20-76E9-4BCC-AC9A-37FC2DD162AB}" type="slidenum">
              <a:rPr kumimoji="1" lang="ja-JP" altLang="en-US" smtClean="0"/>
              <a:t>‹#›</a:t>
            </a:fld>
            <a:endParaRPr kumimoji="1" lang="ja-JP"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0671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10B0B984-C988-4001-8239-C63B4AF2764B}" type="datetime1">
              <a:rPr kumimoji="1" lang="ja-JP" altLang="en-US" smtClean="0"/>
              <a:t>2021/11/5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3DC22B20-76E9-4BCC-AC9A-37FC2DD162AB}" type="slidenum">
              <a:rPr kumimoji="1" lang="ja-JP" altLang="en-US" smtClean="0"/>
              <a:t>‹#›</a:t>
            </a:fld>
            <a:endParaRPr kumimoji="1" lang="ja-JP" altLang="en-US"/>
          </a:p>
        </p:txBody>
      </p:sp>
    </p:spTree>
    <p:extLst>
      <p:ext uri="{BB962C8B-B14F-4D97-AF65-F5344CB8AC3E}">
        <p14:creationId xmlns:p14="http://schemas.microsoft.com/office/powerpoint/2010/main" val="3109169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89F6E51-EAD6-4DAF-AD15-4A4DDDFB8687}" type="datetime1">
              <a:rPr kumimoji="1" lang="ja-JP" altLang="en-US" smtClean="0"/>
              <a:t>2021/11/5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DC22B20-76E9-4BCC-AC9A-37FC2DD162AB}" type="slidenum">
              <a:rPr kumimoji="1" lang="ja-JP" altLang="en-US" smtClean="0"/>
              <a:t>‹#›</a:t>
            </a:fld>
            <a:endParaRPr kumimoji="1" lang="ja-JP" altLang="en-US"/>
          </a:p>
        </p:txBody>
      </p:sp>
    </p:spTree>
    <p:extLst>
      <p:ext uri="{BB962C8B-B14F-4D97-AF65-F5344CB8AC3E}">
        <p14:creationId xmlns:p14="http://schemas.microsoft.com/office/powerpoint/2010/main" val="1704126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B44BACD-61E8-42BA-AD8E-44715DCAF60B}" type="datetime1">
              <a:rPr kumimoji="1" lang="ja-JP" altLang="en-US" smtClean="0"/>
              <a:t>2021/11/5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DC22B20-76E9-4BCC-AC9A-37FC2DD162AB}" type="slidenum">
              <a:rPr kumimoji="1" lang="ja-JP" altLang="en-US" smtClean="0"/>
              <a:t>‹#›</a:t>
            </a:fld>
            <a:endParaRPr kumimoji="1" lang="ja-JP" altLang="en-US"/>
          </a:p>
        </p:txBody>
      </p:sp>
    </p:spTree>
    <p:extLst>
      <p:ext uri="{BB962C8B-B14F-4D97-AF65-F5344CB8AC3E}">
        <p14:creationId xmlns:p14="http://schemas.microsoft.com/office/powerpoint/2010/main" val="2914745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CDC2E6F-99E1-4336-B996-B475BCC62D41}" type="datetime1">
              <a:rPr kumimoji="1" lang="ja-JP" altLang="en-US" smtClean="0"/>
              <a:t>2021/11/5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DC22B20-76E9-4BCC-AC9A-37FC2DD162AB}" type="slidenum">
              <a:rPr kumimoji="1" lang="ja-JP" altLang="en-US" smtClean="0"/>
              <a:t>‹#›</a:t>
            </a:fld>
            <a:endParaRPr kumimoji="1" lang="ja-JP" altLang="en-US"/>
          </a:p>
        </p:txBody>
      </p:sp>
    </p:spTree>
    <p:extLst>
      <p:ext uri="{BB962C8B-B14F-4D97-AF65-F5344CB8AC3E}">
        <p14:creationId xmlns:p14="http://schemas.microsoft.com/office/powerpoint/2010/main" val="2912548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1C378AF-04C3-401A-876A-9150D5DEFB85}" type="datetime1">
              <a:rPr kumimoji="1" lang="ja-JP" altLang="en-US" smtClean="0"/>
              <a:t>2021/11/5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3DC22B20-76E9-4BCC-AC9A-37FC2DD162AB}" type="slidenum">
              <a:rPr kumimoji="1" lang="ja-JP" altLang="en-US" smtClean="0"/>
              <a:t>‹#›</a:t>
            </a:fld>
            <a:endParaRPr kumimoji="1" lang="ja-JP" altLang="en-US"/>
          </a:p>
        </p:txBody>
      </p:sp>
    </p:spTree>
    <p:extLst>
      <p:ext uri="{BB962C8B-B14F-4D97-AF65-F5344CB8AC3E}">
        <p14:creationId xmlns:p14="http://schemas.microsoft.com/office/powerpoint/2010/main" val="1057708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8474123-C185-4248-925F-5A531CF4CD62}" type="datetime1">
              <a:rPr kumimoji="1" lang="ja-JP" altLang="en-US" smtClean="0"/>
              <a:t>2021/11/5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3DC22B20-76E9-4BCC-AC9A-37FC2DD162AB}" type="slidenum">
              <a:rPr kumimoji="1" lang="ja-JP" altLang="en-US" smtClean="0"/>
              <a:t>‹#›</a:t>
            </a:fld>
            <a:endParaRPr kumimoji="1" lang="ja-JP" altLang="en-US"/>
          </a:p>
        </p:txBody>
      </p:sp>
    </p:spTree>
    <p:extLst>
      <p:ext uri="{BB962C8B-B14F-4D97-AF65-F5344CB8AC3E}">
        <p14:creationId xmlns:p14="http://schemas.microsoft.com/office/powerpoint/2010/main" val="3237480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8FBB062-4432-4ED8-9529-08F6AB323822}" type="datetime1">
              <a:rPr kumimoji="1" lang="ja-JP" altLang="en-US" smtClean="0"/>
              <a:t>2021/11/5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3DC22B20-76E9-4BCC-AC9A-37FC2DD162AB}" type="slidenum">
              <a:rPr kumimoji="1" lang="ja-JP" altLang="en-US" smtClean="0"/>
              <a:t>‹#›</a:t>
            </a:fld>
            <a:endParaRPr kumimoji="1" lang="ja-JP" altLang="en-US"/>
          </a:p>
        </p:txBody>
      </p:sp>
    </p:spTree>
    <p:extLst>
      <p:ext uri="{BB962C8B-B14F-4D97-AF65-F5344CB8AC3E}">
        <p14:creationId xmlns:p14="http://schemas.microsoft.com/office/powerpoint/2010/main" val="2373587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1705A0C-B6B8-4D97-A06D-F1C5B871A707}" type="datetime1">
              <a:rPr kumimoji="1" lang="ja-JP" altLang="en-US" smtClean="0"/>
              <a:t>2021/11/5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DC22B20-76E9-4BCC-AC9A-37FC2DD162AB}" type="slidenum">
              <a:rPr kumimoji="1" lang="ja-JP" altLang="en-US" smtClean="0"/>
              <a:t>‹#›</a:t>
            </a:fld>
            <a:endParaRPr kumimoji="1" lang="ja-JP" altLang="en-US"/>
          </a:p>
        </p:txBody>
      </p:sp>
    </p:spTree>
    <p:extLst>
      <p:ext uri="{BB962C8B-B14F-4D97-AF65-F5344CB8AC3E}">
        <p14:creationId xmlns:p14="http://schemas.microsoft.com/office/powerpoint/2010/main" val="4236735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DF37DF-1BAB-47E4-9419-1EAA57C615DB}" type="datetime1">
              <a:rPr kumimoji="1" lang="ja-JP" altLang="en-US" smtClean="0"/>
              <a:t>2021/11/5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DC22B20-76E9-4BCC-AC9A-37FC2DD162AB}" type="slidenum">
              <a:rPr kumimoji="1" lang="ja-JP" altLang="en-US" smtClean="0"/>
              <a:t>‹#›</a:t>
            </a:fld>
            <a:endParaRPr kumimoji="1" lang="ja-JP" altLang="en-US"/>
          </a:p>
        </p:txBody>
      </p:sp>
    </p:spTree>
    <p:extLst>
      <p:ext uri="{BB962C8B-B14F-4D97-AF65-F5344CB8AC3E}">
        <p14:creationId xmlns:p14="http://schemas.microsoft.com/office/powerpoint/2010/main" val="881874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1C839F0-B0CD-440C-B883-AD0E99454BA2}" type="datetime1">
              <a:rPr kumimoji="1" lang="ja-JP" altLang="en-US" smtClean="0"/>
              <a:t>2021/11/5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DC22B20-76E9-4BCC-AC9A-37FC2DD162AB}" type="slidenum">
              <a:rPr kumimoji="1" lang="ja-JP" altLang="en-US" smtClean="0"/>
              <a:t>‹#›</a:t>
            </a:fld>
            <a:endParaRPr kumimoji="1" lang="ja-JP" altLang="en-US"/>
          </a:p>
        </p:txBody>
      </p:sp>
    </p:spTree>
    <p:extLst>
      <p:ext uri="{BB962C8B-B14F-4D97-AF65-F5344CB8AC3E}">
        <p14:creationId xmlns:p14="http://schemas.microsoft.com/office/powerpoint/2010/main" val="3265123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4D81A00-AA17-4EA1-A70F-83E59A21A642}" type="datetime1">
              <a:rPr kumimoji="1" lang="ja-JP" altLang="en-US" smtClean="0"/>
              <a:t>2021/11/5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3DC22B20-76E9-4BCC-AC9A-37FC2DD162AB}" type="slidenum">
              <a:rPr kumimoji="1" lang="ja-JP" altLang="en-US" smtClean="0"/>
              <a:t>‹#›</a:t>
            </a:fld>
            <a:endParaRPr kumimoji="1" lang="ja-JP" altLang="en-US"/>
          </a:p>
        </p:txBody>
      </p:sp>
    </p:spTree>
    <p:extLst>
      <p:ext uri="{BB962C8B-B14F-4D97-AF65-F5344CB8AC3E}">
        <p14:creationId xmlns:p14="http://schemas.microsoft.com/office/powerpoint/2010/main" val="1962667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F462C28A-BB68-45D7-8A83-74988895DB55}" type="datetime1">
              <a:rPr kumimoji="1" lang="ja-JP" altLang="en-US" smtClean="0"/>
              <a:t>2021/11/5</a:t>
            </a:fld>
            <a:endParaRPr kumimoji="1" lang="ja-JP"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3DC22B20-76E9-4BCC-AC9A-37FC2DD162AB}" type="slidenum">
              <a:rPr kumimoji="1" lang="ja-JP" altLang="en-US" smtClean="0"/>
              <a:t>‹#›</a:t>
            </a:fld>
            <a:endParaRPr kumimoji="1" lang="ja-JP" altLang="en-US"/>
          </a:p>
        </p:txBody>
      </p:sp>
    </p:spTree>
    <p:extLst>
      <p:ext uri="{BB962C8B-B14F-4D97-AF65-F5344CB8AC3E}">
        <p14:creationId xmlns:p14="http://schemas.microsoft.com/office/powerpoint/2010/main" val="3036103216"/>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Lst>
  <p:hf hdr="0" ftr="0" dt="0"/>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hyperlink" Target="https://dsc.repo.nii.ac.jp/?action=pages_view_main&amp;active_action=repository_view_main_item_detail&amp;item_id=1752&amp;item_no=1&amp;page_id=13&amp;block_id=21"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hyperlink" Target="https://arxiv.org/abs/1810.0480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2A305D-1DF0-4FD5-8226-37902B1F0101}"/>
              </a:ext>
            </a:extLst>
          </p:cNvPr>
          <p:cNvSpPr>
            <a:spLocks noGrp="1"/>
          </p:cNvSpPr>
          <p:nvPr>
            <p:ph type="ctrTitle"/>
          </p:nvPr>
        </p:nvSpPr>
        <p:spPr>
          <a:xfrm>
            <a:off x="1151535" y="1914607"/>
            <a:ext cx="7391332" cy="1395454"/>
          </a:xfrm>
        </p:spPr>
        <p:txBody>
          <a:bodyPr>
            <a:normAutofit/>
          </a:bodyPr>
          <a:lstStyle/>
          <a:p>
            <a:r>
              <a:rPr lang="ja-JP" altLang="en-US" sz="2400" b="0" i="0" dirty="0">
                <a:solidFill>
                  <a:srgbClr val="1D1C1D"/>
                </a:solidFill>
                <a:effectLst/>
                <a:latin typeface="NotoSansJP"/>
              </a:rPr>
              <a:t>アスペクトベース評判分析における推定理由</a:t>
            </a:r>
            <a:br>
              <a:rPr lang="en-US" altLang="ja-JP" sz="2400" b="0" i="0" dirty="0">
                <a:solidFill>
                  <a:srgbClr val="1D1C1D"/>
                </a:solidFill>
                <a:effectLst/>
                <a:latin typeface="NotoSansJP"/>
              </a:rPr>
            </a:br>
            <a:r>
              <a:rPr lang="ja-JP" altLang="en-US" sz="2400" b="0" i="0" dirty="0">
                <a:solidFill>
                  <a:srgbClr val="1D1C1D"/>
                </a:solidFill>
                <a:effectLst/>
                <a:latin typeface="NotoSansJP"/>
              </a:rPr>
              <a:t>フレーズの抽出手法</a:t>
            </a:r>
            <a:endParaRPr lang="ja-JP" altLang="en-US" sz="2400" dirty="0"/>
          </a:p>
        </p:txBody>
      </p:sp>
      <p:sp>
        <p:nvSpPr>
          <p:cNvPr id="3" name="字幕 2">
            <a:extLst>
              <a:ext uri="{FF2B5EF4-FFF2-40B4-BE49-F238E27FC236}">
                <a16:creationId xmlns:a16="http://schemas.microsoft.com/office/drawing/2014/main" id="{E6010BBD-813C-4BFE-A066-DA41F30FD2FD}"/>
              </a:ext>
            </a:extLst>
          </p:cNvPr>
          <p:cNvSpPr>
            <a:spLocks noGrp="1"/>
          </p:cNvSpPr>
          <p:nvPr>
            <p:ph type="subTitle" idx="1"/>
          </p:nvPr>
        </p:nvSpPr>
        <p:spPr/>
        <p:txBody>
          <a:bodyPr>
            <a:normAutofit/>
          </a:bodyPr>
          <a:lstStyle/>
          <a:p>
            <a:pPr algn="r"/>
            <a:r>
              <a:rPr kumimoji="1" lang="ja-JP" altLang="en-US" sz="2000" dirty="0">
                <a:latin typeface="+mn-ea"/>
              </a:rPr>
              <a:t>ソフトウェアシステム研究グループ</a:t>
            </a:r>
            <a:endParaRPr kumimoji="1" lang="en-US" altLang="ja-JP" sz="2000" dirty="0">
              <a:latin typeface="+mn-ea"/>
            </a:endParaRPr>
          </a:p>
          <a:p>
            <a:pPr algn="r"/>
            <a:r>
              <a:rPr lang="en-US" altLang="ja-JP" sz="2000" dirty="0">
                <a:latin typeface="+mn-ea"/>
              </a:rPr>
              <a:t>M1</a:t>
            </a:r>
            <a:r>
              <a:rPr lang="ja-JP" altLang="en-US" sz="2000" dirty="0">
                <a:latin typeface="+mn-ea"/>
              </a:rPr>
              <a:t>　楠本祐暉</a:t>
            </a:r>
            <a:endParaRPr kumimoji="1" lang="ja-JP" altLang="en-US" sz="2000" dirty="0">
              <a:latin typeface="+mn-ea"/>
            </a:endParaRPr>
          </a:p>
        </p:txBody>
      </p:sp>
      <p:sp>
        <p:nvSpPr>
          <p:cNvPr id="4" name="スライド番号プレースホルダー 3">
            <a:extLst>
              <a:ext uri="{FF2B5EF4-FFF2-40B4-BE49-F238E27FC236}">
                <a16:creationId xmlns:a16="http://schemas.microsoft.com/office/drawing/2014/main" id="{109BE8A9-C8E7-481B-8489-86429FBE604C}"/>
              </a:ext>
            </a:extLst>
          </p:cNvPr>
          <p:cNvSpPr>
            <a:spLocks noGrp="1"/>
          </p:cNvSpPr>
          <p:nvPr>
            <p:ph type="sldNum" sz="quarter" idx="12"/>
          </p:nvPr>
        </p:nvSpPr>
        <p:spPr/>
        <p:txBody>
          <a:bodyPr/>
          <a:lstStyle/>
          <a:p>
            <a:fld id="{3DC22B20-76E9-4BCC-AC9A-37FC2DD162AB}" type="slidenum">
              <a:rPr kumimoji="1" lang="ja-JP" altLang="en-US" smtClean="0"/>
              <a:t>1</a:t>
            </a:fld>
            <a:endParaRPr kumimoji="1" lang="ja-JP" altLang="en-US"/>
          </a:p>
        </p:txBody>
      </p:sp>
    </p:spTree>
    <p:extLst>
      <p:ext uri="{BB962C8B-B14F-4D97-AF65-F5344CB8AC3E}">
        <p14:creationId xmlns:p14="http://schemas.microsoft.com/office/powerpoint/2010/main" val="2091231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027E16D-ACE0-4E85-B3EF-E5DFC7C9CCEF}"/>
              </a:ext>
            </a:extLst>
          </p:cNvPr>
          <p:cNvSpPr>
            <a:spLocks noGrp="1"/>
          </p:cNvSpPr>
          <p:nvPr>
            <p:ph type="title"/>
          </p:nvPr>
        </p:nvSpPr>
        <p:spPr>
          <a:xfrm>
            <a:off x="1944694" y="970345"/>
            <a:ext cx="6683765" cy="551543"/>
          </a:xfrm>
        </p:spPr>
        <p:txBody>
          <a:bodyPr>
            <a:normAutofit/>
          </a:bodyPr>
          <a:lstStyle/>
          <a:p>
            <a:r>
              <a:rPr lang="ja-JP" altLang="en-US" sz="2800" dirty="0">
                <a:ea typeface="+mn-ea"/>
              </a:rPr>
              <a:t>発表の流れ</a:t>
            </a:r>
          </a:p>
        </p:txBody>
      </p:sp>
      <p:sp>
        <p:nvSpPr>
          <p:cNvPr id="7" name="コンテンツ プレースホルダー 6">
            <a:extLst>
              <a:ext uri="{FF2B5EF4-FFF2-40B4-BE49-F238E27FC236}">
                <a16:creationId xmlns:a16="http://schemas.microsoft.com/office/drawing/2014/main" id="{4DDB8E3F-EA2F-4313-871F-414158E080DE}"/>
              </a:ext>
            </a:extLst>
          </p:cNvPr>
          <p:cNvSpPr>
            <a:spLocks noGrp="1"/>
          </p:cNvSpPr>
          <p:nvPr>
            <p:ph idx="1"/>
          </p:nvPr>
        </p:nvSpPr>
        <p:spPr>
          <a:xfrm>
            <a:off x="1941909" y="1912788"/>
            <a:ext cx="6686550" cy="4945212"/>
          </a:xfrm>
        </p:spPr>
        <p:txBody>
          <a:bodyPr>
            <a:normAutofit/>
          </a:bodyPr>
          <a:lstStyle/>
          <a:p>
            <a:r>
              <a:rPr lang="ja-JP" altLang="en-US" sz="2000" dirty="0">
                <a:solidFill>
                  <a:schemeClr val="bg2"/>
                </a:solidFill>
              </a:rPr>
              <a:t>１．はじめに</a:t>
            </a:r>
            <a:endParaRPr lang="en-US" altLang="ja-JP" sz="2000" dirty="0">
              <a:solidFill>
                <a:schemeClr val="bg2"/>
              </a:solidFill>
            </a:endParaRPr>
          </a:p>
          <a:p>
            <a:endParaRPr lang="en-US" altLang="ja-JP" sz="2000" dirty="0"/>
          </a:p>
          <a:p>
            <a:r>
              <a:rPr lang="ja-JP" altLang="en-US" sz="2000" dirty="0">
                <a:solidFill>
                  <a:schemeClr val="bg2"/>
                </a:solidFill>
              </a:rPr>
              <a:t>２．要素技術</a:t>
            </a:r>
            <a:endParaRPr lang="en-US" altLang="ja-JP" sz="2000" dirty="0">
              <a:solidFill>
                <a:schemeClr val="bg2"/>
              </a:solidFill>
            </a:endParaRPr>
          </a:p>
          <a:p>
            <a:endParaRPr lang="en-US" altLang="ja-JP" sz="2000" dirty="0">
              <a:solidFill>
                <a:schemeClr val="bg2"/>
              </a:solidFill>
            </a:endParaRPr>
          </a:p>
          <a:p>
            <a:r>
              <a:rPr lang="ja-JP" altLang="en-US" sz="2000" dirty="0">
                <a:solidFill>
                  <a:schemeClr val="tx1"/>
                </a:solidFill>
              </a:rPr>
              <a:t>３．データセット</a:t>
            </a:r>
            <a:endParaRPr lang="en-US" altLang="ja-JP" sz="2000" dirty="0">
              <a:solidFill>
                <a:schemeClr val="tx1"/>
              </a:solidFill>
            </a:endParaRPr>
          </a:p>
          <a:p>
            <a:endParaRPr lang="en-US" altLang="ja-JP" sz="2000" dirty="0">
              <a:solidFill>
                <a:schemeClr val="bg2"/>
              </a:solidFill>
            </a:endParaRPr>
          </a:p>
          <a:p>
            <a:r>
              <a:rPr lang="ja-JP" altLang="en-US" sz="2000" dirty="0">
                <a:solidFill>
                  <a:schemeClr val="bg2"/>
                </a:solidFill>
              </a:rPr>
              <a:t>４．提案手法と提案モデル</a:t>
            </a:r>
            <a:endParaRPr lang="en-US" altLang="ja-JP" sz="2000" dirty="0">
              <a:solidFill>
                <a:schemeClr val="bg2"/>
              </a:solidFill>
            </a:endParaRPr>
          </a:p>
          <a:p>
            <a:endParaRPr lang="en-US" altLang="ja-JP" sz="2000" dirty="0">
              <a:solidFill>
                <a:schemeClr val="bg2"/>
              </a:solidFill>
            </a:endParaRPr>
          </a:p>
          <a:p>
            <a:r>
              <a:rPr lang="ja-JP" altLang="en-US" sz="2000" dirty="0">
                <a:solidFill>
                  <a:schemeClr val="bg2"/>
                </a:solidFill>
              </a:rPr>
              <a:t>５．実験</a:t>
            </a:r>
            <a:endParaRPr lang="en-US" altLang="ja-JP" sz="2000" dirty="0">
              <a:solidFill>
                <a:schemeClr val="bg2"/>
              </a:solidFill>
            </a:endParaRPr>
          </a:p>
          <a:p>
            <a:endParaRPr lang="en-US" altLang="ja-JP" sz="2000" dirty="0">
              <a:solidFill>
                <a:schemeClr val="bg2"/>
              </a:solidFill>
            </a:endParaRPr>
          </a:p>
          <a:p>
            <a:r>
              <a:rPr lang="ja-JP" altLang="en-US" sz="2000" dirty="0">
                <a:solidFill>
                  <a:schemeClr val="bg2"/>
                </a:solidFill>
              </a:rPr>
              <a:t>６．まとめと今後の課題</a:t>
            </a:r>
            <a:endParaRPr lang="en-US" altLang="ja-JP" sz="2000" dirty="0">
              <a:solidFill>
                <a:schemeClr val="bg2"/>
              </a:solidFill>
            </a:endParaRPr>
          </a:p>
          <a:p>
            <a:endParaRPr lang="ja-JP" altLang="en-US" dirty="0"/>
          </a:p>
        </p:txBody>
      </p:sp>
      <p:sp>
        <p:nvSpPr>
          <p:cNvPr id="2" name="スライド番号プレースホルダー 1">
            <a:extLst>
              <a:ext uri="{FF2B5EF4-FFF2-40B4-BE49-F238E27FC236}">
                <a16:creationId xmlns:a16="http://schemas.microsoft.com/office/drawing/2014/main" id="{79A80D8A-FB9D-47A7-9887-26968BAE9955}"/>
              </a:ext>
            </a:extLst>
          </p:cNvPr>
          <p:cNvSpPr>
            <a:spLocks noGrp="1"/>
          </p:cNvSpPr>
          <p:nvPr>
            <p:ph type="sldNum" sz="quarter" idx="12"/>
          </p:nvPr>
        </p:nvSpPr>
        <p:spPr/>
        <p:txBody>
          <a:bodyPr/>
          <a:lstStyle/>
          <a:p>
            <a:fld id="{3DC22B20-76E9-4BCC-AC9A-37FC2DD162AB}" type="slidenum">
              <a:rPr kumimoji="1" lang="ja-JP" altLang="en-US" smtClean="0"/>
              <a:t>10</a:t>
            </a:fld>
            <a:endParaRPr kumimoji="1" lang="ja-JP" altLang="en-US"/>
          </a:p>
        </p:txBody>
      </p:sp>
    </p:spTree>
    <p:extLst>
      <p:ext uri="{BB962C8B-B14F-4D97-AF65-F5344CB8AC3E}">
        <p14:creationId xmlns:p14="http://schemas.microsoft.com/office/powerpoint/2010/main" val="138872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0B0C25-C6E9-4752-BC76-FEE4C0866E51}"/>
              </a:ext>
            </a:extLst>
          </p:cNvPr>
          <p:cNvSpPr>
            <a:spLocks noGrp="1"/>
          </p:cNvSpPr>
          <p:nvPr>
            <p:ph type="title"/>
          </p:nvPr>
        </p:nvSpPr>
        <p:spPr/>
        <p:txBody>
          <a:bodyPr>
            <a:normAutofit/>
          </a:bodyPr>
          <a:lstStyle/>
          <a:p>
            <a:br>
              <a:rPr lang="en-US" altLang="ja-JP" sz="2400" dirty="0">
                <a:latin typeface="+mj-ea"/>
              </a:rPr>
            </a:br>
            <a:r>
              <a:rPr lang="ja-JP" altLang="en-US" sz="2400" dirty="0">
                <a:latin typeface="+mj-ea"/>
              </a:rPr>
              <a:t>評判分析チェック用データ</a:t>
            </a:r>
            <a:endParaRPr kumimoji="1" lang="ja-JP" altLang="en-US" sz="2400" dirty="0">
              <a:latin typeface="+mj-ea"/>
            </a:endParaRPr>
          </a:p>
        </p:txBody>
      </p:sp>
      <p:sp>
        <p:nvSpPr>
          <p:cNvPr id="3" name="コンテンツ プレースホルダー 2">
            <a:extLst>
              <a:ext uri="{FF2B5EF4-FFF2-40B4-BE49-F238E27FC236}">
                <a16:creationId xmlns:a16="http://schemas.microsoft.com/office/drawing/2014/main" id="{778272F6-6A64-4308-880C-24BB62B56CE3}"/>
              </a:ext>
            </a:extLst>
          </p:cNvPr>
          <p:cNvSpPr>
            <a:spLocks noGrp="1"/>
          </p:cNvSpPr>
          <p:nvPr>
            <p:ph idx="1"/>
          </p:nvPr>
        </p:nvSpPr>
        <p:spPr/>
        <p:txBody>
          <a:bodyPr/>
          <a:lstStyle/>
          <a:p>
            <a:r>
              <a:rPr kumimoji="1" lang="ja-JP" altLang="en-US" dirty="0">
                <a:latin typeface="+mn-ea"/>
              </a:rPr>
              <a:t>さまざまなモデルのチェック用に好評 </a:t>
            </a:r>
            <a:r>
              <a:rPr kumimoji="1" lang="en-US" altLang="ja-JP" dirty="0">
                <a:latin typeface="+mn-ea"/>
              </a:rPr>
              <a:t>( </a:t>
            </a:r>
            <a:r>
              <a:rPr kumimoji="1" lang="ja-JP" altLang="en-US" dirty="0">
                <a:latin typeface="+mn-ea"/>
              </a:rPr>
              <a:t>ラベル </a:t>
            </a:r>
            <a:r>
              <a:rPr kumimoji="1" lang="en-US" altLang="ja-JP" dirty="0">
                <a:latin typeface="+mn-ea"/>
              </a:rPr>
              <a:t>1 ), </a:t>
            </a:r>
            <a:br>
              <a:rPr kumimoji="1" lang="en-US" altLang="ja-JP" dirty="0">
                <a:latin typeface="+mn-ea"/>
              </a:rPr>
            </a:br>
            <a:r>
              <a:rPr kumimoji="1" lang="ja-JP" altLang="en-US" dirty="0">
                <a:latin typeface="+mn-ea"/>
              </a:rPr>
              <a:t>不評 </a:t>
            </a:r>
            <a:r>
              <a:rPr kumimoji="1" lang="en-US" altLang="ja-JP" dirty="0">
                <a:latin typeface="+mn-ea"/>
              </a:rPr>
              <a:t>( </a:t>
            </a:r>
            <a:r>
              <a:rPr kumimoji="1" lang="ja-JP" altLang="en-US" dirty="0">
                <a:latin typeface="+mn-ea"/>
              </a:rPr>
              <a:t>ラベル </a:t>
            </a:r>
            <a:r>
              <a:rPr kumimoji="1" lang="en-US" altLang="ja-JP" dirty="0">
                <a:latin typeface="+mn-ea"/>
              </a:rPr>
              <a:t>0 ) </a:t>
            </a:r>
            <a:r>
              <a:rPr kumimoji="1" lang="ja-JP" altLang="en-US" dirty="0">
                <a:latin typeface="+mn-ea"/>
              </a:rPr>
              <a:t>にラベル付けされた </a:t>
            </a:r>
            <a:r>
              <a:rPr kumimoji="1" lang="en-US" altLang="ja-JP" dirty="0">
                <a:latin typeface="+mn-ea"/>
              </a:rPr>
              <a:t>TripAdvisor </a:t>
            </a:r>
            <a:br>
              <a:rPr kumimoji="1" lang="en-US" altLang="ja-JP" dirty="0">
                <a:latin typeface="+mn-ea"/>
              </a:rPr>
            </a:br>
            <a:r>
              <a:rPr kumimoji="1" lang="ja-JP" altLang="en-US" dirty="0">
                <a:latin typeface="+mn-ea"/>
              </a:rPr>
              <a:t>の日本語レビュー文書の訓練用データと評価用データから岡田先生が作成した評判分析チェック用データ</a:t>
            </a:r>
            <a:endParaRPr kumimoji="1" lang="en-US" altLang="ja-JP" dirty="0">
              <a:latin typeface="+mn-ea"/>
            </a:endParaRPr>
          </a:p>
          <a:p>
            <a:endParaRPr lang="en-US" altLang="ja-JP" dirty="0">
              <a:latin typeface="+mn-ea"/>
            </a:endParaRPr>
          </a:p>
          <a:p>
            <a:r>
              <a:rPr kumimoji="1" lang="ja-JP" altLang="en-US" dirty="0">
                <a:latin typeface="+mn-ea"/>
              </a:rPr>
              <a:t>訓練データ数とテストデータ数がそれぞれ </a:t>
            </a:r>
            <a:r>
              <a:rPr kumimoji="1" lang="en-US" altLang="ja-JP" dirty="0">
                <a:latin typeface="+mn-ea"/>
              </a:rPr>
              <a:t>4000, 2000</a:t>
            </a:r>
          </a:p>
          <a:p>
            <a:endParaRPr lang="en-US" altLang="ja-JP" dirty="0">
              <a:latin typeface="+mn-ea"/>
            </a:endParaRPr>
          </a:p>
          <a:p>
            <a:endParaRPr kumimoji="1" lang="ja-JP" altLang="en-US" dirty="0">
              <a:latin typeface="+mn-ea"/>
            </a:endParaRPr>
          </a:p>
        </p:txBody>
      </p:sp>
      <p:sp>
        <p:nvSpPr>
          <p:cNvPr id="4" name="スライド番号プレースホルダー 3">
            <a:extLst>
              <a:ext uri="{FF2B5EF4-FFF2-40B4-BE49-F238E27FC236}">
                <a16:creationId xmlns:a16="http://schemas.microsoft.com/office/drawing/2014/main" id="{BD42468A-BF57-4977-9775-B000CDB2B74C}"/>
              </a:ext>
            </a:extLst>
          </p:cNvPr>
          <p:cNvSpPr>
            <a:spLocks noGrp="1"/>
          </p:cNvSpPr>
          <p:nvPr>
            <p:ph type="sldNum" sz="quarter" idx="12"/>
          </p:nvPr>
        </p:nvSpPr>
        <p:spPr/>
        <p:txBody>
          <a:bodyPr/>
          <a:lstStyle/>
          <a:p>
            <a:fld id="{3DC22B20-76E9-4BCC-AC9A-37FC2DD162AB}" type="slidenum">
              <a:rPr kumimoji="1" lang="ja-JP" altLang="en-US" smtClean="0"/>
              <a:t>11</a:t>
            </a:fld>
            <a:endParaRPr kumimoji="1" lang="ja-JP" altLang="en-US"/>
          </a:p>
        </p:txBody>
      </p:sp>
      <p:sp>
        <p:nvSpPr>
          <p:cNvPr id="5" name="四角形: 角を丸くする 4">
            <a:extLst>
              <a:ext uri="{FF2B5EF4-FFF2-40B4-BE49-F238E27FC236}">
                <a16:creationId xmlns:a16="http://schemas.microsoft.com/office/drawing/2014/main" id="{B6B65675-6737-4884-806E-6887E7A70301}"/>
              </a:ext>
            </a:extLst>
          </p:cNvPr>
          <p:cNvSpPr/>
          <p:nvPr/>
        </p:nvSpPr>
        <p:spPr>
          <a:xfrm>
            <a:off x="1197621" y="5911222"/>
            <a:ext cx="7827682" cy="647269"/>
          </a:xfrm>
          <a:prstGeom prst="roundRect">
            <a:avLst/>
          </a:prstGeom>
          <a:solidFill>
            <a:schemeClr val="bg2"/>
          </a:solidFill>
        </p:spPr>
        <p:style>
          <a:lnRef idx="1">
            <a:schemeClr val="accent5"/>
          </a:lnRef>
          <a:fillRef idx="2">
            <a:schemeClr val="accent5"/>
          </a:fillRef>
          <a:effectRef idx="1">
            <a:schemeClr val="accent5"/>
          </a:effectRef>
          <a:fontRef idx="minor">
            <a:schemeClr val="dk1"/>
          </a:fontRef>
        </p:style>
        <p:txBody>
          <a:bodyPr rtlCol="0" anchor="ctr"/>
          <a:lstStyle/>
          <a:p>
            <a:pPr marL="0" indent="0">
              <a:buNone/>
            </a:pPr>
            <a:r>
              <a:rPr lang="en-US" altLang="ja-JP" dirty="0">
                <a:latin typeface="+mn-ea"/>
              </a:rPr>
              <a:t>https://github.com/1g-hub/okada/commit/</a:t>
            </a:r>
            <a:br>
              <a:rPr lang="en-US" altLang="ja-JP" dirty="0">
                <a:latin typeface="+mn-ea"/>
              </a:rPr>
            </a:br>
            <a:r>
              <a:rPr lang="en-US" altLang="ja-JP" dirty="0">
                <a:latin typeface="+mn-ea"/>
              </a:rPr>
              <a:t>2ab6fd77053038934900083d7177f1a58a4b4304</a:t>
            </a:r>
            <a:endParaRPr lang="en-US" altLang="ja-JP" sz="1800" dirty="0">
              <a:latin typeface="+mn-ea"/>
            </a:endParaRPr>
          </a:p>
        </p:txBody>
      </p:sp>
    </p:spTree>
    <p:extLst>
      <p:ext uri="{BB962C8B-B14F-4D97-AF65-F5344CB8AC3E}">
        <p14:creationId xmlns:p14="http://schemas.microsoft.com/office/powerpoint/2010/main" val="4138938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9145D2-FAC2-418A-8253-ECF75D2D7C74}"/>
              </a:ext>
            </a:extLst>
          </p:cNvPr>
          <p:cNvSpPr>
            <a:spLocks noGrp="1"/>
          </p:cNvSpPr>
          <p:nvPr>
            <p:ph type="title"/>
          </p:nvPr>
        </p:nvSpPr>
        <p:spPr/>
        <p:txBody>
          <a:bodyPr/>
          <a:lstStyle/>
          <a:p>
            <a:br>
              <a:rPr kumimoji="1" lang="en-US" altLang="ja-JP" sz="2400" b="0" i="0" u="none" strike="noStrike" kern="1200" cap="none" spc="0" normalizeH="0" baseline="0" noProof="0" dirty="0">
                <a:ln>
                  <a:noFill/>
                </a:ln>
                <a:solidFill>
                  <a:prstClr val="black">
                    <a:lumMod val="85000"/>
                    <a:lumOff val="15000"/>
                  </a:prstClr>
                </a:solidFill>
                <a:effectLst/>
                <a:uLnTx/>
                <a:uFillTx/>
                <a:latin typeface="メイリオ" panose="020B0604030504040204" pitchFamily="50" charset="-128"/>
                <a:ea typeface="メイリオ" panose="020B0604030504040204" pitchFamily="50" charset="-128"/>
                <a:cs typeface="+mj-cs"/>
              </a:rPr>
            </a:br>
            <a:r>
              <a:rPr kumimoji="1" lang="ja-JP" altLang="en-US" sz="2400" b="0" i="0" u="none" strike="noStrike" kern="1200" cap="none" spc="0" normalizeH="0" baseline="0" noProof="0" dirty="0">
                <a:ln>
                  <a:noFill/>
                </a:ln>
                <a:solidFill>
                  <a:prstClr val="black">
                    <a:lumMod val="85000"/>
                    <a:lumOff val="15000"/>
                  </a:prstClr>
                </a:solidFill>
                <a:effectLst/>
                <a:uLnTx/>
                <a:uFillTx/>
                <a:latin typeface="メイリオ" panose="020B0604030504040204" pitchFamily="50" charset="-128"/>
                <a:ea typeface="メイリオ" panose="020B0604030504040204" pitchFamily="50" charset="-128"/>
                <a:cs typeface="+mj-cs"/>
              </a:rPr>
              <a:t>評判分析チェック用データ</a:t>
            </a:r>
            <a:endParaRPr kumimoji="1" lang="ja-JP" altLang="en-US" dirty="0"/>
          </a:p>
        </p:txBody>
      </p:sp>
      <p:graphicFrame>
        <p:nvGraphicFramePr>
          <p:cNvPr id="9" name="表 9">
            <a:extLst>
              <a:ext uri="{FF2B5EF4-FFF2-40B4-BE49-F238E27FC236}">
                <a16:creationId xmlns:a16="http://schemas.microsoft.com/office/drawing/2014/main" id="{8B1B1168-FCE2-42AD-8FD6-9F27D981E133}"/>
              </a:ext>
            </a:extLst>
          </p:cNvPr>
          <p:cNvGraphicFramePr>
            <a:graphicFrameLocks noGrp="1"/>
          </p:cNvGraphicFramePr>
          <p:nvPr>
            <p:ph idx="1"/>
            <p:extLst>
              <p:ext uri="{D42A27DB-BD31-4B8C-83A1-F6EECF244321}">
                <p14:modId xmlns:p14="http://schemas.microsoft.com/office/powerpoint/2010/main" val="1655206989"/>
              </p:ext>
            </p:extLst>
          </p:nvPr>
        </p:nvGraphicFramePr>
        <p:xfrm>
          <a:off x="1096206" y="2338598"/>
          <a:ext cx="7922104" cy="4201184"/>
        </p:xfrm>
        <a:graphic>
          <a:graphicData uri="http://schemas.openxmlformats.org/drawingml/2006/table">
            <a:tbl>
              <a:tblPr firstRow="1" bandRow="1">
                <a:tableStyleId>{5C22544A-7EE6-4342-B048-85BDC9FD1C3A}</a:tableStyleId>
              </a:tblPr>
              <a:tblGrid>
                <a:gridCol w="3961052">
                  <a:extLst>
                    <a:ext uri="{9D8B030D-6E8A-4147-A177-3AD203B41FA5}">
                      <a16:colId xmlns:a16="http://schemas.microsoft.com/office/drawing/2014/main" val="3517919396"/>
                    </a:ext>
                  </a:extLst>
                </a:gridCol>
                <a:gridCol w="3961052">
                  <a:extLst>
                    <a:ext uri="{9D8B030D-6E8A-4147-A177-3AD203B41FA5}">
                      <a16:colId xmlns:a16="http://schemas.microsoft.com/office/drawing/2014/main" val="401737208"/>
                    </a:ext>
                  </a:extLst>
                </a:gridCol>
              </a:tblGrid>
              <a:tr h="726464">
                <a:tc>
                  <a:txBody>
                    <a:bodyPr/>
                    <a:lstStyle/>
                    <a:p>
                      <a:pPr algn="ctr">
                        <a:lnSpc>
                          <a:spcPct val="200000"/>
                        </a:lnSpc>
                      </a:pPr>
                      <a:r>
                        <a:rPr kumimoji="1" lang="ja-JP" altLang="en-US" sz="1800" b="0" dirty="0">
                          <a:solidFill>
                            <a:schemeClr val="tx1"/>
                          </a:solidFill>
                          <a:latin typeface="+mn-ea"/>
                          <a:ea typeface="+mn-ea"/>
                        </a:rPr>
                        <a:t>文章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200000"/>
                        </a:lnSpc>
                      </a:pPr>
                      <a:r>
                        <a:rPr kumimoji="1" lang="ja-JP" altLang="en-US" sz="1800" b="0" dirty="0">
                          <a:solidFill>
                            <a:schemeClr val="tx1"/>
                          </a:solidFill>
                          <a:latin typeface="+mn-ea"/>
                          <a:ea typeface="+mn-ea"/>
                        </a:rPr>
                        <a:t>ラベル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8620803"/>
                  </a:ext>
                </a:extLst>
              </a:tr>
              <a:tr h="165857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dirty="0">
                          <a:solidFill>
                            <a:schemeClr val="tx1"/>
                          </a:solidFill>
                          <a:latin typeface="+mn-ea"/>
                          <a:ea typeface="+mn-ea"/>
                        </a:rPr>
                        <a:t>繁華街に歩いていける距離でとても便利でした。朝食もとてもおいしく、</a:t>
                      </a:r>
                      <a:br>
                        <a:rPr kumimoji="1" lang="en-US" altLang="ja-JP" sz="1800" b="0" dirty="0">
                          <a:solidFill>
                            <a:schemeClr val="tx1"/>
                          </a:solidFill>
                          <a:latin typeface="+mn-ea"/>
                          <a:ea typeface="+mn-ea"/>
                        </a:rPr>
                      </a:br>
                      <a:r>
                        <a:rPr kumimoji="1" lang="ja-JP" altLang="en-US" sz="1800" b="0" dirty="0">
                          <a:solidFill>
                            <a:schemeClr val="tx1"/>
                          </a:solidFill>
                          <a:latin typeface="+mn-ea"/>
                          <a:ea typeface="+mn-ea"/>
                        </a:rPr>
                        <a:t>素敵な休暇を過ごせました。ありがとうございました。近くにある西苑という中華料理屋さんとてもおいしかったです！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1800" b="0" dirty="0">
                          <a:solidFill>
                            <a:schemeClr val="tx1"/>
                          </a:solidFill>
                          <a:latin typeface="+mn-ea"/>
                          <a:ea typeface="+mn-ea"/>
                        </a:rPr>
                        <a:t>1</a:t>
                      </a:r>
                      <a:endParaRPr kumimoji="1" lang="ja-JP" altLang="en-US" sz="1800" b="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51970296"/>
                  </a:ext>
                </a:extLst>
              </a:tr>
              <a:tr h="1396694">
                <a:tc>
                  <a:txBody>
                    <a:bodyPr/>
                    <a:lstStyle/>
                    <a:p>
                      <a:pPr algn="l"/>
                      <a:r>
                        <a:rPr kumimoji="1" lang="en-US" altLang="ja-JP" sz="1800" b="0" dirty="0">
                          <a:solidFill>
                            <a:schemeClr val="tx1"/>
                          </a:solidFill>
                          <a:latin typeface="+mn-ea"/>
                          <a:ea typeface="+mn-ea"/>
                        </a:rPr>
                        <a:t>3,000</a:t>
                      </a:r>
                      <a:r>
                        <a:rPr kumimoji="1" lang="ja-JP" altLang="en-US" sz="1800" b="0" dirty="0">
                          <a:solidFill>
                            <a:schemeClr val="tx1"/>
                          </a:solidFill>
                          <a:latin typeface="+mn-ea"/>
                          <a:ea typeface="+mn-ea"/>
                        </a:rPr>
                        <a:t>円キャッシュバックに魅力を感じ、</a:t>
                      </a:r>
                      <a:r>
                        <a:rPr kumimoji="1" lang="en-US" altLang="ja-JP" sz="1800" b="0" dirty="0">
                          <a:solidFill>
                            <a:schemeClr val="tx1"/>
                          </a:solidFill>
                          <a:latin typeface="+mn-ea"/>
                          <a:ea typeface="+mn-ea"/>
                        </a:rPr>
                        <a:t>1</a:t>
                      </a:r>
                      <a:r>
                        <a:rPr kumimoji="1" lang="ja-JP" altLang="en-US" sz="1800" b="0" dirty="0">
                          <a:solidFill>
                            <a:schemeClr val="tx1"/>
                          </a:solidFill>
                          <a:latin typeface="+mn-ea"/>
                          <a:ea typeface="+mn-ea"/>
                        </a:rPr>
                        <a:t>泊してみました。今となると、魅力なく、２回目は無しです。ラブホテルに一人で泊まっているような感じで、イヤな感じを受けたのは私だけ？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1800" b="0" dirty="0">
                          <a:solidFill>
                            <a:schemeClr val="tx1"/>
                          </a:solidFill>
                          <a:latin typeface="+mn-ea"/>
                          <a:ea typeface="+mn-ea"/>
                        </a:rPr>
                        <a:t>0</a:t>
                      </a:r>
                      <a:endParaRPr kumimoji="1" lang="ja-JP" altLang="en-US" sz="1800" b="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3223153"/>
                  </a:ext>
                </a:extLst>
              </a:tr>
            </a:tbl>
          </a:graphicData>
        </a:graphic>
      </p:graphicFrame>
      <p:sp>
        <p:nvSpPr>
          <p:cNvPr id="4" name="スライド番号プレースホルダー 3">
            <a:extLst>
              <a:ext uri="{FF2B5EF4-FFF2-40B4-BE49-F238E27FC236}">
                <a16:creationId xmlns:a16="http://schemas.microsoft.com/office/drawing/2014/main" id="{FE22B5BD-ADB9-427C-A5E4-51C730E0DC07}"/>
              </a:ext>
            </a:extLst>
          </p:cNvPr>
          <p:cNvSpPr>
            <a:spLocks noGrp="1"/>
          </p:cNvSpPr>
          <p:nvPr>
            <p:ph type="sldNum" sz="quarter" idx="12"/>
          </p:nvPr>
        </p:nvSpPr>
        <p:spPr/>
        <p:txBody>
          <a:bodyPr/>
          <a:lstStyle/>
          <a:p>
            <a:fld id="{3DC22B20-76E9-4BCC-AC9A-37FC2DD162AB}" type="slidenum">
              <a:rPr kumimoji="1" lang="ja-JP" altLang="en-US" smtClean="0"/>
              <a:t>12</a:t>
            </a:fld>
            <a:endParaRPr kumimoji="1" lang="ja-JP" altLang="en-US"/>
          </a:p>
        </p:txBody>
      </p:sp>
    </p:spTree>
    <p:extLst>
      <p:ext uri="{BB962C8B-B14F-4D97-AF65-F5344CB8AC3E}">
        <p14:creationId xmlns:p14="http://schemas.microsoft.com/office/powerpoint/2010/main" val="3915305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027E16D-ACE0-4E85-B3EF-E5DFC7C9CCEF}"/>
              </a:ext>
            </a:extLst>
          </p:cNvPr>
          <p:cNvSpPr>
            <a:spLocks noGrp="1"/>
          </p:cNvSpPr>
          <p:nvPr>
            <p:ph type="title"/>
          </p:nvPr>
        </p:nvSpPr>
        <p:spPr>
          <a:xfrm>
            <a:off x="1944694" y="970345"/>
            <a:ext cx="6683765" cy="551543"/>
          </a:xfrm>
        </p:spPr>
        <p:txBody>
          <a:bodyPr>
            <a:normAutofit/>
          </a:bodyPr>
          <a:lstStyle/>
          <a:p>
            <a:r>
              <a:rPr lang="ja-JP" altLang="en-US" sz="2800" dirty="0">
                <a:ea typeface="+mn-ea"/>
              </a:rPr>
              <a:t>発表の流れ</a:t>
            </a:r>
          </a:p>
        </p:txBody>
      </p:sp>
      <p:sp>
        <p:nvSpPr>
          <p:cNvPr id="7" name="コンテンツ プレースホルダー 6">
            <a:extLst>
              <a:ext uri="{FF2B5EF4-FFF2-40B4-BE49-F238E27FC236}">
                <a16:creationId xmlns:a16="http://schemas.microsoft.com/office/drawing/2014/main" id="{4DDB8E3F-EA2F-4313-871F-414158E080DE}"/>
              </a:ext>
            </a:extLst>
          </p:cNvPr>
          <p:cNvSpPr>
            <a:spLocks noGrp="1"/>
          </p:cNvSpPr>
          <p:nvPr>
            <p:ph idx="1"/>
          </p:nvPr>
        </p:nvSpPr>
        <p:spPr>
          <a:xfrm>
            <a:off x="1941909" y="1912788"/>
            <a:ext cx="6686550" cy="4945212"/>
          </a:xfrm>
        </p:spPr>
        <p:txBody>
          <a:bodyPr>
            <a:normAutofit/>
          </a:bodyPr>
          <a:lstStyle/>
          <a:p>
            <a:r>
              <a:rPr lang="ja-JP" altLang="en-US" sz="2000" dirty="0">
                <a:solidFill>
                  <a:schemeClr val="bg2"/>
                </a:solidFill>
              </a:rPr>
              <a:t>１．はじめに</a:t>
            </a:r>
            <a:endParaRPr lang="en-US" altLang="ja-JP" sz="2000" dirty="0">
              <a:solidFill>
                <a:schemeClr val="bg2"/>
              </a:solidFill>
            </a:endParaRPr>
          </a:p>
          <a:p>
            <a:endParaRPr lang="en-US" altLang="ja-JP" sz="2000" dirty="0"/>
          </a:p>
          <a:p>
            <a:r>
              <a:rPr lang="ja-JP" altLang="en-US" sz="2000" dirty="0">
                <a:solidFill>
                  <a:schemeClr val="bg2"/>
                </a:solidFill>
              </a:rPr>
              <a:t>２．要素技術</a:t>
            </a:r>
            <a:endParaRPr lang="en-US" altLang="ja-JP" sz="2000" dirty="0">
              <a:solidFill>
                <a:schemeClr val="bg2"/>
              </a:solidFill>
            </a:endParaRPr>
          </a:p>
          <a:p>
            <a:endParaRPr lang="en-US" altLang="ja-JP" sz="2000" dirty="0">
              <a:solidFill>
                <a:schemeClr val="bg2"/>
              </a:solidFill>
            </a:endParaRPr>
          </a:p>
          <a:p>
            <a:r>
              <a:rPr lang="ja-JP" altLang="en-US" sz="2000" dirty="0">
                <a:solidFill>
                  <a:schemeClr val="bg2"/>
                </a:solidFill>
              </a:rPr>
              <a:t>３．データセット</a:t>
            </a:r>
            <a:endParaRPr lang="en-US" altLang="ja-JP" sz="2000" dirty="0">
              <a:solidFill>
                <a:schemeClr val="bg2"/>
              </a:solidFill>
            </a:endParaRPr>
          </a:p>
          <a:p>
            <a:endParaRPr lang="en-US" altLang="ja-JP" sz="2000" dirty="0">
              <a:solidFill>
                <a:schemeClr val="bg2"/>
              </a:solidFill>
            </a:endParaRPr>
          </a:p>
          <a:p>
            <a:r>
              <a:rPr lang="ja-JP" altLang="en-US" sz="2000" dirty="0">
                <a:solidFill>
                  <a:schemeClr val="tx1"/>
                </a:solidFill>
              </a:rPr>
              <a:t>４．提案手法と提案モデル</a:t>
            </a:r>
            <a:endParaRPr lang="en-US" altLang="ja-JP" sz="2000" dirty="0">
              <a:solidFill>
                <a:schemeClr val="tx1"/>
              </a:solidFill>
            </a:endParaRPr>
          </a:p>
          <a:p>
            <a:endParaRPr lang="en-US" altLang="ja-JP" sz="2000" dirty="0">
              <a:solidFill>
                <a:schemeClr val="bg2"/>
              </a:solidFill>
            </a:endParaRPr>
          </a:p>
          <a:p>
            <a:r>
              <a:rPr lang="ja-JP" altLang="en-US" sz="2000" dirty="0">
                <a:solidFill>
                  <a:schemeClr val="bg2"/>
                </a:solidFill>
              </a:rPr>
              <a:t>５．実験</a:t>
            </a:r>
            <a:endParaRPr lang="en-US" altLang="ja-JP" sz="2000" dirty="0">
              <a:solidFill>
                <a:schemeClr val="bg2"/>
              </a:solidFill>
            </a:endParaRPr>
          </a:p>
          <a:p>
            <a:endParaRPr lang="en-US" altLang="ja-JP" sz="2000" dirty="0">
              <a:solidFill>
                <a:schemeClr val="bg2"/>
              </a:solidFill>
            </a:endParaRPr>
          </a:p>
          <a:p>
            <a:r>
              <a:rPr lang="ja-JP" altLang="en-US" sz="2000" dirty="0">
                <a:solidFill>
                  <a:schemeClr val="bg2"/>
                </a:solidFill>
              </a:rPr>
              <a:t>６．まとめと今後の課題</a:t>
            </a:r>
            <a:endParaRPr lang="en-US" altLang="ja-JP" sz="2000" dirty="0">
              <a:solidFill>
                <a:schemeClr val="bg2"/>
              </a:solidFill>
            </a:endParaRPr>
          </a:p>
          <a:p>
            <a:endParaRPr lang="ja-JP" altLang="en-US" dirty="0"/>
          </a:p>
        </p:txBody>
      </p:sp>
      <p:sp>
        <p:nvSpPr>
          <p:cNvPr id="2" name="スライド番号プレースホルダー 1">
            <a:extLst>
              <a:ext uri="{FF2B5EF4-FFF2-40B4-BE49-F238E27FC236}">
                <a16:creationId xmlns:a16="http://schemas.microsoft.com/office/drawing/2014/main" id="{79A80D8A-FB9D-47A7-9887-26968BAE9955}"/>
              </a:ext>
            </a:extLst>
          </p:cNvPr>
          <p:cNvSpPr>
            <a:spLocks noGrp="1"/>
          </p:cNvSpPr>
          <p:nvPr>
            <p:ph type="sldNum" sz="quarter" idx="12"/>
          </p:nvPr>
        </p:nvSpPr>
        <p:spPr/>
        <p:txBody>
          <a:bodyPr/>
          <a:lstStyle/>
          <a:p>
            <a:fld id="{3DC22B20-76E9-4BCC-AC9A-37FC2DD162AB}" type="slidenum">
              <a:rPr kumimoji="1" lang="ja-JP" altLang="en-US" smtClean="0"/>
              <a:t>13</a:t>
            </a:fld>
            <a:endParaRPr kumimoji="1" lang="ja-JP" altLang="en-US"/>
          </a:p>
        </p:txBody>
      </p:sp>
    </p:spTree>
    <p:extLst>
      <p:ext uri="{BB962C8B-B14F-4D97-AF65-F5344CB8AC3E}">
        <p14:creationId xmlns:p14="http://schemas.microsoft.com/office/powerpoint/2010/main" val="2092710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DAF6B2-00D1-40B7-8E15-1F6DB36FAC3D}"/>
              </a:ext>
            </a:extLst>
          </p:cNvPr>
          <p:cNvSpPr>
            <a:spLocks noGrp="1"/>
          </p:cNvSpPr>
          <p:nvPr>
            <p:ph type="title"/>
          </p:nvPr>
        </p:nvSpPr>
        <p:spPr/>
        <p:txBody>
          <a:bodyPr/>
          <a:lstStyle/>
          <a:p>
            <a:r>
              <a:rPr kumimoji="1" lang="ja-JP" altLang="en-US" dirty="0"/>
              <a:t>提案手法</a:t>
            </a:r>
          </a:p>
        </p:txBody>
      </p:sp>
      <p:sp>
        <p:nvSpPr>
          <p:cNvPr id="3" name="コンテンツ プレースホルダー 2">
            <a:extLst>
              <a:ext uri="{FF2B5EF4-FFF2-40B4-BE49-F238E27FC236}">
                <a16:creationId xmlns:a16="http://schemas.microsoft.com/office/drawing/2014/main" id="{0E40D9AD-168A-43EE-8551-14CCD704E97E}"/>
              </a:ext>
            </a:extLst>
          </p:cNvPr>
          <p:cNvSpPr>
            <a:spLocks noGrp="1"/>
          </p:cNvSpPr>
          <p:nvPr>
            <p:ph idx="1"/>
          </p:nvPr>
        </p:nvSpPr>
        <p:spPr>
          <a:xfrm>
            <a:off x="1942415" y="2133600"/>
            <a:ext cx="6591985" cy="4100290"/>
          </a:xfrm>
        </p:spPr>
        <p:txBody>
          <a:bodyPr/>
          <a:lstStyle/>
          <a:p>
            <a:r>
              <a:rPr lang="ja-JP" altLang="en-US" b="0" i="0" dirty="0">
                <a:solidFill>
                  <a:srgbClr val="1D1C1D"/>
                </a:solidFill>
                <a:effectLst/>
                <a:latin typeface="+mn-ea"/>
              </a:rPr>
              <a:t>アスペクトベースの評判分析について理由を示すことができる手法を提案することが目標</a:t>
            </a:r>
            <a:endParaRPr lang="en-US" altLang="ja-JP" dirty="0">
              <a:solidFill>
                <a:srgbClr val="1D1C1D"/>
              </a:solidFill>
              <a:latin typeface="+mn-ea"/>
            </a:endParaRPr>
          </a:p>
          <a:p>
            <a:endParaRPr lang="en-US" altLang="ja-JP" b="0" i="0" dirty="0">
              <a:solidFill>
                <a:srgbClr val="1D1C1D"/>
              </a:solidFill>
              <a:effectLst/>
              <a:latin typeface="+mn-ea"/>
            </a:endParaRPr>
          </a:p>
          <a:p>
            <a:r>
              <a:rPr lang="ja-JP" altLang="en-US" dirty="0">
                <a:solidFill>
                  <a:srgbClr val="1D1C1D"/>
                </a:solidFill>
                <a:latin typeface="+mn-ea"/>
              </a:rPr>
              <a:t>渥美らの論文で提案されたモデルを参考に</a:t>
            </a:r>
            <a:r>
              <a:rPr lang="en-US" altLang="ja-JP" dirty="0">
                <a:solidFill>
                  <a:srgbClr val="1D1C1D"/>
                </a:solidFill>
                <a:latin typeface="+mn-ea"/>
              </a:rPr>
              <a:t>, </a:t>
            </a:r>
            <a:r>
              <a:rPr lang="ja-JP" altLang="en-US" dirty="0">
                <a:solidFill>
                  <a:srgbClr val="1D1C1D"/>
                </a:solidFill>
                <a:latin typeface="+mn-ea"/>
              </a:rPr>
              <a:t>推定結果の</a:t>
            </a:r>
            <a:r>
              <a:rPr lang="ja-JP" altLang="en-US" b="0" i="0" dirty="0">
                <a:solidFill>
                  <a:srgbClr val="1D1C1D"/>
                </a:solidFill>
                <a:effectLst/>
                <a:latin typeface="+mn-ea"/>
              </a:rPr>
              <a:t>理由となるような文中のフレーズを指摘できる手法を取り入れたい</a:t>
            </a:r>
            <a:br>
              <a:rPr lang="en-US" altLang="ja-JP" dirty="0">
                <a:solidFill>
                  <a:srgbClr val="1D1C1D"/>
                </a:solidFill>
                <a:latin typeface="+mn-ea"/>
              </a:rPr>
            </a:br>
            <a:br>
              <a:rPr lang="en-US" altLang="ja-JP" dirty="0">
                <a:solidFill>
                  <a:srgbClr val="1D1C1D"/>
                </a:solidFill>
                <a:latin typeface="+mn-ea"/>
              </a:rPr>
            </a:br>
            <a:br>
              <a:rPr lang="en-US" altLang="ja-JP" dirty="0">
                <a:solidFill>
                  <a:srgbClr val="1D1C1D"/>
                </a:solidFill>
                <a:latin typeface="+mn-ea"/>
              </a:rPr>
            </a:br>
            <a:br>
              <a:rPr lang="en-US" altLang="ja-JP" dirty="0">
                <a:solidFill>
                  <a:srgbClr val="1D1C1D"/>
                </a:solidFill>
                <a:latin typeface="+mn-ea"/>
              </a:rPr>
            </a:br>
            <a:br>
              <a:rPr lang="en-US" altLang="ja-JP" dirty="0">
                <a:solidFill>
                  <a:srgbClr val="1D1C1D"/>
                </a:solidFill>
                <a:latin typeface="+mn-ea"/>
              </a:rPr>
            </a:br>
            <a:r>
              <a:rPr lang="en-US" altLang="ja-JP" dirty="0">
                <a:solidFill>
                  <a:srgbClr val="1D1C1D"/>
                </a:solidFill>
                <a:latin typeface="+mn-ea"/>
              </a:rPr>
              <a:t>BERT </a:t>
            </a:r>
            <a:r>
              <a:rPr lang="ja-JP" altLang="en-US" dirty="0">
                <a:solidFill>
                  <a:srgbClr val="1D1C1D"/>
                </a:solidFill>
                <a:latin typeface="+mn-ea"/>
              </a:rPr>
              <a:t>エンコーダ層に </a:t>
            </a:r>
            <a:r>
              <a:rPr lang="en-US" altLang="ja-JP" dirty="0">
                <a:solidFill>
                  <a:srgbClr val="1D1C1D"/>
                </a:solidFill>
                <a:latin typeface="+mn-ea"/>
              </a:rPr>
              <a:t>Transformer </a:t>
            </a:r>
            <a:r>
              <a:rPr lang="ja-JP" altLang="en-US" dirty="0">
                <a:solidFill>
                  <a:srgbClr val="1D1C1D"/>
                </a:solidFill>
                <a:latin typeface="+mn-ea"/>
              </a:rPr>
              <a:t>エンコーダ層を接続することで単語間の関連度を導出できるモデルの提案</a:t>
            </a:r>
            <a:endParaRPr lang="en-US" altLang="ja-JP" dirty="0">
              <a:solidFill>
                <a:srgbClr val="1D1C1D"/>
              </a:solidFill>
              <a:latin typeface="+mn-ea"/>
            </a:endParaRPr>
          </a:p>
          <a:p>
            <a:endParaRPr lang="en-US" altLang="ja-JP" b="0" i="0" dirty="0">
              <a:solidFill>
                <a:srgbClr val="1D1C1D"/>
              </a:solidFill>
              <a:effectLst/>
              <a:latin typeface="NotoSansJP"/>
            </a:endParaRPr>
          </a:p>
        </p:txBody>
      </p:sp>
      <p:sp>
        <p:nvSpPr>
          <p:cNvPr id="4" name="スライド番号プレースホルダー 3">
            <a:extLst>
              <a:ext uri="{FF2B5EF4-FFF2-40B4-BE49-F238E27FC236}">
                <a16:creationId xmlns:a16="http://schemas.microsoft.com/office/drawing/2014/main" id="{998EB43D-0356-4385-ACFF-F6CD7B7FF287}"/>
              </a:ext>
            </a:extLst>
          </p:cNvPr>
          <p:cNvSpPr>
            <a:spLocks noGrp="1"/>
          </p:cNvSpPr>
          <p:nvPr>
            <p:ph type="sldNum" sz="quarter" idx="12"/>
          </p:nvPr>
        </p:nvSpPr>
        <p:spPr/>
        <p:txBody>
          <a:bodyPr/>
          <a:lstStyle/>
          <a:p>
            <a:fld id="{3DC22B20-76E9-4BCC-AC9A-37FC2DD162AB}" type="slidenum">
              <a:rPr kumimoji="1" lang="ja-JP" altLang="en-US" smtClean="0"/>
              <a:t>14</a:t>
            </a:fld>
            <a:endParaRPr kumimoji="1" lang="ja-JP" altLang="en-US"/>
          </a:p>
        </p:txBody>
      </p:sp>
      <p:sp>
        <p:nvSpPr>
          <p:cNvPr id="5" name="矢印: 下 4">
            <a:extLst>
              <a:ext uri="{FF2B5EF4-FFF2-40B4-BE49-F238E27FC236}">
                <a16:creationId xmlns:a16="http://schemas.microsoft.com/office/drawing/2014/main" id="{21A65E66-CCBD-4317-8545-3CCF64C8F17C}"/>
              </a:ext>
            </a:extLst>
          </p:cNvPr>
          <p:cNvSpPr/>
          <p:nvPr/>
        </p:nvSpPr>
        <p:spPr>
          <a:xfrm>
            <a:off x="5056781" y="4183745"/>
            <a:ext cx="363251" cy="7282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03371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8B6A91-80E2-4D9B-8243-19E79B1A0D6D}"/>
              </a:ext>
            </a:extLst>
          </p:cNvPr>
          <p:cNvSpPr>
            <a:spLocks noGrp="1"/>
          </p:cNvSpPr>
          <p:nvPr>
            <p:ph type="title"/>
          </p:nvPr>
        </p:nvSpPr>
        <p:spPr/>
        <p:txBody>
          <a:bodyPr>
            <a:normAutofit/>
          </a:bodyPr>
          <a:lstStyle/>
          <a:p>
            <a:br>
              <a:rPr kumimoji="1" lang="en-US" altLang="ja-JP" sz="2400" dirty="0"/>
            </a:br>
            <a:r>
              <a:rPr kumimoji="1" lang="ja-JP" altLang="en-US" sz="2400" dirty="0"/>
              <a:t>提案モデル</a:t>
            </a:r>
          </a:p>
        </p:txBody>
      </p:sp>
      <p:sp>
        <p:nvSpPr>
          <p:cNvPr id="3" name="コンテンツ プレースホルダー 2">
            <a:extLst>
              <a:ext uri="{FF2B5EF4-FFF2-40B4-BE49-F238E27FC236}">
                <a16:creationId xmlns:a16="http://schemas.microsoft.com/office/drawing/2014/main" id="{2F263C9B-EAE9-4E15-88AC-79F82342C417}"/>
              </a:ext>
            </a:extLst>
          </p:cNvPr>
          <p:cNvSpPr>
            <a:spLocks noGrp="1"/>
          </p:cNvSpPr>
          <p:nvPr>
            <p:ph idx="1"/>
          </p:nvPr>
        </p:nvSpPr>
        <p:spPr>
          <a:xfrm>
            <a:off x="2506162" y="1883327"/>
            <a:ext cx="5809753" cy="1330454"/>
          </a:xfrm>
        </p:spPr>
        <p:txBody>
          <a:bodyPr/>
          <a:lstStyle/>
          <a:p>
            <a:pPr marL="0" indent="0">
              <a:buNone/>
            </a:pPr>
            <a:endParaRPr lang="en-US" altLang="ja-JP" dirty="0"/>
          </a:p>
        </p:txBody>
      </p:sp>
      <p:sp>
        <p:nvSpPr>
          <p:cNvPr id="4" name="スライド番号プレースホルダー 3">
            <a:extLst>
              <a:ext uri="{FF2B5EF4-FFF2-40B4-BE49-F238E27FC236}">
                <a16:creationId xmlns:a16="http://schemas.microsoft.com/office/drawing/2014/main" id="{B438F3D6-939D-4719-8AEF-0C9E33021182}"/>
              </a:ext>
            </a:extLst>
          </p:cNvPr>
          <p:cNvSpPr>
            <a:spLocks noGrp="1"/>
          </p:cNvSpPr>
          <p:nvPr>
            <p:ph type="sldNum" sz="quarter" idx="12"/>
          </p:nvPr>
        </p:nvSpPr>
        <p:spPr/>
        <p:txBody>
          <a:bodyPr/>
          <a:lstStyle/>
          <a:p>
            <a:fld id="{3DC22B20-76E9-4BCC-AC9A-37FC2DD162AB}" type="slidenum">
              <a:rPr kumimoji="1" lang="ja-JP" altLang="en-US" smtClean="0"/>
              <a:t>15</a:t>
            </a:fld>
            <a:endParaRPr kumimoji="1" lang="ja-JP" altLang="en-US"/>
          </a:p>
        </p:txBody>
      </p:sp>
      <p:pic>
        <p:nvPicPr>
          <p:cNvPr id="1032" name="Picture 8">
            <a:extLst>
              <a:ext uri="{FF2B5EF4-FFF2-40B4-BE49-F238E27FC236}">
                <a16:creationId xmlns:a16="http://schemas.microsoft.com/office/drawing/2014/main" id="{11B36A10-BC47-4597-B0A7-F4983D4E45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755" y="1793271"/>
            <a:ext cx="8763245" cy="5064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920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85881C-1412-4143-9E16-76541DBF3B1A}"/>
              </a:ext>
            </a:extLst>
          </p:cNvPr>
          <p:cNvSpPr>
            <a:spLocks noGrp="1"/>
          </p:cNvSpPr>
          <p:nvPr>
            <p:ph type="title"/>
          </p:nvPr>
        </p:nvSpPr>
        <p:spPr>
          <a:xfrm>
            <a:off x="1988482" y="647197"/>
            <a:ext cx="6589199" cy="1280890"/>
          </a:xfrm>
        </p:spPr>
        <p:txBody>
          <a:bodyPr>
            <a:normAutofit/>
          </a:bodyPr>
          <a:lstStyle/>
          <a:p>
            <a:br>
              <a:rPr kumimoji="1" lang="en-US" altLang="ja-JP" sz="2800" dirty="0"/>
            </a:br>
            <a:r>
              <a:rPr kumimoji="1" lang="ja-JP" altLang="en-US" sz="2400" dirty="0"/>
              <a:t>提案モデル</a:t>
            </a:r>
          </a:p>
        </p:txBody>
      </p:sp>
      <p:sp>
        <p:nvSpPr>
          <p:cNvPr id="3" name="コンテンツ プレースホルダー 2">
            <a:extLst>
              <a:ext uri="{FF2B5EF4-FFF2-40B4-BE49-F238E27FC236}">
                <a16:creationId xmlns:a16="http://schemas.microsoft.com/office/drawing/2014/main" id="{B17A5B14-9D89-4436-82C8-65AA66AAFCD2}"/>
              </a:ext>
            </a:extLst>
          </p:cNvPr>
          <p:cNvSpPr>
            <a:spLocks noGrp="1"/>
          </p:cNvSpPr>
          <p:nvPr>
            <p:ph idx="1"/>
          </p:nvPr>
        </p:nvSpPr>
        <p:spPr>
          <a:xfrm>
            <a:off x="1408014" y="1928087"/>
            <a:ext cx="7126386" cy="4007411"/>
          </a:xfrm>
        </p:spPr>
        <p:txBody>
          <a:bodyPr/>
          <a:lstStyle/>
          <a:p>
            <a:r>
              <a:rPr kumimoji="1" lang="en-US" altLang="ja-JP" dirty="0"/>
              <a:t>Attention </a:t>
            </a:r>
            <a:r>
              <a:rPr kumimoji="1" lang="ja-JP" altLang="en-US" dirty="0"/>
              <a:t>導出における </a:t>
            </a:r>
            <a:r>
              <a:rPr kumimoji="1" lang="en-US" altLang="ja-JP" dirty="0"/>
              <a:t>Query, Key, Value </a:t>
            </a:r>
            <a:r>
              <a:rPr kumimoji="1" lang="ja-JP" altLang="en-US" dirty="0"/>
              <a:t>の関係図を示す</a:t>
            </a:r>
          </a:p>
        </p:txBody>
      </p:sp>
      <p:sp>
        <p:nvSpPr>
          <p:cNvPr id="4" name="スライド番号プレースホルダー 3">
            <a:extLst>
              <a:ext uri="{FF2B5EF4-FFF2-40B4-BE49-F238E27FC236}">
                <a16:creationId xmlns:a16="http://schemas.microsoft.com/office/drawing/2014/main" id="{8B9B9F03-0DDA-419B-88B2-64F29DDC3116}"/>
              </a:ext>
            </a:extLst>
          </p:cNvPr>
          <p:cNvSpPr>
            <a:spLocks noGrp="1"/>
          </p:cNvSpPr>
          <p:nvPr>
            <p:ph type="sldNum" sz="quarter" idx="12"/>
          </p:nvPr>
        </p:nvSpPr>
        <p:spPr/>
        <p:txBody>
          <a:bodyPr/>
          <a:lstStyle/>
          <a:p>
            <a:fld id="{3DC22B20-76E9-4BCC-AC9A-37FC2DD162AB}" type="slidenum">
              <a:rPr kumimoji="1" lang="ja-JP" altLang="en-US" smtClean="0"/>
              <a:t>16</a:t>
            </a:fld>
            <a:endParaRPr kumimoji="1" lang="ja-JP" altLang="en-US"/>
          </a:p>
        </p:txBody>
      </p:sp>
      <p:pic>
        <p:nvPicPr>
          <p:cNvPr id="2054" name="Picture 6">
            <a:extLst>
              <a:ext uri="{FF2B5EF4-FFF2-40B4-BE49-F238E27FC236}">
                <a16:creationId xmlns:a16="http://schemas.microsoft.com/office/drawing/2014/main" id="{FBAC6957-B8B9-440C-B72A-12FD331A33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886" y="2703266"/>
            <a:ext cx="7459439" cy="4177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799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027E16D-ACE0-4E85-B3EF-E5DFC7C9CCEF}"/>
              </a:ext>
            </a:extLst>
          </p:cNvPr>
          <p:cNvSpPr>
            <a:spLocks noGrp="1"/>
          </p:cNvSpPr>
          <p:nvPr>
            <p:ph type="title"/>
          </p:nvPr>
        </p:nvSpPr>
        <p:spPr>
          <a:xfrm>
            <a:off x="1944694" y="970345"/>
            <a:ext cx="6683765" cy="551543"/>
          </a:xfrm>
        </p:spPr>
        <p:txBody>
          <a:bodyPr>
            <a:normAutofit/>
          </a:bodyPr>
          <a:lstStyle/>
          <a:p>
            <a:r>
              <a:rPr lang="ja-JP" altLang="en-US" sz="2800" dirty="0">
                <a:ea typeface="+mn-ea"/>
              </a:rPr>
              <a:t>発表の流れ</a:t>
            </a:r>
          </a:p>
        </p:txBody>
      </p:sp>
      <p:sp>
        <p:nvSpPr>
          <p:cNvPr id="7" name="コンテンツ プレースホルダー 6">
            <a:extLst>
              <a:ext uri="{FF2B5EF4-FFF2-40B4-BE49-F238E27FC236}">
                <a16:creationId xmlns:a16="http://schemas.microsoft.com/office/drawing/2014/main" id="{4DDB8E3F-EA2F-4313-871F-414158E080DE}"/>
              </a:ext>
            </a:extLst>
          </p:cNvPr>
          <p:cNvSpPr>
            <a:spLocks noGrp="1"/>
          </p:cNvSpPr>
          <p:nvPr>
            <p:ph idx="1"/>
          </p:nvPr>
        </p:nvSpPr>
        <p:spPr>
          <a:xfrm>
            <a:off x="1941909" y="1912788"/>
            <a:ext cx="6686550" cy="4945212"/>
          </a:xfrm>
        </p:spPr>
        <p:txBody>
          <a:bodyPr>
            <a:normAutofit/>
          </a:bodyPr>
          <a:lstStyle/>
          <a:p>
            <a:r>
              <a:rPr lang="ja-JP" altLang="en-US" sz="2000" dirty="0">
                <a:solidFill>
                  <a:schemeClr val="bg2"/>
                </a:solidFill>
              </a:rPr>
              <a:t>１．はじめに</a:t>
            </a:r>
            <a:endParaRPr lang="en-US" altLang="ja-JP" sz="2000" dirty="0">
              <a:solidFill>
                <a:schemeClr val="bg2"/>
              </a:solidFill>
            </a:endParaRPr>
          </a:p>
          <a:p>
            <a:endParaRPr lang="en-US" altLang="ja-JP" sz="2000" dirty="0"/>
          </a:p>
          <a:p>
            <a:r>
              <a:rPr lang="ja-JP" altLang="en-US" sz="2000" dirty="0">
                <a:solidFill>
                  <a:schemeClr val="bg2"/>
                </a:solidFill>
              </a:rPr>
              <a:t>２．要素技術</a:t>
            </a:r>
            <a:endParaRPr lang="en-US" altLang="ja-JP" sz="2000" dirty="0">
              <a:solidFill>
                <a:schemeClr val="bg2"/>
              </a:solidFill>
            </a:endParaRPr>
          </a:p>
          <a:p>
            <a:endParaRPr lang="en-US" altLang="ja-JP" sz="2000" dirty="0">
              <a:solidFill>
                <a:schemeClr val="bg2"/>
              </a:solidFill>
            </a:endParaRPr>
          </a:p>
          <a:p>
            <a:r>
              <a:rPr lang="ja-JP" altLang="en-US" sz="2000" dirty="0">
                <a:solidFill>
                  <a:schemeClr val="bg2"/>
                </a:solidFill>
              </a:rPr>
              <a:t>３．データセット</a:t>
            </a:r>
            <a:endParaRPr lang="en-US" altLang="ja-JP" sz="2000" dirty="0">
              <a:solidFill>
                <a:schemeClr val="bg2"/>
              </a:solidFill>
            </a:endParaRPr>
          </a:p>
          <a:p>
            <a:endParaRPr lang="en-US" altLang="ja-JP" sz="2000" dirty="0">
              <a:solidFill>
                <a:schemeClr val="bg2"/>
              </a:solidFill>
            </a:endParaRPr>
          </a:p>
          <a:p>
            <a:r>
              <a:rPr lang="ja-JP" altLang="en-US" sz="2000" dirty="0">
                <a:solidFill>
                  <a:schemeClr val="bg2"/>
                </a:solidFill>
              </a:rPr>
              <a:t>４．提案手法と提案モデル</a:t>
            </a:r>
            <a:endParaRPr lang="en-US" altLang="ja-JP" sz="2000" dirty="0">
              <a:solidFill>
                <a:schemeClr val="bg2"/>
              </a:solidFill>
            </a:endParaRPr>
          </a:p>
          <a:p>
            <a:endParaRPr lang="en-US" altLang="ja-JP" sz="2000" dirty="0">
              <a:solidFill>
                <a:schemeClr val="bg2"/>
              </a:solidFill>
            </a:endParaRPr>
          </a:p>
          <a:p>
            <a:r>
              <a:rPr lang="ja-JP" altLang="en-US" sz="2000" dirty="0">
                <a:solidFill>
                  <a:schemeClr val="tx1"/>
                </a:solidFill>
              </a:rPr>
              <a:t>５．実験</a:t>
            </a:r>
            <a:endParaRPr lang="en-US" altLang="ja-JP" sz="2000" dirty="0">
              <a:solidFill>
                <a:schemeClr val="tx1"/>
              </a:solidFill>
            </a:endParaRPr>
          </a:p>
          <a:p>
            <a:endParaRPr lang="en-US" altLang="ja-JP" sz="2000" dirty="0">
              <a:solidFill>
                <a:schemeClr val="bg2"/>
              </a:solidFill>
            </a:endParaRPr>
          </a:p>
          <a:p>
            <a:r>
              <a:rPr lang="ja-JP" altLang="en-US" sz="2000" dirty="0">
                <a:solidFill>
                  <a:schemeClr val="bg2"/>
                </a:solidFill>
              </a:rPr>
              <a:t>６．まとめと今後の課題</a:t>
            </a:r>
            <a:endParaRPr lang="en-US" altLang="ja-JP" sz="2000" dirty="0">
              <a:solidFill>
                <a:schemeClr val="bg2"/>
              </a:solidFill>
            </a:endParaRPr>
          </a:p>
          <a:p>
            <a:endParaRPr lang="ja-JP" altLang="en-US" dirty="0"/>
          </a:p>
        </p:txBody>
      </p:sp>
      <p:sp>
        <p:nvSpPr>
          <p:cNvPr id="2" name="スライド番号プレースホルダー 1">
            <a:extLst>
              <a:ext uri="{FF2B5EF4-FFF2-40B4-BE49-F238E27FC236}">
                <a16:creationId xmlns:a16="http://schemas.microsoft.com/office/drawing/2014/main" id="{79A80D8A-FB9D-47A7-9887-26968BAE9955}"/>
              </a:ext>
            </a:extLst>
          </p:cNvPr>
          <p:cNvSpPr>
            <a:spLocks noGrp="1"/>
          </p:cNvSpPr>
          <p:nvPr>
            <p:ph type="sldNum" sz="quarter" idx="12"/>
          </p:nvPr>
        </p:nvSpPr>
        <p:spPr/>
        <p:txBody>
          <a:bodyPr/>
          <a:lstStyle/>
          <a:p>
            <a:fld id="{3DC22B20-76E9-4BCC-AC9A-37FC2DD162AB}" type="slidenum">
              <a:rPr kumimoji="1" lang="ja-JP" altLang="en-US" smtClean="0"/>
              <a:t>17</a:t>
            </a:fld>
            <a:endParaRPr kumimoji="1" lang="ja-JP" altLang="en-US"/>
          </a:p>
        </p:txBody>
      </p:sp>
    </p:spTree>
    <p:extLst>
      <p:ext uri="{BB962C8B-B14F-4D97-AF65-F5344CB8AC3E}">
        <p14:creationId xmlns:p14="http://schemas.microsoft.com/office/powerpoint/2010/main" val="2056337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3962FA-B071-4CAD-A14D-212625DEF361}"/>
              </a:ext>
            </a:extLst>
          </p:cNvPr>
          <p:cNvSpPr>
            <a:spLocks noGrp="1"/>
          </p:cNvSpPr>
          <p:nvPr>
            <p:ph type="title"/>
          </p:nvPr>
        </p:nvSpPr>
        <p:spPr/>
        <p:txBody>
          <a:bodyPr>
            <a:normAutofit/>
          </a:bodyPr>
          <a:lstStyle/>
          <a:p>
            <a:r>
              <a:rPr kumimoji="1" lang="ja-JP" altLang="en-US" sz="2400" dirty="0"/>
              <a:t>実験 </a:t>
            </a:r>
          </a:p>
        </p:txBody>
      </p:sp>
      <p:sp>
        <p:nvSpPr>
          <p:cNvPr id="3" name="コンテンツ プレースホルダー 2">
            <a:extLst>
              <a:ext uri="{FF2B5EF4-FFF2-40B4-BE49-F238E27FC236}">
                <a16:creationId xmlns:a16="http://schemas.microsoft.com/office/drawing/2014/main" id="{057917DA-BC06-4801-8C3B-4ADA1D5F900D}"/>
              </a:ext>
            </a:extLst>
          </p:cNvPr>
          <p:cNvSpPr>
            <a:spLocks noGrp="1"/>
          </p:cNvSpPr>
          <p:nvPr>
            <p:ph idx="1"/>
          </p:nvPr>
        </p:nvSpPr>
        <p:spPr/>
        <p:txBody>
          <a:bodyPr/>
          <a:lstStyle/>
          <a:p>
            <a:r>
              <a:rPr kumimoji="1" lang="ja-JP" altLang="en-US" dirty="0"/>
              <a:t>実験 </a:t>
            </a:r>
            <a:r>
              <a:rPr kumimoji="1" lang="en-US" altLang="ja-JP" dirty="0"/>
              <a:t>1 </a:t>
            </a:r>
            <a:r>
              <a:rPr kumimoji="1" lang="ja-JP" altLang="en-US" dirty="0"/>
              <a:t>では </a:t>
            </a:r>
            <a:r>
              <a:rPr kumimoji="1" lang="en-US" altLang="ja-JP" dirty="0"/>
              <a:t>BERT-Transformer </a:t>
            </a:r>
            <a:r>
              <a:rPr kumimoji="1" lang="ja-JP" altLang="en-US" dirty="0"/>
              <a:t>モデルでプログラムの</a:t>
            </a:r>
            <a:br>
              <a:rPr kumimoji="1" lang="en-US" altLang="ja-JP" dirty="0"/>
            </a:br>
            <a:r>
              <a:rPr kumimoji="1" lang="ja-JP" altLang="en-US" dirty="0"/>
              <a:t>正確さを確認するために </a:t>
            </a:r>
            <a:r>
              <a:rPr kumimoji="1" lang="en-US" altLang="ja-JP" dirty="0"/>
              <a:t>2 </a:t>
            </a:r>
            <a:r>
              <a:rPr kumimoji="1" lang="ja-JP" altLang="en-US" dirty="0"/>
              <a:t>値分類をした</a:t>
            </a:r>
            <a:endParaRPr kumimoji="1" lang="en-US" altLang="ja-JP" dirty="0"/>
          </a:p>
          <a:p>
            <a:endParaRPr lang="en-US" altLang="ja-JP" dirty="0"/>
          </a:p>
          <a:p>
            <a:r>
              <a:rPr lang="ja-JP" altLang="en-US" dirty="0"/>
              <a:t>実験 </a:t>
            </a:r>
            <a:r>
              <a:rPr lang="en-US" altLang="ja-JP" dirty="0"/>
              <a:t>2 </a:t>
            </a:r>
            <a:r>
              <a:rPr lang="ja-JP" altLang="en-US" dirty="0"/>
              <a:t>ではベースラインとして </a:t>
            </a:r>
            <a:r>
              <a:rPr lang="en-US" altLang="ja-JP" dirty="0"/>
              <a:t>BERT </a:t>
            </a:r>
            <a:r>
              <a:rPr lang="ja-JP" altLang="en-US" dirty="0"/>
              <a:t>に線形層を接続した</a:t>
            </a:r>
            <a:br>
              <a:rPr lang="en-US" altLang="ja-JP" dirty="0"/>
            </a:br>
            <a:r>
              <a:rPr lang="ja-JP" altLang="en-US" dirty="0"/>
              <a:t>モデルで </a:t>
            </a:r>
            <a:r>
              <a:rPr lang="en-US" altLang="ja-JP" dirty="0"/>
              <a:t>2 </a:t>
            </a:r>
            <a:r>
              <a:rPr lang="ja-JP" altLang="en-US" dirty="0"/>
              <a:t>値分類をした</a:t>
            </a:r>
            <a:endParaRPr lang="en-US" altLang="ja-JP" dirty="0"/>
          </a:p>
          <a:p>
            <a:endParaRPr lang="en-US" altLang="ja-JP" dirty="0"/>
          </a:p>
          <a:p>
            <a:pPr marL="0" indent="0">
              <a:buNone/>
            </a:pPr>
            <a:endParaRPr lang="en-US" altLang="ja-JP" dirty="0"/>
          </a:p>
        </p:txBody>
      </p:sp>
      <p:sp>
        <p:nvSpPr>
          <p:cNvPr id="4" name="スライド番号プレースホルダー 3">
            <a:extLst>
              <a:ext uri="{FF2B5EF4-FFF2-40B4-BE49-F238E27FC236}">
                <a16:creationId xmlns:a16="http://schemas.microsoft.com/office/drawing/2014/main" id="{ECCC9772-C3EC-4D89-8554-501110A24D51}"/>
              </a:ext>
            </a:extLst>
          </p:cNvPr>
          <p:cNvSpPr>
            <a:spLocks noGrp="1"/>
          </p:cNvSpPr>
          <p:nvPr>
            <p:ph type="sldNum" sz="quarter" idx="12"/>
          </p:nvPr>
        </p:nvSpPr>
        <p:spPr/>
        <p:txBody>
          <a:bodyPr/>
          <a:lstStyle/>
          <a:p>
            <a:fld id="{3DC22B20-76E9-4BCC-AC9A-37FC2DD162AB}" type="slidenum">
              <a:rPr kumimoji="1" lang="ja-JP" altLang="en-US" smtClean="0"/>
              <a:t>18</a:t>
            </a:fld>
            <a:endParaRPr kumimoji="1" lang="ja-JP" altLang="en-US"/>
          </a:p>
        </p:txBody>
      </p:sp>
    </p:spTree>
    <p:extLst>
      <p:ext uri="{BB962C8B-B14F-4D97-AF65-F5344CB8AC3E}">
        <p14:creationId xmlns:p14="http://schemas.microsoft.com/office/powerpoint/2010/main" val="2608744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398AE1-56BF-4149-9B7F-B354FD121BA6}"/>
              </a:ext>
            </a:extLst>
          </p:cNvPr>
          <p:cNvSpPr>
            <a:spLocks noGrp="1"/>
          </p:cNvSpPr>
          <p:nvPr>
            <p:ph type="title"/>
          </p:nvPr>
        </p:nvSpPr>
        <p:spPr/>
        <p:txBody>
          <a:bodyPr>
            <a:normAutofit/>
          </a:bodyPr>
          <a:lstStyle/>
          <a:p>
            <a:r>
              <a:rPr kumimoji="1" lang="ja-JP" altLang="en-US" sz="2400" dirty="0"/>
              <a:t>実験</a:t>
            </a:r>
          </a:p>
        </p:txBody>
      </p:sp>
      <p:sp>
        <p:nvSpPr>
          <p:cNvPr id="3" name="コンテンツ プレースホルダー 2">
            <a:extLst>
              <a:ext uri="{FF2B5EF4-FFF2-40B4-BE49-F238E27FC236}">
                <a16:creationId xmlns:a16="http://schemas.microsoft.com/office/drawing/2014/main" id="{23B1C94F-438A-4580-8255-0206152CC997}"/>
              </a:ext>
            </a:extLst>
          </p:cNvPr>
          <p:cNvSpPr>
            <a:spLocks noGrp="1"/>
          </p:cNvSpPr>
          <p:nvPr>
            <p:ph idx="1"/>
          </p:nvPr>
        </p:nvSpPr>
        <p:spPr/>
        <p:txBody>
          <a:bodyPr>
            <a:normAutofit/>
          </a:bodyPr>
          <a:lstStyle/>
          <a:p>
            <a:r>
              <a:rPr kumimoji="1" lang="ja-JP" altLang="en-US" dirty="0">
                <a:latin typeface="+mn-ea"/>
              </a:rPr>
              <a:t>実験 </a:t>
            </a:r>
            <a:r>
              <a:rPr kumimoji="1" lang="en-US" altLang="ja-JP" dirty="0">
                <a:latin typeface="+mn-ea"/>
              </a:rPr>
              <a:t>1 </a:t>
            </a:r>
            <a:r>
              <a:rPr kumimoji="1" lang="ja-JP" altLang="en-US" dirty="0">
                <a:latin typeface="+mn-ea"/>
              </a:rPr>
              <a:t>には以下 </a:t>
            </a:r>
            <a:r>
              <a:rPr kumimoji="1" lang="en-US" altLang="ja-JP" dirty="0">
                <a:latin typeface="+mn-ea"/>
              </a:rPr>
              <a:t>2 </a:t>
            </a:r>
            <a:r>
              <a:rPr kumimoji="1" lang="ja-JP" altLang="en-US" dirty="0">
                <a:latin typeface="+mn-ea"/>
              </a:rPr>
              <a:t>つの前提条件がある</a:t>
            </a:r>
            <a:endParaRPr kumimoji="1" lang="en-US" altLang="ja-JP" dirty="0">
              <a:latin typeface="+mn-ea"/>
            </a:endParaRPr>
          </a:p>
          <a:p>
            <a:endParaRPr lang="en-US" altLang="ja-JP" dirty="0">
              <a:latin typeface="+mn-ea"/>
            </a:endParaRPr>
          </a:p>
          <a:p>
            <a:endParaRPr kumimoji="1" lang="en-US" altLang="ja-JP" dirty="0">
              <a:latin typeface="+mn-ea"/>
            </a:endParaRPr>
          </a:p>
          <a:p>
            <a:pPr marL="0" indent="0">
              <a:buNone/>
            </a:pPr>
            <a:r>
              <a:rPr kumimoji="1" lang="en-US" altLang="ja-JP" dirty="0">
                <a:latin typeface="+mn-ea"/>
              </a:rPr>
              <a:t>1. </a:t>
            </a:r>
            <a:r>
              <a:rPr kumimoji="1" lang="ja-JP" altLang="en-US" dirty="0">
                <a:latin typeface="+mn-ea"/>
              </a:rPr>
              <a:t>提案モデルの </a:t>
            </a:r>
            <a:r>
              <a:rPr kumimoji="1" lang="en-US" altLang="ja-JP" dirty="0">
                <a:latin typeface="+mn-ea"/>
              </a:rPr>
              <a:t>Transformer </a:t>
            </a:r>
            <a:r>
              <a:rPr kumimoji="1" lang="ja-JP" altLang="en-US" dirty="0">
                <a:latin typeface="+mn-ea"/>
              </a:rPr>
              <a:t>エンコーダ層の</a:t>
            </a:r>
            <a:br>
              <a:rPr kumimoji="1" lang="en-US" altLang="ja-JP" dirty="0">
                <a:latin typeface="+mn-ea"/>
              </a:rPr>
            </a:br>
            <a:r>
              <a:rPr kumimoji="1" lang="en-US" altLang="ja-JP" dirty="0">
                <a:latin typeface="+mn-ea"/>
              </a:rPr>
              <a:t>    Multi-Head Attention </a:t>
            </a:r>
            <a:r>
              <a:rPr kumimoji="1" lang="ja-JP" altLang="en-US" dirty="0">
                <a:latin typeface="+mn-ea"/>
              </a:rPr>
              <a:t>数は一般的には </a:t>
            </a:r>
            <a:r>
              <a:rPr kumimoji="1" lang="en-US" altLang="ja-JP" dirty="0">
                <a:latin typeface="+mn-ea"/>
              </a:rPr>
              <a:t>8 </a:t>
            </a:r>
            <a:r>
              <a:rPr kumimoji="1" lang="ja-JP" altLang="en-US" dirty="0">
                <a:latin typeface="+mn-ea"/>
              </a:rPr>
              <a:t>であるが</a:t>
            </a:r>
            <a:r>
              <a:rPr kumimoji="1" lang="en-US" altLang="ja-JP" dirty="0">
                <a:latin typeface="+mn-ea"/>
              </a:rPr>
              <a:t>,</a:t>
            </a:r>
            <a:br>
              <a:rPr kumimoji="1" lang="en-US" altLang="ja-JP" dirty="0">
                <a:latin typeface="+mn-ea"/>
              </a:rPr>
            </a:br>
            <a:r>
              <a:rPr kumimoji="1" lang="en-US" altLang="ja-JP" dirty="0">
                <a:latin typeface="+mn-ea"/>
              </a:rPr>
              <a:t>    </a:t>
            </a:r>
            <a:r>
              <a:rPr kumimoji="1" lang="ja-JP" altLang="en-US" dirty="0">
                <a:latin typeface="+mn-ea"/>
              </a:rPr>
              <a:t>プログラムの正確さの確認のため</a:t>
            </a:r>
            <a:r>
              <a:rPr kumimoji="1" lang="en-US" altLang="ja-JP" dirty="0">
                <a:latin typeface="+mn-ea"/>
              </a:rPr>
              <a:t>, </a:t>
            </a:r>
            <a:r>
              <a:rPr kumimoji="1" lang="ja-JP" altLang="en-US" dirty="0">
                <a:latin typeface="+mn-ea"/>
              </a:rPr>
              <a:t>今回の実験では</a:t>
            </a:r>
            <a:br>
              <a:rPr lang="en-US" altLang="ja-JP" dirty="0">
                <a:latin typeface="+mn-ea"/>
              </a:rPr>
            </a:br>
            <a:r>
              <a:rPr lang="en-US" altLang="ja-JP" dirty="0">
                <a:latin typeface="+mn-ea"/>
              </a:rPr>
              <a:t>    </a:t>
            </a:r>
            <a:r>
              <a:rPr kumimoji="1" lang="en-US" altLang="ja-JP" dirty="0">
                <a:latin typeface="+mn-ea"/>
              </a:rPr>
              <a:t>1 </a:t>
            </a:r>
            <a:r>
              <a:rPr kumimoji="1" lang="ja-JP" altLang="en-US" dirty="0">
                <a:latin typeface="+mn-ea"/>
              </a:rPr>
              <a:t>とした</a:t>
            </a:r>
            <a:r>
              <a:rPr kumimoji="1" lang="en-US" altLang="ja-JP" dirty="0">
                <a:latin typeface="+mn-ea"/>
              </a:rPr>
              <a:t>. </a:t>
            </a:r>
            <a:endParaRPr lang="en-US" altLang="ja-JP" dirty="0">
              <a:latin typeface="+mn-ea"/>
            </a:endParaRPr>
          </a:p>
          <a:p>
            <a:endParaRPr kumimoji="1" lang="en-US" altLang="ja-JP" dirty="0">
              <a:latin typeface="+mn-ea"/>
            </a:endParaRPr>
          </a:p>
          <a:p>
            <a:pPr marL="0" indent="0">
              <a:buNone/>
            </a:pPr>
            <a:r>
              <a:rPr kumimoji="1" lang="en-US" altLang="ja-JP" dirty="0">
                <a:latin typeface="+mn-ea"/>
              </a:rPr>
              <a:t>2. Transformer </a:t>
            </a:r>
            <a:r>
              <a:rPr kumimoji="1" lang="ja-JP" altLang="en-US" dirty="0">
                <a:latin typeface="+mn-ea"/>
              </a:rPr>
              <a:t>エンコーダ層での </a:t>
            </a:r>
            <a:r>
              <a:rPr kumimoji="1" lang="en-US" altLang="ja-JP" dirty="0">
                <a:latin typeface="+mn-ea"/>
              </a:rPr>
              <a:t>Attention </a:t>
            </a:r>
            <a:r>
              <a:rPr kumimoji="1" lang="ja-JP" altLang="en-US" dirty="0">
                <a:latin typeface="+mn-ea"/>
              </a:rPr>
              <a:t>の重み計算時</a:t>
            </a:r>
            <a:br>
              <a:rPr kumimoji="1" lang="en-US" altLang="ja-JP" dirty="0">
                <a:latin typeface="+mn-ea"/>
              </a:rPr>
            </a:br>
            <a:r>
              <a:rPr kumimoji="1" lang="en-US" altLang="ja-JP" dirty="0">
                <a:latin typeface="+mn-ea"/>
              </a:rPr>
              <a:t>    </a:t>
            </a:r>
            <a:r>
              <a:rPr kumimoji="1" lang="ja-JP" altLang="en-US" dirty="0">
                <a:latin typeface="+mn-ea"/>
              </a:rPr>
              <a:t>は入力文章の </a:t>
            </a:r>
            <a:r>
              <a:rPr kumimoji="1" lang="en-US" altLang="ja-JP" dirty="0">
                <a:latin typeface="+mn-ea"/>
              </a:rPr>
              <a:t>Padding </a:t>
            </a:r>
            <a:r>
              <a:rPr kumimoji="1" lang="ja-JP" altLang="en-US" dirty="0">
                <a:latin typeface="+mn-ea"/>
              </a:rPr>
              <a:t>部分の特徴量に関する考慮</a:t>
            </a:r>
            <a:br>
              <a:rPr kumimoji="1" lang="en-US" altLang="ja-JP" dirty="0">
                <a:latin typeface="+mn-ea"/>
              </a:rPr>
            </a:br>
            <a:r>
              <a:rPr kumimoji="1" lang="ja-JP" altLang="en-US" dirty="0">
                <a:latin typeface="+mn-ea"/>
              </a:rPr>
              <a:t>　 をしていない</a:t>
            </a:r>
            <a:r>
              <a:rPr kumimoji="1" lang="en-US" altLang="ja-JP" dirty="0">
                <a:latin typeface="+mn-ea"/>
              </a:rPr>
              <a:t>.</a:t>
            </a:r>
            <a:endParaRPr kumimoji="1" lang="ja-JP" altLang="en-US" dirty="0">
              <a:latin typeface="+mn-ea"/>
            </a:endParaRPr>
          </a:p>
        </p:txBody>
      </p:sp>
      <p:sp>
        <p:nvSpPr>
          <p:cNvPr id="4" name="スライド番号プレースホルダー 3">
            <a:extLst>
              <a:ext uri="{FF2B5EF4-FFF2-40B4-BE49-F238E27FC236}">
                <a16:creationId xmlns:a16="http://schemas.microsoft.com/office/drawing/2014/main" id="{C93BDA1A-735E-4347-8C2F-B3B47B86EA13}"/>
              </a:ext>
            </a:extLst>
          </p:cNvPr>
          <p:cNvSpPr>
            <a:spLocks noGrp="1"/>
          </p:cNvSpPr>
          <p:nvPr>
            <p:ph type="sldNum" sz="quarter" idx="12"/>
          </p:nvPr>
        </p:nvSpPr>
        <p:spPr/>
        <p:txBody>
          <a:bodyPr/>
          <a:lstStyle/>
          <a:p>
            <a:fld id="{3DC22B20-76E9-4BCC-AC9A-37FC2DD162AB}" type="slidenum">
              <a:rPr kumimoji="1" lang="ja-JP" altLang="en-US" smtClean="0"/>
              <a:t>19</a:t>
            </a:fld>
            <a:endParaRPr kumimoji="1" lang="ja-JP" altLang="en-US"/>
          </a:p>
        </p:txBody>
      </p:sp>
    </p:spTree>
    <p:extLst>
      <p:ext uri="{BB962C8B-B14F-4D97-AF65-F5344CB8AC3E}">
        <p14:creationId xmlns:p14="http://schemas.microsoft.com/office/powerpoint/2010/main" val="4190322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027E16D-ACE0-4E85-B3EF-E5DFC7C9CCEF}"/>
              </a:ext>
            </a:extLst>
          </p:cNvPr>
          <p:cNvSpPr>
            <a:spLocks noGrp="1"/>
          </p:cNvSpPr>
          <p:nvPr>
            <p:ph type="title"/>
          </p:nvPr>
        </p:nvSpPr>
        <p:spPr>
          <a:xfrm>
            <a:off x="1944694" y="970345"/>
            <a:ext cx="6683765" cy="551543"/>
          </a:xfrm>
        </p:spPr>
        <p:txBody>
          <a:bodyPr>
            <a:normAutofit/>
          </a:bodyPr>
          <a:lstStyle/>
          <a:p>
            <a:r>
              <a:rPr lang="ja-JP" altLang="en-US" sz="2800" dirty="0">
                <a:ea typeface="+mn-ea"/>
              </a:rPr>
              <a:t>発表の流れ</a:t>
            </a:r>
          </a:p>
        </p:txBody>
      </p:sp>
      <p:sp>
        <p:nvSpPr>
          <p:cNvPr id="7" name="コンテンツ プレースホルダー 6">
            <a:extLst>
              <a:ext uri="{FF2B5EF4-FFF2-40B4-BE49-F238E27FC236}">
                <a16:creationId xmlns:a16="http://schemas.microsoft.com/office/drawing/2014/main" id="{4DDB8E3F-EA2F-4313-871F-414158E080DE}"/>
              </a:ext>
            </a:extLst>
          </p:cNvPr>
          <p:cNvSpPr>
            <a:spLocks noGrp="1"/>
          </p:cNvSpPr>
          <p:nvPr>
            <p:ph idx="1"/>
          </p:nvPr>
        </p:nvSpPr>
        <p:spPr>
          <a:xfrm>
            <a:off x="1941909" y="1912788"/>
            <a:ext cx="6686550" cy="4945212"/>
          </a:xfrm>
        </p:spPr>
        <p:txBody>
          <a:bodyPr>
            <a:normAutofit/>
          </a:bodyPr>
          <a:lstStyle/>
          <a:p>
            <a:r>
              <a:rPr lang="ja-JP" altLang="en-US" sz="2000" dirty="0"/>
              <a:t>１．はじめに</a:t>
            </a:r>
            <a:endParaRPr lang="en-US" altLang="ja-JP" sz="2000" dirty="0"/>
          </a:p>
          <a:p>
            <a:endParaRPr lang="en-US" altLang="ja-JP" sz="2000" dirty="0"/>
          </a:p>
          <a:p>
            <a:r>
              <a:rPr lang="ja-JP" altLang="en-US" sz="2000" dirty="0">
                <a:solidFill>
                  <a:schemeClr val="tx1"/>
                </a:solidFill>
              </a:rPr>
              <a:t>２．要素技術</a:t>
            </a:r>
            <a:endParaRPr lang="en-US" altLang="ja-JP" sz="2000" dirty="0">
              <a:solidFill>
                <a:schemeClr val="tx1"/>
              </a:solidFill>
            </a:endParaRPr>
          </a:p>
          <a:p>
            <a:endParaRPr lang="en-US" altLang="ja-JP" sz="2000" dirty="0">
              <a:solidFill>
                <a:schemeClr val="tx1"/>
              </a:solidFill>
            </a:endParaRPr>
          </a:p>
          <a:p>
            <a:r>
              <a:rPr lang="ja-JP" altLang="en-US" sz="2000" dirty="0">
                <a:solidFill>
                  <a:schemeClr val="tx1"/>
                </a:solidFill>
              </a:rPr>
              <a:t>３．データセット</a:t>
            </a:r>
            <a:endParaRPr lang="en-US" altLang="ja-JP" sz="2000" dirty="0">
              <a:solidFill>
                <a:schemeClr val="tx1"/>
              </a:solidFill>
            </a:endParaRPr>
          </a:p>
          <a:p>
            <a:endParaRPr lang="en-US" altLang="ja-JP" sz="2000" dirty="0">
              <a:solidFill>
                <a:schemeClr val="tx1"/>
              </a:solidFill>
            </a:endParaRPr>
          </a:p>
          <a:p>
            <a:r>
              <a:rPr lang="ja-JP" altLang="en-US" sz="2000" dirty="0">
                <a:solidFill>
                  <a:schemeClr val="tx1"/>
                </a:solidFill>
              </a:rPr>
              <a:t>４．提案手法と提案モデル</a:t>
            </a:r>
            <a:endParaRPr lang="en-US" altLang="ja-JP" sz="2000" dirty="0">
              <a:solidFill>
                <a:schemeClr val="tx1"/>
              </a:solidFill>
            </a:endParaRPr>
          </a:p>
          <a:p>
            <a:endParaRPr lang="en-US" altLang="ja-JP" sz="2000" dirty="0">
              <a:solidFill>
                <a:schemeClr val="tx1"/>
              </a:solidFill>
            </a:endParaRPr>
          </a:p>
          <a:p>
            <a:r>
              <a:rPr lang="ja-JP" altLang="en-US" sz="2000" dirty="0">
                <a:solidFill>
                  <a:schemeClr val="tx1"/>
                </a:solidFill>
              </a:rPr>
              <a:t>５．実験</a:t>
            </a:r>
            <a:endParaRPr lang="en-US" altLang="ja-JP" sz="2000" dirty="0">
              <a:solidFill>
                <a:schemeClr val="tx1"/>
              </a:solidFill>
            </a:endParaRPr>
          </a:p>
          <a:p>
            <a:endParaRPr lang="en-US" altLang="ja-JP" sz="2000" dirty="0">
              <a:solidFill>
                <a:schemeClr val="bg2"/>
              </a:solidFill>
            </a:endParaRPr>
          </a:p>
          <a:p>
            <a:r>
              <a:rPr lang="ja-JP" altLang="en-US" sz="2000" dirty="0">
                <a:solidFill>
                  <a:schemeClr val="tx1"/>
                </a:solidFill>
              </a:rPr>
              <a:t>６．まとめと今後の課題</a:t>
            </a:r>
            <a:endParaRPr lang="en-US" altLang="ja-JP" sz="2000" dirty="0">
              <a:solidFill>
                <a:schemeClr val="tx1"/>
              </a:solidFill>
            </a:endParaRPr>
          </a:p>
          <a:p>
            <a:endParaRPr lang="ja-JP" altLang="en-US" dirty="0"/>
          </a:p>
        </p:txBody>
      </p:sp>
      <p:sp>
        <p:nvSpPr>
          <p:cNvPr id="2" name="スライド番号プレースホルダー 1">
            <a:extLst>
              <a:ext uri="{FF2B5EF4-FFF2-40B4-BE49-F238E27FC236}">
                <a16:creationId xmlns:a16="http://schemas.microsoft.com/office/drawing/2014/main" id="{79A80D8A-FB9D-47A7-9887-26968BAE9955}"/>
              </a:ext>
            </a:extLst>
          </p:cNvPr>
          <p:cNvSpPr>
            <a:spLocks noGrp="1"/>
          </p:cNvSpPr>
          <p:nvPr>
            <p:ph type="sldNum" sz="quarter" idx="12"/>
          </p:nvPr>
        </p:nvSpPr>
        <p:spPr/>
        <p:txBody>
          <a:bodyPr/>
          <a:lstStyle/>
          <a:p>
            <a:fld id="{3DC22B20-76E9-4BCC-AC9A-37FC2DD162AB}" type="slidenum">
              <a:rPr kumimoji="1" lang="ja-JP" altLang="en-US" smtClean="0"/>
              <a:t>2</a:t>
            </a:fld>
            <a:endParaRPr kumimoji="1" lang="ja-JP" altLang="en-US"/>
          </a:p>
        </p:txBody>
      </p:sp>
    </p:spTree>
    <p:extLst>
      <p:ext uri="{BB962C8B-B14F-4D97-AF65-F5344CB8AC3E}">
        <p14:creationId xmlns:p14="http://schemas.microsoft.com/office/powerpoint/2010/main" val="2917330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424B2F-2B28-40E9-855B-B7727E48A894}"/>
              </a:ext>
            </a:extLst>
          </p:cNvPr>
          <p:cNvSpPr>
            <a:spLocks noGrp="1"/>
          </p:cNvSpPr>
          <p:nvPr>
            <p:ph type="title"/>
          </p:nvPr>
        </p:nvSpPr>
        <p:spPr/>
        <p:txBody>
          <a:bodyPr>
            <a:normAutofit/>
          </a:bodyPr>
          <a:lstStyle/>
          <a:p>
            <a:br>
              <a:rPr kumimoji="1" lang="en-US" altLang="ja-JP" sz="2400" dirty="0">
                <a:latin typeface="+mn-ea"/>
                <a:ea typeface="+mn-ea"/>
              </a:rPr>
            </a:br>
            <a:r>
              <a:rPr kumimoji="1" lang="ja-JP" altLang="en-US" sz="2400" dirty="0">
                <a:latin typeface="+mn-ea"/>
                <a:ea typeface="+mn-ea"/>
              </a:rPr>
              <a:t>実験 </a:t>
            </a:r>
            <a:r>
              <a:rPr kumimoji="1" lang="en-US" altLang="ja-JP" sz="2400" dirty="0">
                <a:latin typeface="+mn-ea"/>
                <a:ea typeface="+mn-ea"/>
              </a:rPr>
              <a:t>1 </a:t>
            </a:r>
            <a:br>
              <a:rPr kumimoji="1" lang="en-US" altLang="ja-JP" sz="2400" dirty="0">
                <a:latin typeface="+mn-ea"/>
                <a:ea typeface="+mn-ea"/>
              </a:rPr>
            </a:br>
            <a:endParaRPr kumimoji="1" lang="ja-JP" altLang="en-US" sz="2400" dirty="0">
              <a:latin typeface="+mn-ea"/>
              <a:ea typeface="+mn-ea"/>
            </a:endParaRPr>
          </a:p>
        </p:txBody>
      </p:sp>
      <p:sp>
        <p:nvSpPr>
          <p:cNvPr id="4" name="スライド番号プレースホルダー 3">
            <a:extLst>
              <a:ext uri="{FF2B5EF4-FFF2-40B4-BE49-F238E27FC236}">
                <a16:creationId xmlns:a16="http://schemas.microsoft.com/office/drawing/2014/main" id="{2E286D7C-7A74-4A65-961C-06AF09E79101}"/>
              </a:ext>
            </a:extLst>
          </p:cNvPr>
          <p:cNvSpPr>
            <a:spLocks noGrp="1"/>
          </p:cNvSpPr>
          <p:nvPr>
            <p:ph type="sldNum" sz="quarter" idx="12"/>
          </p:nvPr>
        </p:nvSpPr>
        <p:spPr/>
        <p:txBody>
          <a:bodyPr/>
          <a:lstStyle/>
          <a:p>
            <a:fld id="{3DC22B20-76E9-4BCC-AC9A-37FC2DD162AB}" type="slidenum">
              <a:rPr kumimoji="1" lang="ja-JP" altLang="en-US" smtClean="0"/>
              <a:t>20</a:t>
            </a:fld>
            <a:endParaRPr kumimoji="1" lang="ja-JP" altLang="en-US"/>
          </a:p>
        </p:txBody>
      </p:sp>
      <p:sp>
        <p:nvSpPr>
          <p:cNvPr id="5" name="コンテンツ プレースホルダー 4">
            <a:extLst>
              <a:ext uri="{FF2B5EF4-FFF2-40B4-BE49-F238E27FC236}">
                <a16:creationId xmlns:a16="http://schemas.microsoft.com/office/drawing/2014/main" id="{1274DCB1-65A8-42D1-80C0-B664DFE79D7E}"/>
              </a:ext>
            </a:extLst>
          </p:cNvPr>
          <p:cNvSpPr>
            <a:spLocks noGrp="1"/>
          </p:cNvSpPr>
          <p:nvPr>
            <p:ph idx="1"/>
          </p:nvPr>
        </p:nvSpPr>
        <p:spPr>
          <a:xfrm>
            <a:off x="1225137" y="2278205"/>
            <a:ext cx="6693726" cy="4198497"/>
          </a:xfrm>
        </p:spPr>
        <p:txBody>
          <a:bodyPr/>
          <a:lstStyle/>
          <a:p>
            <a:r>
              <a:rPr lang="en-US" altLang="ja-JP" dirty="0"/>
              <a:t>Transformer</a:t>
            </a:r>
            <a:r>
              <a:rPr lang="ja-JP" altLang="en-US" dirty="0"/>
              <a:t> エンコーダ層に </a:t>
            </a:r>
            <a:r>
              <a:rPr lang="en-US" altLang="ja-JP" dirty="0"/>
              <a:t>2 </a:t>
            </a:r>
            <a:r>
              <a:rPr lang="ja-JP" altLang="en-US" dirty="0"/>
              <a:t>値分類器</a:t>
            </a:r>
            <a:br>
              <a:rPr lang="en-US" altLang="ja-JP" dirty="0"/>
            </a:br>
            <a:r>
              <a:rPr lang="ja-JP" altLang="en-US" dirty="0"/>
              <a:t>を接続した </a:t>
            </a:r>
            <a:r>
              <a:rPr lang="en-US" altLang="ja-JP" dirty="0"/>
              <a:t>BERT – Transformer </a:t>
            </a:r>
            <a:r>
              <a:rPr lang="ja-JP" altLang="en-US" dirty="0"/>
              <a:t>モデル</a:t>
            </a:r>
            <a:endParaRPr lang="en-US" altLang="ja-JP" dirty="0"/>
          </a:p>
          <a:p>
            <a:endParaRPr kumimoji="1" lang="en-US" altLang="ja-JP" dirty="0"/>
          </a:p>
          <a:p>
            <a:pPr marL="0" indent="0">
              <a:buNone/>
            </a:pPr>
            <a:r>
              <a:rPr lang="en-US" altLang="ja-JP" sz="1800" dirty="0"/>
              <a:t>1</a:t>
            </a:r>
            <a:r>
              <a:rPr lang="en-US" altLang="ja-JP" dirty="0"/>
              <a:t>.</a:t>
            </a:r>
            <a:r>
              <a:rPr lang="ja-JP" altLang="en-US" dirty="0"/>
              <a:t> </a:t>
            </a:r>
            <a:r>
              <a:rPr lang="ja-JP" altLang="en-US" sz="1800" dirty="0"/>
              <a:t>分散表現を獲得</a:t>
            </a:r>
            <a:endParaRPr lang="en-US" altLang="ja-JP" sz="1800" dirty="0"/>
          </a:p>
          <a:p>
            <a:pPr marL="0" indent="0">
              <a:buNone/>
            </a:pPr>
            <a:endParaRPr lang="en-US" altLang="ja-JP" sz="1800" dirty="0"/>
          </a:p>
          <a:p>
            <a:pPr marL="0" indent="0">
              <a:buNone/>
            </a:pPr>
            <a:r>
              <a:rPr lang="en-US" altLang="ja-JP" sz="1800" dirty="0"/>
              <a:t>2. </a:t>
            </a:r>
            <a:r>
              <a:rPr lang="ja-JP" altLang="en-US" sz="1800" dirty="0"/>
              <a:t>各トークンの特徴量を獲得</a:t>
            </a:r>
            <a:endParaRPr lang="en-US" altLang="ja-JP" sz="1800" dirty="0"/>
          </a:p>
          <a:p>
            <a:pPr marL="0" indent="0">
              <a:buNone/>
            </a:pPr>
            <a:endParaRPr lang="en-US" altLang="ja-JP" sz="1800" dirty="0"/>
          </a:p>
          <a:p>
            <a:pPr marL="0" indent="0">
              <a:buNone/>
            </a:pPr>
            <a:r>
              <a:rPr lang="en-US" altLang="ja-JP" dirty="0"/>
              <a:t>3.</a:t>
            </a:r>
            <a:r>
              <a:rPr lang="ja-JP" altLang="en-US" dirty="0"/>
              <a:t> </a:t>
            </a:r>
            <a:r>
              <a:rPr lang="ja-JP" altLang="en-US" sz="1800" dirty="0"/>
              <a:t>分類器による推定</a:t>
            </a:r>
            <a:endParaRPr lang="en-US" altLang="ja-JP" sz="1800" dirty="0"/>
          </a:p>
          <a:p>
            <a:endParaRPr kumimoji="1" lang="ja-JP" altLang="en-US" dirty="0"/>
          </a:p>
        </p:txBody>
      </p:sp>
      <p:pic>
        <p:nvPicPr>
          <p:cNvPr id="4102" name="Picture 6">
            <a:extLst>
              <a:ext uri="{FF2B5EF4-FFF2-40B4-BE49-F238E27FC236}">
                <a16:creationId xmlns:a16="http://schemas.microsoft.com/office/drawing/2014/main" id="{BD94DEB8-E2C4-4634-A3A5-7A89322064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2776" y="1896908"/>
            <a:ext cx="3283132"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4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06352F-43D1-4117-BF79-1C07176F5994}"/>
              </a:ext>
            </a:extLst>
          </p:cNvPr>
          <p:cNvSpPr>
            <a:spLocks noGrp="1"/>
          </p:cNvSpPr>
          <p:nvPr>
            <p:ph type="title"/>
          </p:nvPr>
        </p:nvSpPr>
        <p:spPr/>
        <p:txBody>
          <a:bodyPr/>
          <a:lstStyle/>
          <a:p>
            <a:br>
              <a:rPr kumimoji="1" lang="en-US" altLang="ja-JP" sz="21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メイリオ" panose="020B0604030504040204" pitchFamily="50" charset="-128"/>
                <a:cs typeface="+mj-cs"/>
              </a:rPr>
            </a:br>
            <a:r>
              <a:rPr kumimoji="1" lang="ja-JP" altLang="en-US" sz="24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メイリオ" panose="020B0604030504040204" pitchFamily="50" charset="-128"/>
                <a:cs typeface="+mj-cs"/>
              </a:rPr>
              <a:t>実験 </a:t>
            </a:r>
            <a:r>
              <a:rPr kumimoji="1" lang="en-US" altLang="ja-JP" sz="24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メイリオ" panose="020B0604030504040204" pitchFamily="50" charset="-128"/>
                <a:cs typeface="+mj-cs"/>
              </a:rPr>
              <a:t>2</a:t>
            </a:r>
            <a:endParaRPr kumimoji="1" lang="ja-JP" altLang="en-US" dirty="0"/>
          </a:p>
        </p:txBody>
      </p:sp>
      <p:sp>
        <p:nvSpPr>
          <p:cNvPr id="4" name="スライド番号プレースホルダー 3">
            <a:extLst>
              <a:ext uri="{FF2B5EF4-FFF2-40B4-BE49-F238E27FC236}">
                <a16:creationId xmlns:a16="http://schemas.microsoft.com/office/drawing/2014/main" id="{B52311F6-E049-4EE0-AD03-4C021F0C86E4}"/>
              </a:ext>
            </a:extLst>
          </p:cNvPr>
          <p:cNvSpPr>
            <a:spLocks noGrp="1"/>
          </p:cNvSpPr>
          <p:nvPr>
            <p:ph type="sldNum" sz="quarter" idx="12"/>
          </p:nvPr>
        </p:nvSpPr>
        <p:spPr/>
        <p:txBody>
          <a:bodyPr/>
          <a:lstStyle/>
          <a:p>
            <a:fld id="{3DC22B20-76E9-4BCC-AC9A-37FC2DD162AB}" type="slidenum">
              <a:rPr kumimoji="1" lang="ja-JP" altLang="en-US" smtClean="0"/>
              <a:t>21</a:t>
            </a:fld>
            <a:endParaRPr kumimoji="1" lang="ja-JP" altLang="en-US"/>
          </a:p>
        </p:txBody>
      </p:sp>
      <p:sp>
        <p:nvSpPr>
          <p:cNvPr id="5" name="コンテンツ プレースホルダー 4">
            <a:extLst>
              <a:ext uri="{FF2B5EF4-FFF2-40B4-BE49-F238E27FC236}">
                <a16:creationId xmlns:a16="http://schemas.microsoft.com/office/drawing/2014/main" id="{60C1EA44-3159-4121-8396-412B4A2E348C}"/>
              </a:ext>
            </a:extLst>
          </p:cNvPr>
          <p:cNvSpPr>
            <a:spLocks noGrp="1"/>
          </p:cNvSpPr>
          <p:nvPr>
            <p:ph idx="1"/>
          </p:nvPr>
        </p:nvSpPr>
        <p:spPr>
          <a:xfrm>
            <a:off x="1656333" y="2298628"/>
            <a:ext cx="6591985" cy="3777622"/>
          </a:xfrm>
        </p:spPr>
        <p:txBody>
          <a:bodyPr/>
          <a:lstStyle/>
          <a:p>
            <a:r>
              <a:rPr lang="ja-JP" altLang="en-US" sz="1800" dirty="0"/>
              <a:t>文章を多クラスに分類する</a:t>
            </a:r>
            <a:br>
              <a:rPr lang="en-US" altLang="ja-JP" sz="1800" dirty="0"/>
            </a:br>
            <a:r>
              <a:rPr lang="ja-JP" altLang="en-US" sz="1800" dirty="0"/>
              <a:t>シンプルな </a:t>
            </a:r>
            <a:r>
              <a:rPr lang="en-US" altLang="ja-JP" sz="1800" dirty="0"/>
              <a:t>BERT </a:t>
            </a:r>
            <a:r>
              <a:rPr lang="ja-JP" altLang="en-US" sz="1800" dirty="0"/>
              <a:t>モデル</a:t>
            </a:r>
            <a:endParaRPr lang="en-US" altLang="ja-JP" sz="1800" dirty="0"/>
          </a:p>
          <a:p>
            <a:endParaRPr lang="en-US" altLang="ja-JP" sz="1800" dirty="0"/>
          </a:p>
          <a:p>
            <a:pPr marL="0" indent="0">
              <a:buNone/>
            </a:pPr>
            <a:r>
              <a:rPr lang="en-US" altLang="ja-JP" sz="1800" dirty="0"/>
              <a:t>1</a:t>
            </a:r>
            <a:r>
              <a:rPr lang="ja-JP" altLang="en-US" sz="1800" dirty="0"/>
              <a:t>．分散表現を獲得</a:t>
            </a:r>
            <a:endParaRPr lang="en-US" altLang="ja-JP" sz="1800" dirty="0"/>
          </a:p>
          <a:p>
            <a:pPr marL="0" indent="0">
              <a:buNone/>
            </a:pPr>
            <a:r>
              <a:rPr lang="en-US" altLang="ja-JP" sz="1800" dirty="0"/>
              <a:t>2</a:t>
            </a:r>
            <a:r>
              <a:rPr lang="ja-JP" altLang="en-US" sz="1800" dirty="0"/>
              <a:t>．分類器による推定</a:t>
            </a:r>
            <a:endParaRPr lang="en-US" altLang="ja-JP" sz="1800" dirty="0"/>
          </a:p>
          <a:p>
            <a:endParaRPr kumimoji="1" lang="ja-JP" altLang="en-US" dirty="0"/>
          </a:p>
        </p:txBody>
      </p:sp>
      <p:pic>
        <p:nvPicPr>
          <p:cNvPr id="3078" name="Picture 6">
            <a:extLst>
              <a:ext uri="{FF2B5EF4-FFF2-40B4-BE49-F238E27FC236}">
                <a16:creationId xmlns:a16="http://schemas.microsoft.com/office/drawing/2014/main" id="{E5F5CBF6-2779-4132-8085-42596531E5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3063" y="1264555"/>
            <a:ext cx="3524250"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3021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870E54-FE76-4C21-9264-B540F11C0F5F}"/>
              </a:ext>
            </a:extLst>
          </p:cNvPr>
          <p:cNvSpPr>
            <a:spLocks noGrp="1"/>
          </p:cNvSpPr>
          <p:nvPr>
            <p:ph type="title"/>
          </p:nvPr>
        </p:nvSpPr>
        <p:spPr/>
        <p:txBody>
          <a:bodyPr>
            <a:normAutofit/>
          </a:bodyPr>
          <a:lstStyle/>
          <a:p>
            <a:br>
              <a:rPr lang="en-US" altLang="ja-JP" sz="2100" dirty="0"/>
            </a:br>
            <a:r>
              <a:rPr lang="ja-JP" altLang="en-US" sz="2100" dirty="0"/>
              <a:t>識別機の評価指標</a:t>
            </a:r>
          </a:p>
        </p:txBody>
      </p:sp>
      <p:sp>
        <p:nvSpPr>
          <p:cNvPr id="3" name="コンテンツ プレースホルダー 2">
            <a:extLst>
              <a:ext uri="{FF2B5EF4-FFF2-40B4-BE49-F238E27FC236}">
                <a16:creationId xmlns:a16="http://schemas.microsoft.com/office/drawing/2014/main" id="{D22A1D0C-CF31-4E82-8F83-C0F2B8E834EF}"/>
              </a:ext>
            </a:extLst>
          </p:cNvPr>
          <p:cNvSpPr>
            <a:spLocks noGrp="1"/>
          </p:cNvSpPr>
          <p:nvPr>
            <p:ph idx="1"/>
          </p:nvPr>
        </p:nvSpPr>
        <p:spPr>
          <a:xfrm>
            <a:off x="1942415" y="1836484"/>
            <a:ext cx="6591985" cy="5021516"/>
          </a:xfrm>
        </p:spPr>
        <p:txBody>
          <a:bodyPr>
            <a:normAutofit/>
          </a:bodyPr>
          <a:lstStyle/>
          <a:p>
            <a:r>
              <a:rPr lang="ja-JP" altLang="en-US" sz="2000" dirty="0">
                <a:latin typeface="+mn-ea"/>
              </a:rPr>
              <a:t>精度評価</a:t>
            </a:r>
            <a:br>
              <a:rPr lang="en-US" altLang="ja-JP" sz="2000" dirty="0">
                <a:latin typeface="+mn-ea"/>
              </a:rPr>
            </a:br>
            <a:endParaRPr lang="en-US" altLang="ja-JP" sz="2000" dirty="0">
              <a:latin typeface="+mn-ea"/>
            </a:endParaRPr>
          </a:p>
          <a:p>
            <a:pPr marL="0" indent="0">
              <a:buNone/>
            </a:pPr>
            <a:r>
              <a:rPr lang="ja-JP" altLang="en-US" sz="2000" dirty="0">
                <a:latin typeface="+mn-ea"/>
              </a:rPr>
              <a:t>　</a:t>
            </a:r>
            <a:r>
              <a:rPr lang="en-US" altLang="ja-JP" sz="2000" dirty="0">
                <a:latin typeface="+mn-ea"/>
              </a:rPr>
              <a:t>Accuracy </a:t>
            </a:r>
            <a:r>
              <a:rPr lang="ja-JP" altLang="en-US" sz="2000" dirty="0">
                <a:latin typeface="+mn-ea"/>
              </a:rPr>
              <a:t>を用いる</a:t>
            </a:r>
            <a:endParaRPr lang="en-US" altLang="ja-JP" sz="2000" i="1" dirty="0">
              <a:latin typeface="+mn-ea"/>
            </a:endParaRPr>
          </a:p>
          <a:p>
            <a:pPr marL="0" indent="0">
              <a:buNone/>
            </a:pPr>
            <a:endParaRPr lang="en-US" altLang="ja-JP" sz="2000" dirty="0">
              <a:latin typeface="+mn-ea"/>
            </a:endParaRPr>
          </a:p>
          <a:p>
            <a:pPr marL="0" indent="0">
              <a:buNone/>
            </a:pPr>
            <a:endParaRPr lang="en-US" altLang="ja-JP" sz="2000" dirty="0">
              <a:latin typeface="+mn-ea"/>
            </a:endParaRPr>
          </a:p>
          <a:p>
            <a:pPr marL="0" indent="0">
              <a:buNone/>
            </a:pPr>
            <a:endParaRPr lang="en-US" altLang="ja-JP" sz="2000" dirty="0">
              <a:latin typeface="+mn-ea"/>
            </a:endParaRPr>
          </a:p>
        </p:txBody>
      </p:sp>
      <p:sp>
        <p:nvSpPr>
          <p:cNvPr id="4" name="スライド番号プレースホルダー 3">
            <a:extLst>
              <a:ext uri="{FF2B5EF4-FFF2-40B4-BE49-F238E27FC236}">
                <a16:creationId xmlns:a16="http://schemas.microsoft.com/office/drawing/2014/main" id="{7B1BF83A-59E2-4EB2-BE5D-F78B04ED55FE}"/>
              </a:ext>
            </a:extLst>
          </p:cNvPr>
          <p:cNvSpPr>
            <a:spLocks noGrp="1"/>
          </p:cNvSpPr>
          <p:nvPr>
            <p:ph type="sldNum" sz="quarter" idx="12"/>
          </p:nvPr>
        </p:nvSpPr>
        <p:spPr/>
        <p:txBody>
          <a:bodyPr/>
          <a:lstStyle/>
          <a:p>
            <a:fld id="{3DC22B20-76E9-4BCC-AC9A-37FC2DD162AB}" type="slidenum">
              <a:rPr kumimoji="1" lang="ja-JP" altLang="en-US" smtClean="0"/>
              <a:t>22</a:t>
            </a:fld>
            <a:endParaRPr kumimoji="1" lang="ja-JP" altLang="en-US"/>
          </a:p>
        </p:txBody>
      </p:sp>
      <mc:AlternateContent xmlns:mc="http://schemas.openxmlformats.org/markup-compatibility/2006">
        <mc:Choice xmlns:a14="http://schemas.microsoft.com/office/drawing/2010/main" Requires="a14">
          <p:sp>
            <p:nvSpPr>
              <p:cNvPr id="6" name="四角形: 角を丸くする 5">
                <a:extLst>
                  <a:ext uri="{FF2B5EF4-FFF2-40B4-BE49-F238E27FC236}">
                    <a16:creationId xmlns:a16="http://schemas.microsoft.com/office/drawing/2014/main" id="{835084E2-AFE6-47F5-85E3-735EAAB5560A}"/>
                  </a:ext>
                </a:extLst>
              </p:cNvPr>
              <p:cNvSpPr/>
              <p:nvPr/>
            </p:nvSpPr>
            <p:spPr>
              <a:xfrm>
                <a:off x="5430416" y="3692178"/>
                <a:ext cx="3542338" cy="3165822"/>
              </a:xfrm>
              <a:prstGeom prst="roundRect">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lstStyle/>
              <a:p>
                <a:pPr marL="0" indent="0">
                  <a:buNone/>
                </a:pPr>
                <a:r>
                  <a:rPr lang="en-US" altLang="ja-JP" sz="2000" dirty="0">
                    <a:latin typeface="+mn-ea"/>
                  </a:rPr>
                  <a:t>Accuracy = </a:t>
                </a:r>
                <a14:m>
                  <m:oMath xmlns:m="http://schemas.openxmlformats.org/officeDocument/2006/math">
                    <m:f>
                      <m:fPr>
                        <m:ctrlPr>
                          <a:rPr lang="en-US" altLang="ja-JP" sz="2000" i="1" smtClean="0">
                            <a:latin typeface="Cambria Math" panose="02040503050406030204" pitchFamily="18" charset="0"/>
                          </a:rPr>
                        </m:ctrlPr>
                      </m:fPr>
                      <m:num>
                        <m:r>
                          <m:rPr>
                            <m:sty m:val="p"/>
                          </m:rPr>
                          <a:rPr lang="en-US" altLang="ja-JP" sz="2000" b="0" i="0" smtClean="0">
                            <a:latin typeface="Cambria Math" panose="02040503050406030204" pitchFamily="18" charset="0"/>
                          </a:rPr>
                          <m:t>TP</m:t>
                        </m:r>
                        <m:r>
                          <a:rPr lang="en-US" altLang="ja-JP" sz="2000" b="0" i="0" smtClean="0">
                            <a:latin typeface="Cambria Math" panose="02040503050406030204" pitchFamily="18" charset="0"/>
                          </a:rPr>
                          <m:t>+</m:t>
                        </m:r>
                        <m:r>
                          <m:rPr>
                            <m:sty m:val="p"/>
                          </m:rPr>
                          <a:rPr lang="en-US" altLang="ja-JP" sz="2000" b="0" i="0" smtClean="0">
                            <a:latin typeface="Cambria Math" panose="02040503050406030204" pitchFamily="18" charset="0"/>
                          </a:rPr>
                          <m:t>TN</m:t>
                        </m:r>
                      </m:num>
                      <m:den>
                        <m:r>
                          <m:rPr>
                            <m:sty m:val="p"/>
                          </m:rPr>
                          <a:rPr lang="en-US" altLang="ja-JP" sz="2000" b="0" i="0" smtClean="0">
                            <a:latin typeface="Cambria Math" panose="02040503050406030204" pitchFamily="18" charset="0"/>
                          </a:rPr>
                          <m:t>TP</m:t>
                        </m:r>
                        <m:r>
                          <a:rPr lang="en-US" altLang="ja-JP" sz="2000" b="0" i="0" smtClean="0">
                            <a:latin typeface="Cambria Math" panose="02040503050406030204" pitchFamily="18" charset="0"/>
                          </a:rPr>
                          <m:t>+</m:t>
                        </m:r>
                        <m:r>
                          <m:rPr>
                            <m:sty m:val="p"/>
                          </m:rPr>
                          <a:rPr lang="en-US" altLang="ja-JP" sz="2000" b="0" i="0" smtClean="0">
                            <a:latin typeface="Cambria Math" panose="02040503050406030204" pitchFamily="18" charset="0"/>
                          </a:rPr>
                          <m:t>FP</m:t>
                        </m:r>
                        <m:r>
                          <a:rPr lang="en-US" altLang="ja-JP" sz="2000" b="0" i="0" smtClean="0">
                            <a:latin typeface="Cambria Math" panose="02040503050406030204" pitchFamily="18" charset="0"/>
                          </a:rPr>
                          <m:t>+</m:t>
                        </m:r>
                        <m:r>
                          <m:rPr>
                            <m:sty m:val="p"/>
                          </m:rPr>
                          <a:rPr lang="en-US" altLang="ja-JP" sz="2000" b="0" i="0" smtClean="0">
                            <a:latin typeface="Cambria Math" panose="02040503050406030204" pitchFamily="18" charset="0"/>
                          </a:rPr>
                          <m:t>TN</m:t>
                        </m:r>
                        <m:r>
                          <a:rPr lang="en-US" altLang="ja-JP" sz="2000" b="0" i="0" smtClean="0">
                            <a:latin typeface="Cambria Math" panose="02040503050406030204" pitchFamily="18" charset="0"/>
                          </a:rPr>
                          <m:t>+</m:t>
                        </m:r>
                        <m:r>
                          <m:rPr>
                            <m:sty m:val="p"/>
                          </m:rPr>
                          <a:rPr lang="en-US" altLang="ja-JP" sz="2000" b="0" i="0" smtClean="0">
                            <a:latin typeface="Cambria Math" panose="02040503050406030204" pitchFamily="18" charset="0"/>
                          </a:rPr>
                          <m:t>FN</m:t>
                        </m:r>
                      </m:den>
                    </m:f>
                  </m:oMath>
                </a14:m>
                <a:endParaRPr lang="en-US" altLang="ja-JP" sz="2000" dirty="0">
                  <a:latin typeface="+mn-ea"/>
                </a:endParaRPr>
              </a:p>
              <a:p>
                <a:pPr marL="0" indent="0">
                  <a:buNone/>
                </a:pPr>
                <a:endParaRPr lang="en-US" altLang="ja-JP" sz="2000" dirty="0">
                  <a:latin typeface="+mn-ea"/>
                </a:endParaRPr>
              </a:p>
              <a:p>
                <a:pPr marL="0" indent="0">
                  <a:buNone/>
                </a:pPr>
                <a:r>
                  <a:rPr lang="en-US" altLang="ja-JP" sz="2000" dirty="0">
                    <a:latin typeface="+mn-ea"/>
                  </a:rPr>
                  <a:t>Precision = </a:t>
                </a:r>
                <a14:m>
                  <m:oMath xmlns:m="http://schemas.openxmlformats.org/officeDocument/2006/math">
                    <m:f>
                      <m:fPr>
                        <m:ctrlPr>
                          <a:rPr lang="en-US" altLang="ja-JP" sz="2000" i="1" smtClean="0">
                            <a:latin typeface="Cambria Math" panose="02040503050406030204" pitchFamily="18" charset="0"/>
                          </a:rPr>
                        </m:ctrlPr>
                      </m:fPr>
                      <m:num>
                        <m:r>
                          <m:rPr>
                            <m:sty m:val="p"/>
                          </m:rPr>
                          <a:rPr lang="en-US" altLang="ja-JP" sz="2000" b="0" i="0" smtClean="0">
                            <a:latin typeface="Cambria Math" panose="02040503050406030204" pitchFamily="18" charset="0"/>
                          </a:rPr>
                          <m:t>TP</m:t>
                        </m:r>
                      </m:num>
                      <m:den>
                        <m:r>
                          <m:rPr>
                            <m:sty m:val="p"/>
                          </m:rPr>
                          <a:rPr lang="en-US" altLang="ja-JP" sz="2000" b="0" i="0" smtClean="0">
                            <a:latin typeface="Cambria Math" panose="02040503050406030204" pitchFamily="18" charset="0"/>
                          </a:rPr>
                          <m:t>TP</m:t>
                        </m:r>
                        <m:r>
                          <a:rPr lang="en-US" altLang="ja-JP" sz="2000" b="0" i="0" smtClean="0">
                            <a:latin typeface="Cambria Math" panose="02040503050406030204" pitchFamily="18" charset="0"/>
                          </a:rPr>
                          <m:t>+</m:t>
                        </m:r>
                        <m:r>
                          <m:rPr>
                            <m:sty m:val="p"/>
                          </m:rPr>
                          <a:rPr lang="en-US" altLang="ja-JP" sz="2000" b="0" i="0" smtClean="0">
                            <a:latin typeface="Cambria Math" panose="02040503050406030204" pitchFamily="18" charset="0"/>
                          </a:rPr>
                          <m:t>FP</m:t>
                        </m:r>
                      </m:den>
                    </m:f>
                  </m:oMath>
                </a14:m>
                <a:endParaRPr lang="en-US" altLang="ja-JP" sz="2000" b="0" dirty="0">
                  <a:latin typeface="+mn-ea"/>
                </a:endParaRPr>
              </a:p>
              <a:p>
                <a:pPr marL="0" indent="0">
                  <a:buNone/>
                </a:pPr>
                <a:endParaRPr lang="en-US" altLang="ja-JP" sz="2000" dirty="0">
                  <a:latin typeface="+mn-ea"/>
                </a:endParaRPr>
              </a:p>
              <a:p>
                <a:pPr marL="0" indent="0">
                  <a:buNone/>
                </a:pPr>
                <a:r>
                  <a:rPr lang="en-US" altLang="ja-JP" sz="2000" dirty="0">
                    <a:latin typeface="+mn-ea"/>
                  </a:rPr>
                  <a:t>Recall = </a:t>
                </a:r>
                <a14:m>
                  <m:oMath xmlns:m="http://schemas.openxmlformats.org/officeDocument/2006/math">
                    <m:f>
                      <m:fPr>
                        <m:ctrlPr>
                          <a:rPr lang="en-US" altLang="ja-JP" sz="2000" i="1" smtClean="0">
                            <a:latin typeface="Cambria Math" panose="02040503050406030204" pitchFamily="18" charset="0"/>
                          </a:rPr>
                        </m:ctrlPr>
                      </m:fPr>
                      <m:num>
                        <m:r>
                          <m:rPr>
                            <m:sty m:val="p"/>
                          </m:rPr>
                          <a:rPr lang="en-US" altLang="ja-JP" sz="2000" b="0" i="0" smtClean="0">
                            <a:latin typeface="Cambria Math" panose="02040503050406030204" pitchFamily="18" charset="0"/>
                          </a:rPr>
                          <m:t>TP</m:t>
                        </m:r>
                      </m:num>
                      <m:den>
                        <m:r>
                          <m:rPr>
                            <m:sty m:val="p"/>
                          </m:rPr>
                          <a:rPr lang="en-US" altLang="ja-JP" sz="2000" b="0" i="0" smtClean="0">
                            <a:latin typeface="Cambria Math" panose="02040503050406030204" pitchFamily="18" charset="0"/>
                          </a:rPr>
                          <m:t>TP</m:t>
                        </m:r>
                        <m:r>
                          <a:rPr lang="en-US" altLang="ja-JP" sz="2000" b="0" i="0" smtClean="0">
                            <a:latin typeface="Cambria Math" panose="02040503050406030204" pitchFamily="18" charset="0"/>
                          </a:rPr>
                          <m:t>+</m:t>
                        </m:r>
                        <m:r>
                          <m:rPr>
                            <m:sty m:val="p"/>
                          </m:rPr>
                          <a:rPr lang="en-US" altLang="ja-JP" sz="2000" b="0" i="0" smtClean="0">
                            <a:latin typeface="Cambria Math" panose="02040503050406030204" pitchFamily="18" charset="0"/>
                          </a:rPr>
                          <m:t>FN</m:t>
                        </m:r>
                      </m:den>
                    </m:f>
                  </m:oMath>
                </a14:m>
                <a:endParaRPr lang="en-US" altLang="ja-JP" sz="2000" dirty="0">
                  <a:latin typeface="+mn-ea"/>
                </a:endParaRPr>
              </a:p>
              <a:p>
                <a:pPr marL="0" indent="0">
                  <a:buNone/>
                </a:pPr>
                <a:endParaRPr lang="en-US" altLang="ja-JP" sz="2000" dirty="0">
                  <a:latin typeface="+mn-ea"/>
                </a:endParaRPr>
              </a:p>
              <a:p>
                <a:pPr marL="0" indent="0">
                  <a:buNone/>
                </a:pPr>
                <a:r>
                  <a:rPr lang="en-US" altLang="ja-JP" sz="2000" dirty="0">
                    <a:latin typeface="+mn-ea"/>
                  </a:rPr>
                  <a:t>F = </a:t>
                </a:r>
                <a14:m>
                  <m:oMath xmlns:m="http://schemas.openxmlformats.org/officeDocument/2006/math">
                    <m:f>
                      <m:fPr>
                        <m:ctrlPr>
                          <a:rPr lang="en-US" altLang="ja-JP" sz="2000" i="1" smtClean="0">
                            <a:latin typeface="Cambria Math" panose="02040503050406030204" pitchFamily="18" charset="0"/>
                          </a:rPr>
                        </m:ctrlPr>
                      </m:fPr>
                      <m:num>
                        <m:r>
                          <a:rPr lang="en-US" altLang="ja-JP" sz="2000" b="0" i="0" smtClean="0">
                            <a:latin typeface="Cambria Math" panose="02040503050406030204" pitchFamily="18" charset="0"/>
                          </a:rPr>
                          <m:t>2 ∗ </m:t>
                        </m:r>
                        <m:r>
                          <m:rPr>
                            <m:sty m:val="p"/>
                          </m:rPr>
                          <a:rPr lang="en-US" altLang="ja-JP" sz="2000" b="0" i="0" smtClean="0">
                            <a:latin typeface="Cambria Math" panose="02040503050406030204" pitchFamily="18" charset="0"/>
                          </a:rPr>
                          <m:t>Recall</m:t>
                        </m:r>
                        <m:r>
                          <a:rPr lang="en-US" altLang="ja-JP" sz="2000" b="0" i="0" smtClean="0">
                            <a:latin typeface="Cambria Math" panose="02040503050406030204" pitchFamily="18" charset="0"/>
                          </a:rPr>
                          <m:t> ∗</m:t>
                        </m:r>
                        <m:r>
                          <m:rPr>
                            <m:sty m:val="p"/>
                          </m:rPr>
                          <a:rPr lang="en-US" altLang="ja-JP" sz="2000" b="0" i="0" smtClean="0">
                            <a:latin typeface="Cambria Math" panose="02040503050406030204" pitchFamily="18" charset="0"/>
                          </a:rPr>
                          <m:t>Precision</m:t>
                        </m:r>
                      </m:num>
                      <m:den>
                        <m:r>
                          <m:rPr>
                            <m:sty m:val="p"/>
                          </m:rPr>
                          <a:rPr lang="en-US" altLang="ja-JP" sz="2000" b="0" i="0" smtClean="0">
                            <a:latin typeface="Cambria Math" panose="02040503050406030204" pitchFamily="18" charset="0"/>
                          </a:rPr>
                          <m:t>Recall</m:t>
                        </m:r>
                        <m:r>
                          <a:rPr lang="en-US" altLang="ja-JP" sz="2000" b="0" i="0" smtClean="0">
                            <a:latin typeface="Cambria Math" panose="02040503050406030204" pitchFamily="18" charset="0"/>
                          </a:rPr>
                          <m:t>+</m:t>
                        </m:r>
                        <m:r>
                          <m:rPr>
                            <m:sty m:val="p"/>
                          </m:rPr>
                          <a:rPr lang="en-US" altLang="ja-JP" sz="2000" b="0" i="0" smtClean="0">
                            <a:latin typeface="Cambria Math" panose="02040503050406030204" pitchFamily="18" charset="0"/>
                          </a:rPr>
                          <m:t>Precision</m:t>
                        </m:r>
                      </m:den>
                    </m:f>
                  </m:oMath>
                </a14:m>
                <a:endParaRPr kumimoji="1" lang="ja-JP" altLang="en-US" sz="2000" dirty="0">
                  <a:latin typeface="+mn-ea"/>
                </a:endParaRPr>
              </a:p>
            </p:txBody>
          </p:sp>
        </mc:Choice>
        <mc:Fallback>
          <p:sp>
            <p:nvSpPr>
              <p:cNvPr id="6" name="四角形: 角を丸くする 5">
                <a:extLst>
                  <a:ext uri="{FF2B5EF4-FFF2-40B4-BE49-F238E27FC236}">
                    <a16:creationId xmlns:a16="http://schemas.microsoft.com/office/drawing/2014/main" id="{835084E2-AFE6-47F5-85E3-735EAAB5560A}"/>
                  </a:ext>
                </a:extLst>
              </p:cNvPr>
              <p:cNvSpPr>
                <a:spLocks noRot="1" noChangeAspect="1" noMove="1" noResize="1" noEditPoints="1" noAdjustHandles="1" noChangeArrowheads="1" noChangeShapeType="1" noTextEdit="1"/>
              </p:cNvSpPr>
              <p:nvPr/>
            </p:nvSpPr>
            <p:spPr>
              <a:xfrm>
                <a:off x="5430416" y="3692178"/>
                <a:ext cx="3542338" cy="3165822"/>
              </a:xfrm>
              <a:prstGeom prst="roundRect">
                <a:avLst/>
              </a:prstGeom>
              <a:blipFill>
                <a:blip r:embed="rId3"/>
                <a:stretch>
                  <a:fillRect/>
                </a:stretch>
              </a:blipFill>
            </p:spPr>
            <p:txBody>
              <a:bodyPr/>
              <a:lstStyle/>
              <a:p>
                <a:r>
                  <a:rPr lang="ja-JP" altLang="en-US">
                    <a:noFill/>
                  </a:rPr>
                  <a:t> </a:t>
                </a:r>
              </a:p>
            </p:txBody>
          </p:sp>
        </mc:Fallback>
      </mc:AlternateContent>
      <p:graphicFrame>
        <p:nvGraphicFramePr>
          <p:cNvPr id="9" name="表 9">
            <a:extLst>
              <a:ext uri="{FF2B5EF4-FFF2-40B4-BE49-F238E27FC236}">
                <a16:creationId xmlns:a16="http://schemas.microsoft.com/office/drawing/2014/main" id="{39560DB1-6C10-474F-AA64-62936EDE3C31}"/>
              </a:ext>
            </a:extLst>
          </p:cNvPr>
          <p:cNvGraphicFramePr>
            <a:graphicFrameLocks noGrp="1"/>
          </p:cNvGraphicFramePr>
          <p:nvPr>
            <p:extLst>
              <p:ext uri="{D42A27DB-BD31-4B8C-83A1-F6EECF244321}">
                <p14:modId xmlns:p14="http://schemas.microsoft.com/office/powerpoint/2010/main" val="3522335308"/>
              </p:ext>
            </p:extLst>
          </p:nvPr>
        </p:nvGraphicFramePr>
        <p:xfrm>
          <a:off x="430306" y="3692176"/>
          <a:ext cx="4856309" cy="3165824"/>
        </p:xfrm>
        <a:graphic>
          <a:graphicData uri="http://schemas.openxmlformats.org/drawingml/2006/table">
            <a:tbl>
              <a:tblPr firstRow="1" bandRow="1">
                <a:tableStyleId>{5C22544A-7EE6-4342-B048-85BDC9FD1C3A}</a:tableStyleId>
              </a:tblPr>
              <a:tblGrid>
                <a:gridCol w="1109063">
                  <a:extLst>
                    <a:ext uri="{9D8B030D-6E8A-4147-A177-3AD203B41FA5}">
                      <a16:colId xmlns:a16="http://schemas.microsoft.com/office/drawing/2014/main" val="2619614494"/>
                    </a:ext>
                  </a:extLst>
                </a:gridCol>
                <a:gridCol w="1282181">
                  <a:extLst>
                    <a:ext uri="{9D8B030D-6E8A-4147-A177-3AD203B41FA5}">
                      <a16:colId xmlns:a16="http://schemas.microsoft.com/office/drawing/2014/main" val="1609164138"/>
                    </a:ext>
                  </a:extLst>
                </a:gridCol>
                <a:gridCol w="1166463">
                  <a:extLst>
                    <a:ext uri="{9D8B030D-6E8A-4147-A177-3AD203B41FA5}">
                      <a16:colId xmlns:a16="http://schemas.microsoft.com/office/drawing/2014/main" val="701887859"/>
                    </a:ext>
                  </a:extLst>
                </a:gridCol>
                <a:gridCol w="1298602">
                  <a:extLst>
                    <a:ext uri="{9D8B030D-6E8A-4147-A177-3AD203B41FA5}">
                      <a16:colId xmlns:a16="http://schemas.microsoft.com/office/drawing/2014/main" val="1883101212"/>
                    </a:ext>
                  </a:extLst>
                </a:gridCol>
              </a:tblGrid>
              <a:tr h="791456">
                <a:tc rowSpan="2" gridSpan="2">
                  <a:txBody>
                    <a:bodyPr/>
                    <a:lstStyle/>
                    <a:p>
                      <a:pPr algn="ctr">
                        <a:lnSpc>
                          <a:spcPct val="200000"/>
                        </a:lnSpc>
                      </a:pPr>
                      <a:endParaRPr kumimoji="1" lang="ja-JP"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2" hMerge="1">
                  <a:txBody>
                    <a:bodyPr/>
                    <a:lstStyle/>
                    <a:p>
                      <a:endParaRPr kumimoji="1" lang="ja-JP" altLang="en-US"/>
                    </a:p>
                  </a:txBody>
                  <a:tcPr/>
                </a:tc>
                <a:tc gridSpan="2">
                  <a:txBody>
                    <a:bodyPr/>
                    <a:lstStyle/>
                    <a:p>
                      <a:pPr algn="ctr">
                        <a:lnSpc>
                          <a:spcPct val="200000"/>
                        </a:lnSpc>
                      </a:pPr>
                      <a:r>
                        <a:rPr kumimoji="1" lang="ja-JP" altLang="en-US" b="0" dirty="0">
                          <a:solidFill>
                            <a:schemeClr val="tx1"/>
                          </a:solidFill>
                        </a:rPr>
                        <a:t>真の結果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kumimoji="1" lang="ja-JP" altLang="en-US"/>
                    </a:p>
                  </a:txBody>
                  <a:tcPr/>
                </a:tc>
                <a:extLst>
                  <a:ext uri="{0D108BD9-81ED-4DB2-BD59-A6C34878D82A}">
                    <a16:rowId xmlns:a16="http://schemas.microsoft.com/office/drawing/2014/main" val="4213613140"/>
                  </a:ext>
                </a:extLst>
              </a:tr>
              <a:tr h="791456">
                <a:tc gridSpan="2" vMerge="1">
                  <a:txBody>
                    <a:bodyPr/>
                    <a:lstStyle/>
                    <a:p>
                      <a:endParaRPr kumimoji="1" lang="ja-JP" altLang="en-US"/>
                    </a:p>
                  </a:txBody>
                  <a:tcPr/>
                </a:tc>
                <a:tc hMerge="1" vMerge="1">
                  <a:txBody>
                    <a:bodyPr/>
                    <a:lstStyle/>
                    <a:p>
                      <a:endParaRPr kumimoji="1" lang="ja-JP" altLang="en-US"/>
                    </a:p>
                  </a:txBody>
                  <a:tcPr/>
                </a:tc>
                <a:tc>
                  <a:txBody>
                    <a:bodyPr/>
                    <a:lstStyle/>
                    <a:p>
                      <a:pPr algn="ctr">
                        <a:lnSpc>
                          <a:spcPct val="200000"/>
                        </a:lnSpc>
                      </a:pPr>
                      <a:r>
                        <a:rPr kumimoji="1" lang="en-US" altLang="ja-JP" sz="1800" b="0" dirty="0">
                          <a:solidFill>
                            <a:schemeClr val="tx1"/>
                          </a:solidFill>
                        </a:rPr>
                        <a:t>Positive</a:t>
                      </a:r>
                      <a:endParaRPr kumimoji="1" lang="ja-JP"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200000"/>
                        </a:lnSpc>
                      </a:pPr>
                      <a:r>
                        <a:rPr kumimoji="1" lang="en-US" altLang="ja-JP" sz="1800" b="0" dirty="0">
                          <a:solidFill>
                            <a:schemeClr val="tx1"/>
                          </a:solidFill>
                        </a:rPr>
                        <a:t>Negative</a:t>
                      </a:r>
                      <a:endParaRPr kumimoji="1" lang="ja-JP"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512161295"/>
                  </a:ext>
                </a:extLst>
              </a:tr>
              <a:tr h="791456">
                <a:tc rowSpan="2">
                  <a:txBody>
                    <a:bodyPr/>
                    <a:lstStyle/>
                    <a:p>
                      <a:pPr algn="ctr">
                        <a:lnSpc>
                          <a:spcPct val="200000"/>
                        </a:lnSpc>
                      </a:pPr>
                      <a:r>
                        <a:rPr kumimoji="1" lang="ja-JP" altLang="en-US" b="0" dirty="0">
                          <a:solidFill>
                            <a:schemeClr val="tx1"/>
                          </a:solidFill>
                        </a:rPr>
                        <a:t>予測結果</a:t>
                      </a:r>
                    </a:p>
                  </a:txBody>
                  <a:tcPr vert="eaVe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200000"/>
                        </a:lnSpc>
                      </a:pPr>
                      <a:r>
                        <a:rPr kumimoji="1" lang="en-US" altLang="ja-JP" sz="1800" b="0" dirty="0">
                          <a:solidFill>
                            <a:schemeClr val="tx1"/>
                          </a:solidFill>
                        </a:rPr>
                        <a:t>Positive</a:t>
                      </a:r>
                      <a:endParaRPr kumimoji="1" lang="ja-JP"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200000"/>
                        </a:lnSpc>
                      </a:pPr>
                      <a:r>
                        <a:rPr kumimoji="1" lang="en-US" altLang="ja-JP" sz="1800" b="0" dirty="0">
                          <a:solidFill>
                            <a:schemeClr val="tx1"/>
                          </a:solidFill>
                        </a:rPr>
                        <a:t>TP</a:t>
                      </a:r>
                      <a:endParaRPr kumimoji="1" lang="ja-JP"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200000"/>
                        </a:lnSpc>
                      </a:pPr>
                      <a:r>
                        <a:rPr kumimoji="1" lang="en-US" altLang="ja-JP" sz="1800" b="0" dirty="0">
                          <a:solidFill>
                            <a:schemeClr val="tx1"/>
                          </a:solidFill>
                        </a:rPr>
                        <a:t>FP</a:t>
                      </a:r>
                      <a:endParaRPr kumimoji="1" lang="ja-JP"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22260975"/>
                  </a:ext>
                </a:extLst>
              </a:tr>
              <a:tr h="791456">
                <a:tc vMerge="1">
                  <a:txBody>
                    <a:bodyPr/>
                    <a:lstStyle/>
                    <a:p>
                      <a:endParaRPr kumimoji="1" lang="ja-JP" altLang="en-US"/>
                    </a:p>
                  </a:txBody>
                  <a:tcPr/>
                </a:tc>
                <a:tc>
                  <a:txBody>
                    <a:bodyPr/>
                    <a:lstStyle/>
                    <a:p>
                      <a:pPr algn="ctr">
                        <a:lnSpc>
                          <a:spcPct val="200000"/>
                        </a:lnSpc>
                      </a:pPr>
                      <a:r>
                        <a:rPr kumimoji="1" lang="en-US" altLang="ja-JP" sz="1800" b="0" dirty="0">
                          <a:solidFill>
                            <a:schemeClr val="tx1"/>
                          </a:solidFill>
                        </a:rPr>
                        <a:t>Negative</a:t>
                      </a:r>
                      <a:endParaRPr kumimoji="1" lang="ja-JP"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200000"/>
                        </a:lnSpc>
                      </a:pPr>
                      <a:r>
                        <a:rPr kumimoji="1" lang="en-US" altLang="ja-JP" sz="1800" b="0" dirty="0">
                          <a:solidFill>
                            <a:schemeClr val="tx1"/>
                          </a:solidFill>
                        </a:rPr>
                        <a:t>FN</a:t>
                      </a:r>
                      <a:endParaRPr kumimoji="1" lang="ja-JP"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200000"/>
                        </a:lnSpc>
                      </a:pPr>
                      <a:r>
                        <a:rPr kumimoji="1" lang="en-US" altLang="ja-JP" sz="1800" b="0" dirty="0">
                          <a:solidFill>
                            <a:schemeClr val="tx1"/>
                          </a:solidFill>
                        </a:rPr>
                        <a:t>TN</a:t>
                      </a:r>
                      <a:endParaRPr kumimoji="1" lang="ja-JP"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763932699"/>
                  </a:ext>
                </a:extLst>
              </a:tr>
            </a:tbl>
          </a:graphicData>
        </a:graphic>
      </p:graphicFrame>
    </p:spTree>
    <p:extLst>
      <p:ext uri="{BB962C8B-B14F-4D97-AF65-F5344CB8AC3E}">
        <p14:creationId xmlns:p14="http://schemas.microsoft.com/office/powerpoint/2010/main" val="2309625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430929-BFF0-4186-92D1-2F49B5D4B037}"/>
              </a:ext>
            </a:extLst>
          </p:cNvPr>
          <p:cNvSpPr>
            <a:spLocks noGrp="1"/>
          </p:cNvSpPr>
          <p:nvPr>
            <p:ph type="title"/>
          </p:nvPr>
        </p:nvSpPr>
        <p:spPr/>
        <p:txBody>
          <a:bodyPr>
            <a:normAutofit/>
          </a:bodyPr>
          <a:lstStyle/>
          <a:p>
            <a:br>
              <a:rPr lang="en-US" altLang="ja-JP" sz="2100" dirty="0"/>
            </a:br>
            <a:r>
              <a:rPr lang="ja-JP" altLang="en-US" sz="2100" dirty="0"/>
              <a:t>識別器の評価指標</a:t>
            </a:r>
          </a:p>
        </p:txBody>
      </p:sp>
      <p:graphicFrame>
        <p:nvGraphicFramePr>
          <p:cNvPr id="5" name="表 5">
            <a:extLst>
              <a:ext uri="{FF2B5EF4-FFF2-40B4-BE49-F238E27FC236}">
                <a16:creationId xmlns:a16="http://schemas.microsoft.com/office/drawing/2014/main" id="{B254C855-77A6-4BEB-8576-6E96DD8E6A7B}"/>
              </a:ext>
            </a:extLst>
          </p:cNvPr>
          <p:cNvGraphicFramePr>
            <a:graphicFrameLocks noGrp="1"/>
          </p:cNvGraphicFramePr>
          <p:nvPr>
            <p:ph idx="1"/>
            <p:extLst>
              <p:ext uri="{D42A27DB-BD31-4B8C-83A1-F6EECF244321}">
                <p14:modId xmlns:p14="http://schemas.microsoft.com/office/powerpoint/2010/main" val="3220988784"/>
              </p:ext>
            </p:extLst>
          </p:nvPr>
        </p:nvGraphicFramePr>
        <p:xfrm>
          <a:off x="1943100" y="2133599"/>
          <a:ext cx="6591300" cy="3514640"/>
        </p:xfrm>
        <a:graphic>
          <a:graphicData uri="http://schemas.openxmlformats.org/drawingml/2006/table">
            <a:tbl>
              <a:tblPr firstRow="1" bandRow="1">
                <a:tableStyleId>{5C22544A-7EE6-4342-B048-85BDC9FD1C3A}</a:tableStyleId>
              </a:tblPr>
              <a:tblGrid>
                <a:gridCol w="3295650">
                  <a:extLst>
                    <a:ext uri="{9D8B030D-6E8A-4147-A177-3AD203B41FA5}">
                      <a16:colId xmlns:a16="http://schemas.microsoft.com/office/drawing/2014/main" val="2924641454"/>
                    </a:ext>
                  </a:extLst>
                </a:gridCol>
                <a:gridCol w="3295650">
                  <a:extLst>
                    <a:ext uri="{9D8B030D-6E8A-4147-A177-3AD203B41FA5}">
                      <a16:colId xmlns:a16="http://schemas.microsoft.com/office/drawing/2014/main" val="3337415289"/>
                    </a:ext>
                  </a:extLst>
                </a:gridCol>
              </a:tblGrid>
              <a:tr h="702928">
                <a:tc>
                  <a:txBody>
                    <a:bodyPr/>
                    <a:lstStyle/>
                    <a:p>
                      <a:pPr algn="ctr">
                        <a:lnSpc>
                          <a:spcPct val="200000"/>
                        </a:lnSpc>
                      </a:pPr>
                      <a:r>
                        <a:rPr kumimoji="1" lang="ja-JP" altLang="en-US" b="0" dirty="0">
                          <a:solidFill>
                            <a:schemeClr val="tx1"/>
                          </a:solidFill>
                          <a:latin typeface="+mn-ea"/>
                          <a:ea typeface="+mn-ea"/>
                        </a:rPr>
                        <a:t>データ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lnSpc>
                          <a:spcPct val="200000"/>
                        </a:lnSpc>
                      </a:pPr>
                      <a:r>
                        <a:rPr kumimoji="1" lang="ja-JP" altLang="en-US" b="0" dirty="0">
                          <a:solidFill>
                            <a:schemeClr val="tx1"/>
                          </a:solidFill>
                        </a:rPr>
                        <a:t>データ数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610751591"/>
                  </a:ext>
                </a:extLst>
              </a:tr>
              <a:tr h="702928">
                <a:tc>
                  <a:txBody>
                    <a:bodyPr/>
                    <a:lstStyle/>
                    <a:p>
                      <a:pPr algn="ctr">
                        <a:lnSpc>
                          <a:spcPct val="200000"/>
                        </a:lnSpc>
                      </a:pPr>
                      <a:r>
                        <a:rPr kumimoji="1" lang="ja-JP" altLang="en-US" b="0" dirty="0">
                          <a:solidFill>
                            <a:schemeClr val="tx1"/>
                          </a:solidFill>
                        </a:rPr>
                        <a:t>総データ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lnSpc>
                          <a:spcPct val="200000"/>
                        </a:lnSpc>
                      </a:pPr>
                      <a:r>
                        <a:rPr kumimoji="1" lang="en-US" altLang="ja-JP" b="0" dirty="0">
                          <a:solidFill>
                            <a:schemeClr val="tx1"/>
                          </a:solidFill>
                        </a:rPr>
                        <a:t>6000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514586962"/>
                  </a:ext>
                </a:extLst>
              </a:tr>
              <a:tr h="702928">
                <a:tc>
                  <a:txBody>
                    <a:bodyPr/>
                    <a:lstStyle/>
                    <a:p>
                      <a:pPr algn="ctr">
                        <a:lnSpc>
                          <a:spcPct val="200000"/>
                        </a:lnSpc>
                      </a:pPr>
                      <a:r>
                        <a:rPr kumimoji="1" lang="ja-JP" altLang="en-US" b="0" dirty="0">
                          <a:solidFill>
                            <a:schemeClr val="tx1"/>
                          </a:solidFill>
                        </a:rPr>
                        <a:t>訓練データ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lnSpc>
                          <a:spcPct val="200000"/>
                        </a:lnSpc>
                      </a:pPr>
                      <a:r>
                        <a:rPr kumimoji="1" lang="en-US" altLang="ja-JP" b="0" dirty="0">
                          <a:solidFill>
                            <a:schemeClr val="tx1"/>
                          </a:solidFill>
                        </a:rPr>
                        <a:t>3600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084239199"/>
                  </a:ext>
                </a:extLst>
              </a:tr>
              <a:tr h="702928">
                <a:tc>
                  <a:txBody>
                    <a:bodyPr/>
                    <a:lstStyle/>
                    <a:p>
                      <a:pPr algn="ctr">
                        <a:lnSpc>
                          <a:spcPct val="200000"/>
                        </a:lnSpc>
                      </a:pPr>
                      <a:r>
                        <a:rPr kumimoji="1" lang="ja-JP" altLang="en-US" b="0" dirty="0">
                          <a:solidFill>
                            <a:schemeClr val="tx1"/>
                          </a:solidFill>
                        </a:rPr>
                        <a:t>バリデーションデータ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lnSpc>
                          <a:spcPct val="200000"/>
                        </a:lnSpc>
                      </a:pPr>
                      <a:r>
                        <a:rPr kumimoji="1" lang="en-US" altLang="ja-JP" b="0" dirty="0">
                          <a:solidFill>
                            <a:schemeClr val="tx1"/>
                          </a:solidFill>
                        </a:rPr>
                        <a:t>1200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964662349"/>
                  </a:ext>
                </a:extLst>
              </a:tr>
              <a:tr h="702928">
                <a:tc>
                  <a:txBody>
                    <a:bodyPr/>
                    <a:lstStyle/>
                    <a:p>
                      <a:pPr algn="ctr">
                        <a:lnSpc>
                          <a:spcPct val="200000"/>
                        </a:lnSpc>
                      </a:pPr>
                      <a:r>
                        <a:rPr kumimoji="1" lang="ja-JP" altLang="en-US" b="0" dirty="0">
                          <a:solidFill>
                            <a:schemeClr val="tx1"/>
                          </a:solidFill>
                        </a:rPr>
                        <a:t>テストデータ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lnSpc>
                          <a:spcPct val="200000"/>
                        </a:lnSpc>
                      </a:pPr>
                      <a:r>
                        <a:rPr kumimoji="1" lang="en-US" altLang="ja-JP" b="0" dirty="0">
                          <a:solidFill>
                            <a:schemeClr val="tx1"/>
                          </a:solidFill>
                        </a:rPr>
                        <a:t>1200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966003376"/>
                  </a:ext>
                </a:extLst>
              </a:tr>
            </a:tbl>
          </a:graphicData>
        </a:graphic>
      </p:graphicFrame>
      <p:sp>
        <p:nvSpPr>
          <p:cNvPr id="4" name="スライド番号プレースホルダー 3">
            <a:extLst>
              <a:ext uri="{FF2B5EF4-FFF2-40B4-BE49-F238E27FC236}">
                <a16:creationId xmlns:a16="http://schemas.microsoft.com/office/drawing/2014/main" id="{FFC4259D-A429-49AA-89E6-AA7FFACB3A7F}"/>
              </a:ext>
            </a:extLst>
          </p:cNvPr>
          <p:cNvSpPr>
            <a:spLocks noGrp="1"/>
          </p:cNvSpPr>
          <p:nvPr>
            <p:ph type="sldNum" sz="quarter" idx="12"/>
          </p:nvPr>
        </p:nvSpPr>
        <p:spPr/>
        <p:txBody>
          <a:bodyPr/>
          <a:lstStyle/>
          <a:p>
            <a:fld id="{3DC22B20-76E9-4BCC-AC9A-37FC2DD162AB}" type="slidenum">
              <a:rPr kumimoji="1" lang="ja-JP" altLang="en-US" smtClean="0"/>
              <a:t>23</a:t>
            </a:fld>
            <a:endParaRPr kumimoji="1" lang="ja-JP" altLang="en-US"/>
          </a:p>
        </p:txBody>
      </p:sp>
    </p:spTree>
    <p:extLst>
      <p:ext uri="{BB962C8B-B14F-4D97-AF65-F5344CB8AC3E}">
        <p14:creationId xmlns:p14="http://schemas.microsoft.com/office/powerpoint/2010/main" val="3044154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33A08-42E0-4B75-A761-A9743231A1A5}"/>
              </a:ext>
            </a:extLst>
          </p:cNvPr>
          <p:cNvSpPr>
            <a:spLocks noGrp="1"/>
          </p:cNvSpPr>
          <p:nvPr>
            <p:ph type="title"/>
          </p:nvPr>
        </p:nvSpPr>
        <p:spPr/>
        <p:txBody>
          <a:bodyPr>
            <a:normAutofit/>
          </a:bodyPr>
          <a:lstStyle/>
          <a:p>
            <a:r>
              <a:rPr kumimoji="1" lang="ja-JP" altLang="en-US" sz="2400" dirty="0"/>
              <a:t>実験 </a:t>
            </a:r>
            <a:r>
              <a:rPr kumimoji="1" lang="en-US" altLang="ja-JP" sz="2400" dirty="0"/>
              <a:t>1 </a:t>
            </a:r>
            <a:r>
              <a:rPr kumimoji="1" lang="ja-JP" altLang="en-US" sz="2400" dirty="0"/>
              <a:t>のパラメータ</a:t>
            </a:r>
          </a:p>
        </p:txBody>
      </p:sp>
      <p:graphicFrame>
        <p:nvGraphicFramePr>
          <p:cNvPr id="5" name="表 5">
            <a:extLst>
              <a:ext uri="{FF2B5EF4-FFF2-40B4-BE49-F238E27FC236}">
                <a16:creationId xmlns:a16="http://schemas.microsoft.com/office/drawing/2014/main" id="{FAAD362F-979D-43DC-95B5-CAB19BEFB88B}"/>
              </a:ext>
            </a:extLst>
          </p:cNvPr>
          <p:cNvGraphicFramePr>
            <a:graphicFrameLocks noGrp="1"/>
          </p:cNvGraphicFramePr>
          <p:nvPr>
            <p:ph idx="1"/>
            <p:extLst>
              <p:ext uri="{D42A27DB-BD31-4B8C-83A1-F6EECF244321}">
                <p14:modId xmlns:p14="http://schemas.microsoft.com/office/powerpoint/2010/main" val="3293275957"/>
              </p:ext>
            </p:extLst>
          </p:nvPr>
        </p:nvGraphicFramePr>
        <p:xfrm>
          <a:off x="1943100" y="2298138"/>
          <a:ext cx="6591300" cy="4526280"/>
        </p:xfrm>
        <a:graphic>
          <a:graphicData uri="http://schemas.openxmlformats.org/drawingml/2006/table">
            <a:tbl>
              <a:tblPr firstRow="1" bandRow="1">
                <a:tableStyleId>{5C22544A-7EE6-4342-B048-85BDC9FD1C3A}</a:tableStyleId>
              </a:tblPr>
              <a:tblGrid>
                <a:gridCol w="3295650">
                  <a:extLst>
                    <a:ext uri="{9D8B030D-6E8A-4147-A177-3AD203B41FA5}">
                      <a16:colId xmlns:a16="http://schemas.microsoft.com/office/drawing/2014/main" val="768268902"/>
                    </a:ext>
                  </a:extLst>
                </a:gridCol>
                <a:gridCol w="3295650">
                  <a:extLst>
                    <a:ext uri="{9D8B030D-6E8A-4147-A177-3AD203B41FA5}">
                      <a16:colId xmlns:a16="http://schemas.microsoft.com/office/drawing/2014/main" val="2978133497"/>
                    </a:ext>
                  </a:extLst>
                </a:gridCol>
              </a:tblGrid>
              <a:tr h="435331">
                <a:tc>
                  <a:txBody>
                    <a:bodyPr/>
                    <a:lstStyle/>
                    <a:p>
                      <a:pPr algn="ctr">
                        <a:lnSpc>
                          <a:spcPct val="150000"/>
                        </a:lnSpc>
                      </a:pPr>
                      <a:r>
                        <a:rPr kumimoji="1" lang="en-US" altLang="ja-JP" sz="1800" b="0" dirty="0">
                          <a:solidFill>
                            <a:schemeClr val="tx1"/>
                          </a:solidFill>
                          <a:latin typeface="+mn-ea"/>
                          <a:ea typeface="+mn-ea"/>
                        </a:rPr>
                        <a:t>BERT </a:t>
                      </a:r>
                      <a:r>
                        <a:rPr kumimoji="1" lang="ja-JP" altLang="en-US" sz="1800" b="0" dirty="0">
                          <a:solidFill>
                            <a:schemeClr val="tx1"/>
                          </a:solidFill>
                          <a:latin typeface="+mn-ea"/>
                          <a:ea typeface="+mn-ea"/>
                        </a:rPr>
                        <a:t>層の入力次元数</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1800" b="0" dirty="0">
                          <a:solidFill>
                            <a:schemeClr val="tx1"/>
                          </a:solidFill>
                          <a:latin typeface="+mn-ea"/>
                          <a:ea typeface="+mn-ea"/>
                        </a:rPr>
                        <a:t>768</a:t>
                      </a:r>
                      <a:endParaRPr kumimoji="1" lang="ja-JP" altLang="en-US" sz="1800" b="0" dirty="0">
                        <a:solidFill>
                          <a:schemeClr val="tx1"/>
                        </a:solidFill>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6299999"/>
                  </a:ext>
                </a:extLst>
              </a:tr>
              <a:tr h="435331">
                <a:tc>
                  <a:txBody>
                    <a:bodyPr/>
                    <a:lstStyle/>
                    <a:p>
                      <a:pPr algn="ctr">
                        <a:lnSpc>
                          <a:spcPct val="150000"/>
                        </a:lnSpc>
                      </a:pPr>
                      <a:r>
                        <a:rPr kumimoji="1" lang="en-US" altLang="ja-JP" sz="1800" dirty="0">
                          <a:solidFill>
                            <a:schemeClr val="tx1"/>
                          </a:solidFill>
                          <a:latin typeface="+mn-ea"/>
                          <a:ea typeface="+mn-ea"/>
                        </a:rPr>
                        <a:t>BERT</a:t>
                      </a:r>
                      <a:r>
                        <a:rPr kumimoji="1" lang="ja-JP" altLang="en-US" sz="1800" dirty="0">
                          <a:solidFill>
                            <a:schemeClr val="tx1"/>
                          </a:solidFill>
                          <a:latin typeface="+mn-ea"/>
                          <a:ea typeface="+mn-ea"/>
                        </a:rPr>
                        <a:t> 層の出力次元数</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1800" dirty="0">
                          <a:solidFill>
                            <a:schemeClr val="tx1"/>
                          </a:solidFill>
                          <a:latin typeface="+mn-ea"/>
                          <a:ea typeface="+mn-ea"/>
                        </a:rPr>
                        <a:t>768</a:t>
                      </a:r>
                      <a:endParaRPr kumimoji="1" lang="ja-JP" altLang="en-US" sz="1800" dirty="0">
                        <a:solidFill>
                          <a:schemeClr val="tx1"/>
                        </a:solidFill>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31480507"/>
                  </a:ext>
                </a:extLst>
              </a:tr>
              <a:tr h="435331">
                <a:tc>
                  <a:txBody>
                    <a:bodyPr/>
                    <a:lstStyle/>
                    <a:p>
                      <a:pPr algn="ctr">
                        <a:lnSpc>
                          <a:spcPct val="150000"/>
                        </a:lnSpc>
                      </a:pPr>
                      <a:r>
                        <a:rPr kumimoji="1" lang="en-US" altLang="ja-JP" sz="1800" dirty="0">
                          <a:latin typeface="+mn-ea"/>
                          <a:ea typeface="+mn-ea"/>
                        </a:rPr>
                        <a:t>Transformer</a:t>
                      </a:r>
                      <a:r>
                        <a:rPr kumimoji="1" lang="en-US" altLang="ja-JP" sz="1800" b="0" dirty="0">
                          <a:solidFill>
                            <a:schemeClr val="tx1"/>
                          </a:solidFill>
                          <a:latin typeface="+mn-ea"/>
                          <a:ea typeface="+mn-ea"/>
                        </a:rPr>
                        <a:t> </a:t>
                      </a:r>
                      <a:r>
                        <a:rPr kumimoji="1" lang="ja-JP" altLang="en-US" sz="1800" b="0" dirty="0">
                          <a:solidFill>
                            <a:schemeClr val="tx1"/>
                          </a:solidFill>
                          <a:latin typeface="+mn-ea"/>
                          <a:ea typeface="+mn-ea"/>
                        </a:rPr>
                        <a:t>層の層数</a:t>
                      </a:r>
                      <a:endParaRPr kumimoji="1" lang="ja-JP" altLang="en-US" sz="18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1800" dirty="0">
                          <a:latin typeface="+mn-ea"/>
                          <a:ea typeface="+mn-ea"/>
                        </a:rPr>
                        <a:t>1</a:t>
                      </a:r>
                      <a:endParaRPr kumimoji="1" lang="ja-JP" altLang="en-US" sz="18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29234769"/>
                  </a:ext>
                </a:extLst>
              </a:tr>
              <a:tr h="435331">
                <a:tc>
                  <a:txBody>
                    <a:bodyPr/>
                    <a:lstStyle/>
                    <a:p>
                      <a:pPr algn="ctr">
                        <a:lnSpc>
                          <a:spcPct val="150000"/>
                        </a:lnSpc>
                      </a:pPr>
                      <a:r>
                        <a:rPr kumimoji="1" lang="en-US" altLang="ja-JP" sz="1800" dirty="0">
                          <a:latin typeface="+mn-ea"/>
                          <a:ea typeface="+mn-ea"/>
                        </a:rPr>
                        <a:t>Transformer</a:t>
                      </a:r>
                      <a:r>
                        <a:rPr kumimoji="1" lang="en-US" altLang="ja-JP" sz="1800" b="0" dirty="0">
                          <a:solidFill>
                            <a:schemeClr val="tx1"/>
                          </a:solidFill>
                          <a:latin typeface="+mn-ea"/>
                          <a:ea typeface="+mn-ea"/>
                        </a:rPr>
                        <a:t> </a:t>
                      </a:r>
                      <a:r>
                        <a:rPr kumimoji="1" lang="ja-JP" altLang="en-US" sz="1800" b="0" dirty="0">
                          <a:solidFill>
                            <a:schemeClr val="tx1"/>
                          </a:solidFill>
                          <a:latin typeface="+mn-ea"/>
                          <a:ea typeface="+mn-ea"/>
                        </a:rPr>
                        <a:t>層の入力次元数</a:t>
                      </a:r>
                      <a:endParaRPr kumimoji="1" lang="ja-JP" altLang="en-US" sz="18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1800" dirty="0">
                          <a:latin typeface="+mn-ea"/>
                          <a:ea typeface="+mn-ea"/>
                        </a:rPr>
                        <a:t>768</a:t>
                      </a:r>
                      <a:endParaRPr kumimoji="1" lang="ja-JP" altLang="en-US" sz="18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1335345"/>
                  </a:ext>
                </a:extLst>
              </a:tr>
              <a:tr h="435331">
                <a:tc>
                  <a:txBody>
                    <a:bodyPr/>
                    <a:lstStyle/>
                    <a:p>
                      <a:pPr algn="ctr">
                        <a:lnSpc>
                          <a:spcPct val="150000"/>
                        </a:lnSpc>
                      </a:pPr>
                      <a:r>
                        <a:rPr kumimoji="1" lang="en-US" altLang="ja-JP" sz="1800" dirty="0">
                          <a:latin typeface="+mn-ea"/>
                          <a:ea typeface="+mn-ea"/>
                        </a:rPr>
                        <a:t>Transformer</a:t>
                      </a:r>
                      <a:r>
                        <a:rPr kumimoji="1" lang="en-US" altLang="ja-JP" sz="1800" b="0" dirty="0">
                          <a:solidFill>
                            <a:schemeClr val="tx1"/>
                          </a:solidFill>
                          <a:latin typeface="+mn-ea"/>
                          <a:ea typeface="+mn-ea"/>
                        </a:rPr>
                        <a:t> </a:t>
                      </a:r>
                      <a:r>
                        <a:rPr kumimoji="1" lang="ja-JP" altLang="en-US" sz="1800" b="0" dirty="0">
                          <a:solidFill>
                            <a:schemeClr val="tx1"/>
                          </a:solidFill>
                          <a:latin typeface="+mn-ea"/>
                          <a:ea typeface="+mn-ea"/>
                        </a:rPr>
                        <a:t>層の出力次元数</a:t>
                      </a:r>
                      <a:endParaRPr kumimoji="1" lang="ja-JP" altLang="en-US" sz="18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1800" dirty="0">
                          <a:latin typeface="+mn-ea"/>
                          <a:ea typeface="+mn-ea"/>
                        </a:rPr>
                        <a:t>2</a:t>
                      </a:r>
                      <a:endParaRPr kumimoji="1" lang="ja-JP" altLang="en-US" sz="18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216763"/>
                  </a:ext>
                </a:extLst>
              </a:tr>
              <a:tr h="435331">
                <a:tc>
                  <a:txBody>
                    <a:bodyPr/>
                    <a:lstStyle/>
                    <a:p>
                      <a:pPr algn="ctr">
                        <a:lnSpc>
                          <a:spcPct val="150000"/>
                        </a:lnSpc>
                      </a:pPr>
                      <a:r>
                        <a:rPr kumimoji="1" lang="ja-JP" altLang="en-US" sz="1800" dirty="0">
                          <a:solidFill>
                            <a:schemeClr val="tx1"/>
                          </a:solidFill>
                          <a:latin typeface="+mn-ea"/>
                          <a:ea typeface="+mn-ea"/>
                        </a:rPr>
                        <a:t>バッチサイズ</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1800" dirty="0">
                          <a:solidFill>
                            <a:schemeClr val="tx1"/>
                          </a:solidFill>
                          <a:latin typeface="+mn-ea"/>
                          <a:ea typeface="+mn-ea"/>
                        </a:rPr>
                        <a:t>128</a:t>
                      </a:r>
                      <a:endParaRPr kumimoji="1" lang="ja-JP" altLang="en-US" sz="1800" dirty="0">
                        <a:solidFill>
                          <a:schemeClr val="tx1"/>
                        </a:solidFill>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0261867"/>
                  </a:ext>
                </a:extLst>
              </a:tr>
              <a:tr h="435331">
                <a:tc>
                  <a:txBody>
                    <a:bodyPr/>
                    <a:lstStyle/>
                    <a:p>
                      <a:pPr algn="ctr">
                        <a:lnSpc>
                          <a:spcPct val="150000"/>
                        </a:lnSpc>
                      </a:pPr>
                      <a:r>
                        <a:rPr kumimoji="1" lang="ja-JP" altLang="en-US" sz="1800" dirty="0">
                          <a:solidFill>
                            <a:schemeClr val="tx1"/>
                          </a:solidFill>
                          <a:latin typeface="+mn-ea"/>
                          <a:ea typeface="+mn-ea"/>
                        </a:rPr>
                        <a:t>最適化関数</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1800" dirty="0">
                          <a:solidFill>
                            <a:schemeClr val="tx1"/>
                          </a:solidFill>
                          <a:latin typeface="+mn-ea"/>
                          <a:ea typeface="+mn-ea"/>
                        </a:rPr>
                        <a:t>Adam</a:t>
                      </a:r>
                      <a:endParaRPr kumimoji="1" lang="ja-JP" altLang="en-US" sz="1800" dirty="0">
                        <a:solidFill>
                          <a:schemeClr val="tx1"/>
                        </a:solidFill>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74844696"/>
                  </a:ext>
                </a:extLst>
              </a:tr>
              <a:tr h="435331">
                <a:tc>
                  <a:txBody>
                    <a:bodyPr/>
                    <a:lstStyle/>
                    <a:p>
                      <a:pPr algn="ctr">
                        <a:lnSpc>
                          <a:spcPct val="150000"/>
                        </a:lnSpc>
                      </a:pPr>
                      <a:r>
                        <a:rPr kumimoji="1" lang="ja-JP" altLang="en-US" sz="1800" dirty="0">
                          <a:solidFill>
                            <a:schemeClr val="tx1"/>
                          </a:solidFill>
                          <a:latin typeface="+mn-ea"/>
                          <a:ea typeface="+mn-ea"/>
                        </a:rPr>
                        <a:t>学習率</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1800" dirty="0">
                          <a:solidFill>
                            <a:schemeClr val="tx1"/>
                          </a:solidFill>
                          <a:latin typeface="+mn-ea"/>
                          <a:ea typeface="+mn-ea"/>
                        </a:rPr>
                        <a:t>0.0001</a:t>
                      </a:r>
                      <a:endParaRPr kumimoji="1" lang="ja-JP" altLang="en-US" sz="1800" dirty="0">
                        <a:solidFill>
                          <a:schemeClr val="tx1"/>
                        </a:solidFill>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270208"/>
                  </a:ext>
                </a:extLst>
              </a:tr>
              <a:tr h="435331">
                <a:tc>
                  <a:txBody>
                    <a:bodyPr/>
                    <a:lstStyle/>
                    <a:p>
                      <a:pPr algn="ctr">
                        <a:lnSpc>
                          <a:spcPct val="150000"/>
                        </a:lnSpc>
                      </a:pPr>
                      <a:r>
                        <a:rPr kumimoji="1" lang="ja-JP" altLang="en-US" sz="1800" dirty="0">
                          <a:solidFill>
                            <a:schemeClr val="tx1"/>
                          </a:solidFill>
                          <a:latin typeface="+mn-ea"/>
                          <a:ea typeface="+mn-ea"/>
                        </a:rPr>
                        <a:t>目的関数</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1800" dirty="0">
                          <a:solidFill>
                            <a:schemeClr val="tx1"/>
                          </a:solidFill>
                          <a:latin typeface="+mn-ea"/>
                          <a:ea typeface="+mn-ea"/>
                        </a:rPr>
                        <a:t>Cross Entropy</a:t>
                      </a:r>
                      <a:endParaRPr kumimoji="1" lang="ja-JP" altLang="en-US" sz="1800" dirty="0">
                        <a:solidFill>
                          <a:schemeClr val="tx1"/>
                        </a:solidFill>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25240140"/>
                  </a:ext>
                </a:extLst>
              </a:tr>
              <a:tr h="435331">
                <a:tc>
                  <a:txBody>
                    <a:bodyPr/>
                    <a:lstStyle/>
                    <a:p>
                      <a:pPr algn="ctr">
                        <a:lnSpc>
                          <a:spcPct val="150000"/>
                        </a:lnSpc>
                      </a:pPr>
                      <a:r>
                        <a:rPr kumimoji="1" lang="ja-JP" altLang="en-US" sz="1800" dirty="0">
                          <a:solidFill>
                            <a:schemeClr val="tx1"/>
                          </a:solidFill>
                          <a:latin typeface="+mn-ea"/>
                          <a:ea typeface="+mn-ea"/>
                        </a:rPr>
                        <a:t>エポック数</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1800" dirty="0">
                          <a:solidFill>
                            <a:schemeClr val="tx1"/>
                          </a:solidFill>
                          <a:latin typeface="+mn-ea"/>
                          <a:ea typeface="+mn-ea"/>
                        </a:rPr>
                        <a:t>10</a:t>
                      </a:r>
                      <a:endParaRPr kumimoji="1" lang="ja-JP" altLang="en-US" sz="1800" dirty="0">
                        <a:solidFill>
                          <a:schemeClr val="tx1"/>
                        </a:solidFill>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6319530"/>
                  </a:ext>
                </a:extLst>
              </a:tr>
            </a:tbl>
          </a:graphicData>
        </a:graphic>
      </p:graphicFrame>
      <p:sp>
        <p:nvSpPr>
          <p:cNvPr id="4" name="スライド番号プレースホルダー 3">
            <a:extLst>
              <a:ext uri="{FF2B5EF4-FFF2-40B4-BE49-F238E27FC236}">
                <a16:creationId xmlns:a16="http://schemas.microsoft.com/office/drawing/2014/main" id="{139C5C6A-FE9D-472E-A5A4-E71B9B6713C3}"/>
              </a:ext>
            </a:extLst>
          </p:cNvPr>
          <p:cNvSpPr>
            <a:spLocks noGrp="1"/>
          </p:cNvSpPr>
          <p:nvPr>
            <p:ph type="sldNum" sz="quarter" idx="12"/>
          </p:nvPr>
        </p:nvSpPr>
        <p:spPr/>
        <p:txBody>
          <a:bodyPr/>
          <a:lstStyle/>
          <a:p>
            <a:fld id="{3DC22B20-76E9-4BCC-AC9A-37FC2DD162AB}" type="slidenum">
              <a:rPr kumimoji="1" lang="ja-JP" altLang="en-US" smtClean="0"/>
              <a:t>24</a:t>
            </a:fld>
            <a:endParaRPr kumimoji="1" lang="ja-JP" altLang="en-US"/>
          </a:p>
        </p:txBody>
      </p:sp>
      <p:pic>
        <p:nvPicPr>
          <p:cNvPr id="6" name="図 5">
            <a:extLst>
              <a:ext uri="{FF2B5EF4-FFF2-40B4-BE49-F238E27FC236}">
                <a16:creationId xmlns:a16="http://schemas.microsoft.com/office/drawing/2014/main" id="{8C60F6B9-901B-43F4-9420-32D23018426E}"/>
              </a:ext>
            </a:extLst>
          </p:cNvPr>
          <p:cNvPicPr>
            <a:picLocks noChangeAspect="1"/>
          </p:cNvPicPr>
          <p:nvPr/>
        </p:nvPicPr>
        <p:blipFill>
          <a:blip r:embed="rId2"/>
          <a:stretch>
            <a:fillRect/>
          </a:stretch>
        </p:blipFill>
        <p:spPr>
          <a:xfrm>
            <a:off x="1943100" y="1681710"/>
            <a:ext cx="6589199" cy="616428"/>
          </a:xfrm>
          <a:prstGeom prst="rect">
            <a:avLst/>
          </a:prstGeom>
        </p:spPr>
      </p:pic>
    </p:spTree>
    <p:extLst>
      <p:ext uri="{BB962C8B-B14F-4D97-AF65-F5344CB8AC3E}">
        <p14:creationId xmlns:p14="http://schemas.microsoft.com/office/powerpoint/2010/main" val="2090526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9E5C8A-80AD-4C3E-A7AF-E26B02FEC693}"/>
              </a:ext>
            </a:extLst>
          </p:cNvPr>
          <p:cNvSpPr>
            <a:spLocks noGrp="1"/>
          </p:cNvSpPr>
          <p:nvPr>
            <p:ph type="title"/>
          </p:nvPr>
        </p:nvSpPr>
        <p:spPr/>
        <p:txBody>
          <a:bodyPr>
            <a:normAutofit/>
          </a:bodyPr>
          <a:lstStyle/>
          <a:p>
            <a:br>
              <a:rPr kumimoji="1" lang="en-US" altLang="ja-JP" sz="2400" dirty="0"/>
            </a:br>
            <a:r>
              <a:rPr kumimoji="1" lang="ja-JP" altLang="en-US" sz="2400" dirty="0"/>
              <a:t>実験 </a:t>
            </a:r>
            <a:r>
              <a:rPr kumimoji="1" lang="en-US" altLang="ja-JP" sz="2400" dirty="0"/>
              <a:t>1 </a:t>
            </a:r>
            <a:r>
              <a:rPr kumimoji="1" lang="ja-JP" altLang="en-US" sz="2400" dirty="0"/>
              <a:t>の結果</a:t>
            </a:r>
          </a:p>
        </p:txBody>
      </p:sp>
      <p:sp>
        <p:nvSpPr>
          <p:cNvPr id="3" name="コンテンツ プレースホルダー 2">
            <a:extLst>
              <a:ext uri="{FF2B5EF4-FFF2-40B4-BE49-F238E27FC236}">
                <a16:creationId xmlns:a16="http://schemas.microsoft.com/office/drawing/2014/main" id="{115037D2-6E34-47E2-A3DA-A2FAC6AB5E95}"/>
              </a:ext>
            </a:extLst>
          </p:cNvPr>
          <p:cNvSpPr>
            <a:spLocks noGrp="1"/>
          </p:cNvSpPr>
          <p:nvPr>
            <p:ph idx="1"/>
          </p:nvPr>
        </p:nvSpPr>
        <p:spPr>
          <a:xfrm>
            <a:off x="1096206" y="2656405"/>
            <a:ext cx="6619775" cy="3777622"/>
          </a:xfrm>
        </p:spPr>
        <p:txBody>
          <a:bodyPr/>
          <a:lstStyle/>
          <a:p>
            <a:pPr>
              <a:lnSpc>
                <a:spcPct val="150000"/>
              </a:lnSpc>
            </a:pPr>
            <a:r>
              <a:rPr lang="ja-JP" altLang="en-US" dirty="0">
                <a:latin typeface="+mn-ea"/>
              </a:rPr>
              <a:t>訓練時の </a:t>
            </a:r>
            <a:r>
              <a:rPr lang="en-US" altLang="ja-JP" dirty="0">
                <a:latin typeface="+mn-ea"/>
              </a:rPr>
              <a:t>Accuracy </a:t>
            </a:r>
            <a:r>
              <a:rPr lang="ja-JP" altLang="en-US" dirty="0">
                <a:latin typeface="+mn-ea"/>
              </a:rPr>
              <a:t>と </a:t>
            </a:r>
            <a:r>
              <a:rPr lang="en-US" altLang="ja-JP" dirty="0">
                <a:latin typeface="+mn-ea"/>
              </a:rPr>
              <a:t>Loss </a:t>
            </a:r>
            <a:r>
              <a:rPr lang="ja-JP" altLang="en-US" dirty="0">
                <a:latin typeface="+mn-ea"/>
              </a:rPr>
              <a:t>からエポック毎にモデルの</a:t>
            </a:r>
            <a:br>
              <a:rPr lang="en-US" altLang="ja-JP" dirty="0">
                <a:latin typeface="+mn-ea"/>
              </a:rPr>
            </a:br>
            <a:r>
              <a:rPr lang="ja-JP" altLang="en-US" dirty="0">
                <a:latin typeface="+mn-ea"/>
              </a:rPr>
              <a:t>学習が進んでいることがわかる</a:t>
            </a:r>
            <a:endParaRPr lang="en-US" altLang="ja-JP" dirty="0">
              <a:latin typeface="+mn-ea"/>
            </a:endParaRPr>
          </a:p>
          <a:p>
            <a:pPr marL="0" indent="0">
              <a:buNone/>
            </a:pPr>
            <a:endParaRPr kumimoji="1" lang="en-US" altLang="ja-JP" dirty="0"/>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4CE4A589-4151-4985-BC2A-F4072191D347}"/>
              </a:ext>
            </a:extLst>
          </p:cNvPr>
          <p:cNvSpPr>
            <a:spLocks noGrp="1"/>
          </p:cNvSpPr>
          <p:nvPr>
            <p:ph type="sldNum" sz="quarter" idx="12"/>
          </p:nvPr>
        </p:nvSpPr>
        <p:spPr/>
        <p:txBody>
          <a:bodyPr/>
          <a:lstStyle/>
          <a:p>
            <a:fld id="{3DC22B20-76E9-4BCC-AC9A-37FC2DD162AB}" type="slidenum">
              <a:rPr kumimoji="1" lang="ja-JP" altLang="en-US" smtClean="0"/>
              <a:t>25</a:t>
            </a:fld>
            <a:endParaRPr kumimoji="1" lang="ja-JP" altLang="en-US"/>
          </a:p>
        </p:txBody>
      </p:sp>
      <p:pic>
        <p:nvPicPr>
          <p:cNvPr id="6" name="図 5">
            <a:extLst>
              <a:ext uri="{FF2B5EF4-FFF2-40B4-BE49-F238E27FC236}">
                <a16:creationId xmlns:a16="http://schemas.microsoft.com/office/drawing/2014/main" id="{50138463-5E56-4E3B-8382-CB2F128393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554" y="4062601"/>
            <a:ext cx="4034144" cy="2696137"/>
          </a:xfrm>
          <a:prstGeom prst="rect">
            <a:avLst/>
          </a:prstGeom>
        </p:spPr>
      </p:pic>
      <p:pic>
        <p:nvPicPr>
          <p:cNvPr id="8" name="図 7">
            <a:extLst>
              <a:ext uri="{FF2B5EF4-FFF2-40B4-BE49-F238E27FC236}">
                <a16:creationId xmlns:a16="http://schemas.microsoft.com/office/drawing/2014/main" id="{58A10A13-AFC8-4F8A-A49D-C7C28E8A75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698" y="4036571"/>
            <a:ext cx="4034144" cy="2748195"/>
          </a:xfrm>
          <a:prstGeom prst="rect">
            <a:avLst/>
          </a:prstGeom>
        </p:spPr>
      </p:pic>
    </p:spTree>
    <p:extLst>
      <p:ext uri="{BB962C8B-B14F-4D97-AF65-F5344CB8AC3E}">
        <p14:creationId xmlns:p14="http://schemas.microsoft.com/office/powerpoint/2010/main" val="1652183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624620-7FFB-47A7-9357-B859084AA905}"/>
              </a:ext>
            </a:extLst>
          </p:cNvPr>
          <p:cNvSpPr>
            <a:spLocks noGrp="1"/>
          </p:cNvSpPr>
          <p:nvPr>
            <p:ph type="title"/>
          </p:nvPr>
        </p:nvSpPr>
        <p:spPr/>
        <p:txBody>
          <a:bodyPr>
            <a:normAutofit/>
          </a:bodyPr>
          <a:lstStyle/>
          <a:p>
            <a:br>
              <a:rPr kumimoji="1" lang="en-US" altLang="ja-JP" sz="2400" dirty="0"/>
            </a:br>
            <a:r>
              <a:rPr kumimoji="1" lang="ja-JP" altLang="en-US" sz="2400" dirty="0"/>
              <a:t>実験 </a:t>
            </a:r>
            <a:r>
              <a:rPr kumimoji="1" lang="en-US" altLang="ja-JP" sz="2400" dirty="0"/>
              <a:t>1 </a:t>
            </a:r>
            <a:r>
              <a:rPr kumimoji="1" lang="ja-JP" altLang="en-US" sz="2400" dirty="0"/>
              <a:t>の結果</a:t>
            </a:r>
          </a:p>
        </p:txBody>
      </p:sp>
      <p:sp>
        <p:nvSpPr>
          <p:cNvPr id="4" name="スライド番号プレースホルダー 3">
            <a:extLst>
              <a:ext uri="{FF2B5EF4-FFF2-40B4-BE49-F238E27FC236}">
                <a16:creationId xmlns:a16="http://schemas.microsoft.com/office/drawing/2014/main" id="{AAE0155F-8DAC-4DD9-926D-A66B9A215343}"/>
              </a:ext>
            </a:extLst>
          </p:cNvPr>
          <p:cNvSpPr>
            <a:spLocks noGrp="1"/>
          </p:cNvSpPr>
          <p:nvPr>
            <p:ph type="sldNum" sz="quarter" idx="12"/>
          </p:nvPr>
        </p:nvSpPr>
        <p:spPr/>
        <p:txBody>
          <a:bodyPr/>
          <a:lstStyle/>
          <a:p>
            <a:fld id="{3DC22B20-76E9-4BCC-AC9A-37FC2DD162AB}" type="slidenum">
              <a:rPr kumimoji="1" lang="ja-JP" altLang="en-US" smtClean="0"/>
              <a:t>26</a:t>
            </a:fld>
            <a:endParaRPr kumimoji="1" lang="ja-JP" altLang="en-US"/>
          </a:p>
        </p:txBody>
      </p:sp>
      <p:sp>
        <p:nvSpPr>
          <p:cNvPr id="8" name="コンテンツ プレースホルダー 7">
            <a:extLst>
              <a:ext uri="{FF2B5EF4-FFF2-40B4-BE49-F238E27FC236}">
                <a16:creationId xmlns:a16="http://schemas.microsoft.com/office/drawing/2014/main" id="{84727B66-47C8-4031-8E92-52ECB2E0939D}"/>
              </a:ext>
            </a:extLst>
          </p:cNvPr>
          <p:cNvSpPr>
            <a:spLocks noGrp="1"/>
          </p:cNvSpPr>
          <p:nvPr>
            <p:ph idx="1"/>
          </p:nvPr>
        </p:nvSpPr>
        <p:spPr/>
        <p:txBody>
          <a:bodyPr/>
          <a:lstStyle/>
          <a:p>
            <a:r>
              <a:rPr lang="ja-JP" altLang="en-US" dirty="0">
                <a:latin typeface="+mn-ea"/>
              </a:rPr>
              <a:t>テストデータの正解率は </a:t>
            </a:r>
            <a:r>
              <a:rPr lang="en-US" altLang="ja-JP" dirty="0">
                <a:latin typeface="+mn-ea"/>
              </a:rPr>
              <a:t>0.9467 </a:t>
            </a:r>
            <a:r>
              <a:rPr lang="ja-JP" altLang="en-US" dirty="0">
                <a:latin typeface="+mn-ea"/>
              </a:rPr>
              <a:t>であった</a:t>
            </a:r>
            <a:endParaRPr lang="en-US" altLang="ja-JP" dirty="0">
              <a:latin typeface="+mn-ea"/>
            </a:endParaRPr>
          </a:p>
          <a:p>
            <a:r>
              <a:rPr lang="ja-JP" altLang="en-US" dirty="0">
                <a:latin typeface="+mn-ea"/>
              </a:rPr>
              <a:t>混合行列から</a:t>
            </a:r>
            <a:r>
              <a:rPr lang="en-US" altLang="ja-JP" dirty="0">
                <a:latin typeface="+mn-ea"/>
              </a:rPr>
              <a:t>, TN </a:t>
            </a:r>
            <a:r>
              <a:rPr lang="ja-JP" altLang="en-US" dirty="0">
                <a:latin typeface="+mn-ea"/>
              </a:rPr>
              <a:t>に比べて </a:t>
            </a:r>
            <a:r>
              <a:rPr lang="en-US" altLang="ja-JP" dirty="0">
                <a:latin typeface="+mn-ea"/>
              </a:rPr>
              <a:t>FN</a:t>
            </a:r>
            <a:r>
              <a:rPr lang="ja-JP" altLang="en-US" dirty="0">
                <a:latin typeface="+mn-ea"/>
              </a:rPr>
              <a:t> が少し多いことがわかるが</a:t>
            </a:r>
            <a:r>
              <a:rPr lang="en-US" altLang="ja-JP" dirty="0">
                <a:latin typeface="+mn-ea"/>
              </a:rPr>
              <a:t>, </a:t>
            </a:r>
            <a:r>
              <a:rPr lang="ja-JP" altLang="en-US" dirty="0">
                <a:latin typeface="+mn-ea"/>
              </a:rPr>
              <a:t>精度として大きな問題はないと考えられる</a:t>
            </a:r>
            <a:r>
              <a:rPr lang="en-US" altLang="ja-JP" dirty="0">
                <a:latin typeface="+mn-ea"/>
              </a:rPr>
              <a:t> </a:t>
            </a:r>
          </a:p>
          <a:p>
            <a:pPr marL="0" indent="0">
              <a:buNone/>
            </a:pPr>
            <a:endParaRPr lang="ja-JP" altLang="en-US" dirty="0"/>
          </a:p>
        </p:txBody>
      </p:sp>
      <p:pic>
        <p:nvPicPr>
          <p:cNvPr id="9" name="コンテンツ プレースホルダー 5">
            <a:extLst>
              <a:ext uri="{FF2B5EF4-FFF2-40B4-BE49-F238E27FC236}">
                <a16:creationId xmlns:a16="http://schemas.microsoft.com/office/drawing/2014/main" id="{5489641F-EE42-41E9-9EA3-3B72036393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5150" y="3802784"/>
            <a:ext cx="4336435" cy="3055216"/>
          </a:xfrm>
          <a:prstGeom prst="rect">
            <a:avLst/>
          </a:prstGeom>
        </p:spPr>
      </p:pic>
    </p:spTree>
    <p:extLst>
      <p:ext uri="{BB962C8B-B14F-4D97-AF65-F5344CB8AC3E}">
        <p14:creationId xmlns:p14="http://schemas.microsoft.com/office/powerpoint/2010/main" val="4107117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652505-AEA9-4D2A-A3B3-40D9DA342DE9}"/>
              </a:ext>
            </a:extLst>
          </p:cNvPr>
          <p:cNvSpPr>
            <a:spLocks noGrp="1"/>
          </p:cNvSpPr>
          <p:nvPr>
            <p:ph type="title"/>
          </p:nvPr>
        </p:nvSpPr>
        <p:spPr/>
        <p:txBody>
          <a:bodyPr/>
          <a:lstStyle/>
          <a:p>
            <a:br>
              <a:rPr lang="en-US" altLang="ja-JP" dirty="0"/>
            </a:br>
            <a:r>
              <a:rPr lang="ja-JP" altLang="en-US" sz="2100" dirty="0"/>
              <a:t>実験 </a:t>
            </a:r>
            <a:r>
              <a:rPr lang="en-US" altLang="ja-JP" sz="2100" dirty="0"/>
              <a:t>2 </a:t>
            </a:r>
            <a:r>
              <a:rPr lang="ja-JP" altLang="en-US" sz="2100" dirty="0"/>
              <a:t>のパラメータ</a:t>
            </a:r>
          </a:p>
        </p:txBody>
      </p:sp>
      <p:graphicFrame>
        <p:nvGraphicFramePr>
          <p:cNvPr id="6" name="表 6">
            <a:extLst>
              <a:ext uri="{FF2B5EF4-FFF2-40B4-BE49-F238E27FC236}">
                <a16:creationId xmlns:a16="http://schemas.microsoft.com/office/drawing/2014/main" id="{9BC54D76-9602-43CF-AA10-36ED44015F4B}"/>
              </a:ext>
            </a:extLst>
          </p:cNvPr>
          <p:cNvGraphicFramePr>
            <a:graphicFrameLocks noGrp="1"/>
          </p:cNvGraphicFramePr>
          <p:nvPr>
            <p:ph idx="1"/>
            <p:extLst>
              <p:ext uri="{D42A27DB-BD31-4B8C-83A1-F6EECF244321}">
                <p14:modId xmlns:p14="http://schemas.microsoft.com/office/powerpoint/2010/main" val="1045518670"/>
              </p:ext>
            </p:extLst>
          </p:nvPr>
        </p:nvGraphicFramePr>
        <p:xfrm>
          <a:off x="1944694" y="3065725"/>
          <a:ext cx="6686550" cy="3587759"/>
        </p:xfrm>
        <a:graphic>
          <a:graphicData uri="http://schemas.openxmlformats.org/drawingml/2006/table">
            <a:tbl>
              <a:tblPr firstRow="1" bandRow="1">
                <a:tableStyleId>{5C22544A-7EE6-4342-B048-85BDC9FD1C3A}</a:tableStyleId>
              </a:tblPr>
              <a:tblGrid>
                <a:gridCol w="3343275">
                  <a:extLst>
                    <a:ext uri="{9D8B030D-6E8A-4147-A177-3AD203B41FA5}">
                      <a16:colId xmlns:a16="http://schemas.microsoft.com/office/drawing/2014/main" val="1384531393"/>
                    </a:ext>
                  </a:extLst>
                </a:gridCol>
                <a:gridCol w="3343275">
                  <a:extLst>
                    <a:ext uri="{9D8B030D-6E8A-4147-A177-3AD203B41FA5}">
                      <a16:colId xmlns:a16="http://schemas.microsoft.com/office/drawing/2014/main" val="2033917415"/>
                    </a:ext>
                  </a:extLst>
                </a:gridCol>
              </a:tblGrid>
              <a:tr h="512537">
                <a:tc>
                  <a:txBody>
                    <a:bodyPr/>
                    <a:lstStyle/>
                    <a:p>
                      <a:pPr algn="ctr">
                        <a:lnSpc>
                          <a:spcPct val="150000"/>
                        </a:lnSpc>
                      </a:pPr>
                      <a:r>
                        <a:rPr kumimoji="1" lang="en-US" altLang="ja-JP" sz="2000" b="0" dirty="0">
                          <a:solidFill>
                            <a:schemeClr val="tx1"/>
                          </a:solidFill>
                          <a:latin typeface="+mn-ea"/>
                          <a:ea typeface="+mn-ea"/>
                        </a:rPr>
                        <a:t>BERT </a:t>
                      </a:r>
                      <a:r>
                        <a:rPr kumimoji="1" lang="ja-JP" altLang="en-US" sz="2000" b="0" dirty="0">
                          <a:solidFill>
                            <a:schemeClr val="tx1"/>
                          </a:solidFill>
                          <a:latin typeface="+mn-ea"/>
                          <a:ea typeface="+mn-ea"/>
                        </a:rPr>
                        <a:t>層の入力次元数</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2000" b="0" dirty="0">
                          <a:solidFill>
                            <a:schemeClr val="tx1"/>
                          </a:solidFill>
                          <a:latin typeface="+mn-ea"/>
                          <a:ea typeface="+mn-ea"/>
                        </a:rPr>
                        <a:t>768</a:t>
                      </a:r>
                      <a:endParaRPr kumimoji="1" lang="ja-JP" altLang="en-US" sz="2000" b="0" dirty="0">
                        <a:solidFill>
                          <a:schemeClr val="tx1"/>
                        </a:solidFill>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228087"/>
                  </a:ext>
                </a:extLst>
              </a:tr>
              <a:tr h="512537">
                <a:tc>
                  <a:txBody>
                    <a:bodyPr/>
                    <a:lstStyle/>
                    <a:p>
                      <a:pPr algn="ctr">
                        <a:lnSpc>
                          <a:spcPct val="150000"/>
                        </a:lnSpc>
                      </a:pPr>
                      <a:r>
                        <a:rPr kumimoji="1" lang="en-US" altLang="ja-JP" sz="2000" dirty="0">
                          <a:solidFill>
                            <a:schemeClr val="tx1"/>
                          </a:solidFill>
                          <a:latin typeface="+mn-ea"/>
                          <a:ea typeface="+mn-ea"/>
                        </a:rPr>
                        <a:t>BERT</a:t>
                      </a:r>
                      <a:r>
                        <a:rPr kumimoji="1" lang="ja-JP" altLang="en-US" sz="2000" dirty="0">
                          <a:solidFill>
                            <a:schemeClr val="tx1"/>
                          </a:solidFill>
                          <a:latin typeface="+mn-ea"/>
                          <a:ea typeface="+mn-ea"/>
                        </a:rPr>
                        <a:t> 層の出力次元数</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2000" dirty="0">
                          <a:solidFill>
                            <a:schemeClr val="tx1"/>
                          </a:solidFill>
                          <a:latin typeface="+mn-ea"/>
                          <a:ea typeface="+mn-ea"/>
                        </a:rPr>
                        <a:t>2</a:t>
                      </a:r>
                      <a:endParaRPr kumimoji="1" lang="ja-JP" altLang="en-US" sz="2000" dirty="0">
                        <a:solidFill>
                          <a:schemeClr val="tx1"/>
                        </a:solidFill>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7096278"/>
                  </a:ext>
                </a:extLst>
              </a:tr>
              <a:tr h="512537">
                <a:tc>
                  <a:txBody>
                    <a:bodyPr/>
                    <a:lstStyle/>
                    <a:p>
                      <a:pPr algn="ctr">
                        <a:lnSpc>
                          <a:spcPct val="150000"/>
                        </a:lnSpc>
                      </a:pPr>
                      <a:r>
                        <a:rPr kumimoji="1" lang="ja-JP" altLang="en-US" sz="2000" dirty="0">
                          <a:solidFill>
                            <a:schemeClr val="tx1"/>
                          </a:solidFill>
                          <a:latin typeface="+mn-ea"/>
                          <a:ea typeface="+mn-ea"/>
                        </a:rPr>
                        <a:t>バッチサイズ</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2000" dirty="0">
                          <a:solidFill>
                            <a:schemeClr val="tx1"/>
                          </a:solidFill>
                          <a:latin typeface="+mn-ea"/>
                          <a:ea typeface="+mn-ea"/>
                        </a:rPr>
                        <a:t>128</a:t>
                      </a:r>
                      <a:endParaRPr kumimoji="1" lang="ja-JP" altLang="en-US" sz="2000" dirty="0">
                        <a:solidFill>
                          <a:schemeClr val="tx1"/>
                        </a:solidFill>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0766444"/>
                  </a:ext>
                </a:extLst>
              </a:tr>
              <a:tr h="512537">
                <a:tc>
                  <a:txBody>
                    <a:bodyPr/>
                    <a:lstStyle/>
                    <a:p>
                      <a:pPr algn="ctr">
                        <a:lnSpc>
                          <a:spcPct val="150000"/>
                        </a:lnSpc>
                      </a:pPr>
                      <a:r>
                        <a:rPr kumimoji="1" lang="ja-JP" altLang="en-US" sz="2000" dirty="0">
                          <a:solidFill>
                            <a:schemeClr val="tx1"/>
                          </a:solidFill>
                          <a:latin typeface="+mn-ea"/>
                          <a:ea typeface="+mn-ea"/>
                        </a:rPr>
                        <a:t>最適化関数</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2000" dirty="0">
                          <a:solidFill>
                            <a:schemeClr val="tx1"/>
                          </a:solidFill>
                          <a:latin typeface="+mn-ea"/>
                          <a:ea typeface="+mn-ea"/>
                        </a:rPr>
                        <a:t>Adam</a:t>
                      </a:r>
                      <a:endParaRPr kumimoji="1" lang="ja-JP" altLang="en-US" sz="2000" dirty="0">
                        <a:solidFill>
                          <a:schemeClr val="tx1"/>
                        </a:solidFill>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84599832"/>
                  </a:ext>
                </a:extLst>
              </a:tr>
              <a:tr h="512537">
                <a:tc>
                  <a:txBody>
                    <a:bodyPr/>
                    <a:lstStyle/>
                    <a:p>
                      <a:pPr algn="ctr">
                        <a:lnSpc>
                          <a:spcPct val="150000"/>
                        </a:lnSpc>
                      </a:pPr>
                      <a:r>
                        <a:rPr kumimoji="1" lang="ja-JP" altLang="en-US" sz="2000" dirty="0">
                          <a:solidFill>
                            <a:schemeClr val="tx1"/>
                          </a:solidFill>
                          <a:latin typeface="+mn-ea"/>
                          <a:ea typeface="+mn-ea"/>
                        </a:rPr>
                        <a:t>学習率</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2000" dirty="0">
                          <a:solidFill>
                            <a:schemeClr val="tx1"/>
                          </a:solidFill>
                          <a:latin typeface="+mn-ea"/>
                          <a:ea typeface="+mn-ea"/>
                        </a:rPr>
                        <a:t>0.0001</a:t>
                      </a:r>
                      <a:endParaRPr kumimoji="1" lang="ja-JP" altLang="en-US" sz="2000" dirty="0">
                        <a:solidFill>
                          <a:schemeClr val="tx1"/>
                        </a:solidFill>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4751890"/>
                  </a:ext>
                </a:extLst>
              </a:tr>
              <a:tr h="512537">
                <a:tc>
                  <a:txBody>
                    <a:bodyPr/>
                    <a:lstStyle/>
                    <a:p>
                      <a:pPr algn="ctr">
                        <a:lnSpc>
                          <a:spcPct val="150000"/>
                        </a:lnSpc>
                      </a:pPr>
                      <a:r>
                        <a:rPr kumimoji="1" lang="ja-JP" altLang="en-US" sz="2000" dirty="0">
                          <a:solidFill>
                            <a:schemeClr val="tx1"/>
                          </a:solidFill>
                          <a:latin typeface="+mn-ea"/>
                          <a:ea typeface="+mn-ea"/>
                        </a:rPr>
                        <a:t>目的関数</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2000" dirty="0">
                          <a:solidFill>
                            <a:schemeClr val="tx1"/>
                          </a:solidFill>
                          <a:latin typeface="+mn-ea"/>
                          <a:ea typeface="+mn-ea"/>
                        </a:rPr>
                        <a:t>Cross Entropy</a:t>
                      </a:r>
                      <a:endParaRPr kumimoji="1" lang="ja-JP" altLang="en-US" sz="2000" dirty="0">
                        <a:solidFill>
                          <a:schemeClr val="tx1"/>
                        </a:solidFill>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78170239"/>
                  </a:ext>
                </a:extLst>
              </a:tr>
              <a:tr h="512537">
                <a:tc>
                  <a:txBody>
                    <a:bodyPr/>
                    <a:lstStyle/>
                    <a:p>
                      <a:pPr algn="ctr">
                        <a:lnSpc>
                          <a:spcPct val="150000"/>
                        </a:lnSpc>
                      </a:pPr>
                      <a:r>
                        <a:rPr kumimoji="1" lang="ja-JP" altLang="en-US" sz="2000" dirty="0">
                          <a:solidFill>
                            <a:schemeClr val="tx1"/>
                          </a:solidFill>
                          <a:latin typeface="+mn-ea"/>
                          <a:ea typeface="+mn-ea"/>
                        </a:rPr>
                        <a:t>エポック数</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2000" dirty="0">
                          <a:solidFill>
                            <a:schemeClr val="tx1"/>
                          </a:solidFill>
                          <a:latin typeface="+mn-ea"/>
                          <a:ea typeface="+mn-ea"/>
                        </a:rPr>
                        <a:t>10</a:t>
                      </a:r>
                      <a:endParaRPr kumimoji="1" lang="ja-JP" altLang="en-US" sz="2000" dirty="0">
                        <a:solidFill>
                          <a:schemeClr val="tx1"/>
                        </a:solidFill>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20351360"/>
                  </a:ext>
                </a:extLst>
              </a:tr>
            </a:tbl>
          </a:graphicData>
        </a:graphic>
      </p:graphicFrame>
      <p:sp>
        <p:nvSpPr>
          <p:cNvPr id="4" name="スライド番号プレースホルダー 3">
            <a:extLst>
              <a:ext uri="{FF2B5EF4-FFF2-40B4-BE49-F238E27FC236}">
                <a16:creationId xmlns:a16="http://schemas.microsoft.com/office/drawing/2014/main" id="{292E6F66-19BE-48BE-BAB9-08E2770CDD27}"/>
              </a:ext>
            </a:extLst>
          </p:cNvPr>
          <p:cNvSpPr>
            <a:spLocks noGrp="1"/>
          </p:cNvSpPr>
          <p:nvPr>
            <p:ph type="sldNum" sz="quarter" idx="12"/>
          </p:nvPr>
        </p:nvSpPr>
        <p:spPr/>
        <p:txBody>
          <a:bodyPr/>
          <a:lstStyle/>
          <a:p>
            <a:fld id="{3DC22B20-76E9-4BCC-AC9A-37FC2DD162AB}" type="slidenum">
              <a:rPr kumimoji="1" lang="ja-JP" altLang="en-US" smtClean="0"/>
              <a:t>27</a:t>
            </a:fld>
            <a:endParaRPr kumimoji="1" lang="ja-JP" altLang="en-US"/>
          </a:p>
        </p:txBody>
      </p:sp>
      <p:graphicFrame>
        <p:nvGraphicFramePr>
          <p:cNvPr id="7" name="表 7">
            <a:extLst>
              <a:ext uri="{FF2B5EF4-FFF2-40B4-BE49-F238E27FC236}">
                <a16:creationId xmlns:a16="http://schemas.microsoft.com/office/drawing/2014/main" id="{15F096FF-D576-4EF9-B272-45EE71B115AF}"/>
              </a:ext>
            </a:extLst>
          </p:cNvPr>
          <p:cNvGraphicFramePr>
            <a:graphicFrameLocks noGrp="1"/>
          </p:cNvGraphicFramePr>
          <p:nvPr>
            <p:extLst>
              <p:ext uri="{D42A27DB-BD31-4B8C-83A1-F6EECF244321}">
                <p14:modId xmlns:p14="http://schemas.microsoft.com/office/powerpoint/2010/main" val="3322194096"/>
              </p:ext>
            </p:extLst>
          </p:nvPr>
        </p:nvGraphicFramePr>
        <p:xfrm>
          <a:off x="1944694" y="2479316"/>
          <a:ext cx="6683764" cy="522798"/>
        </p:xfrm>
        <a:graphic>
          <a:graphicData uri="http://schemas.openxmlformats.org/drawingml/2006/table">
            <a:tbl>
              <a:tblPr firstRow="1" bandRow="1">
                <a:tableStyleId>{5C22544A-7EE6-4342-B048-85BDC9FD1C3A}</a:tableStyleId>
              </a:tblPr>
              <a:tblGrid>
                <a:gridCol w="3341882">
                  <a:extLst>
                    <a:ext uri="{9D8B030D-6E8A-4147-A177-3AD203B41FA5}">
                      <a16:colId xmlns:a16="http://schemas.microsoft.com/office/drawing/2014/main" val="4227173635"/>
                    </a:ext>
                  </a:extLst>
                </a:gridCol>
                <a:gridCol w="3341882">
                  <a:extLst>
                    <a:ext uri="{9D8B030D-6E8A-4147-A177-3AD203B41FA5}">
                      <a16:colId xmlns:a16="http://schemas.microsoft.com/office/drawing/2014/main" val="2481637146"/>
                    </a:ext>
                  </a:extLst>
                </a:gridCol>
              </a:tblGrid>
              <a:tr h="522798">
                <a:tc>
                  <a:txBody>
                    <a:bodyPr/>
                    <a:lstStyle/>
                    <a:p>
                      <a:pPr algn="ctr">
                        <a:lnSpc>
                          <a:spcPct val="150000"/>
                        </a:lnSpc>
                      </a:pPr>
                      <a:r>
                        <a:rPr kumimoji="1" lang="ja-JP" altLang="en-US" sz="2000" b="0" dirty="0">
                          <a:solidFill>
                            <a:schemeClr val="tx1"/>
                          </a:solidFill>
                        </a:rPr>
                        <a:t>パラメータ</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ja-JP" altLang="en-US" sz="2000" b="0" dirty="0">
                          <a:solidFill>
                            <a:schemeClr val="tx1"/>
                          </a:solidFill>
                        </a:rPr>
                        <a:t>値</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80265665"/>
                  </a:ext>
                </a:extLst>
              </a:tr>
            </a:tbl>
          </a:graphicData>
        </a:graphic>
      </p:graphicFrame>
    </p:spTree>
    <p:extLst>
      <p:ext uri="{BB962C8B-B14F-4D97-AF65-F5344CB8AC3E}">
        <p14:creationId xmlns:p14="http://schemas.microsoft.com/office/powerpoint/2010/main" val="3054789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DC10C0-D378-464F-A6B2-3CFA98DA342E}"/>
              </a:ext>
            </a:extLst>
          </p:cNvPr>
          <p:cNvSpPr>
            <a:spLocks noGrp="1"/>
          </p:cNvSpPr>
          <p:nvPr>
            <p:ph type="title"/>
          </p:nvPr>
        </p:nvSpPr>
        <p:spPr/>
        <p:txBody>
          <a:bodyPr>
            <a:normAutofit/>
          </a:bodyPr>
          <a:lstStyle/>
          <a:p>
            <a:br>
              <a:rPr lang="en-US" altLang="ja-JP" sz="2400" dirty="0">
                <a:latin typeface="+mn-ea"/>
                <a:ea typeface="+mn-ea"/>
              </a:rPr>
            </a:br>
            <a:r>
              <a:rPr lang="ja-JP" altLang="en-US" sz="2400" dirty="0">
                <a:latin typeface="+mn-ea"/>
                <a:ea typeface="+mn-ea"/>
              </a:rPr>
              <a:t>実験 </a:t>
            </a:r>
            <a:r>
              <a:rPr lang="en-US" altLang="ja-JP" sz="2400" dirty="0">
                <a:latin typeface="+mn-ea"/>
                <a:ea typeface="+mn-ea"/>
              </a:rPr>
              <a:t>2 </a:t>
            </a:r>
            <a:r>
              <a:rPr lang="ja-JP" altLang="en-US" sz="2400" dirty="0">
                <a:latin typeface="+mn-ea"/>
                <a:ea typeface="+mn-ea"/>
              </a:rPr>
              <a:t>の結果</a:t>
            </a:r>
            <a:endParaRPr kumimoji="1" lang="ja-JP" altLang="en-US" sz="2400" dirty="0">
              <a:latin typeface="+mn-ea"/>
              <a:ea typeface="+mn-ea"/>
            </a:endParaRPr>
          </a:p>
        </p:txBody>
      </p:sp>
      <p:sp>
        <p:nvSpPr>
          <p:cNvPr id="4" name="スライド番号プレースホルダー 3">
            <a:extLst>
              <a:ext uri="{FF2B5EF4-FFF2-40B4-BE49-F238E27FC236}">
                <a16:creationId xmlns:a16="http://schemas.microsoft.com/office/drawing/2014/main" id="{F8322C32-19C9-4C24-97DE-026D24575749}"/>
              </a:ext>
            </a:extLst>
          </p:cNvPr>
          <p:cNvSpPr>
            <a:spLocks noGrp="1"/>
          </p:cNvSpPr>
          <p:nvPr>
            <p:ph type="sldNum" sz="quarter" idx="12"/>
          </p:nvPr>
        </p:nvSpPr>
        <p:spPr/>
        <p:txBody>
          <a:bodyPr/>
          <a:lstStyle/>
          <a:p>
            <a:fld id="{3DC22B20-76E9-4BCC-AC9A-37FC2DD162AB}" type="slidenum">
              <a:rPr kumimoji="1" lang="ja-JP" altLang="en-US" smtClean="0"/>
              <a:t>28</a:t>
            </a:fld>
            <a:endParaRPr kumimoji="1" lang="ja-JP" altLang="en-US"/>
          </a:p>
        </p:txBody>
      </p:sp>
      <p:sp>
        <p:nvSpPr>
          <p:cNvPr id="8" name="コンテンツ プレースホルダー 7">
            <a:extLst>
              <a:ext uri="{FF2B5EF4-FFF2-40B4-BE49-F238E27FC236}">
                <a16:creationId xmlns:a16="http://schemas.microsoft.com/office/drawing/2014/main" id="{4FA0DE4B-A062-4260-96AF-3A145B85258A}"/>
              </a:ext>
            </a:extLst>
          </p:cNvPr>
          <p:cNvSpPr>
            <a:spLocks noGrp="1"/>
          </p:cNvSpPr>
          <p:nvPr>
            <p:ph idx="1"/>
          </p:nvPr>
        </p:nvSpPr>
        <p:spPr/>
        <p:txBody>
          <a:bodyPr/>
          <a:lstStyle/>
          <a:p>
            <a:r>
              <a:rPr lang="ja-JP" altLang="en-US" dirty="0">
                <a:latin typeface="+mn-ea"/>
              </a:rPr>
              <a:t>訓練時の </a:t>
            </a:r>
            <a:r>
              <a:rPr lang="en-US" altLang="ja-JP" dirty="0">
                <a:latin typeface="+mn-ea"/>
              </a:rPr>
              <a:t>Accuracy </a:t>
            </a:r>
            <a:r>
              <a:rPr lang="ja-JP" altLang="en-US" dirty="0">
                <a:latin typeface="+mn-ea"/>
              </a:rPr>
              <a:t>と </a:t>
            </a:r>
            <a:r>
              <a:rPr lang="en-US" altLang="ja-JP" dirty="0">
                <a:latin typeface="+mn-ea"/>
              </a:rPr>
              <a:t>Loss </a:t>
            </a:r>
            <a:r>
              <a:rPr lang="ja-JP" altLang="en-US" dirty="0">
                <a:latin typeface="+mn-ea"/>
              </a:rPr>
              <a:t>からエポック毎にモデルの</a:t>
            </a:r>
            <a:br>
              <a:rPr lang="en-US" altLang="ja-JP" dirty="0">
                <a:latin typeface="+mn-ea"/>
              </a:rPr>
            </a:br>
            <a:r>
              <a:rPr lang="ja-JP" altLang="en-US" dirty="0">
                <a:latin typeface="+mn-ea"/>
              </a:rPr>
              <a:t>学習が進んでいることがわかる</a:t>
            </a:r>
            <a:endParaRPr lang="en-US" altLang="ja-JP" dirty="0">
              <a:latin typeface="+mn-ea"/>
            </a:endParaRPr>
          </a:p>
          <a:p>
            <a:endParaRPr lang="ja-JP" altLang="en-US" dirty="0"/>
          </a:p>
        </p:txBody>
      </p:sp>
      <p:pic>
        <p:nvPicPr>
          <p:cNvPr id="9" name="コンテンツ プレースホルダー 5">
            <a:extLst>
              <a:ext uri="{FF2B5EF4-FFF2-40B4-BE49-F238E27FC236}">
                <a16:creationId xmlns:a16="http://schemas.microsoft.com/office/drawing/2014/main" id="{CBEAAEC1-2012-4B01-AD81-B671FA68BF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456" y="4215951"/>
            <a:ext cx="3945351" cy="2607277"/>
          </a:xfrm>
          <a:prstGeom prst="rect">
            <a:avLst/>
          </a:prstGeom>
        </p:spPr>
      </p:pic>
      <p:pic>
        <p:nvPicPr>
          <p:cNvPr id="11" name="図 10">
            <a:extLst>
              <a:ext uri="{FF2B5EF4-FFF2-40B4-BE49-F238E27FC236}">
                <a16:creationId xmlns:a16="http://schemas.microsoft.com/office/drawing/2014/main" id="{C7C564A0-B217-4276-8457-20B4A0882C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8460" y="4194934"/>
            <a:ext cx="3945351" cy="2646881"/>
          </a:xfrm>
          <a:prstGeom prst="rect">
            <a:avLst/>
          </a:prstGeom>
        </p:spPr>
      </p:pic>
    </p:spTree>
    <p:extLst>
      <p:ext uri="{BB962C8B-B14F-4D97-AF65-F5344CB8AC3E}">
        <p14:creationId xmlns:p14="http://schemas.microsoft.com/office/powerpoint/2010/main" val="1235087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4545F0-221C-45CB-8069-8D03229C6DF5}"/>
              </a:ext>
            </a:extLst>
          </p:cNvPr>
          <p:cNvSpPr>
            <a:spLocks noGrp="1"/>
          </p:cNvSpPr>
          <p:nvPr>
            <p:ph type="title"/>
          </p:nvPr>
        </p:nvSpPr>
        <p:spPr/>
        <p:txBody>
          <a:bodyPr>
            <a:normAutofit/>
          </a:bodyPr>
          <a:lstStyle/>
          <a:p>
            <a:br>
              <a:rPr kumimoji="1" lang="en-US" altLang="ja-JP" sz="2400" dirty="0"/>
            </a:br>
            <a:r>
              <a:rPr kumimoji="1" lang="ja-JP" altLang="en-US" sz="2400" dirty="0"/>
              <a:t>実験 </a:t>
            </a:r>
            <a:r>
              <a:rPr kumimoji="1" lang="en-US" altLang="ja-JP" sz="2400" dirty="0"/>
              <a:t>2 </a:t>
            </a:r>
            <a:r>
              <a:rPr kumimoji="1" lang="ja-JP" altLang="en-US" sz="2400" dirty="0"/>
              <a:t>の結果</a:t>
            </a:r>
          </a:p>
        </p:txBody>
      </p:sp>
      <p:sp>
        <p:nvSpPr>
          <p:cNvPr id="4" name="スライド番号プレースホルダー 3">
            <a:extLst>
              <a:ext uri="{FF2B5EF4-FFF2-40B4-BE49-F238E27FC236}">
                <a16:creationId xmlns:a16="http://schemas.microsoft.com/office/drawing/2014/main" id="{1DEC3012-B50D-470C-839C-FB0C532FA9BD}"/>
              </a:ext>
            </a:extLst>
          </p:cNvPr>
          <p:cNvSpPr>
            <a:spLocks noGrp="1"/>
          </p:cNvSpPr>
          <p:nvPr>
            <p:ph type="sldNum" sz="quarter" idx="12"/>
          </p:nvPr>
        </p:nvSpPr>
        <p:spPr/>
        <p:txBody>
          <a:bodyPr/>
          <a:lstStyle/>
          <a:p>
            <a:fld id="{3DC22B20-76E9-4BCC-AC9A-37FC2DD162AB}" type="slidenum">
              <a:rPr kumimoji="1" lang="ja-JP" altLang="en-US" smtClean="0"/>
              <a:t>29</a:t>
            </a:fld>
            <a:endParaRPr kumimoji="1" lang="ja-JP" altLang="en-US"/>
          </a:p>
        </p:txBody>
      </p:sp>
      <p:sp>
        <p:nvSpPr>
          <p:cNvPr id="8" name="コンテンツ プレースホルダー 7">
            <a:extLst>
              <a:ext uri="{FF2B5EF4-FFF2-40B4-BE49-F238E27FC236}">
                <a16:creationId xmlns:a16="http://schemas.microsoft.com/office/drawing/2014/main" id="{7460344D-4FB2-4817-9089-DE70222BE3C7}"/>
              </a:ext>
            </a:extLst>
          </p:cNvPr>
          <p:cNvSpPr>
            <a:spLocks noGrp="1"/>
          </p:cNvSpPr>
          <p:nvPr>
            <p:ph idx="1"/>
          </p:nvPr>
        </p:nvSpPr>
        <p:spPr/>
        <p:txBody>
          <a:bodyPr/>
          <a:lstStyle/>
          <a:p>
            <a:r>
              <a:rPr lang="ja-JP" altLang="en-US" dirty="0"/>
              <a:t>テストデータでの正解率は </a:t>
            </a:r>
            <a:r>
              <a:rPr lang="en-US" altLang="ja-JP" dirty="0"/>
              <a:t>0.9583 </a:t>
            </a:r>
            <a:r>
              <a:rPr lang="ja-JP" altLang="en-US" dirty="0"/>
              <a:t>であった</a:t>
            </a:r>
            <a:endParaRPr lang="en-US" altLang="ja-JP" dirty="0"/>
          </a:p>
          <a:p>
            <a:pPr marL="0" indent="0">
              <a:buNone/>
            </a:pPr>
            <a:endParaRPr lang="ja-JP" altLang="en-US" dirty="0"/>
          </a:p>
        </p:txBody>
      </p:sp>
      <p:pic>
        <p:nvPicPr>
          <p:cNvPr id="9" name="コンテンツ プレースホルダー 5">
            <a:extLst>
              <a:ext uri="{FF2B5EF4-FFF2-40B4-BE49-F238E27FC236}">
                <a16:creationId xmlns:a16="http://schemas.microsoft.com/office/drawing/2014/main" id="{79B5ADE9-8157-43E9-9361-FB59487C84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6530" y="3707682"/>
            <a:ext cx="4471419" cy="3150318"/>
          </a:xfrm>
          <a:prstGeom prst="rect">
            <a:avLst/>
          </a:prstGeom>
        </p:spPr>
      </p:pic>
    </p:spTree>
    <p:extLst>
      <p:ext uri="{BB962C8B-B14F-4D97-AF65-F5344CB8AC3E}">
        <p14:creationId xmlns:p14="http://schemas.microsoft.com/office/powerpoint/2010/main" val="1294796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027E16D-ACE0-4E85-B3EF-E5DFC7C9CCEF}"/>
              </a:ext>
            </a:extLst>
          </p:cNvPr>
          <p:cNvSpPr>
            <a:spLocks noGrp="1"/>
          </p:cNvSpPr>
          <p:nvPr>
            <p:ph type="title"/>
          </p:nvPr>
        </p:nvSpPr>
        <p:spPr>
          <a:xfrm>
            <a:off x="1944694" y="970345"/>
            <a:ext cx="6683765" cy="551543"/>
          </a:xfrm>
        </p:spPr>
        <p:txBody>
          <a:bodyPr>
            <a:normAutofit/>
          </a:bodyPr>
          <a:lstStyle/>
          <a:p>
            <a:r>
              <a:rPr lang="ja-JP" altLang="en-US" sz="2800" dirty="0">
                <a:ea typeface="+mn-ea"/>
              </a:rPr>
              <a:t>発表の流れ</a:t>
            </a:r>
          </a:p>
        </p:txBody>
      </p:sp>
      <p:sp>
        <p:nvSpPr>
          <p:cNvPr id="7" name="コンテンツ プレースホルダー 6">
            <a:extLst>
              <a:ext uri="{FF2B5EF4-FFF2-40B4-BE49-F238E27FC236}">
                <a16:creationId xmlns:a16="http://schemas.microsoft.com/office/drawing/2014/main" id="{4DDB8E3F-EA2F-4313-871F-414158E080DE}"/>
              </a:ext>
            </a:extLst>
          </p:cNvPr>
          <p:cNvSpPr>
            <a:spLocks noGrp="1"/>
          </p:cNvSpPr>
          <p:nvPr>
            <p:ph idx="1"/>
          </p:nvPr>
        </p:nvSpPr>
        <p:spPr>
          <a:xfrm>
            <a:off x="1941909" y="1912788"/>
            <a:ext cx="6686550" cy="4945212"/>
          </a:xfrm>
        </p:spPr>
        <p:txBody>
          <a:bodyPr>
            <a:normAutofit/>
          </a:bodyPr>
          <a:lstStyle/>
          <a:p>
            <a:r>
              <a:rPr lang="ja-JP" altLang="en-US" sz="2000" dirty="0"/>
              <a:t>１．はじめに</a:t>
            </a:r>
            <a:endParaRPr lang="en-US" altLang="ja-JP" sz="2000" dirty="0"/>
          </a:p>
          <a:p>
            <a:endParaRPr lang="en-US" altLang="ja-JP" sz="2000" dirty="0"/>
          </a:p>
          <a:p>
            <a:r>
              <a:rPr lang="ja-JP" altLang="en-US" sz="2000" dirty="0">
                <a:solidFill>
                  <a:schemeClr val="bg2"/>
                </a:solidFill>
              </a:rPr>
              <a:t>２．要素技術</a:t>
            </a:r>
            <a:endParaRPr lang="en-US" altLang="ja-JP" sz="2000" dirty="0">
              <a:solidFill>
                <a:schemeClr val="bg2"/>
              </a:solidFill>
            </a:endParaRPr>
          </a:p>
          <a:p>
            <a:endParaRPr lang="en-US" altLang="ja-JP" sz="2000" dirty="0">
              <a:solidFill>
                <a:schemeClr val="bg2"/>
              </a:solidFill>
            </a:endParaRPr>
          </a:p>
          <a:p>
            <a:r>
              <a:rPr lang="ja-JP" altLang="en-US" sz="2000" dirty="0">
                <a:solidFill>
                  <a:schemeClr val="bg2"/>
                </a:solidFill>
              </a:rPr>
              <a:t>３．データセット</a:t>
            </a:r>
            <a:endParaRPr lang="en-US" altLang="ja-JP" sz="2000" dirty="0">
              <a:solidFill>
                <a:schemeClr val="bg2"/>
              </a:solidFill>
            </a:endParaRPr>
          </a:p>
          <a:p>
            <a:endParaRPr lang="en-US" altLang="ja-JP" sz="2000" dirty="0">
              <a:solidFill>
                <a:schemeClr val="bg2"/>
              </a:solidFill>
            </a:endParaRPr>
          </a:p>
          <a:p>
            <a:r>
              <a:rPr lang="ja-JP" altLang="en-US" sz="2000" dirty="0">
                <a:solidFill>
                  <a:schemeClr val="bg2"/>
                </a:solidFill>
              </a:rPr>
              <a:t>４．提案手法と提案モデル</a:t>
            </a:r>
            <a:endParaRPr lang="en-US" altLang="ja-JP" sz="2000" dirty="0">
              <a:solidFill>
                <a:schemeClr val="bg2"/>
              </a:solidFill>
            </a:endParaRPr>
          </a:p>
          <a:p>
            <a:endParaRPr lang="en-US" altLang="ja-JP" sz="2000" dirty="0">
              <a:solidFill>
                <a:schemeClr val="bg2"/>
              </a:solidFill>
            </a:endParaRPr>
          </a:p>
          <a:p>
            <a:r>
              <a:rPr lang="ja-JP" altLang="en-US" sz="2000" dirty="0">
                <a:solidFill>
                  <a:schemeClr val="bg2"/>
                </a:solidFill>
              </a:rPr>
              <a:t>５．実験</a:t>
            </a:r>
            <a:endParaRPr lang="en-US" altLang="ja-JP" sz="2000" dirty="0">
              <a:solidFill>
                <a:schemeClr val="bg2"/>
              </a:solidFill>
            </a:endParaRPr>
          </a:p>
          <a:p>
            <a:endParaRPr lang="en-US" altLang="ja-JP" sz="2000" dirty="0">
              <a:solidFill>
                <a:schemeClr val="bg2"/>
              </a:solidFill>
            </a:endParaRPr>
          </a:p>
          <a:p>
            <a:r>
              <a:rPr lang="ja-JP" altLang="en-US" sz="2000" dirty="0">
                <a:solidFill>
                  <a:schemeClr val="bg2"/>
                </a:solidFill>
              </a:rPr>
              <a:t>６．まとめと今後の課題</a:t>
            </a:r>
            <a:endParaRPr lang="en-US" altLang="ja-JP" sz="2000" dirty="0">
              <a:solidFill>
                <a:schemeClr val="bg2"/>
              </a:solidFill>
            </a:endParaRPr>
          </a:p>
          <a:p>
            <a:endParaRPr lang="ja-JP" altLang="en-US" dirty="0"/>
          </a:p>
        </p:txBody>
      </p:sp>
      <p:sp>
        <p:nvSpPr>
          <p:cNvPr id="2" name="スライド番号プレースホルダー 1">
            <a:extLst>
              <a:ext uri="{FF2B5EF4-FFF2-40B4-BE49-F238E27FC236}">
                <a16:creationId xmlns:a16="http://schemas.microsoft.com/office/drawing/2014/main" id="{79A80D8A-FB9D-47A7-9887-26968BAE9955}"/>
              </a:ext>
            </a:extLst>
          </p:cNvPr>
          <p:cNvSpPr>
            <a:spLocks noGrp="1"/>
          </p:cNvSpPr>
          <p:nvPr>
            <p:ph type="sldNum" sz="quarter" idx="12"/>
          </p:nvPr>
        </p:nvSpPr>
        <p:spPr/>
        <p:txBody>
          <a:bodyPr/>
          <a:lstStyle/>
          <a:p>
            <a:fld id="{3DC22B20-76E9-4BCC-AC9A-37FC2DD162AB}" type="slidenum">
              <a:rPr kumimoji="1" lang="ja-JP" altLang="en-US" smtClean="0"/>
              <a:t>3</a:t>
            </a:fld>
            <a:endParaRPr kumimoji="1" lang="ja-JP" altLang="en-US"/>
          </a:p>
        </p:txBody>
      </p:sp>
    </p:spTree>
    <p:extLst>
      <p:ext uri="{BB962C8B-B14F-4D97-AF65-F5344CB8AC3E}">
        <p14:creationId xmlns:p14="http://schemas.microsoft.com/office/powerpoint/2010/main" val="39668745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F7CB6-E616-431A-84B8-27BF9F04DA99}"/>
              </a:ext>
            </a:extLst>
          </p:cNvPr>
          <p:cNvSpPr>
            <a:spLocks noGrp="1"/>
          </p:cNvSpPr>
          <p:nvPr>
            <p:ph type="title"/>
          </p:nvPr>
        </p:nvSpPr>
        <p:spPr/>
        <p:txBody>
          <a:bodyPr>
            <a:normAutofit/>
          </a:bodyPr>
          <a:lstStyle/>
          <a:p>
            <a:r>
              <a:rPr kumimoji="1" lang="ja-JP" altLang="en-US" sz="2400" dirty="0"/>
              <a:t>実験結果</a:t>
            </a:r>
          </a:p>
        </p:txBody>
      </p:sp>
      <p:sp>
        <p:nvSpPr>
          <p:cNvPr id="3" name="コンテンツ プレースホルダー 2">
            <a:extLst>
              <a:ext uri="{FF2B5EF4-FFF2-40B4-BE49-F238E27FC236}">
                <a16:creationId xmlns:a16="http://schemas.microsoft.com/office/drawing/2014/main" id="{E66F0203-2DFC-4D7C-B581-695A50CCF276}"/>
              </a:ext>
            </a:extLst>
          </p:cNvPr>
          <p:cNvSpPr>
            <a:spLocks noGrp="1"/>
          </p:cNvSpPr>
          <p:nvPr>
            <p:ph idx="1"/>
          </p:nvPr>
        </p:nvSpPr>
        <p:spPr>
          <a:xfrm>
            <a:off x="1942415" y="2133600"/>
            <a:ext cx="6821259" cy="4380488"/>
          </a:xfrm>
        </p:spPr>
        <p:txBody>
          <a:bodyPr/>
          <a:lstStyle/>
          <a:p>
            <a:r>
              <a:rPr kumimoji="1" lang="ja-JP" altLang="en-US" dirty="0">
                <a:latin typeface="+mn-ea"/>
              </a:rPr>
              <a:t>実験 </a:t>
            </a:r>
            <a:r>
              <a:rPr kumimoji="1" lang="en-US" altLang="ja-JP" dirty="0">
                <a:latin typeface="+mn-ea"/>
              </a:rPr>
              <a:t>1 </a:t>
            </a:r>
            <a:r>
              <a:rPr kumimoji="1" lang="ja-JP" altLang="en-US" dirty="0">
                <a:latin typeface="+mn-ea"/>
              </a:rPr>
              <a:t>と実験 </a:t>
            </a:r>
            <a:r>
              <a:rPr kumimoji="1" lang="en-US" altLang="ja-JP" dirty="0">
                <a:latin typeface="+mn-ea"/>
              </a:rPr>
              <a:t>2 </a:t>
            </a:r>
            <a:r>
              <a:rPr kumimoji="1" lang="ja-JP" altLang="en-US" dirty="0">
                <a:latin typeface="+mn-ea"/>
              </a:rPr>
              <a:t>の結果はそれぞれ </a:t>
            </a:r>
            <a:r>
              <a:rPr kumimoji="1" lang="en-US" altLang="ja-JP" dirty="0">
                <a:solidFill>
                  <a:srgbClr val="FF0000"/>
                </a:solidFill>
                <a:latin typeface="+mn-ea"/>
              </a:rPr>
              <a:t>0.9467, 0.9583 </a:t>
            </a:r>
            <a:br>
              <a:rPr kumimoji="1" lang="en-US" altLang="ja-JP" dirty="0">
                <a:solidFill>
                  <a:srgbClr val="FF0000"/>
                </a:solidFill>
                <a:latin typeface="+mn-ea"/>
              </a:rPr>
            </a:br>
            <a:r>
              <a:rPr kumimoji="1" lang="ja-JP" altLang="en-US" dirty="0">
                <a:latin typeface="+mn-ea"/>
              </a:rPr>
              <a:t>であった</a:t>
            </a:r>
            <a:endParaRPr kumimoji="1" lang="en-US" altLang="ja-JP" dirty="0">
              <a:latin typeface="+mn-ea"/>
            </a:endParaRPr>
          </a:p>
          <a:p>
            <a:endParaRPr kumimoji="1" lang="en-US" altLang="ja-JP" dirty="0">
              <a:latin typeface="+mn-ea"/>
            </a:endParaRPr>
          </a:p>
          <a:p>
            <a:r>
              <a:rPr lang="ja-JP" altLang="en-US" dirty="0">
                <a:latin typeface="+mn-ea"/>
              </a:rPr>
              <a:t>新規モデルで正解率が低下した原因は</a:t>
            </a:r>
            <a:r>
              <a:rPr lang="en-US" altLang="ja-JP" dirty="0">
                <a:latin typeface="+mn-ea"/>
              </a:rPr>
              <a:t>, </a:t>
            </a:r>
            <a:r>
              <a:rPr lang="ja-JP" altLang="en-US" dirty="0">
                <a:latin typeface="+mn-ea"/>
              </a:rPr>
              <a:t>実験時で示した </a:t>
            </a:r>
            <a:r>
              <a:rPr lang="en-US" altLang="ja-JP" dirty="0">
                <a:latin typeface="+mn-ea"/>
              </a:rPr>
              <a:t>2 </a:t>
            </a:r>
            <a:r>
              <a:rPr lang="ja-JP" altLang="en-US" dirty="0">
                <a:latin typeface="+mn-ea"/>
              </a:rPr>
              <a:t>つの前提条件が原因であると考えられる</a:t>
            </a:r>
            <a:endParaRPr lang="en-US" altLang="ja-JP" dirty="0">
              <a:latin typeface="+mn-ea"/>
            </a:endParaRPr>
          </a:p>
          <a:p>
            <a:endParaRPr kumimoji="1" lang="en-US" altLang="ja-JP" dirty="0">
              <a:latin typeface="+mn-ea"/>
            </a:endParaRPr>
          </a:p>
          <a:p>
            <a:r>
              <a:rPr kumimoji="1" lang="ja-JP" altLang="en-US" dirty="0">
                <a:latin typeface="+mn-ea"/>
              </a:rPr>
              <a:t>一方で</a:t>
            </a:r>
            <a:r>
              <a:rPr kumimoji="1" lang="en-US" altLang="ja-JP" dirty="0">
                <a:latin typeface="+mn-ea"/>
              </a:rPr>
              <a:t>, </a:t>
            </a:r>
            <a:r>
              <a:rPr kumimoji="1" lang="ja-JP" altLang="en-US" dirty="0">
                <a:latin typeface="+mn-ea"/>
              </a:rPr>
              <a:t>新規モデルのプログラムの正確さの確認は出来た</a:t>
            </a:r>
          </a:p>
        </p:txBody>
      </p:sp>
      <p:sp>
        <p:nvSpPr>
          <p:cNvPr id="4" name="スライド番号プレースホルダー 3">
            <a:extLst>
              <a:ext uri="{FF2B5EF4-FFF2-40B4-BE49-F238E27FC236}">
                <a16:creationId xmlns:a16="http://schemas.microsoft.com/office/drawing/2014/main" id="{0C152A23-2236-47DF-A474-85BDB5E1C1ED}"/>
              </a:ext>
            </a:extLst>
          </p:cNvPr>
          <p:cNvSpPr>
            <a:spLocks noGrp="1"/>
          </p:cNvSpPr>
          <p:nvPr>
            <p:ph type="sldNum" sz="quarter" idx="12"/>
          </p:nvPr>
        </p:nvSpPr>
        <p:spPr/>
        <p:txBody>
          <a:bodyPr/>
          <a:lstStyle/>
          <a:p>
            <a:fld id="{3DC22B20-76E9-4BCC-AC9A-37FC2DD162AB}" type="slidenum">
              <a:rPr kumimoji="1" lang="ja-JP" altLang="en-US" smtClean="0"/>
              <a:t>30</a:t>
            </a:fld>
            <a:endParaRPr kumimoji="1" lang="ja-JP" altLang="en-US"/>
          </a:p>
        </p:txBody>
      </p:sp>
    </p:spTree>
    <p:extLst>
      <p:ext uri="{BB962C8B-B14F-4D97-AF65-F5344CB8AC3E}">
        <p14:creationId xmlns:p14="http://schemas.microsoft.com/office/powerpoint/2010/main" val="30895031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027E16D-ACE0-4E85-B3EF-E5DFC7C9CCEF}"/>
              </a:ext>
            </a:extLst>
          </p:cNvPr>
          <p:cNvSpPr>
            <a:spLocks noGrp="1"/>
          </p:cNvSpPr>
          <p:nvPr>
            <p:ph type="title"/>
          </p:nvPr>
        </p:nvSpPr>
        <p:spPr>
          <a:xfrm>
            <a:off x="1944694" y="970345"/>
            <a:ext cx="6683765" cy="551543"/>
          </a:xfrm>
        </p:spPr>
        <p:txBody>
          <a:bodyPr>
            <a:normAutofit/>
          </a:bodyPr>
          <a:lstStyle/>
          <a:p>
            <a:r>
              <a:rPr lang="ja-JP" altLang="en-US" sz="2800" dirty="0">
                <a:ea typeface="+mn-ea"/>
              </a:rPr>
              <a:t>発表の流れ</a:t>
            </a:r>
          </a:p>
        </p:txBody>
      </p:sp>
      <p:sp>
        <p:nvSpPr>
          <p:cNvPr id="7" name="コンテンツ プレースホルダー 6">
            <a:extLst>
              <a:ext uri="{FF2B5EF4-FFF2-40B4-BE49-F238E27FC236}">
                <a16:creationId xmlns:a16="http://schemas.microsoft.com/office/drawing/2014/main" id="{4DDB8E3F-EA2F-4313-871F-414158E080DE}"/>
              </a:ext>
            </a:extLst>
          </p:cNvPr>
          <p:cNvSpPr>
            <a:spLocks noGrp="1"/>
          </p:cNvSpPr>
          <p:nvPr>
            <p:ph idx="1"/>
          </p:nvPr>
        </p:nvSpPr>
        <p:spPr>
          <a:xfrm>
            <a:off x="1941909" y="1912788"/>
            <a:ext cx="6686550" cy="4945212"/>
          </a:xfrm>
        </p:spPr>
        <p:txBody>
          <a:bodyPr>
            <a:normAutofit/>
          </a:bodyPr>
          <a:lstStyle/>
          <a:p>
            <a:r>
              <a:rPr lang="ja-JP" altLang="en-US" sz="2000" dirty="0">
                <a:solidFill>
                  <a:schemeClr val="bg2"/>
                </a:solidFill>
              </a:rPr>
              <a:t>１．はじめに</a:t>
            </a:r>
            <a:endParaRPr lang="en-US" altLang="ja-JP" sz="2000" dirty="0">
              <a:solidFill>
                <a:schemeClr val="bg2"/>
              </a:solidFill>
            </a:endParaRPr>
          </a:p>
          <a:p>
            <a:endParaRPr lang="en-US" altLang="ja-JP" sz="2000" dirty="0"/>
          </a:p>
          <a:p>
            <a:r>
              <a:rPr lang="ja-JP" altLang="en-US" sz="2000" dirty="0">
                <a:solidFill>
                  <a:schemeClr val="bg2"/>
                </a:solidFill>
              </a:rPr>
              <a:t>２．要素技術</a:t>
            </a:r>
            <a:endParaRPr lang="en-US" altLang="ja-JP" sz="2000" dirty="0">
              <a:solidFill>
                <a:schemeClr val="bg2"/>
              </a:solidFill>
            </a:endParaRPr>
          </a:p>
          <a:p>
            <a:endParaRPr lang="en-US" altLang="ja-JP" sz="2000" dirty="0">
              <a:solidFill>
                <a:schemeClr val="bg2"/>
              </a:solidFill>
            </a:endParaRPr>
          </a:p>
          <a:p>
            <a:r>
              <a:rPr lang="ja-JP" altLang="en-US" sz="2000" dirty="0">
                <a:solidFill>
                  <a:schemeClr val="bg2"/>
                </a:solidFill>
              </a:rPr>
              <a:t>３．データセット</a:t>
            </a:r>
            <a:endParaRPr lang="en-US" altLang="ja-JP" sz="2000" dirty="0">
              <a:solidFill>
                <a:schemeClr val="bg2"/>
              </a:solidFill>
            </a:endParaRPr>
          </a:p>
          <a:p>
            <a:endParaRPr lang="en-US" altLang="ja-JP" sz="2000" dirty="0">
              <a:solidFill>
                <a:schemeClr val="bg2"/>
              </a:solidFill>
            </a:endParaRPr>
          </a:p>
          <a:p>
            <a:r>
              <a:rPr lang="ja-JP" altLang="en-US" sz="2000" dirty="0">
                <a:solidFill>
                  <a:schemeClr val="bg2"/>
                </a:solidFill>
              </a:rPr>
              <a:t>４．提案手法と提案モデル</a:t>
            </a:r>
            <a:endParaRPr lang="en-US" altLang="ja-JP" sz="2000" dirty="0">
              <a:solidFill>
                <a:schemeClr val="bg2"/>
              </a:solidFill>
            </a:endParaRPr>
          </a:p>
          <a:p>
            <a:endParaRPr lang="en-US" altLang="ja-JP" sz="2000" dirty="0">
              <a:solidFill>
                <a:schemeClr val="bg2"/>
              </a:solidFill>
            </a:endParaRPr>
          </a:p>
          <a:p>
            <a:r>
              <a:rPr lang="ja-JP" altLang="en-US" sz="2000" dirty="0">
                <a:solidFill>
                  <a:schemeClr val="bg2"/>
                </a:solidFill>
              </a:rPr>
              <a:t>５．実験</a:t>
            </a:r>
            <a:endParaRPr lang="en-US" altLang="ja-JP" sz="2000" dirty="0">
              <a:solidFill>
                <a:schemeClr val="bg2"/>
              </a:solidFill>
            </a:endParaRPr>
          </a:p>
          <a:p>
            <a:endParaRPr lang="en-US" altLang="ja-JP" sz="2000" dirty="0">
              <a:solidFill>
                <a:schemeClr val="bg2"/>
              </a:solidFill>
            </a:endParaRPr>
          </a:p>
          <a:p>
            <a:r>
              <a:rPr lang="ja-JP" altLang="en-US" sz="2000" dirty="0">
                <a:solidFill>
                  <a:schemeClr val="tx1"/>
                </a:solidFill>
              </a:rPr>
              <a:t>６．まとめと今後の課題</a:t>
            </a:r>
            <a:endParaRPr lang="en-US" altLang="ja-JP" sz="2000" dirty="0">
              <a:solidFill>
                <a:schemeClr val="tx1"/>
              </a:solidFill>
            </a:endParaRPr>
          </a:p>
          <a:p>
            <a:endParaRPr lang="ja-JP" altLang="en-US" dirty="0"/>
          </a:p>
        </p:txBody>
      </p:sp>
      <p:sp>
        <p:nvSpPr>
          <p:cNvPr id="2" name="スライド番号プレースホルダー 1">
            <a:extLst>
              <a:ext uri="{FF2B5EF4-FFF2-40B4-BE49-F238E27FC236}">
                <a16:creationId xmlns:a16="http://schemas.microsoft.com/office/drawing/2014/main" id="{79A80D8A-FB9D-47A7-9887-26968BAE9955}"/>
              </a:ext>
            </a:extLst>
          </p:cNvPr>
          <p:cNvSpPr>
            <a:spLocks noGrp="1"/>
          </p:cNvSpPr>
          <p:nvPr>
            <p:ph type="sldNum" sz="quarter" idx="12"/>
          </p:nvPr>
        </p:nvSpPr>
        <p:spPr/>
        <p:txBody>
          <a:bodyPr/>
          <a:lstStyle/>
          <a:p>
            <a:fld id="{3DC22B20-76E9-4BCC-AC9A-37FC2DD162AB}" type="slidenum">
              <a:rPr kumimoji="1" lang="ja-JP" altLang="en-US" smtClean="0"/>
              <a:t>31</a:t>
            </a:fld>
            <a:endParaRPr kumimoji="1" lang="ja-JP" altLang="en-US"/>
          </a:p>
        </p:txBody>
      </p:sp>
    </p:spTree>
    <p:extLst>
      <p:ext uri="{BB962C8B-B14F-4D97-AF65-F5344CB8AC3E}">
        <p14:creationId xmlns:p14="http://schemas.microsoft.com/office/powerpoint/2010/main" val="27382760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514B91-BA54-46E1-8CAE-131F3A45E15A}"/>
              </a:ext>
            </a:extLst>
          </p:cNvPr>
          <p:cNvSpPr>
            <a:spLocks noGrp="1"/>
          </p:cNvSpPr>
          <p:nvPr>
            <p:ph type="title"/>
          </p:nvPr>
        </p:nvSpPr>
        <p:spPr/>
        <p:txBody>
          <a:bodyPr>
            <a:normAutofit/>
          </a:bodyPr>
          <a:lstStyle/>
          <a:p>
            <a:br>
              <a:rPr lang="en-US" altLang="ja-JP" sz="2100" dirty="0">
                <a:latin typeface="+mj-ea"/>
              </a:rPr>
            </a:br>
            <a:r>
              <a:rPr lang="ja-JP" altLang="en-US" sz="2100" dirty="0">
                <a:latin typeface="+mj-ea"/>
              </a:rPr>
              <a:t>まとめ</a:t>
            </a:r>
          </a:p>
        </p:txBody>
      </p:sp>
      <p:sp>
        <p:nvSpPr>
          <p:cNvPr id="3" name="コンテンツ プレースホルダー 2">
            <a:extLst>
              <a:ext uri="{FF2B5EF4-FFF2-40B4-BE49-F238E27FC236}">
                <a16:creationId xmlns:a16="http://schemas.microsoft.com/office/drawing/2014/main" id="{41B5876C-718F-4389-B56C-14EEF8C63869}"/>
              </a:ext>
            </a:extLst>
          </p:cNvPr>
          <p:cNvSpPr>
            <a:spLocks noGrp="1"/>
          </p:cNvSpPr>
          <p:nvPr>
            <p:ph idx="1"/>
          </p:nvPr>
        </p:nvSpPr>
        <p:spPr/>
        <p:txBody>
          <a:bodyPr>
            <a:normAutofit/>
          </a:bodyPr>
          <a:lstStyle/>
          <a:p>
            <a:r>
              <a:rPr kumimoji="1" lang="ja-JP" altLang="en-US" dirty="0">
                <a:latin typeface="+mn-ea"/>
              </a:rPr>
              <a:t>本研究では</a:t>
            </a:r>
            <a:r>
              <a:rPr lang="ja-JP" altLang="en-US" dirty="0">
                <a:latin typeface="+mn-ea"/>
              </a:rPr>
              <a:t>関連研究をベースに </a:t>
            </a:r>
            <a:r>
              <a:rPr lang="en-US" altLang="ja-JP" dirty="0">
                <a:latin typeface="+mn-ea"/>
              </a:rPr>
              <a:t>BERT </a:t>
            </a:r>
            <a:r>
              <a:rPr lang="ja-JP" altLang="en-US" dirty="0">
                <a:latin typeface="+mn-ea"/>
              </a:rPr>
              <a:t>エンコーダ層と </a:t>
            </a:r>
            <a:r>
              <a:rPr lang="en-US" altLang="ja-JP" dirty="0">
                <a:latin typeface="+mn-ea"/>
              </a:rPr>
              <a:t>Transformer </a:t>
            </a:r>
            <a:r>
              <a:rPr lang="ja-JP" altLang="en-US" dirty="0">
                <a:latin typeface="+mn-ea"/>
              </a:rPr>
              <a:t>エンコーダ層を接続した</a:t>
            </a:r>
            <a:br>
              <a:rPr lang="en-US" altLang="ja-JP" dirty="0">
                <a:latin typeface="+mn-ea"/>
              </a:rPr>
            </a:br>
            <a:r>
              <a:rPr lang="en-US" altLang="ja-JP" dirty="0">
                <a:latin typeface="+mn-ea"/>
              </a:rPr>
              <a:t>BERT-Transformer </a:t>
            </a:r>
            <a:r>
              <a:rPr lang="ja-JP" altLang="en-US" dirty="0">
                <a:latin typeface="+mn-ea"/>
              </a:rPr>
              <a:t>モデルを提案した</a:t>
            </a:r>
            <a:endParaRPr lang="en-US" altLang="ja-JP" dirty="0">
              <a:latin typeface="+mn-ea"/>
            </a:endParaRPr>
          </a:p>
          <a:p>
            <a:endParaRPr lang="en-US" altLang="ja-JP" dirty="0">
              <a:latin typeface="+mn-ea"/>
            </a:endParaRPr>
          </a:p>
          <a:p>
            <a:r>
              <a:rPr kumimoji="1" lang="ja-JP" altLang="en-US" dirty="0"/>
              <a:t>実験 </a:t>
            </a:r>
            <a:r>
              <a:rPr kumimoji="1" lang="en-US" altLang="ja-JP" dirty="0"/>
              <a:t>1 </a:t>
            </a:r>
            <a:r>
              <a:rPr kumimoji="1" lang="ja-JP" altLang="en-US" dirty="0"/>
              <a:t>と実験 </a:t>
            </a:r>
            <a:r>
              <a:rPr kumimoji="1" lang="en-US" altLang="ja-JP" dirty="0"/>
              <a:t>2 </a:t>
            </a:r>
            <a:r>
              <a:rPr kumimoji="1" lang="ja-JP" altLang="en-US" dirty="0"/>
              <a:t>の結果はそれぞれ </a:t>
            </a:r>
            <a:r>
              <a:rPr kumimoji="1" lang="en-US" altLang="ja-JP" dirty="0">
                <a:solidFill>
                  <a:srgbClr val="FF0000"/>
                </a:solidFill>
              </a:rPr>
              <a:t>0.9467, 0.9583 </a:t>
            </a:r>
            <a:r>
              <a:rPr kumimoji="1" lang="ja-JP" altLang="en-US" dirty="0"/>
              <a:t>であった</a:t>
            </a:r>
            <a:br>
              <a:rPr lang="en-US" altLang="ja-JP" dirty="0"/>
            </a:br>
            <a:br>
              <a:rPr lang="en-US" altLang="ja-JP" dirty="0"/>
            </a:br>
            <a:r>
              <a:rPr lang="ja-JP" altLang="en-US" dirty="0"/>
              <a:t>新規モデルの正解率の方が低い</a:t>
            </a:r>
            <a:br>
              <a:rPr lang="en-US" altLang="ja-JP" dirty="0"/>
            </a:br>
            <a:r>
              <a:rPr lang="ja-JP" altLang="en-US" dirty="0"/>
              <a:t>これは </a:t>
            </a:r>
            <a:r>
              <a:rPr lang="en-US" altLang="ja-JP" dirty="0"/>
              <a:t>Transformer </a:t>
            </a:r>
            <a:r>
              <a:rPr lang="ja-JP" altLang="en-US" dirty="0"/>
              <a:t>エンコーダ層における</a:t>
            </a:r>
            <a:br>
              <a:rPr lang="en-US" altLang="ja-JP" dirty="0"/>
            </a:br>
            <a:r>
              <a:rPr lang="ja-JP" altLang="en-US" dirty="0"/>
              <a:t> </a:t>
            </a:r>
            <a:r>
              <a:rPr lang="en-US" altLang="ja-JP" dirty="0"/>
              <a:t>Multi-Head Attention </a:t>
            </a:r>
            <a:r>
              <a:rPr lang="ja-JP" altLang="en-US" dirty="0"/>
              <a:t>数の少なさと</a:t>
            </a:r>
            <a:r>
              <a:rPr lang="en-US" altLang="ja-JP" dirty="0"/>
              <a:t>,  </a:t>
            </a:r>
            <a:r>
              <a:rPr lang="ja-JP" altLang="en-US" dirty="0"/>
              <a:t>入力文章の </a:t>
            </a:r>
            <a:r>
              <a:rPr lang="en-US" altLang="ja-JP" dirty="0"/>
              <a:t>Padding </a:t>
            </a:r>
            <a:r>
              <a:rPr lang="ja-JP" altLang="en-US" dirty="0"/>
              <a:t>部分の考慮がないことが原因であると考えられる</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766A3493-E1A7-48F6-B8BD-5E6D82E16833}"/>
              </a:ext>
            </a:extLst>
          </p:cNvPr>
          <p:cNvSpPr>
            <a:spLocks noGrp="1"/>
          </p:cNvSpPr>
          <p:nvPr>
            <p:ph type="sldNum" sz="quarter" idx="12"/>
          </p:nvPr>
        </p:nvSpPr>
        <p:spPr/>
        <p:txBody>
          <a:bodyPr/>
          <a:lstStyle/>
          <a:p>
            <a:fld id="{3DC22B20-76E9-4BCC-AC9A-37FC2DD162AB}" type="slidenum">
              <a:rPr kumimoji="1" lang="ja-JP" altLang="en-US" smtClean="0"/>
              <a:t>32</a:t>
            </a:fld>
            <a:endParaRPr kumimoji="1" lang="ja-JP" altLang="en-US"/>
          </a:p>
        </p:txBody>
      </p:sp>
    </p:spTree>
    <p:extLst>
      <p:ext uri="{BB962C8B-B14F-4D97-AF65-F5344CB8AC3E}">
        <p14:creationId xmlns:p14="http://schemas.microsoft.com/office/powerpoint/2010/main" val="8822175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B36C30-97A3-4E08-B289-C973265BEFDE}"/>
              </a:ext>
            </a:extLst>
          </p:cNvPr>
          <p:cNvSpPr>
            <a:spLocks noGrp="1"/>
          </p:cNvSpPr>
          <p:nvPr>
            <p:ph type="title"/>
          </p:nvPr>
        </p:nvSpPr>
        <p:spPr/>
        <p:txBody>
          <a:bodyPr>
            <a:normAutofit/>
          </a:bodyPr>
          <a:lstStyle/>
          <a:p>
            <a:br>
              <a:rPr lang="en-US" altLang="ja-JP" sz="2100" dirty="0">
                <a:latin typeface="+mn-ea"/>
                <a:ea typeface="+mn-ea"/>
              </a:rPr>
            </a:br>
            <a:r>
              <a:rPr lang="ja-JP" altLang="en-US" sz="2100" dirty="0">
                <a:latin typeface="+mn-ea"/>
                <a:ea typeface="+mn-ea"/>
              </a:rPr>
              <a:t>今後の課題</a:t>
            </a:r>
          </a:p>
        </p:txBody>
      </p:sp>
      <p:sp>
        <p:nvSpPr>
          <p:cNvPr id="3" name="コンテンツ プレースホルダー 2">
            <a:extLst>
              <a:ext uri="{FF2B5EF4-FFF2-40B4-BE49-F238E27FC236}">
                <a16:creationId xmlns:a16="http://schemas.microsoft.com/office/drawing/2014/main" id="{729389BD-3899-4C38-A6BC-82C40B427312}"/>
              </a:ext>
            </a:extLst>
          </p:cNvPr>
          <p:cNvSpPr>
            <a:spLocks noGrp="1"/>
          </p:cNvSpPr>
          <p:nvPr>
            <p:ph idx="1"/>
          </p:nvPr>
        </p:nvSpPr>
        <p:spPr/>
        <p:txBody>
          <a:bodyPr>
            <a:normAutofit fontScale="92500" lnSpcReduction="10000"/>
          </a:bodyPr>
          <a:lstStyle/>
          <a:p>
            <a:r>
              <a:rPr lang="ja-JP" altLang="en-US" sz="2000" dirty="0"/>
              <a:t>これは </a:t>
            </a:r>
            <a:r>
              <a:rPr lang="en-US" altLang="ja-JP" sz="2000" dirty="0"/>
              <a:t>Transformer </a:t>
            </a:r>
            <a:r>
              <a:rPr lang="ja-JP" altLang="en-US" sz="2000" dirty="0"/>
              <a:t>エンコーダ層における</a:t>
            </a:r>
            <a:br>
              <a:rPr lang="en-US" altLang="ja-JP" sz="2000" dirty="0"/>
            </a:br>
            <a:r>
              <a:rPr lang="en-US" altLang="ja-JP" sz="2000" dirty="0"/>
              <a:t>Multi-Head Attention </a:t>
            </a:r>
            <a:r>
              <a:rPr lang="ja-JP" altLang="en-US" sz="2000" dirty="0"/>
              <a:t>数を増やし</a:t>
            </a:r>
            <a:r>
              <a:rPr lang="en-US" altLang="ja-JP" sz="2000" dirty="0"/>
              <a:t>,  </a:t>
            </a:r>
            <a:r>
              <a:rPr lang="ja-JP" altLang="en-US" sz="2000" dirty="0"/>
              <a:t>入力文章の </a:t>
            </a:r>
            <a:r>
              <a:rPr lang="en-US" altLang="ja-JP" sz="2000" dirty="0"/>
              <a:t>Padding </a:t>
            </a:r>
            <a:r>
              <a:rPr lang="ja-JP" altLang="en-US" sz="2000" dirty="0"/>
              <a:t>部分の考慮をするプログラムに改良する</a:t>
            </a:r>
            <a:endParaRPr lang="en-US" altLang="ja-JP" sz="2000" dirty="0">
              <a:latin typeface="+mn-ea"/>
            </a:endParaRPr>
          </a:p>
          <a:p>
            <a:endParaRPr lang="en-US" altLang="ja-JP" sz="2000" dirty="0">
              <a:latin typeface="+mn-ea"/>
            </a:endParaRPr>
          </a:p>
          <a:p>
            <a:r>
              <a:rPr lang="en-US" altLang="ja-JP" sz="2000" dirty="0">
                <a:latin typeface="+mn-ea"/>
              </a:rPr>
              <a:t>BERT–Transformer </a:t>
            </a:r>
            <a:r>
              <a:rPr lang="ja-JP" altLang="en-US" sz="2000" dirty="0">
                <a:latin typeface="+mn-ea"/>
              </a:rPr>
              <a:t>モデルで</a:t>
            </a:r>
            <a:br>
              <a:rPr lang="en-US" altLang="ja-JP" sz="2000" dirty="0">
                <a:latin typeface="+mn-ea"/>
              </a:rPr>
            </a:br>
            <a:r>
              <a:rPr lang="ja-JP" altLang="en-US" sz="2000" dirty="0">
                <a:latin typeface="+mn-ea"/>
              </a:rPr>
              <a:t>マルチラベルデータセットを用いる実験を開始する</a:t>
            </a:r>
            <a:r>
              <a:rPr lang="en-US" altLang="ja-JP" sz="2000" dirty="0">
                <a:latin typeface="+mn-ea"/>
              </a:rPr>
              <a:t>. </a:t>
            </a:r>
            <a:br>
              <a:rPr lang="en-US" altLang="ja-JP" sz="2000" dirty="0">
                <a:latin typeface="+mn-ea"/>
              </a:rPr>
            </a:br>
            <a:r>
              <a:rPr lang="ja-JP" altLang="en-US" sz="2000" dirty="0">
                <a:latin typeface="+mn-ea"/>
              </a:rPr>
              <a:t>まずは予測精度向上を目指してモデルの改良に取り組みながら</a:t>
            </a:r>
            <a:r>
              <a:rPr lang="en-US" altLang="ja-JP" sz="2000" dirty="0">
                <a:latin typeface="+mn-ea"/>
              </a:rPr>
              <a:t>, </a:t>
            </a:r>
            <a:r>
              <a:rPr lang="ja-JP" altLang="en-US" sz="2000" dirty="0">
                <a:latin typeface="+mn-ea"/>
              </a:rPr>
              <a:t>独自性のある形にする</a:t>
            </a:r>
            <a:r>
              <a:rPr lang="en-US" altLang="ja-JP" sz="2000" dirty="0">
                <a:latin typeface="+mn-ea"/>
              </a:rPr>
              <a:t>.</a:t>
            </a:r>
            <a:r>
              <a:rPr lang="ja-JP" altLang="en-US" sz="2000" dirty="0">
                <a:latin typeface="+mn-ea"/>
              </a:rPr>
              <a:t> </a:t>
            </a:r>
            <a:endParaRPr lang="en-US" altLang="ja-JP" sz="2000" dirty="0">
              <a:latin typeface="+mn-ea"/>
            </a:endParaRPr>
          </a:p>
          <a:p>
            <a:endParaRPr lang="en-US" altLang="ja-JP" sz="2000" dirty="0">
              <a:latin typeface="+mn-ea"/>
            </a:endParaRPr>
          </a:p>
          <a:p>
            <a:r>
              <a:rPr lang="ja-JP" altLang="en-US" sz="2000" dirty="0">
                <a:latin typeface="+mn-ea"/>
              </a:rPr>
              <a:t>幾つか存在する </a:t>
            </a:r>
            <a:r>
              <a:rPr lang="en-US" altLang="ja-JP" sz="2000" dirty="0">
                <a:latin typeface="+mn-ea"/>
              </a:rPr>
              <a:t>Attention </a:t>
            </a:r>
            <a:r>
              <a:rPr lang="ja-JP" altLang="en-US" sz="2000" dirty="0">
                <a:latin typeface="+mn-ea"/>
              </a:rPr>
              <a:t>の可視化手法についても検討する</a:t>
            </a:r>
            <a:r>
              <a:rPr lang="en-US" altLang="ja-JP" sz="2000" dirty="0">
                <a:latin typeface="+mn-ea"/>
              </a:rPr>
              <a:t>.</a:t>
            </a:r>
          </a:p>
          <a:p>
            <a:endParaRPr lang="en-US" altLang="ja-JP" sz="2000" dirty="0">
              <a:latin typeface="+mn-ea"/>
            </a:endParaRPr>
          </a:p>
          <a:p>
            <a:endParaRPr lang="en-US" altLang="ja-JP" sz="2000" dirty="0">
              <a:latin typeface="+mn-ea"/>
            </a:endParaRPr>
          </a:p>
          <a:p>
            <a:endParaRPr lang="en-US" altLang="ja-JP" sz="2000" dirty="0">
              <a:latin typeface="+mn-ea"/>
            </a:endParaRPr>
          </a:p>
          <a:p>
            <a:endParaRPr kumimoji="1" lang="en-US" altLang="ja-JP" sz="2000" dirty="0">
              <a:latin typeface="+mn-ea"/>
            </a:endParaRPr>
          </a:p>
          <a:p>
            <a:endParaRPr kumimoji="1" lang="en-US" altLang="ja-JP" sz="2000" dirty="0">
              <a:latin typeface="+mn-ea"/>
            </a:endParaRPr>
          </a:p>
          <a:p>
            <a:endParaRPr kumimoji="1" lang="ja-JP" altLang="en-US" dirty="0"/>
          </a:p>
        </p:txBody>
      </p:sp>
      <p:sp>
        <p:nvSpPr>
          <p:cNvPr id="4" name="スライド番号プレースホルダー 3">
            <a:extLst>
              <a:ext uri="{FF2B5EF4-FFF2-40B4-BE49-F238E27FC236}">
                <a16:creationId xmlns:a16="http://schemas.microsoft.com/office/drawing/2014/main" id="{D4AE7EC2-799F-4731-AF1A-457134BF28C1}"/>
              </a:ext>
            </a:extLst>
          </p:cNvPr>
          <p:cNvSpPr>
            <a:spLocks noGrp="1"/>
          </p:cNvSpPr>
          <p:nvPr>
            <p:ph type="sldNum" sz="quarter" idx="12"/>
          </p:nvPr>
        </p:nvSpPr>
        <p:spPr/>
        <p:txBody>
          <a:bodyPr/>
          <a:lstStyle/>
          <a:p>
            <a:fld id="{3DC22B20-76E9-4BCC-AC9A-37FC2DD162AB}" type="slidenum">
              <a:rPr kumimoji="1" lang="ja-JP" altLang="en-US" smtClean="0"/>
              <a:t>33</a:t>
            </a:fld>
            <a:endParaRPr kumimoji="1" lang="ja-JP" altLang="en-US"/>
          </a:p>
        </p:txBody>
      </p:sp>
    </p:spTree>
    <p:extLst>
      <p:ext uri="{BB962C8B-B14F-4D97-AF65-F5344CB8AC3E}">
        <p14:creationId xmlns:p14="http://schemas.microsoft.com/office/powerpoint/2010/main" val="33243976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43E946-85B9-4EA7-9E72-9DAA688FF5B3}"/>
              </a:ext>
            </a:extLst>
          </p:cNvPr>
          <p:cNvSpPr>
            <a:spLocks noGrp="1"/>
          </p:cNvSpPr>
          <p:nvPr>
            <p:ph type="title"/>
          </p:nvPr>
        </p:nvSpPr>
        <p:spPr/>
        <p:txBody>
          <a:bodyPr>
            <a:normAutofit/>
          </a:bodyPr>
          <a:lstStyle/>
          <a:p>
            <a:br>
              <a:rPr lang="en-US" altLang="ja-JP" sz="2100" dirty="0"/>
            </a:br>
            <a:r>
              <a:rPr lang="ja-JP" altLang="en-US" sz="2400" dirty="0"/>
              <a:t>実験時の </a:t>
            </a:r>
            <a:r>
              <a:rPr lang="en-US" altLang="ja-JP" sz="2400" dirty="0"/>
              <a:t>BERT </a:t>
            </a:r>
            <a:r>
              <a:rPr lang="ja-JP" altLang="en-US" sz="2400" dirty="0"/>
              <a:t>モデル</a:t>
            </a:r>
          </a:p>
        </p:txBody>
      </p:sp>
      <p:sp>
        <p:nvSpPr>
          <p:cNvPr id="3" name="コンテンツ プレースホルダー 2">
            <a:extLst>
              <a:ext uri="{FF2B5EF4-FFF2-40B4-BE49-F238E27FC236}">
                <a16:creationId xmlns:a16="http://schemas.microsoft.com/office/drawing/2014/main" id="{F59A900A-306E-4854-B967-1BEA02125D85}"/>
              </a:ext>
            </a:extLst>
          </p:cNvPr>
          <p:cNvSpPr>
            <a:spLocks noGrp="1"/>
          </p:cNvSpPr>
          <p:nvPr>
            <p:ph idx="1"/>
          </p:nvPr>
        </p:nvSpPr>
        <p:spPr>
          <a:xfrm>
            <a:off x="1941909" y="2082373"/>
            <a:ext cx="6686550" cy="3941909"/>
          </a:xfrm>
        </p:spPr>
        <p:txBody>
          <a:bodyPr/>
          <a:lstStyle/>
          <a:p>
            <a:r>
              <a:rPr lang="ja-JP" altLang="en-US" sz="2000" dirty="0"/>
              <a:t>文章を多クラスに分類するシンプルな </a:t>
            </a:r>
            <a:r>
              <a:rPr lang="en-US" altLang="ja-JP" sz="2000" dirty="0"/>
              <a:t>BERT </a:t>
            </a:r>
            <a:r>
              <a:rPr lang="ja-JP" altLang="en-US" sz="2000" dirty="0"/>
              <a:t>モデル</a:t>
            </a:r>
            <a:endParaRPr lang="en-US" altLang="ja-JP" sz="2000" dirty="0"/>
          </a:p>
          <a:p>
            <a:endParaRPr lang="en-US" altLang="ja-JP" sz="2000" dirty="0"/>
          </a:p>
          <a:p>
            <a:pPr marL="0" indent="0">
              <a:buNone/>
            </a:pPr>
            <a:r>
              <a:rPr lang="en-US" altLang="ja-JP" sz="2000" dirty="0"/>
              <a:t>1</a:t>
            </a:r>
            <a:r>
              <a:rPr lang="ja-JP" altLang="en-US" sz="2000" dirty="0"/>
              <a:t>．分散表現を獲得</a:t>
            </a:r>
            <a:endParaRPr lang="en-US" altLang="ja-JP" sz="2000" dirty="0"/>
          </a:p>
          <a:p>
            <a:pPr marL="0" indent="0">
              <a:buNone/>
            </a:pPr>
            <a:r>
              <a:rPr lang="en-US" altLang="ja-JP" sz="2000" dirty="0"/>
              <a:t>2</a:t>
            </a:r>
            <a:r>
              <a:rPr lang="ja-JP" altLang="en-US" sz="2000" dirty="0"/>
              <a:t>．分類器による推定</a:t>
            </a:r>
            <a:endParaRPr lang="en-US" altLang="ja-JP" sz="2000" dirty="0"/>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42657AB7-A817-4D4D-8693-B7C197BAB8BC}"/>
              </a:ext>
            </a:extLst>
          </p:cNvPr>
          <p:cNvSpPr>
            <a:spLocks noGrp="1"/>
          </p:cNvSpPr>
          <p:nvPr>
            <p:ph type="sldNum" sz="quarter" idx="12"/>
          </p:nvPr>
        </p:nvSpPr>
        <p:spPr/>
        <p:txBody>
          <a:bodyPr/>
          <a:lstStyle/>
          <a:p>
            <a:fld id="{3DC22B20-76E9-4BCC-AC9A-37FC2DD162AB}" type="slidenum">
              <a:rPr kumimoji="1" lang="ja-JP" altLang="en-US" smtClean="0"/>
              <a:t>34</a:t>
            </a:fld>
            <a:endParaRPr kumimoji="1" lang="ja-JP" altLang="en-US"/>
          </a:p>
        </p:txBody>
      </p:sp>
      <p:sp>
        <p:nvSpPr>
          <p:cNvPr id="6" name="正方形/長方形 5">
            <a:extLst>
              <a:ext uri="{FF2B5EF4-FFF2-40B4-BE49-F238E27FC236}">
                <a16:creationId xmlns:a16="http://schemas.microsoft.com/office/drawing/2014/main" id="{E38AB1AE-7B1A-4691-A565-422C463D12FD}"/>
              </a:ext>
            </a:extLst>
          </p:cNvPr>
          <p:cNvSpPr/>
          <p:nvPr/>
        </p:nvSpPr>
        <p:spPr>
          <a:xfrm>
            <a:off x="1219176" y="4238543"/>
            <a:ext cx="632129" cy="1103243"/>
          </a:xfrm>
          <a:prstGeom prst="rect">
            <a:avLst/>
          </a:prstGeom>
        </p:spPr>
        <p:style>
          <a:lnRef idx="2">
            <a:schemeClr val="accent6"/>
          </a:lnRef>
          <a:fillRef idx="1">
            <a:schemeClr val="lt1"/>
          </a:fillRef>
          <a:effectRef idx="0">
            <a:schemeClr val="accent6"/>
          </a:effectRef>
          <a:fontRef idx="minor">
            <a:schemeClr val="dk1"/>
          </a:fontRef>
        </p:style>
        <p:txBody>
          <a:bodyPr vert="eaVert" rtlCol="0" anchor="ctr"/>
          <a:lstStyle/>
          <a:p>
            <a:pPr algn="ctr"/>
            <a:r>
              <a:rPr kumimoji="1" lang="ja-JP" altLang="en-US" sz="1350" dirty="0"/>
              <a:t>データ</a:t>
            </a:r>
          </a:p>
        </p:txBody>
      </p:sp>
      <p:sp>
        <p:nvSpPr>
          <p:cNvPr id="10" name="正方形/長方形 9">
            <a:extLst>
              <a:ext uri="{FF2B5EF4-FFF2-40B4-BE49-F238E27FC236}">
                <a16:creationId xmlns:a16="http://schemas.microsoft.com/office/drawing/2014/main" id="{5EE6F229-683C-466C-BAC1-FC5DBBE0D68E}"/>
              </a:ext>
            </a:extLst>
          </p:cNvPr>
          <p:cNvSpPr/>
          <p:nvPr/>
        </p:nvSpPr>
        <p:spPr>
          <a:xfrm>
            <a:off x="3127348" y="4238544"/>
            <a:ext cx="632129" cy="1103243"/>
          </a:xfrm>
          <a:prstGeom prst="rect">
            <a:avLst/>
          </a:prstGeom>
        </p:spPr>
        <p:style>
          <a:lnRef idx="2">
            <a:schemeClr val="accent6"/>
          </a:lnRef>
          <a:fillRef idx="1">
            <a:schemeClr val="lt1"/>
          </a:fillRef>
          <a:effectRef idx="0">
            <a:schemeClr val="accent6"/>
          </a:effectRef>
          <a:fontRef idx="minor">
            <a:schemeClr val="dk1"/>
          </a:fontRef>
        </p:style>
        <p:txBody>
          <a:bodyPr vert="eaVert" rtlCol="0" anchor="ctr"/>
          <a:lstStyle/>
          <a:p>
            <a:pPr algn="ctr"/>
            <a:r>
              <a:rPr kumimoji="1" lang="ja-JP" altLang="en-US" sz="1350" dirty="0"/>
              <a:t>ＢＥＲＴ</a:t>
            </a:r>
          </a:p>
        </p:txBody>
      </p:sp>
      <p:sp>
        <p:nvSpPr>
          <p:cNvPr id="11" name="矢印: 右 10">
            <a:extLst>
              <a:ext uri="{FF2B5EF4-FFF2-40B4-BE49-F238E27FC236}">
                <a16:creationId xmlns:a16="http://schemas.microsoft.com/office/drawing/2014/main" id="{FB857A5D-E93C-4C25-9EF6-FFD688215729}"/>
              </a:ext>
            </a:extLst>
          </p:cNvPr>
          <p:cNvSpPr/>
          <p:nvPr/>
        </p:nvSpPr>
        <p:spPr>
          <a:xfrm>
            <a:off x="2020615" y="4775406"/>
            <a:ext cx="1014797" cy="357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dirty="0"/>
          </a:p>
        </p:txBody>
      </p:sp>
      <p:sp>
        <p:nvSpPr>
          <p:cNvPr id="13" name="テキスト ボックス 12">
            <a:extLst>
              <a:ext uri="{FF2B5EF4-FFF2-40B4-BE49-F238E27FC236}">
                <a16:creationId xmlns:a16="http://schemas.microsoft.com/office/drawing/2014/main" id="{AF88677C-B515-40D9-93FE-84C8C8936D5E}"/>
              </a:ext>
            </a:extLst>
          </p:cNvPr>
          <p:cNvSpPr txBox="1"/>
          <p:nvPr/>
        </p:nvSpPr>
        <p:spPr>
          <a:xfrm>
            <a:off x="2081862" y="4375990"/>
            <a:ext cx="749451" cy="300082"/>
          </a:xfrm>
          <a:prstGeom prst="rect">
            <a:avLst/>
          </a:prstGeom>
          <a:noFill/>
        </p:spPr>
        <p:txBody>
          <a:bodyPr wrap="square" rtlCol="0">
            <a:spAutoFit/>
          </a:bodyPr>
          <a:lstStyle/>
          <a:p>
            <a:r>
              <a:rPr kumimoji="1" lang="ja-JP" altLang="en-US" sz="1350" dirty="0">
                <a:latin typeface="+mn-ea"/>
              </a:rPr>
              <a:t>単語</a:t>
            </a:r>
            <a:r>
              <a:rPr kumimoji="1" lang="en-US" altLang="ja-JP" sz="1350" dirty="0">
                <a:latin typeface="+mn-ea"/>
              </a:rPr>
              <a:t>ID</a:t>
            </a:r>
            <a:endParaRPr kumimoji="1" lang="ja-JP" altLang="en-US" sz="1350" dirty="0">
              <a:latin typeface="+mn-ea"/>
            </a:endParaRPr>
          </a:p>
        </p:txBody>
      </p:sp>
      <p:sp>
        <p:nvSpPr>
          <p:cNvPr id="14" name="正方形/長方形 13">
            <a:extLst>
              <a:ext uri="{FF2B5EF4-FFF2-40B4-BE49-F238E27FC236}">
                <a16:creationId xmlns:a16="http://schemas.microsoft.com/office/drawing/2014/main" id="{A1262085-FAEC-4AA8-90DB-DA9163A1E08B}"/>
              </a:ext>
            </a:extLst>
          </p:cNvPr>
          <p:cNvSpPr/>
          <p:nvPr/>
        </p:nvSpPr>
        <p:spPr>
          <a:xfrm>
            <a:off x="4970042" y="4299528"/>
            <a:ext cx="632129" cy="1103243"/>
          </a:xfrm>
          <a:prstGeom prst="rect">
            <a:avLst/>
          </a:prstGeom>
        </p:spPr>
        <p:style>
          <a:lnRef idx="2">
            <a:schemeClr val="accent6"/>
          </a:lnRef>
          <a:fillRef idx="1">
            <a:schemeClr val="lt1"/>
          </a:fillRef>
          <a:effectRef idx="0">
            <a:schemeClr val="accent6"/>
          </a:effectRef>
          <a:fontRef idx="minor">
            <a:schemeClr val="dk1"/>
          </a:fontRef>
        </p:style>
        <p:txBody>
          <a:bodyPr vert="eaVert" rtlCol="0" anchor="ctr"/>
          <a:lstStyle/>
          <a:p>
            <a:pPr algn="ctr"/>
            <a:r>
              <a:rPr kumimoji="1" lang="ja-JP" altLang="en-US" sz="1350" dirty="0"/>
              <a:t>分類器</a:t>
            </a:r>
          </a:p>
        </p:txBody>
      </p:sp>
      <p:sp>
        <p:nvSpPr>
          <p:cNvPr id="15" name="正方形/長方形 14">
            <a:extLst>
              <a:ext uri="{FF2B5EF4-FFF2-40B4-BE49-F238E27FC236}">
                <a16:creationId xmlns:a16="http://schemas.microsoft.com/office/drawing/2014/main" id="{A10C3CBC-5A50-43A3-A447-7C2EFCF6D232}"/>
              </a:ext>
            </a:extLst>
          </p:cNvPr>
          <p:cNvSpPr/>
          <p:nvPr/>
        </p:nvSpPr>
        <p:spPr>
          <a:xfrm>
            <a:off x="6812736" y="4300565"/>
            <a:ext cx="632129" cy="1103243"/>
          </a:xfrm>
          <a:prstGeom prst="rect">
            <a:avLst/>
          </a:prstGeom>
        </p:spPr>
        <p:style>
          <a:lnRef idx="2">
            <a:schemeClr val="accent6"/>
          </a:lnRef>
          <a:fillRef idx="1">
            <a:schemeClr val="lt1"/>
          </a:fillRef>
          <a:effectRef idx="0">
            <a:schemeClr val="accent6"/>
          </a:effectRef>
          <a:fontRef idx="minor">
            <a:schemeClr val="dk1"/>
          </a:fontRef>
        </p:style>
        <p:txBody>
          <a:bodyPr vert="eaVert" rtlCol="0" anchor="ctr"/>
          <a:lstStyle/>
          <a:p>
            <a:pPr algn="ctr"/>
            <a:r>
              <a:rPr kumimoji="1" lang="ja-JP" altLang="en-US" sz="1350" dirty="0"/>
              <a:t>推定結果</a:t>
            </a:r>
          </a:p>
        </p:txBody>
      </p:sp>
      <p:sp>
        <p:nvSpPr>
          <p:cNvPr id="16" name="矢印: 右 15">
            <a:extLst>
              <a:ext uri="{FF2B5EF4-FFF2-40B4-BE49-F238E27FC236}">
                <a16:creationId xmlns:a16="http://schemas.microsoft.com/office/drawing/2014/main" id="{4F185BD2-ECFC-449F-A015-7C7450012917}"/>
              </a:ext>
            </a:extLst>
          </p:cNvPr>
          <p:cNvSpPr/>
          <p:nvPr/>
        </p:nvSpPr>
        <p:spPr>
          <a:xfrm>
            <a:off x="3876587" y="4775338"/>
            <a:ext cx="1008798" cy="357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dirty="0"/>
          </a:p>
        </p:txBody>
      </p:sp>
      <p:sp>
        <p:nvSpPr>
          <p:cNvPr id="17" name="矢印: 右 16">
            <a:extLst>
              <a:ext uri="{FF2B5EF4-FFF2-40B4-BE49-F238E27FC236}">
                <a16:creationId xmlns:a16="http://schemas.microsoft.com/office/drawing/2014/main" id="{D48136A7-11F9-4C1C-A1F6-EBA91371239F}"/>
              </a:ext>
            </a:extLst>
          </p:cNvPr>
          <p:cNvSpPr/>
          <p:nvPr/>
        </p:nvSpPr>
        <p:spPr>
          <a:xfrm>
            <a:off x="5686827" y="4790164"/>
            <a:ext cx="1093453" cy="357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dirty="0"/>
          </a:p>
        </p:txBody>
      </p:sp>
      <p:sp>
        <p:nvSpPr>
          <p:cNvPr id="18" name="テキスト ボックス 17">
            <a:extLst>
              <a:ext uri="{FF2B5EF4-FFF2-40B4-BE49-F238E27FC236}">
                <a16:creationId xmlns:a16="http://schemas.microsoft.com/office/drawing/2014/main" id="{0862D722-7DEE-4FB8-930C-37F5B868EAD3}"/>
              </a:ext>
            </a:extLst>
          </p:cNvPr>
          <p:cNvSpPr txBox="1"/>
          <p:nvPr/>
        </p:nvSpPr>
        <p:spPr>
          <a:xfrm>
            <a:off x="3910489" y="4299528"/>
            <a:ext cx="974895" cy="507831"/>
          </a:xfrm>
          <a:prstGeom prst="rect">
            <a:avLst/>
          </a:prstGeom>
          <a:noFill/>
        </p:spPr>
        <p:txBody>
          <a:bodyPr wrap="square" rtlCol="0">
            <a:spAutoFit/>
          </a:bodyPr>
          <a:lstStyle/>
          <a:p>
            <a:r>
              <a:rPr kumimoji="1" lang="en-US" altLang="ja-JP" sz="1350" dirty="0">
                <a:latin typeface="+mn-ea"/>
              </a:rPr>
              <a:t>[CLS]</a:t>
            </a:r>
            <a:r>
              <a:rPr kumimoji="1" lang="ja-JP" altLang="en-US" sz="1350" dirty="0">
                <a:latin typeface="+mn-ea"/>
              </a:rPr>
              <a:t>の分散表現</a:t>
            </a:r>
          </a:p>
        </p:txBody>
      </p:sp>
      <p:sp>
        <p:nvSpPr>
          <p:cNvPr id="19" name="テキスト ボックス 18">
            <a:extLst>
              <a:ext uri="{FF2B5EF4-FFF2-40B4-BE49-F238E27FC236}">
                <a16:creationId xmlns:a16="http://schemas.microsoft.com/office/drawing/2014/main" id="{3FB7A889-3534-41B9-A388-81B1AB85F8E8}"/>
              </a:ext>
            </a:extLst>
          </p:cNvPr>
          <p:cNvSpPr txBox="1"/>
          <p:nvPr/>
        </p:nvSpPr>
        <p:spPr>
          <a:xfrm>
            <a:off x="5738257" y="4366216"/>
            <a:ext cx="831783" cy="300082"/>
          </a:xfrm>
          <a:prstGeom prst="rect">
            <a:avLst/>
          </a:prstGeom>
          <a:noFill/>
        </p:spPr>
        <p:txBody>
          <a:bodyPr wrap="square" rtlCol="0">
            <a:spAutoFit/>
          </a:bodyPr>
          <a:lstStyle/>
          <a:p>
            <a:r>
              <a:rPr kumimoji="1" lang="ja-JP" altLang="en-US" sz="1350" dirty="0"/>
              <a:t>　推定</a:t>
            </a:r>
          </a:p>
        </p:txBody>
      </p:sp>
    </p:spTree>
    <p:extLst>
      <p:ext uri="{BB962C8B-B14F-4D97-AF65-F5344CB8AC3E}">
        <p14:creationId xmlns:p14="http://schemas.microsoft.com/office/powerpoint/2010/main" val="36469377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262CDD-8116-42D5-9176-CA44FA4F30B9}"/>
              </a:ext>
            </a:extLst>
          </p:cNvPr>
          <p:cNvSpPr>
            <a:spLocks noGrp="1"/>
          </p:cNvSpPr>
          <p:nvPr>
            <p:ph type="title"/>
          </p:nvPr>
        </p:nvSpPr>
        <p:spPr/>
        <p:txBody>
          <a:bodyPr>
            <a:normAutofit/>
          </a:bodyPr>
          <a:lstStyle/>
          <a:p>
            <a:r>
              <a:rPr lang="ja-JP" altLang="en-US" sz="2100" dirty="0"/>
              <a:t>データセット</a:t>
            </a:r>
          </a:p>
        </p:txBody>
      </p:sp>
      <p:sp>
        <p:nvSpPr>
          <p:cNvPr id="3" name="コンテンツ プレースホルダー 2">
            <a:extLst>
              <a:ext uri="{FF2B5EF4-FFF2-40B4-BE49-F238E27FC236}">
                <a16:creationId xmlns:a16="http://schemas.microsoft.com/office/drawing/2014/main" id="{B9C0D106-D172-413E-96B5-B399248FA84F}"/>
              </a:ext>
            </a:extLst>
          </p:cNvPr>
          <p:cNvSpPr>
            <a:spLocks noGrp="1"/>
          </p:cNvSpPr>
          <p:nvPr>
            <p:ph idx="1"/>
          </p:nvPr>
        </p:nvSpPr>
        <p:spPr>
          <a:xfrm>
            <a:off x="1942415" y="1397001"/>
            <a:ext cx="6591985" cy="5562600"/>
          </a:xfrm>
        </p:spPr>
        <p:txBody>
          <a:bodyPr>
            <a:normAutofit fontScale="92500"/>
          </a:bodyPr>
          <a:lstStyle/>
          <a:p>
            <a:r>
              <a:rPr lang="ja-JP" altLang="en-US" sz="2200" dirty="0">
                <a:latin typeface="+mn-ea"/>
              </a:rPr>
              <a:t>楽天トラベルレビューの</a:t>
            </a:r>
            <a:br>
              <a:rPr lang="en-US" altLang="ja-JP" sz="2200" dirty="0">
                <a:latin typeface="+mn-ea"/>
              </a:rPr>
            </a:br>
            <a:r>
              <a:rPr lang="ja-JP" altLang="en-US" sz="2200" dirty="0">
                <a:latin typeface="+mn-ea"/>
              </a:rPr>
              <a:t>アスペクトセンチメントタグ付きコーパスを使用</a:t>
            </a:r>
            <a:endParaRPr lang="en-US" altLang="ja-JP" sz="2200" dirty="0">
              <a:latin typeface="+mn-ea"/>
            </a:endParaRPr>
          </a:p>
          <a:p>
            <a:endParaRPr lang="en-US" altLang="ja-JP" sz="2200" dirty="0">
              <a:latin typeface="+mn-ea"/>
            </a:endParaRPr>
          </a:p>
          <a:p>
            <a:r>
              <a:rPr lang="ja-JP" altLang="en-US" sz="2200" b="0" i="0" dirty="0">
                <a:solidFill>
                  <a:srgbClr val="000000"/>
                </a:solidFill>
                <a:effectLst/>
                <a:latin typeface="+mn-ea"/>
              </a:rPr>
              <a:t>楽天トラベルのレビュー約</a:t>
            </a:r>
            <a:r>
              <a:rPr lang="en-US" altLang="ja-JP" sz="2200" b="0" i="0" dirty="0">
                <a:solidFill>
                  <a:srgbClr val="000000"/>
                </a:solidFill>
                <a:effectLst/>
                <a:latin typeface="+mn-ea"/>
              </a:rPr>
              <a:t>7</a:t>
            </a:r>
            <a:r>
              <a:rPr lang="ja-JP" altLang="en-US" sz="2200" b="0" i="0" dirty="0">
                <a:solidFill>
                  <a:srgbClr val="000000"/>
                </a:solidFill>
                <a:effectLst/>
                <a:latin typeface="+mn-ea"/>
              </a:rPr>
              <a:t>万文について、</a:t>
            </a:r>
            <a:br>
              <a:rPr lang="en-US" altLang="ja-JP" sz="2200" b="0" i="0" dirty="0">
                <a:solidFill>
                  <a:srgbClr val="000000"/>
                </a:solidFill>
                <a:effectLst/>
                <a:latin typeface="+mn-ea"/>
              </a:rPr>
            </a:br>
            <a:r>
              <a:rPr lang="ja-JP" altLang="en-US" sz="2200" b="0" i="0" dirty="0">
                <a:solidFill>
                  <a:srgbClr val="000000"/>
                </a:solidFill>
                <a:effectLst/>
                <a:latin typeface="+mn-ea"/>
              </a:rPr>
              <a:t>立地、部屋、食事等の</a:t>
            </a:r>
            <a:r>
              <a:rPr lang="en-US" altLang="ja-JP" sz="2200" b="0" i="0" dirty="0">
                <a:solidFill>
                  <a:srgbClr val="000000"/>
                </a:solidFill>
                <a:effectLst/>
                <a:latin typeface="+mn-ea"/>
              </a:rPr>
              <a:t>7</a:t>
            </a:r>
            <a:r>
              <a:rPr lang="ja-JP" altLang="en-US" sz="2200" b="0" i="0" dirty="0">
                <a:solidFill>
                  <a:srgbClr val="000000"/>
                </a:solidFill>
                <a:effectLst/>
                <a:latin typeface="+mn-ea"/>
              </a:rPr>
              <a:t>項目のアスペクトに対する</a:t>
            </a:r>
            <a:br>
              <a:rPr lang="en-US" altLang="ja-JP" sz="2200" dirty="0">
                <a:solidFill>
                  <a:srgbClr val="000000"/>
                </a:solidFill>
                <a:latin typeface="+mn-ea"/>
              </a:rPr>
            </a:br>
            <a:r>
              <a:rPr lang="ja-JP" altLang="en-US" sz="2200" b="0" i="0" dirty="0">
                <a:solidFill>
                  <a:srgbClr val="000000"/>
                </a:solidFill>
                <a:effectLst/>
                <a:latin typeface="+mn-ea"/>
              </a:rPr>
              <a:t>ポジティブまたはネガティブのタグが</a:t>
            </a:r>
            <a:br>
              <a:rPr lang="en-US" altLang="ja-JP" sz="2200" b="0" i="0" dirty="0">
                <a:solidFill>
                  <a:srgbClr val="000000"/>
                </a:solidFill>
                <a:effectLst/>
                <a:latin typeface="+mn-ea"/>
              </a:rPr>
            </a:br>
            <a:r>
              <a:rPr lang="ja-JP" altLang="en-US" sz="2200" b="0" i="0" dirty="0">
                <a:solidFill>
                  <a:srgbClr val="000000"/>
                </a:solidFill>
                <a:effectLst/>
                <a:latin typeface="+mn-ea"/>
              </a:rPr>
              <a:t>付与されている</a:t>
            </a:r>
            <a:endParaRPr lang="en-US" altLang="ja-JP" sz="2200" b="0" i="0" dirty="0">
              <a:solidFill>
                <a:srgbClr val="000000"/>
              </a:solidFill>
              <a:effectLst/>
              <a:latin typeface="+mn-ea"/>
            </a:endParaRPr>
          </a:p>
          <a:p>
            <a:endParaRPr lang="en-US" altLang="ja-JP" sz="2200" dirty="0">
              <a:latin typeface="+mn-ea"/>
            </a:endParaRPr>
          </a:p>
          <a:p>
            <a:r>
              <a:rPr lang="ja-JP" altLang="en-US" sz="2200" dirty="0">
                <a:latin typeface="+mn-ea"/>
              </a:rPr>
              <a:t>文章があるクラスに属していれば </a:t>
            </a:r>
            <a:r>
              <a:rPr lang="en-US" altLang="ja-JP" sz="2200" dirty="0">
                <a:latin typeface="+mn-ea"/>
              </a:rPr>
              <a:t>1 </a:t>
            </a:r>
            <a:r>
              <a:rPr lang="ja-JP" altLang="en-US" sz="2200" dirty="0">
                <a:latin typeface="+mn-ea"/>
              </a:rPr>
              <a:t>、属していな</a:t>
            </a:r>
            <a:br>
              <a:rPr lang="en-US" altLang="ja-JP" sz="2200" dirty="0">
                <a:latin typeface="+mn-ea"/>
              </a:rPr>
            </a:br>
            <a:r>
              <a:rPr lang="ja-JP" altLang="en-US" sz="2200" dirty="0">
                <a:latin typeface="+mn-ea"/>
              </a:rPr>
              <a:t>ければ </a:t>
            </a:r>
            <a:r>
              <a:rPr lang="en-US" altLang="ja-JP" sz="2200" dirty="0">
                <a:latin typeface="+mn-ea"/>
              </a:rPr>
              <a:t>0 </a:t>
            </a:r>
            <a:r>
              <a:rPr lang="ja-JP" altLang="en-US" sz="2200" dirty="0">
                <a:latin typeface="+mn-ea"/>
              </a:rPr>
              <a:t>というラベルが付与されている</a:t>
            </a:r>
            <a:endParaRPr lang="en-US" altLang="ja-JP" sz="2200" dirty="0">
              <a:latin typeface="+mn-ea"/>
            </a:endParaRPr>
          </a:p>
          <a:p>
            <a:pPr marL="0" indent="0">
              <a:buNone/>
            </a:pPr>
            <a:r>
              <a:rPr lang="ja-JP" altLang="en-US" sz="1500" dirty="0"/>
              <a:t>　</a:t>
            </a:r>
            <a:endParaRPr lang="en-US" altLang="ja-JP" sz="1500" dirty="0"/>
          </a:p>
          <a:p>
            <a:r>
              <a:rPr lang="ja-JP" altLang="en-US" sz="1500" dirty="0"/>
              <a:t>次ページにデータの具体例を示す</a:t>
            </a:r>
          </a:p>
          <a:p>
            <a:pPr marL="0" indent="0">
              <a:buNone/>
            </a:pPr>
            <a:r>
              <a:rPr lang="ja-JP" altLang="en-US" sz="1000" dirty="0">
                <a:latin typeface="+mn-ea"/>
              </a:rPr>
              <a:t>楽天データセット </a:t>
            </a:r>
            <a:r>
              <a:rPr lang="en-US" altLang="ja-JP" sz="1000" dirty="0">
                <a:latin typeface="+mn-ea"/>
                <a:hlinkClick r:id="rId2">
                  <a:extLst>
                    <a:ext uri="{A12FA001-AC4F-418D-AE19-62706E023703}">
                      <ahyp:hlinkClr xmlns:ahyp="http://schemas.microsoft.com/office/drawing/2018/hyperlinkcolor" val="tx"/>
                    </a:ext>
                  </a:extLst>
                </a:hlinkClick>
              </a:rPr>
              <a:t>https://dsc.repo.nii.ac.jp/?action=pages_view_main&amp;active_action=repository_view_main_item_detail&amp;item_id=1752&amp;item_no=1&amp;page_id=13&amp;block_id=</a:t>
            </a:r>
            <a:r>
              <a:rPr lang="en-US" altLang="ja-JP" sz="1000" dirty="0">
                <a:solidFill>
                  <a:schemeClr val="tx1"/>
                </a:solidFill>
                <a:latin typeface="+mn-ea"/>
                <a:hlinkClick r:id="rId2">
                  <a:extLst>
                    <a:ext uri="{A12FA001-AC4F-418D-AE19-62706E023703}">
                      <ahyp:hlinkClr xmlns:ahyp="http://schemas.microsoft.com/office/drawing/2018/hyperlinkcolor" val="tx"/>
                    </a:ext>
                  </a:extLst>
                </a:hlinkClick>
              </a:rPr>
              <a:t>21</a:t>
            </a:r>
            <a:endParaRPr lang="en-US" altLang="ja-JP" sz="1000" dirty="0">
              <a:solidFill>
                <a:schemeClr val="tx1"/>
              </a:solidFill>
              <a:latin typeface="+mn-ea"/>
            </a:endParaRPr>
          </a:p>
          <a:p>
            <a:pPr marL="0" indent="0">
              <a:buNone/>
            </a:pPr>
            <a:r>
              <a:rPr lang="ja-JP" altLang="en-US" sz="1000" dirty="0">
                <a:latin typeface="+mn-ea"/>
              </a:rPr>
              <a:t>作成者</a:t>
            </a:r>
            <a:endParaRPr lang="en-US" altLang="ja-JP" sz="1000" dirty="0">
              <a:latin typeface="+mn-ea"/>
            </a:endParaRPr>
          </a:p>
          <a:p>
            <a:pPr marL="0" indent="0">
              <a:buNone/>
            </a:pPr>
            <a:r>
              <a:rPr lang="en-US" altLang="ja-JP" sz="1000" i="0" dirty="0">
                <a:solidFill>
                  <a:srgbClr val="000000"/>
                </a:solidFill>
                <a:latin typeface="+mn-ea"/>
              </a:rPr>
              <a:t>https://global.rakuten.com/corp/</a:t>
            </a:r>
            <a:endParaRPr lang="ja-JP" altLang="en-US" sz="1000" dirty="0">
              <a:latin typeface="+mn-ea"/>
            </a:endParaRPr>
          </a:p>
        </p:txBody>
      </p:sp>
      <p:sp>
        <p:nvSpPr>
          <p:cNvPr id="4" name="スライド番号プレースホルダー 3">
            <a:extLst>
              <a:ext uri="{FF2B5EF4-FFF2-40B4-BE49-F238E27FC236}">
                <a16:creationId xmlns:a16="http://schemas.microsoft.com/office/drawing/2014/main" id="{923EA386-2D85-43F3-AA92-9FAFE98CBC7C}"/>
              </a:ext>
            </a:extLst>
          </p:cNvPr>
          <p:cNvSpPr>
            <a:spLocks noGrp="1"/>
          </p:cNvSpPr>
          <p:nvPr>
            <p:ph type="sldNum" sz="quarter" idx="12"/>
          </p:nvPr>
        </p:nvSpPr>
        <p:spPr/>
        <p:txBody>
          <a:bodyPr/>
          <a:lstStyle/>
          <a:p>
            <a:fld id="{3DC22B20-76E9-4BCC-AC9A-37FC2DD162AB}" type="slidenum">
              <a:rPr kumimoji="1" lang="ja-JP" altLang="en-US" smtClean="0"/>
              <a:t>35</a:t>
            </a:fld>
            <a:endParaRPr kumimoji="1" lang="ja-JP" altLang="en-US"/>
          </a:p>
        </p:txBody>
      </p:sp>
    </p:spTree>
    <p:extLst>
      <p:ext uri="{BB962C8B-B14F-4D97-AF65-F5344CB8AC3E}">
        <p14:creationId xmlns:p14="http://schemas.microsoft.com/office/powerpoint/2010/main" val="197821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0A5CF9-84B1-41FA-A241-380F997D2B77}"/>
              </a:ext>
            </a:extLst>
          </p:cNvPr>
          <p:cNvSpPr>
            <a:spLocks noGrp="1"/>
          </p:cNvSpPr>
          <p:nvPr>
            <p:ph type="title"/>
          </p:nvPr>
        </p:nvSpPr>
        <p:spPr>
          <a:xfrm>
            <a:off x="1945201" y="493589"/>
            <a:ext cx="6589199" cy="1280890"/>
          </a:xfrm>
        </p:spPr>
        <p:txBody>
          <a:bodyPr>
            <a:normAutofit/>
          </a:bodyPr>
          <a:lstStyle/>
          <a:p>
            <a:br>
              <a:rPr lang="en-US" altLang="ja-JP" sz="2100" dirty="0">
                <a:latin typeface="+mn-ea"/>
                <a:ea typeface="+mn-ea"/>
              </a:rPr>
            </a:br>
            <a:r>
              <a:rPr lang="ja-JP" altLang="en-US" sz="2100" dirty="0">
                <a:latin typeface="+mn-ea"/>
                <a:ea typeface="+mn-ea"/>
              </a:rPr>
              <a:t>データの具体例</a:t>
            </a:r>
          </a:p>
        </p:txBody>
      </p:sp>
      <p:sp>
        <p:nvSpPr>
          <p:cNvPr id="4" name="スライド番号プレースホルダー 3">
            <a:extLst>
              <a:ext uri="{FF2B5EF4-FFF2-40B4-BE49-F238E27FC236}">
                <a16:creationId xmlns:a16="http://schemas.microsoft.com/office/drawing/2014/main" id="{BC41C743-191A-4EC4-BAB3-AF1F1812B8F1}"/>
              </a:ext>
            </a:extLst>
          </p:cNvPr>
          <p:cNvSpPr>
            <a:spLocks noGrp="1"/>
          </p:cNvSpPr>
          <p:nvPr>
            <p:ph type="sldNum" sz="quarter" idx="12"/>
          </p:nvPr>
        </p:nvSpPr>
        <p:spPr/>
        <p:txBody>
          <a:bodyPr/>
          <a:lstStyle/>
          <a:p>
            <a:fld id="{3DC22B20-76E9-4BCC-AC9A-37FC2DD162AB}" type="slidenum">
              <a:rPr kumimoji="1" lang="ja-JP" altLang="en-US" smtClean="0"/>
              <a:t>36</a:t>
            </a:fld>
            <a:endParaRPr kumimoji="1" lang="ja-JP" altLang="en-US"/>
          </a:p>
        </p:txBody>
      </p:sp>
      <p:sp>
        <p:nvSpPr>
          <p:cNvPr id="5" name="コンテンツ プレースホルダー 4">
            <a:extLst>
              <a:ext uri="{FF2B5EF4-FFF2-40B4-BE49-F238E27FC236}">
                <a16:creationId xmlns:a16="http://schemas.microsoft.com/office/drawing/2014/main" id="{E8FC7912-D0B6-4DDA-A61E-C0EDCAF48D57}"/>
              </a:ext>
            </a:extLst>
          </p:cNvPr>
          <p:cNvSpPr>
            <a:spLocks noGrp="1"/>
          </p:cNvSpPr>
          <p:nvPr>
            <p:ph idx="1"/>
          </p:nvPr>
        </p:nvSpPr>
        <p:spPr>
          <a:xfrm>
            <a:off x="1942415" y="1432290"/>
            <a:ext cx="6591985" cy="5304329"/>
          </a:xfrm>
        </p:spPr>
        <p:txBody>
          <a:bodyPr/>
          <a:lstStyle/>
          <a:p>
            <a:r>
              <a:rPr lang="ja-JP" altLang="en-US" dirty="0"/>
              <a:t>属しているクラス数を </a:t>
            </a:r>
            <a:r>
              <a:rPr lang="en-US" altLang="ja-JP" dirty="0"/>
              <a:t>k</a:t>
            </a:r>
            <a:r>
              <a:rPr lang="ja-JP" altLang="en-US" dirty="0"/>
              <a:t> とし、クラス数を</a:t>
            </a:r>
            <a:r>
              <a:rPr lang="en-US" altLang="ja-JP" dirty="0"/>
              <a:t> N </a:t>
            </a:r>
            <a:r>
              <a:rPr lang="ja-JP" altLang="en-US" dirty="0"/>
              <a:t>とすると、</a:t>
            </a:r>
            <a:br>
              <a:rPr lang="en-US" altLang="ja-JP" dirty="0"/>
            </a:br>
            <a:r>
              <a:rPr lang="ja-JP" altLang="en-US" dirty="0"/>
              <a:t>クラス情報は</a:t>
            </a:r>
            <a:r>
              <a:rPr lang="ja-JP" altLang="en-US" b="0" i="0" dirty="0">
                <a:solidFill>
                  <a:srgbClr val="1D1C1D"/>
                </a:solidFill>
                <a:effectLst/>
                <a:latin typeface="NotoSansJP"/>
              </a:rPr>
              <a:t> </a:t>
            </a:r>
            <a:r>
              <a:rPr lang="en-US" altLang="ja-JP" b="0" i="1" dirty="0">
                <a:solidFill>
                  <a:srgbClr val="1D1C1D"/>
                </a:solidFill>
                <a:effectLst/>
                <a:latin typeface="NotoSansJP"/>
              </a:rPr>
              <a:t>k of N </a:t>
            </a:r>
            <a:r>
              <a:rPr lang="ja-JP" altLang="en-US" b="0" i="0" dirty="0">
                <a:solidFill>
                  <a:srgbClr val="1D1C1D"/>
                </a:solidFill>
                <a:effectLst/>
                <a:latin typeface="NotoSansJP"/>
              </a:rPr>
              <a:t>ベクトルの形式になる</a:t>
            </a:r>
            <a:endParaRPr lang="ja-JP" altLang="en-US" dirty="0"/>
          </a:p>
        </p:txBody>
      </p:sp>
      <p:graphicFrame>
        <p:nvGraphicFramePr>
          <p:cNvPr id="7" name="表 8">
            <a:extLst>
              <a:ext uri="{FF2B5EF4-FFF2-40B4-BE49-F238E27FC236}">
                <a16:creationId xmlns:a16="http://schemas.microsoft.com/office/drawing/2014/main" id="{BE82D8A2-6661-48DB-8C77-7C3701E9DFEC}"/>
              </a:ext>
            </a:extLst>
          </p:cNvPr>
          <p:cNvGraphicFramePr>
            <a:graphicFrameLocks/>
          </p:cNvGraphicFramePr>
          <p:nvPr>
            <p:extLst>
              <p:ext uri="{D42A27DB-BD31-4B8C-83A1-F6EECF244321}">
                <p14:modId xmlns:p14="http://schemas.microsoft.com/office/powerpoint/2010/main" val="4268258153"/>
              </p:ext>
            </p:extLst>
          </p:nvPr>
        </p:nvGraphicFramePr>
        <p:xfrm>
          <a:off x="889751" y="2116667"/>
          <a:ext cx="7967200" cy="4741333"/>
        </p:xfrm>
        <a:graphic>
          <a:graphicData uri="http://schemas.openxmlformats.org/drawingml/2006/table">
            <a:tbl>
              <a:tblPr firstRow="1" bandRow="1">
                <a:tableStyleId>{5C22544A-7EE6-4342-B048-85BDC9FD1C3A}</a:tableStyleId>
              </a:tblPr>
              <a:tblGrid>
                <a:gridCol w="3593404">
                  <a:extLst>
                    <a:ext uri="{9D8B030D-6E8A-4147-A177-3AD203B41FA5}">
                      <a16:colId xmlns:a16="http://schemas.microsoft.com/office/drawing/2014/main" val="1060049001"/>
                    </a:ext>
                  </a:extLst>
                </a:gridCol>
                <a:gridCol w="312414">
                  <a:extLst>
                    <a:ext uri="{9D8B030D-6E8A-4147-A177-3AD203B41FA5}">
                      <a16:colId xmlns:a16="http://schemas.microsoft.com/office/drawing/2014/main" val="3811149305"/>
                    </a:ext>
                  </a:extLst>
                </a:gridCol>
                <a:gridCol w="312414">
                  <a:extLst>
                    <a:ext uri="{9D8B030D-6E8A-4147-A177-3AD203B41FA5}">
                      <a16:colId xmlns:a16="http://schemas.microsoft.com/office/drawing/2014/main" val="2942599353"/>
                    </a:ext>
                  </a:extLst>
                </a:gridCol>
                <a:gridCol w="312414">
                  <a:extLst>
                    <a:ext uri="{9D8B030D-6E8A-4147-A177-3AD203B41FA5}">
                      <a16:colId xmlns:a16="http://schemas.microsoft.com/office/drawing/2014/main" val="1108467567"/>
                    </a:ext>
                  </a:extLst>
                </a:gridCol>
                <a:gridCol w="312414">
                  <a:extLst>
                    <a:ext uri="{9D8B030D-6E8A-4147-A177-3AD203B41FA5}">
                      <a16:colId xmlns:a16="http://schemas.microsoft.com/office/drawing/2014/main" val="3618935190"/>
                    </a:ext>
                  </a:extLst>
                </a:gridCol>
                <a:gridCol w="312414">
                  <a:extLst>
                    <a:ext uri="{9D8B030D-6E8A-4147-A177-3AD203B41FA5}">
                      <a16:colId xmlns:a16="http://schemas.microsoft.com/office/drawing/2014/main" val="3479045744"/>
                    </a:ext>
                  </a:extLst>
                </a:gridCol>
                <a:gridCol w="312414">
                  <a:extLst>
                    <a:ext uri="{9D8B030D-6E8A-4147-A177-3AD203B41FA5}">
                      <a16:colId xmlns:a16="http://schemas.microsoft.com/office/drawing/2014/main" val="2763227417"/>
                    </a:ext>
                  </a:extLst>
                </a:gridCol>
                <a:gridCol w="312414">
                  <a:extLst>
                    <a:ext uri="{9D8B030D-6E8A-4147-A177-3AD203B41FA5}">
                      <a16:colId xmlns:a16="http://schemas.microsoft.com/office/drawing/2014/main" val="337920922"/>
                    </a:ext>
                  </a:extLst>
                </a:gridCol>
                <a:gridCol w="312414">
                  <a:extLst>
                    <a:ext uri="{9D8B030D-6E8A-4147-A177-3AD203B41FA5}">
                      <a16:colId xmlns:a16="http://schemas.microsoft.com/office/drawing/2014/main" val="4075143100"/>
                    </a:ext>
                  </a:extLst>
                </a:gridCol>
                <a:gridCol w="312414">
                  <a:extLst>
                    <a:ext uri="{9D8B030D-6E8A-4147-A177-3AD203B41FA5}">
                      <a16:colId xmlns:a16="http://schemas.microsoft.com/office/drawing/2014/main" val="2069981135"/>
                    </a:ext>
                  </a:extLst>
                </a:gridCol>
                <a:gridCol w="312414">
                  <a:extLst>
                    <a:ext uri="{9D8B030D-6E8A-4147-A177-3AD203B41FA5}">
                      <a16:colId xmlns:a16="http://schemas.microsoft.com/office/drawing/2014/main" val="83367067"/>
                    </a:ext>
                  </a:extLst>
                </a:gridCol>
                <a:gridCol w="312414">
                  <a:extLst>
                    <a:ext uri="{9D8B030D-6E8A-4147-A177-3AD203B41FA5}">
                      <a16:colId xmlns:a16="http://schemas.microsoft.com/office/drawing/2014/main" val="617135268"/>
                    </a:ext>
                  </a:extLst>
                </a:gridCol>
                <a:gridCol w="312414">
                  <a:extLst>
                    <a:ext uri="{9D8B030D-6E8A-4147-A177-3AD203B41FA5}">
                      <a16:colId xmlns:a16="http://schemas.microsoft.com/office/drawing/2014/main" val="611776236"/>
                    </a:ext>
                  </a:extLst>
                </a:gridCol>
                <a:gridCol w="312414">
                  <a:extLst>
                    <a:ext uri="{9D8B030D-6E8A-4147-A177-3AD203B41FA5}">
                      <a16:colId xmlns:a16="http://schemas.microsoft.com/office/drawing/2014/main" val="3095003866"/>
                    </a:ext>
                  </a:extLst>
                </a:gridCol>
                <a:gridCol w="312414">
                  <a:extLst>
                    <a:ext uri="{9D8B030D-6E8A-4147-A177-3AD203B41FA5}">
                      <a16:colId xmlns:a16="http://schemas.microsoft.com/office/drawing/2014/main" val="1325663438"/>
                    </a:ext>
                  </a:extLst>
                </a:gridCol>
              </a:tblGrid>
              <a:tr h="1737488">
                <a:tc>
                  <a:txBody>
                    <a:bodyPr/>
                    <a:lstStyle/>
                    <a:p>
                      <a:pPr algn="ctr"/>
                      <a:endParaRPr kumimoji="1" lang="en-US" altLang="ja-JP" sz="1800" b="0" dirty="0">
                        <a:solidFill>
                          <a:schemeClr val="tx1"/>
                        </a:solidFill>
                        <a:effectLst/>
                        <a:latin typeface="+mn-ea"/>
                        <a:ea typeface="+mn-ea"/>
                      </a:endParaRPr>
                    </a:p>
                    <a:p>
                      <a:pPr algn="ctr"/>
                      <a:endParaRPr kumimoji="1" lang="en-US" altLang="ja-JP" sz="1800" b="0" dirty="0">
                        <a:solidFill>
                          <a:schemeClr val="tx1"/>
                        </a:solidFill>
                        <a:effectLst/>
                        <a:latin typeface="+mn-ea"/>
                        <a:ea typeface="+mn-ea"/>
                      </a:endParaRPr>
                    </a:p>
                    <a:p>
                      <a:pPr algn="ctr"/>
                      <a:endParaRPr kumimoji="1" lang="en-US" altLang="ja-JP" sz="1800" b="0" dirty="0">
                        <a:solidFill>
                          <a:schemeClr val="tx1"/>
                        </a:solidFill>
                        <a:effectLst/>
                        <a:latin typeface="+mn-ea"/>
                        <a:ea typeface="+mn-ea"/>
                      </a:endParaRPr>
                    </a:p>
                    <a:p>
                      <a:pPr algn="ctr"/>
                      <a:r>
                        <a:rPr kumimoji="1" lang="ja-JP" altLang="en-US" sz="1800" b="0" dirty="0">
                          <a:solidFill>
                            <a:schemeClr val="tx1"/>
                          </a:solidFill>
                          <a:effectLst/>
                          <a:latin typeface="+mn-ea"/>
                          <a:ea typeface="+mn-ea"/>
                        </a:rPr>
                        <a:t>テキスト</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b="0" dirty="0">
                          <a:solidFill>
                            <a:schemeClr val="tx1"/>
                          </a:solidFill>
                          <a:effectLst/>
                          <a:latin typeface="+mn-ea"/>
                          <a:ea typeface="+mn-ea"/>
                        </a:rPr>
                        <a:t>朝食</a:t>
                      </a:r>
                      <a:endParaRPr kumimoji="1" lang="en-US" altLang="ja-JP" sz="1800" b="0" dirty="0">
                        <a:solidFill>
                          <a:schemeClr val="tx1"/>
                        </a:solidFill>
                        <a:effectLst/>
                        <a:latin typeface="+mn-ea"/>
                        <a:ea typeface="+mn-ea"/>
                      </a:endParaRPr>
                    </a:p>
                    <a:p>
                      <a:pPr algn="ctr"/>
                      <a:r>
                        <a:rPr kumimoji="1" lang="en-US" altLang="ja-JP" sz="1800" b="0" dirty="0">
                          <a:solidFill>
                            <a:schemeClr val="tx1"/>
                          </a:solidFill>
                          <a:effectLst/>
                          <a:latin typeface="+mn-ea"/>
                          <a:ea typeface="+mn-ea"/>
                        </a:rPr>
                        <a:t>po</a:t>
                      </a:r>
                      <a:endParaRPr kumimoji="1" lang="ja-JP" altLang="en-US" sz="1800" b="0" dirty="0">
                        <a:solidFill>
                          <a:schemeClr val="tx1"/>
                        </a:solidFill>
                        <a:effectLst/>
                        <a:latin typeface="+mn-ea"/>
                        <a:ea typeface="+mn-ea"/>
                      </a:endParaRPr>
                    </a:p>
                    <a:p>
                      <a:pPr algn="ctr"/>
                      <a:endParaRPr kumimoji="1" lang="ja-JP" altLang="en-US" sz="1800" b="0" dirty="0">
                        <a:solidFill>
                          <a:schemeClr val="tx1"/>
                        </a:solidFill>
                        <a:effectLst/>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b="0" dirty="0">
                          <a:solidFill>
                            <a:schemeClr val="tx1"/>
                          </a:solidFill>
                          <a:effectLst/>
                          <a:latin typeface="+mn-ea"/>
                          <a:ea typeface="+mn-ea"/>
                        </a:rPr>
                        <a:t>朝食</a:t>
                      </a:r>
                      <a:endParaRPr kumimoji="1" lang="en-US" altLang="ja-JP" sz="1800" b="0" dirty="0">
                        <a:solidFill>
                          <a:schemeClr val="tx1"/>
                        </a:solidFill>
                        <a:effectLst/>
                        <a:latin typeface="+mn-ea"/>
                        <a:ea typeface="+mn-ea"/>
                      </a:endParaRPr>
                    </a:p>
                    <a:p>
                      <a:pPr algn="ctr"/>
                      <a:r>
                        <a:rPr kumimoji="1" lang="en-US" altLang="ja-JP" sz="1800" b="0" dirty="0">
                          <a:solidFill>
                            <a:schemeClr val="tx1"/>
                          </a:solidFill>
                          <a:effectLst/>
                          <a:latin typeface="+mn-ea"/>
                          <a:ea typeface="+mn-ea"/>
                        </a:rPr>
                        <a:t>Ne</a:t>
                      </a:r>
                      <a:endParaRPr kumimoji="1" lang="ja-JP" altLang="en-US" sz="1800" b="0" dirty="0">
                        <a:solidFill>
                          <a:schemeClr val="tx1"/>
                        </a:solidFill>
                        <a:effectLst/>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b="0" dirty="0">
                          <a:solidFill>
                            <a:schemeClr val="tx1"/>
                          </a:solidFill>
                          <a:effectLst/>
                          <a:latin typeface="+mn-ea"/>
                          <a:ea typeface="+mn-ea"/>
                        </a:rPr>
                        <a:t>夕食</a:t>
                      </a:r>
                      <a:endParaRPr kumimoji="1" lang="en-US" altLang="ja-JP" sz="1800" b="0" dirty="0">
                        <a:solidFill>
                          <a:schemeClr val="tx1"/>
                        </a:solidFill>
                        <a:effectLst/>
                        <a:latin typeface="+mn-ea"/>
                        <a:ea typeface="+mn-ea"/>
                      </a:endParaRPr>
                    </a:p>
                    <a:p>
                      <a:pPr algn="ctr"/>
                      <a:r>
                        <a:rPr kumimoji="1" lang="en-US" altLang="ja-JP" sz="1800" b="0" dirty="0">
                          <a:solidFill>
                            <a:schemeClr val="tx1"/>
                          </a:solidFill>
                          <a:effectLst/>
                          <a:latin typeface="+mn-ea"/>
                          <a:ea typeface="+mn-ea"/>
                        </a:rPr>
                        <a:t>po</a:t>
                      </a:r>
                      <a:endParaRPr kumimoji="1" lang="ja-JP" altLang="en-US" sz="1800" b="0" dirty="0">
                        <a:solidFill>
                          <a:schemeClr val="tx1"/>
                        </a:solidFill>
                        <a:effectLst/>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b="0" dirty="0">
                          <a:solidFill>
                            <a:schemeClr val="tx1"/>
                          </a:solidFill>
                          <a:effectLst/>
                          <a:latin typeface="+mn-ea"/>
                          <a:ea typeface="+mn-ea"/>
                        </a:rPr>
                        <a:t>夕食</a:t>
                      </a:r>
                      <a:endParaRPr kumimoji="1" lang="en-US" altLang="ja-JP" sz="1800" b="0" dirty="0">
                        <a:solidFill>
                          <a:schemeClr val="tx1"/>
                        </a:solidFill>
                        <a:effectLst/>
                        <a:latin typeface="+mn-ea"/>
                        <a:ea typeface="+mn-ea"/>
                      </a:endParaRPr>
                    </a:p>
                    <a:p>
                      <a:pPr algn="ctr"/>
                      <a:r>
                        <a:rPr kumimoji="1" lang="en-US" altLang="ja-JP" sz="1800" b="0" dirty="0">
                          <a:solidFill>
                            <a:schemeClr val="tx1"/>
                          </a:solidFill>
                          <a:effectLst/>
                          <a:latin typeface="+mn-ea"/>
                          <a:ea typeface="+mn-ea"/>
                        </a:rPr>
                        <a:t>ne</a:t>
                      </a:r>
                      <a:endParaRPr kumimoji="1" lang="ja-JP" altLang="en-US" sz="1800" b="0" dirty="0">
                        <a:solidFill>
                          <a:schemeClr val="tx1"/>
                        </a:solidFill>
                        <a:effectLst/>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b="0" dirty="0">
                          <a:solidFill>
                            <a:schemeClr val="tx1"/>
                          </a:solidFill>
                          <a:effectLst/>
                          <a:latin typeface="+mn-ea"/>
                          <a:ea typeface="+mn-ea"/>
                        </a:rPr>
                        <a:t>風呂</a:t>
                      </a:r>
                      <a:endParaRPr kumimoji="1" lang="en-US" altLang="ja-JP" sz="1800" b="0" dirty="0">
                        <a:solidFill>
                          <a:schemeClr val="tx1"/>
                        </a:solidFill>
                        <a:effectLst/>
                        <a:latin typeface="+mn-ea"/>
                        <a:ea typeface="+mn-ea"/>
                      </a:endParaRPr>
                    </a:p>
                    <a:p>
                      <a:pPr algn="ctr"/>
                      <a:r>
                        <a:rPr kumimoji="1" lang="en-US" altLang="ja-JP" sz="1800" b="0" dirty="0">
                          <a:solidFill>
                            <a:schemeClr val="tx1"/>
                          </a:solidFill>
                          <a:effectLst/>
                          <a:latin typeface="+mn-ea"/>
                          <a:ea typeface="+mn-ea"/>
                        </a:rPr>
                        <a:t>po</a:t>
                      </a:r>
                      <a:endParaRPr kumimoji="1" lang="ja-JP" altLang="en-US" sz="1800" b="0" dirty="0">
                        <a:solidFill>
                          <a:schemeClr val="tx1"/>
                        </a:solidFill>
                        <a:effectLst/>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b="0" dirty="0">
                          <a:solidFill>
                            <a:schemeClr val="tx1"/>
                          </a:solidFill>
                          <a:effectLst/>
                          <a:latin typeface="+mn-ea"/>
                          <a:ea typeface="+mn-ea"/>
                        </a:rPr>
                        <a:t>風呂</a:t>
                      </a:r>
                      <a:endParaRPr kumimoji="1" lang="en-US" altLang="ja-JP" sz="1800" b="0" dirty="0">
                        <a:solidFill>
                          <a:schemeClr val="tx1"/>
                        </a:solidFill>
                        <a:effectLst/>
                        <a:latin typeface="+mn-ea"/>
                        <a:ea typeface="+mn-ea"/>
                      </a:endParaRPr>
                    </a:p>
                    <a:p>
                      <a:pPr algn="ctr"/>
                      <a:r>
                        <a:rPr kumimoji="1" lang="en-US" altLang="ja-JP" sz="1800" b="0" dirty="0">
                          <a:solidFill>
                            <a:schemeClr val="tx1"/>
                          </a:solidFill>
                          <a:effectLst/>
                          <a:latin typeface="+mn-ea"/>
                          <a:ea typeface="+mn-ea"/>
                        </a:rPr>
                        <a:t>Ne</a:t>
                      </a:r>
                      <a:endParaRPr kumimoji="1" lang="ja-JP" altLang="en-US" sz="1800" b="0" dirty="0">
                        <a:solidFill>
                          <a:schemeClr val="tx1"/>
                        </a:solidFill>
                        <a:effectLst/>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b="0" dirty="0">
                          <a:solidFill>
                            <a:schemeClr val="tx1"/>
                          </a:solidFill>
                          <a:effectLst/>
                          <a:latin typeface="+mn-ea"/>
                          <a:ea typeface="+mn-ea"/>
                        </a:rPr>
                        <a:t>サービス</a:t>
                      </a:r>
                      <a:endParaRPr kumimoji="1" lang="en-US" altLang="ja-JP" sz="1800" b="0" dirty="0">
                        <a:solidFill>
                          <a:schemeClr val="tx1"/>
                        </a:solidFill>
                        <a:effectLst/>
                        <a:latin typeface="+mn-ea"/>
                        <a:ea typeface="+mn-ea"/>
                      </a:endParaRPr>
                    </a:p>
                    <a:p>
                      <a:pPr algn="ctr"/>
                      <a:r>
                        <a:rPr kumimoji="1" lang="en-US" altLang="ja-JP" sz="1800" b="0" dirty="0">
                          <a:solidFill>
                            <a:schemeClr val="tx1"/>
                          </a:solidFill>
                          <a:effectLst/>
                          <a:latin typeface="+mn-ea"/>
                          <a:ea typeface="+mn-ea"/>
                        </a:rPr>
                        <a:t>Po</a:t>
                      </a:r>
                      <a:endParaRPr kumimoji="1" lang="ja-JP" altLang="en-US" sz="1800" b="0" dirty="0">
                        <a:solidFill>
                          <a:schemeClr val="tx1"/>
                        </a:solidFill>
                        <a:effectLst/>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b="0" dirty="0">
                          <a:solidFill>
                            <a:schemeClr val="tx1"/>
                          </a:solidFill>
                          <a:effectLst/>
                          <a:latin typeface="+mn-ea"/>
                          <a:ea typeface="+mn-ea"/>
                        </a:rPr>
                        <a:t>サービス</a:t>
                      </a:r>
                      <a:endParaRPr kumimoji="1" lang="en-US" altLang="ja-JP" sz="1800" b="0" dirty="0">
                        <a:solidFill>
                          <a:schemeClr val="tx1"/>
                        </a:solidFill>
                        <a:effectLst/>
                        <a:latin typeface="+mn-ea"/>
                        <a:ea typeface="+mn-ea"/>
                      </a:endParaRPr>
                    </a:p>
                    <a:p>
                      <a:pPr algn="ctr"/>
                      <a:r>
                        <a:rPr kumimoji="1" lang="en-US" altLang="ja-JP" sz="1800" b="0" dirty="0">
                          <a:solidFill>
                            <a:schemeClr val="tx1"/>
                          </a:solidFill>
                          <a:effectLst/>
                          <a:latin typeface="+mn-ea"/>
                          <a:ea typeface="+mn-ea"/>
                        </a:rPr>
                        <a:t>ne</a:t>
                      </a:r>
                      <a:endParaRPr kumimoji="1" lang="ja-JP" altLang="en-US" sz="1800" b="0" dirty="0">
                        <a:solidFill>
                          <a:schemeClr val="tx1"/>
                        </a:solidFill>
                        <a:effectLst/>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b="0" dirty="0">
                          <a:solidFill>
                            <a:schemeClr val="tx1"/>
                          </a:solidFill>
                          <a:effectLst/>
                          <a:latin typeface="+mn-ea"/>
                          <a:ea typeface="+mn-ea"/>
                        </a:rPr>
                        <a:t>立地</a:t>
                      </a:r>
                      <a:endParaRPr kumimoji="1" lang="en-US" altLang="ja-JP" sz="1800" b="0" dirty="0">
                        <a:solidFill>
                          <a:schemeClr val="tx1"/>
                        </a:solidFill>
                        <a:effectLst/>
                        <a:latin typeface="+mn-ea"/>
                        <a:ea typeface="+mn-ea"/>
                      </a:endParaRPr>
                    </a:p>
                    <a:p>
                      <a:pPr algn="ctr"/>
                      <a:r>
                        <a:rPr kumimoji="1" lang="en-US" altLang="ja-JP" sz="1800" b="0" dirty="0">
                          <a:solidFill>
                            <a:schemeClr val="tx1"/>
                          </a:solidFill>
                          <a:effectLst/>
                          <a:latin typeface="+mn-ea"/>
                          <a:ea typeface="+mn-ea"/>
                        </a:rPr>
                        <a:t>po</a:t>
                      </a:r>
                      <a:endParaRPr kumimoji="1" lang="ja-JP" altLang="en-US" sz="1800" b="0" dirty="0">
                        <a:solidFill>
                          <a:schemeClr val="tx1"/>
                        </a:solidFill>
                        <a:effectLst/>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b="0" dirty="0">
                          <a:solidFill>
                            <a:schemeClr val="tx1"/>
                          </a:solidFill>
                          <a:effectLst/>
                          <a:latin typeface="+mn-ea"/>
                          <a:ea typeface="+mn-ea"/>
                        </a:rPr>
                        <a:t>立地</a:t>
                      </a:r>
                      <a:endParaRPr kumimoji="1" lang="en-US" altLang="ja-JP" sz="1800" b="0" dirty="0">
                        <a:solidFill>
                          <a:schemeClr val="tx1"/>
                        </a:solidFill>
                        <a:effectLst/>
                        <a:latin typeface="+mn-ea"/>
                        <a:ea typeface="+mn-ea"/>
                      </a:endParaRPr>
                    </a:p>
                    <a:p>
                      <a:pPr algn="ctr"/>
                      <a:r>
                        <a:rPr kumimoji="1" lang="en-US" altLang="ja-JP" sz="1800" b="0" dirty="0">
                          <a:solidFill>
                            <a:schemeClr val="tx1"/>
                          </a:solidFill>
                          <a:effectLst/>
                          <a:latin typeface="+mn-ea"/>
                          <a:ea typeface="+mn-ea"/>
                        </a:rPr>
                        <a:t>ne</a:t>
                      </a:r>
                      <a:endParaRPr kumimoji="1" lang="ja-JP" altLang="en-US" sz="1800" b="0" dirty="0">
                        <a:solidFill>
                          <a:schemeClr val="tx1"/>
                        </a:solidFill>
                        <a:effectLst/>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b="0" dirty="0">
                          <a:solidFill>
                            <a:schemeClr val="tx1"/>
                          </a:solidFill>
                          <a:effectLst/>
                          <a:latin typeface="+mn-ea"/>
                          <a:ea typeface="+mn-ea"/>
                        </a:rPr>
                        <a:t>設備</a:t>
                      </a:r>
                      <a:endParaRPr kumimoji="1" lang="en-US" altLang="ja-JP" sz="1800" b="0" dirty="0">
                        <a:solidFill>
                          <a:schemeClr val="tx1"/>
                        </a:solidFill>
                        <a:effectLst/>
                        <a:latin typeface="+mn-ea"/>
                        <a:ea typeface="+mn-ea"/>
                      </a:endParaRPr>
                    </a:p>
                    <a:p>
                      <a:pPr algn="ctr"/>
                      <a:r>
                        <a:rPr kumimoji="1" lang="en-US" altLang="ja-JP" sz="1800" b="0" dirty="0">
                          <a:solidFill>
                            <a:schemeClr val="tx1"/>
                          </a:solidFill>
                          <a:effectLst/>
                          <a:latin typeface="+mn-ea"/>
                          <a:ea typeface="+mn-ea"/>
                        </a:rPr>
                        <a:t>po</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b="0" dirty="0">
                          <a:solidFill>
                            <a:schemeClr val="tx1"/>
                          </a:solidFill>
                          <a:effectLst/>
                          <a:latin typeface="+mn-ea"/>
                          <a:ea typeface="+mn-ea"/>
                        </a:rPr>
                        <a:t>設備</a:t>
                      </a:r>
                      <a:endParaRPr kumimoji="1" lang="en-US" altLang="ja-JP" sz="1800" b="0" dirty="0">
                        <a:solidFill>
                          <a:schemeClr val="tx1"/>
                        </a:solidFill>
                        <a:effectLst/>
                        <a:latin typeface="+mn-ea"/>
                        <a:ea typeface="+mn-ea"/>
                      </a:endParaRPr>
                    </a:p>
                    <a:p>
                      <a:pPr algn="ctr"/>
                      <a:r>
                        <a:rPr kumimoji="1" lang="en-US" altLang="ja-JP" sz="1800" b="0" dirty="0">
                          <a:solidFill>
                            <a:schemeClr val="tx1"/>
                          </a:solidFill>
                          <a:effectLst/>
                          <a:latin typeface="+mn-ea"/>
                          <a:ea typeface="+mn-ea"/>
                        </a:rPr>
                        <a:t>Ne</a:t>
                      </a:r>
                      <a:endParaRPr kumimoji="1" lang="ja-JP" altLang="en-US" sz="1800" b="0" dirty="0">
                        <a:solidFill>
                          <a:schemeClr val="tx1"/>
                        </a:solidFill>
                        <a:effectLst/>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b="0" dirty="0">
                          <a:solidFill>
                            <a:schemeClr val="tx1"/>
                          </a:solidFill>
                          <a:effectLst/>
                          <a:latin typeface="+mn-ea"/>
                          <a:ea typeface="+mn-ea"/>
                        </a:rPr>
                        <a:t>部屋</a:t>
                      </a:r>
                      <a:endParaRPr kumimoji="1" lang="en-US" altLang="ja-JP" sz="1800" b="0" dirty="0">
                        <a:solidFill>
                          <a:schemeClr val="tx1"/>
                        </a:solidFill>
                        <a:effectLst/>
                        <a:latin typeface="+mn-ea"/>
                        <a:ea typeface="+mn-ea"/>
                      </a:endParaRPr>
                    </a:p>
                    <a:p>
                      <a:pPr algn="ctr"/>
                      <a:r>
                        <a:rPr kumimoji="1" lang="en-US" altLang="ja-JP" sz="1800" b="0" dirty="0">
                          <a:solidFill>
                            <a:schemeClr val="tx1"/>
                          </a:solidFill>
                          <a:effectLst/>
                          <a:latin typeface="+mn-ea"/>
                          <a:ea typeface="+mn-ea"/>
                        </a:rPr>
                        <a:t>po</a:t>
                      </a:r>
                      <a:endParaRPr kumimoji="1" lang="ja-JP" altLang="en-US" sz="1800" b="0" dirty="0">
                        <a:solidFill>
                          <a:schemeClr val="tx1"/>
                        </a:solidFill>
                        <a:effectLst/>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b="0" dirty="0">
                          <a:solidFill>
                            <a:schemeClr val="tx1"/>
                          </a:solidFill>
                          <a:effectLst/>
                          <a:latin typeface="+mn-ea"/>
                          <a:ea typeface="+mn-ea"/>
                        </a:rPr>
                        <a:t>部屋</a:t>
                      </a:r>
                      <a:endParaRPr kumimoji="1" lang="en-US" altLang="ja-JP" sz="1800" b="0" dirty="0">
                        <a:solidFill>
                          <a:schemeClr val="tx1"/>
                        </a:solidFill>
                        <a:effectLst/>
                        <a:latin typeface="+mn-ea"/>
                        <a:ea typeface="+mn-ea"/>
                      </a:endParaRPr>
                    </a:p>
                    <a:p>
                      <a:pPr algn="ctr"/>
                      <a:r>
                        <a:rPr kumimoji="1" lang="en-US" altLang="ja-JP" sz="1800" b="0" dirty="0">
                          <a:solidFill>
                            <a:schemeClr val="tx1"/>
                          </a:solidFill>
                          <a:effectLst/>
                          <a:latin typeface="+mn-ea"/>
                          <a:ea typeface="+mn-ea"/>
                        </a:rPr>
                        <a:t>Ne</a:t>
                      </a:r>
                      <a:endParaRPr kumimoji="1" lang="ja-JP" altLang="en-US" sz="1800" b="0" dirty="0">
                        <a:solidFill>
                          <a:schemeClr val="tx1"/>
                        </a:solidFill>
                        <a:effectLst/>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9705186"/>
                  </a:ext>
                </a:extLst>
              </a:tr>
              <a:tr h="1486117">
                <a:tc>
                  <a:txBody>
                    <a:bodyPr/>
                    <a:lstStyle/>
                    <a:p>
                      <a:pPr algn="ctr"/>
                      <a:endParaRPr kumimoji="1" lang="en-US" altLang="ja-JP" sz="1800" b="0" dirty="0">
                        <a:solidFill>
                          <a:schemeClr val="tx1"/>
                        </a:solidFill>
                        <a:effectLst/>
                        <a:latin typeface="+mn-ea"/>
                        <a:ea typeface="+mn-ea"/>
                      </a:endParaRPr>
                    </a:p>
                    <a:p>
                      <a:pPr algn="ctr"/>
                      <a:r>
                        <a:rPr kumimoji="1" lang="ja-JP" altLang="en-US" sz="1800" b="0" dirty="0">
                          <a:solidFill>
                            <a:schemeClr val="tx1"/>
                          </a:solidFill>
                          <a:effectLst/>
                          <a:latin typeface="+mn-ea"/>
                          <a:ea typeface="+mn-ea"/>
                        </a:rPr>
                        <a:t>お部屋も広くて</a:t>
                      </a:r>
                      <a:r>
                        <a:rPr kumimoji="1" lang="en-US" altLang="ja-JP" sz="1800" b="0" dirty="0">
                          <a:solidFill>
                            <a:schemeClr val="tx1"/>
                          </a:solidFill>
                          <a:effectLst/>
                          <a:latin typeface="+mn-ea"/>
                          <a:ea typeface="+mn-ea"/>
                        </a:rPr>
                        <a:t>, </a:t>
                      </a:r>
                      <a:r>
                        <a:rPr kumimoji="1" lang="ja-JP" altLang="en-US" sz="1800" b="0" dirty="0">
                          <a:solidFill>
                            <a:schemeClr val="tx1"/>
                          </a:solidFill>
                          <a:effectLst/>
                          <a:latin typeface="+mn-ea"/>
                          <a:ea typeface="+mn-ea"/>
                        </a:rPr>
                        <a:t>お料理もとても</a:t>
                      </a:r>
                      <a:br>
                        <a:rPr kumimoji="1" lang="en-US" altLang="ja-JP" sz="1800" b="0" dirty="0">
                          <a:solidFill>
                            <a:schemeClr val="tx1"/>
                          </a:solidFill>
                          <a:effectLst/>
                          <a:latin typeface="+mn-ea"/>
                          <a:ea typeface="+mn-ea"/>
                        </a:rPr>
                      </a:br>
                      <a:r>
                        <a:rPr kumimoji="1" lang="ja-JP" altLang="en-US" sz="1800" b="0" dirty="0">
                          <a:solidFill>
                            <a:schemeClr val="tx1"/>
                          </a:solidFill>
                          <a:effectLst/>
                          <a:latin typeface="+mn-ea"/>
                          <a:ea typeface="+mn-ea"/>
                        </a:rPr>
                        <a:t>美しく</a:t>
                      </a:r>
                      <a:r>
                        <a:rPr kumimoji="1" lang="en-US" altLang="ja-JP" sz="1800" b="0" dirty="0">
                          <a:solidFill>
                            <a:schemeClr val="tx1"/>
                          </a:solidFill>
                          <a:effectLst/>
                          <a:latin typeface="+mn-ea"/>
                          <a:ea typeface="+mn-ea"/>
                        </a:rPr>
                        <a:t>, </a:t>
                      </a:r>
                      <a:r>
                        <a:rPr kumimoji="1" lang="ja-JP" altLang="en-US" sz="1800" b="0" dirty="0">
                          <a:solidFill>
                            <a:schemeClr val="tx1"/>
                          </a:solidFill>
                          <a:effectLst/>
                          <a:latin typeface="+mn-ea"/>
                          <a:ea typeface="+mn-ea"/>
                        </a:rPr>
                        <a:t>部屋の露天風呂からは</a:t>
                      </a:r>
                      <a:br>
                        <a:rPr kumimoji="1" lang="en-US" altLang="ja-JP" sz="1800" b="0" dirty="0">
                          <a:solidFill>
                            <a:schemeClr val="tx1"/>
                          </a:solidFill>
                          <a:effectLst/>
                          <a:latin typeface="+mn-ea"/>
                          <a:ea typeface="+mn-ea"/>
                        </a:rPr>
                      </a:br>
                      <a:r>
                        <a:rPr kumimoji="1" lang="ja-JP" altLang="en-US" sz="1800" b="0" dirty="0">
                          <a:solidFill>
                            <a:schemeClr val="tx1"/>
                          </a:solidFill>
                          <a:effectLst/>
                          <a:latin typeface="+mn-ea"/>
                          <a:ea typeface="+mn-ea"/>
                        </a:rPr>
                        <a:t>星がプラネタリウムのように</a:t>
                      </a:r>
                      <a:br>
                        <a:rPr kumimoji="1" lang="en-US" altLang="ja-JP" sz="1800" b="0" dirty="0">
                          <a:solidFill>
                            <a:schemeClr val="tx1"/>
                          </a:solidFill>
                          <a:effectLst/>
                          <a:latin typeface="+mn-ea"/>
                          <a:ea typeface="+mn-ea"/>
                        </a:rPr>
                      </a:br>
                      <a:r>
                        <a:rPr kumimoji="1" lang="ja-JP" altLang="en-US" sz="1800" b="0" dirty="0">
                          <a:solidFill>
                            <a:schemeClr val="tx1"/>
                          </a:solidFill>
                          <a:effectLst/>
                          <a:latin typeface="+mn-ea"/>
                          <a:ea typeface="+mn-ea"/>
                        </a:rPr>
                        <a:t>広がっていて</a:t>
                      </a:r>
                      <a:r>
                        <a:rPr kumimoji="1" lang="en-US" altLang="ja-JP" sz="1800" b="0" dirty="0">
                          <a:solidFill>
                            <a:schemeClr val="tx1"/>
                          </a:solidFill>
                          <a:effectLst/>
                          <a:latin typeface="+mn-ea"/>
                          <a:ea typeface="+mn-ea"/>
                        </a:rPr>
                        <a:t>,</a:t>
                      </a:r>
                      <a:r>
                        <a:rPr kumimoji="1" lang="ja-JP" altLang="en-US" sz="1800" b="0" dirty="0">
                          <a:solidFill>
                            <a:schemeClr val="tx1"/>
                          </a:solidFill>
                          <a:effectLst/>
                          <a:latin typeface="+mn-ea"/>
                          <a:ea typeface="+mn-ea"/>
                        </a:rPr>
                        <a:t> とにかく</a:t>
                      </a:r>
                      <a:br>
                        <a:rPr kumimoji="1" lang="en-US" altLang="ja-JP" sz="1800" b="0" dirty="0">
                          <a:solidFill>
                            <a:schemeClr val="tx1"/>
                          </a:solidFill>
                          <a:effectLst/>
                          <a:latin typeface="+mn-ea"/>
                          <a:ea typeface="+mn-ea"/>
                        </a:rPr>
                      </a:br>
                      <a:r>
                        <a:rPr kumimoji="1" lang="ja-JP" altLang="en-US" sz="1800" b="0" dirty="0">
                          <a:solidFill>
                            <a:schemeClr val="tx1"/>
                          </a:solidFill>
                          <a:effectLst/>
                          <a:latin typeface="+mn-ea"/>
                          <a:ea typeface="+mn-ea"/>
                        </a:rPr>
                        <a:t>最高でした</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kumimoji="1" lang="en-US" altLang="ja-JP" sz="1800" b="0" dirty="0">
                        <a:solidFill>
                          <a:schemeClr val="tx1"/>
                        </a:solidFill>
                        <a:effectLst/>
                        <a:latin typeface="+mn-ea"/>
                        <a:ea typeface="+mn-ea"/>
                      </a:endParaRPr>
                    </a:p>
                    <a:p>
                      <a:pPr algn="ctr"/>
                      <a:endParaRPr kumimoji="1" lang="en-US" altLang="ja-JP" sz="1800" b="0" dirty="0">
                        <a:solidFill>
                          <a:schemeClr val="tx1"/>
                        </a:solidFill>
                        <a:effectLst/>
                        <a:latin typeface="+mn-ea"/>
                        <a:ea typeface="+mn-ea"/>
                      </a:endParaRPr>
                    </a:p>
                    <a:p>
                      <a:pPr algn="ctr"/>
                      <a:r>
                        <a:rPr kumimoji="1" lang="en-US" altLang="ja-JP" sz="1800" b="0" dirty="0">
                          <a:solidFill>
                            <a:schemeClr val="tx1"/>
                          </a:solidFill>
                          <a:effectLst/>
                          <a:latin typeface="+mn-ea"/>
                          <a:ea typeface="+mn-ea"/>
                        </a:rPr>
                        <a:t>1</a:t>
                      </a:r>
                    </a:p>
                    <a:p>
                      <a:pPr algn="ctr"/>
                      <a:endParaRPr kumimoji="1" lang="ja-JP" altLang="en-US" sz="1800" b="0" dirty="0">
                        <a:solidFill>
                          <a:schemeClr val="tx1"/>
                        </a:solidFill>
                        <a:effectLst/>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1800" b="0" dirty="0">
                        <a:solidFill>
                          <a:schemeClr val="tx1"/>
                        </a:solidFill>
                        <a:effectLst/>
                        <a:latin typeface="+mn-ea"/>
                        <a:ea typeface="+mn-ea"/>
                      </a:endParaRPr>
                    </a:p>
                    <a:p>
                      <a:pPr algn="ctr"/>
                      <a:endParaRPr kumimoji="1" lang="en-US" altLang="ja-JP" sz="1800" b="0" dirty="0">
                        <a:solidFill>
                          <a:schemeClr val="tx1"/>
                        </a:solidFill>
                        <a:effectLst/>
                        <a:latin typeface="+mn-ea"/>
                        <a:ea typeface="+mn-ea"/>
                      </a:endParaRPr>
                    </a:p>
                    <a:p>
                      <a:pPr algn="ctr"/>
                      <a:r>
                        <a:rPr kumimoji="1" lang="en-US" altLang="ja-JP" sz="1800" b="0" dirty="0">
                          <a:solidFill>
                            <a:schemeClr val="tx1"/>
                          </a:solidFill>
                          <a:effectLst/>
                          <a:latin typeface="+mn-ea"/>
                          <a:ea typeface="+mn-ea"/>
                        </a:rPr>
                        <a:t>0</a:t>
                      </a:r>
                      <a:endParaRPr kumimoji="1" lang="ja-JP" altLang="en-US" sz="1800" b="0" dirty="0">
                        <a:solidFill>
                          <a:schemeClr val="tx1"/>
                        </a:solidFill>
                        <a:effectLst/>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1800" b="0" dirty="0">
                        <a:solidFill>
                          <a:schemeClr val="tx1"/>
                        </a:solidFill>
                        <a:effectLst/>
                        <a:latin typeface="+mn-ea"/>
                        <a:ea typeface="+mn-ea"/>
                      </a:endParaRPr>
                    </a:p>
                    <a:p>
                      <a:pPr algn="ctr"/>
                      <a:endParaRPr kumimoji="1" lang="en-US" altLang="ja-JP" sz="1800" b="0" dirty="0">
                        <a:solidFill>
                          <a:schemeClr val="tx1"/>
                        </a:solidFill>
                        <a:effectLst/>
                        <a:latin typeface="+mn-ea"/>
                        <a:ea typeface="+mn-ea"/>
                      </a:endParaRPr>
                    </a:p>
                    <a:p>
                      <a:pPr algn="ctr"/>
                      <a:r>
                        <a:rPr kumimoji="1" lang="en-US" altLang="ja-JP" sz="1800" b="0" dirty="0">
                          <a:solidFill>
                            <a:schemeClr val="tx1"/>
                          </a:solidFill>
                          <a:effectLst/>
                          <a:latin typeface="+mn-ea"/>
                          <a:ea typeface="+mn-ea"/>
                        </a:rPr>
                        <a:t>1</a:t>
                      </a:r>
                      <a:endParaRPr kumimoji="1" lang="ja-JP" altLang="en-US" sz="1800" b="0" dirty="0">
                        <a:solidFill>
                          <a:schemeClr val="tx1"/>
                        </a:solidFill>
                        <a:effectLst/>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1800" b="0" dirty="0">
                        <a:solidFill>
                          <a:schemeClr val="tx1"/>
                        </a:solidFill>
                        <a:effectLst/>
                        <a:latin typeface="+mn-ea"/>
                        <a:ea typeface="+mn-ea"/>
                      </a:endParaRPr>
                    </a:p>
                    <a:p>
                      <a:pPr algn="ctr"/>
                      <a:endParaRPr kumimoji="1" lang="en-US" altLang="ja-JP" sz="1800" b="0" dirty="0">
                        <a:solidFill>
                          <a:schemeClr val="tx1"/>
                        </a:solidFill>
                        <a:effectLst/>
                        <a:latin typeface="+mn-ea"/>
                        <a:ea typeface="+mn-ea"/>
                      </a:endParaRPr>
                    </a:p>
                    <a:p>
                      <a:pPr algn="ctr"/>
                      <a:r>
                        <a:rPr kumimoji="1" lang="en-US" altLang="ja-JP" sz="1800" b="0" dirty="0">
                          <a:solidFill>
                            <a:schemeClr val="tx1"/>
                          </a:solidFill>
                          <a:effectLst/>
                          <a:latin typeface="+mn-ea"/>
                          <a:ea typeface="+mn-ea"/>
                        </a:rPr>
                        <a:t>0</a:t>
                      </a:r>
                      <a:endParaRPr kumimoji="1" lang="ja-JP" altLang="en-US" sz="1800" b="0" dirty="0">
                        <a:solidFill>
                          <a:schemeClr val="tx1"/>
                        </a:solidFill>
                        <a:effectLst/>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1800" b="0" dirty="0">
                        <a:solidFill>
                          <a:schemeClr val="tx1"/>
                        </a:solidFill>
                        <a:effectLst/>
                        <a:latin typeface="+mn-ea"/>
                        <a:ea typeface="+mn-ea"/>
                      </a:endParaRPr>
                    </a:p>
                    <a:p>
                      <a:pPr algn="ctr"/>
                      <a:endParaRPr kumimoji="1" lang="en-US" altLang="ja-JP" sz="1800" b="0" dirty="0">
                        <a:solidFill>
                          <a:schemeClr val="tx1"/>
                        </a:solidFill>
                        <a:effectLst/>
                        <a:latin typeface="+mn-ea"/>
                        <a:ea typeface="+mn-ea"/>
                      </a:endParaRPr>
                    </a:p>
                    <a:p>
                      <a:pPr algn="ctr"/>
                      <a:r>
                        <a:rPr kumimoji="1" lang="en-US" altLang="ja-JP" sz="1800" b="0" dirty="0">
                          <a:solidFill>
                            <a:schemeClr val="tx1"/>
                          </a:solidFill>
                          <a:effectLst/>
                          <a:latin typeface="+mn-ea"/>
                          <a:ea typeface="+mn-ea"/>
                        </a:rPr>
                        <a:t>1</a:t>
                      </a:r>
                      <a:endParaRPr kumimoji="1" lang="ja-JP" altLang="en-US" sz="1800" b="0" dirty="0">
                        <a:solidFill>
                          <a:schemeClr val="tx1"/>
                        </a:solidFill>
                        <a:effectLst/>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1800" b="0" dirty="0">
                        <a:solidFill>
                          <a:schemeClr val="tx1"/>
                        </a:solidFill>
                        <a:effectLst/>
                        <a:latin typeface="+mn-ea"/>
                        <a:ea typeface="+mn-ea"/>
                      </a:endParaRPr>
                    </a:p>
                    <a:p>
                      <a:pPr algn="ctr"/>
                      <a:endParaRPr kumimoji="1" lang="en-US" altLang="ja-JP" sz="1800" b="0" dirty="0">
                        <a:solidFill>
                          <a:schemeClr val="tx1"/>
                        </a:solidFill>
                        <a:effectLst/>
                        <a:latin typeface="+mn-ea"/>
                        <a:ea typeface="+mn-ea"/>
                      </a:endParaRPr>
                    </a:p>
                    <a:p>
                      <a:pPr algn="ctr"/>
                      <a:r>
                        <a:rPr kumimoji="1" lang="en-US" altLang="ja-JP" sz="1800" b="0" dirty="0">
                          <a:solidFill>
                            <a:schemeClr val="tx1"/>
                          </a:solidFill>
                          <a:effectLst/>
                          <a:latin typeface="+mn-ea"/>
                          <a:ea typeface="+mn-ea"/>
                        </a:rPr>
                        <a:t>0</a:t>
                      </a:r>
                      <a:endParaRPr kumimoji="1" lang="ja-JP" altLang="en-US" sz="1800" b="0" dirty="0">
                        <a:solidFill>
                          <a:schemeClr val="tx1"/>
                        </a:solidFill>
                        <a:effectLst/>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1800" b="0" dirty="0">
                        <a:solidFill>
                          <a:schemeClr val="tx1"/>
                        </a:solidFill>
                        <a:effectLst/>
                        <a:latin typeface="+mn-ea"/>
                        <a:ea typeface="+mn-ea"/>
                      </a:endParaRPr>
                    </a:p>
                    <a:p>
                      <a:pPr algn="ctr"/>
                      <a:endParaRPr kumimoji="1" lang="en-US" altLang="ja-JP" sz="1800" b="0" dirty="0">
                        <a:solidFill>
                          <a:schemeClr val="tx1"/>
                        </a:solidFill>
                        <a:effectLst/>
                        <a:latin typeface="+mn-ea"/>
                        <a:ea typeface="+mn-ea"/>
                      </a:endParaRPr>
                    </a:p>
                    <a:p>
                      <a:pPr algn="ctr"/>
                      <a:r>
                        <a:rPr kumimoji="1" lang="en-US" altLang="ja-JP" sz="1800" b="0" dirty="0">
                          <a:solidFill>
                            <a:schemeClr val="tx1"/>
                          </a:solidFill>
                          <a:effectLst/>
                          <a:latin typeface="+mn-ea"/>
                          <a:ea typeface="+mn-ea"/>
                        </a:rPr>
                        <a:t>1</a:t>
                      </a:r>
                      <a:endParaRPr kumimoji="1" lang="ja-JP" altLang="en-US" sz="1800" b="0" dirty="0">
                        <a:solidFill>
                          <a:schemeClr val="tx1"/>
                        </a:solidFill>
                        <a:effectLst/>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1800" b="0" dirty="0">
                        <a:solidFill>
                          <a:schemeClr val="tx1"/>
                        </a:solidFill>
                        <a:effectLst/>
                        <a:latin typeface="+mn-ea"/>
                        <a:ea typeface="+mn-ea"/>
                      </a:endParaRPr>
                    </a:p>
                    <a:p>
                      <a:pPr algn="ctr"/>
                      <a:endParaRPr kumimoji="1" lang="en-US" altLang="ja-JP" sz="1800" b="0" dirty="0">
                        <a:solidFill>
                          <a:schemeClr val="tx1"/>
                        </a:solidFill>
                        <a:effectLst/>
                        <a:latin typeface="+mn-ea"/>
                        <a:ea typeface="+mn-ea"/>
                      </a:endParaRPr>
                    </a:p>
                    <a:p>
                      <a:pPr algn="ctr"/>
                      <a:r>
                        <a:rPr kumimoji="1" lang="en-US" altLang="ja-JP" sz="1800" b="0" dirty="0">
                          <a:solidFill>
                            <a:schemeClr val="tx1"/>
                          </a:solidFill>
                          <a:effectLst/>
                          <a:latin typeface="+mn-ea"/>
                          <a:ea typeface="+mn-ea"/>
                        </a:rPr>
                        <a:t>0</a:t>
                      </a:r>
                      <a:endParaRPr kumimoji="1" lang="ja-JP" altLang="en-US" sz="1800" b="0" dirty="0">
                        <a:solidFill>
                          <a:schemeClr val="tx1"/>
                        </a:solidFill>
                        <a:effectLst/>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1800" b="0" dirty="0">
                        <a:solidFill>
                          <a:schemeClr val="tx1"/>
                        </a:solidFill>
                        <a:effectLst/>
                        <a:latin typeface="+mn-ea"/>
                        <a:ea typeface="+mn-ea"/>
                      </a:endParaRPr>
                    </a:p>
                    <a:p>
                      <a:pPr algn="ctr"/>
                      <a:endParaRPr kumimoji="1" lang="en-US" altLang="ja-JP" sz="1800" b="0" dirty="0">
                        <a:solidFill>
                          <a:schemeClr val="tx1"/>
                        </a:solidFill>
                        <a:effectLst/>
                        <a:latin typeface="+mn-ea"/>
                        <a:ea typeface="+mn-ea"/>
                      </a:endParaRPr>
                    </a:p>
                    <a:p>
                      <a:pPr algn="ctr"/>
                      <a:r>
                        <a:rPr kumimoji="1" lang="en-US" altLang="ja-JP" sz="1800" b="0" dirty="0">
                          <a:solidFill>
                            <a:schemeClr val="tx1"/>
                          </a:solidFill>
                          <a:effectLst/>
                          <a:latin typeface="+mn-ea"/>
                          <a:ea typeface="+mn-ea"/>
                        </a:rPr>
                        <a:t>0</a:t>
                      </a:r>
                      <a:endParaRPr kumimoji="1" lang="ja-JP" altLang="en-US" sz="1800" b="0" dirty="0">
                        <a:solidFill>
                          <a:schemeClr val="tx1"/>
                        </a:solidFill>
                        <a:effectLst/>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1800" b="0" dirty="0">
                        <a:solidFill>
                          <a:schemeClr val="tx1"/>
                        </a:solidFill>
                        <a:effectLst/>
                        <a:latin typeface="+mn-ea"/>
                        <a:ea typeface="+mn-ea"/>
                      </a:endParaRPr>
                    </a:p>
                    <a:p>
                      <a:pPr algn="ctr"/>
                      <a:endParaRPr kumimoji="1" lang="en-US" altLang="ja-JP" sz="1800" b="0" dirty="0">
                        <a:solidFill>
                          <a:schemeClr val="tx1"/>
                        </a:solidFill>
                        <a:effectLst/>
                        <a:latin typeface="+mn-ea"/>
                        <a:ea typeface="+mn-ea"/>
                      </a:endParaRPr>
                    </a:p>
                    <a:p>
                      <a:pPr algn="ctr"/>
                      <a:r>
                        <a:rPr kumimoji="1" lang="en-US" altLang="ja-JP" sz="1800" b="0" dirty="0">
                          <a:solidFill>
                            <a:schemeClr val="tx1"/>
                          </a:solidFill>
                          <a:effectLst/>
                          <a:latin typeface="+mn-ea"/>
                          <a:ea typeface="+mn-ea"/>
                        </a:rPr>
                        <a:t>0</a:t>
                      </a:r>
                      <a:endParaRPr kumimoji="1" lang="ja-JP" altLang="en-US" sz="1800" b="0" dirty="0">
                        <a:solidFill>
                          <a:schemeClr val="tx1"/>
                        </a:solidFill>
                        <a:effectLst/>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1800" b="0" dirty="0">
                        <a:solidFill>
                          <a:schemeClr val="tx1"/>
                        </a:solidFill>
                        <a:effectLst/>
                        <a:latin typeface="+mn-ea"/>
                        <a:ea typeface="+mn-ea"/>
                      </a:endParaRPr>
                    </a:p>
                    <a:p>
                      <a:pPr algn="ctr"/>
                      <a:endParaRPr kumimoji="1" lang="en-US" altLang="ja-JP" sz="1800" b="0" dirty="0">
                        <a:solidFill>
                          <a:schemeClr val="tx1"/>
                        </a:solidFill>
                        <a:effectLst/>
                        <a:latin typeface="+mn-ea"/>
                        <a:ea typeface="+mn-ea"/>
                      </a:endParaRPr>
                    </a:p>
                    <a:p>
                      <a:pPr algn="ctr"/>
                      <a:r>
                        <a:rPr kumimoji="1" lang="en-US" altLang="ja-JP" sz="1800" b="0" dirty="0">
                          <a:solidFill>
                            <a:schemeClr val="tx1"/>
                          </a:solidFill>
                          <a:effectLst/>
                          <a:latin typeface="+mn-ea"/>
                          <a:ea typeface="+mn-ea"/>
                        </a:rPr>
                        <a:t>0</a:t>
                      </a:r>
                      <a:endParaRPr kumimoji="1" lang="ja-JP" altLang="en-US" sz="1800" b="0" dirty="0">
                        <a:solidFill>
                          <a:schemeClr val="tx1"/>
                        </a:solidFill>
                        <a:effectLst/>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1800" b="0" dirty="0">
                        <a:solidFill>
                          <a:schemeClr val="tx1"/>
                        </a:solidFill>
                        <a:effectLst/>
                        <a:latin typeface="+mn-ea"/>
                        <a:ea typeface="+mn-ea"/>
                      </a:endParaRPr>
                    </a:p>
                    <a:p>
                      <a:pPr algn="ctr"/>
                      <a:endParaRPr kumimoji="1" lang="en-US" altLang="ja-JP" sz="1800" b="0" dirty="0">
                        <a:solidFill>
                          <a:schemeClr val="tx1"/>
                        </a:solidFill>
                        <a:effectLst/>
                        <a:latin typeface="+mn-ea"/>
                        <a:ea typeface="+mn-ea"/>
                      </a:endParaRPr>
                    </a:p>
                    <a:p>
                      <a:pPr algn="ctr"/>
                      <a:r>
                        <a:rPr kumimoji="1" lang="en-US" altLang="ja-JP" sz="1800" b="0" dirty="0">
                          <a:solidFill>
                            <a:schemeClr val="tx1"/>
                          </a:solidFill>
                          <a:effectLst/>
                          <a:latin typeface="+mn-ea"/>
                          <a:ea typeface="+mn-ea"/>
                        </a:rPr>
                        <a:t>0</a:t>
                      </a:r>
                      <a:endParaRPr kumimoji="1" lang="ja-JP" altLang="en-US" sz="1800" b="0" dirty="0">
                        <a:solidFill>
                          <a:schemeClr val="tx1"/>
                        </a:solidFill>
                        <a:effectLst/>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1800" b="0" dirty="0">
                        <a:solidFill>
                          <a:schemeClr val="tx1"/>
                        </a:solidFill>
                        <a:effectLst/>
                        <a:latin typeface="+mn-ea"/>
                        <a:ea typeface="+mn-ea"/>
                      </a:endParaRPr>
                    </a:p>
                    <a:p>
                      <a:pPr algn="ctr"/>
                      <a:endParaRPr kumimoji="1" lang="en-US" altLang="ja-JP" sz="1800" b="0" dirty="0">
                        <a:solidFill>
                          <a:schemeClr val="tx1"/>
                        </a:solidFill>
                        <a:effectLst/>
                        <a:latin typeface="+mn-ea"/>
                        <a:ea typeface="+mn-ea"/>
                      </a:endParaRPr>
                    </a:p>
                    <a:p>
                      <a:pPr algn="ctr"/>
                      <a:r>
                        <a:rPr kumimoji="1" lang="en-US" altLang="ja-JP" sz="1800" b="0" dirty="0">
                          <a:solidFill>
                            <a:schemeClr val="tx1"/>
                          </a:solidFill>
                          <a:effectLst/>
                          <a:latin typeface="+mn-ea"/>
                          <a:ea typeface="+mn-ea"/>
                        </a:rPr>
                        <a:t>1</a:t>
                      </a:r>
                      <a:endParaRPr kumimoji="1" lang="ja-JP" altLang="en-US" sz="1800" b="0" dirty="0">
                        <a:solidFill>
                          <a:schemeClr val="tx1"/>
                        </a:solidFill>
                        <a:effectLst/>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1800" b="0" dirty="0">
                        <a:solidFill>
                          <a:schemeClr val="tx1"/>
                        </a:solidFill>
                        <a:effectLst/>
                        <a:latin typeface="+mn-ea"/>
                        <a:ea typeface="+mn-ea"/>
                      </a:endParaRPr>
                    </a:p>
                    <a:p>
                      <a:pPr algn="ctr"/>
                      <a:endParaRPr kumimoji="1" lang="en-US" altLang="ja-JP" sz="1800" b="0" dirty="0">
                        <a:solidFill>
                          <a:schemeClr val="tx1"/>
                        </a:solidFill>
                        <a:effectLst/>
                        <a:latin typeface="+mn-ea"/>
                        <a:ea typeface="+mn-ea"/>
                      </a:endParaRPr>
                    </a:p>
                    <a:p>
                      <a:pPr algn="ctr"/>
                      <a:r>
                        <a:rPr kumimoji="1" lang="en-US" altLang="ja-JP" sz="1800" b="0" dirty="0">
                          <a:solidFill>
                            <a:schemeClr val="tx1"/>
                          </a:solidFill>
                          <a:effectLst/>
                          <a:latin typeface="+mn-ea"/>
                          <a:ea typeface="+mn-ea"/>
                        </a:rPr>
                        <a:t>0</a:t>
                      </a:r>
                      <a:endParaRPr kumimoji="1" lang="ja-JP" altLang="en-US" sz="1800" b="0" dirty="0">
                        <a:solidFill>
                          <a:schemeClr val="tx1"/>
                        </a:solidFill>
                        <a:effectLst/>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06792190"/>
                  </a:ext>
                </a:extLst>
              </a:tr>
              <a:tr h="1289345">
                <a:tc>
                  <a:txBody>
                    <a:bodyPr/>
                    <a:lstStyle/>
                    <a:p>
                      <a:pPr algn="ctr"/>
                      <a:endParaRPr kumimoji="1" lang="en-US" altLang="ja-JP" sz="1800" b="0" dirty="0">
                        <a:solidFill>
                          <a:schemeClr val="tx1"/>
                        </a:solidFill>
                        <a:effectLst/>
                        <a:latin typeface="+mn-ea"/>
                        <a:ea typeface="+mn-ea"/>
                      </a:endParaRPr>
                    </a:p>
                    <a:p>
                      <a:pPr algn="ctr"/>
                      <a:r>
                        <a:rPr kumimoji="1" lang="ja-JP" altLang="en-US" sz="1800" b="0" dirty="0">
                          <a:solidFill>
                            <a:schemeClr val="tx1"/>
                          </a:solidFill>
                          <a:effectLst/>
                          <a:latin typeface="+mn-ea"/>
                          <a:ea typeface="+mn-ea"/>
                        </a:rPr>
                        <a:t>一部の方が指摘した通り</a:t>
                      </a:r>
                      <a:r>
                        <a:rPr kumimoji="1" lang="en-US" altLang="ja-JP" sz="1800" b="0" dirty="0">
                          <a:solidFill>
                            <a:schemeClr val="tx1"/>
                          </a:solidFill>
                          <a:effectLst/>
                          <a:latin typeface="+mn-ea"/>
                          <a:ea typeface="+mn-ea"/>
                        </a:rPr>
                        <a:t>, </a:t>
                      </a:r>
                      <a:r>
                        <a:rPr kumimoji="1" lang="ja-JP" altLang="en-US" sz="1800" b="0" dirty="0">
                          <a:solidFill>
                            <a:schemeClr val="tx1"/>
                          </a:solidFill>
                          <a:effectLst/>
                          <a:latin typeface="+mn-ea"/>
                          <a:ea typeface="+mn-ea"/>
                        </a:rPr>
                        <a:t>廊下が</a:t>
                      </a:r>
                      <a:endParaRPr kumimoji="1" lang="en-US" altLang="ja-JP" sz="1800" b="0" dirty="0">
                        <a:solidFill>
                          <a:schemeClr val="tx1"/>
                        </a:solidFill>
                        <a:effectLst/>
                        <a:latin typeface="+mn-ea"/>
                        <a:ea typeface="+mn-ea"/>
                      </a:endParaRPr>
                    </a:p>
                    <a:p>
                      <a:pPr algn="ctr"/>
                      <a:r>
                        <a:rPr kumimoji="1" lang="ja-JP" altLang="en-US" sz="1800" b="0" dirty="0">
                          <a:solidFill>
                            <a:schemeClr val="tx1"/>
                          </a:solidFill>
                          <a:effectLst/>
                          <a:latin typeface="+mn-ea"/>
                          <a:ea typeface="+mn-ea"/>
                        </a:rPr>
                        <a:t>タバコ臭いのが気になりました</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kumimoji="1" lang="en-US" altLang="ja-JP" sz="1800" b="0" dirty="0">
                        <a:solidFill>
                          <a:schemeClr val="tx1"/>
                        </a:solidFill>
                        <a:effectLst/>
                        <a:latin typeface="+mn-ea"/>
                        <a:ea typeface="+mn-ea"/>
                      </a:endParaRPr>
                    </a:p>
                    <a:p>
                      <a:pPr algn="ctr"/>
                      <a:endParaRPr kumimoji="1" lang="en-US" altLang="ja-JP" sz="1800" b="0" dirty="0">
                        <a:solidFill>
                          <a:schemeClr val="tx1"/>
                        </a:solidFill>
                        <a:effectLst/>
                        <a:latin typeface="+mn-ea"/>
                        <a:ea typeface="+mn-ea"/>
                      </a:endParaRPr>
                    </a:p>
                    <a:p>
                      <a:pPr algn="ctr"/>
                      <a:r>
                        <a:rPr kumimoji="1" lang="en-US" altLang="ja-JP" sz="1800" b="0" dirty="0">
                          <a:solidFill>
                            <a:schemeClr val="tx1"/>
                          </a:solidFill>
                          <a:effectLst/>
                          <a:latin typeface="+mn-ea"/>
                          <a:ea typeface="+mn-ea"/>
                        </a:rPr>
                        <a:t>0</a:t>
                      </a:r>
                      <a:endParaRPr kumimoji="1" lang="ja-JP" altLang="en-US" sz="1800" b="0" dirty="0">
                        <a:solidFill>
                          <a:schemeClr val="tx1"/>
                        </a:solidFill>
                        <a:effectLst/>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1800" b="0" dirty="0">
                        <a:solidFill>
                          <a:schemeClr val="tx1"/>
                        </a:solidFill>
                        <a:effectLst/>
                        <a:latin typeface="+mn-ea"/>
                        <a:ea typeface="+mn-ea"/>
                      </a:endParaRPr>
                    </a:p>
                    <a:p>
                      <a:pPr algn="ctr"/>
                      <a:endParaRPr kumimoji="1" lang="en-US" altLang="ja-JP" sz="1800" b="0" dirty="0">
                        <a:solidFill>
                          <a:schemeClr val="tx1"/>
                        </a:solidFill>
                        <a:effectLst/>
                        <a:latin typeface="+mn-ea"/>
                        <a:ea typeface="+mn-ea"/>
                      </a:endParaRPr>
                    </a:p>
                    <a:p>
                      <a:pPr algn="ctr"/>
                      <a:r>
                        <a:rPr kumimoji="1" lang="en-US" altLang="ja-JP" sz="1800" b="0" dirty="0">
                          <a:solidFill>
                            <a:schemeClr val="tx1"/>
                          </a:solidFill>
                          <a:effectLst/>
                          <a:latin typeface="+mn-ea"/>
                          <a:ea typeface="+mn-ea"/>
                        </a:rPr>
                        <a:t>0</a:t>
                      </a:r>
                      <a:endParaRPr kumimoji="1" lang="ja-JP" altLang="en-US" sz="1800" b="0" dirty="0">
                        <a:solidFill>
                          <a:schemeClr val="tx1"/>
                        </a:solidFill>
                        <a:effectLst/>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1800" b="0" dirty="0">
                        <a:solidFill>
                          <a:schemeClr val="tx1"/>
                        </a:solidFill>
                        <a:effectLst/>
                        <a:latin typeface="+mn-ea"/>
                        <a:ea typeface="+mn-ea"/>
                      </a:endParaRPr>
                    </a:p>
                    <a:p>
                      <a:pPr algn="ctr"/>
                      <a:endParaRPr kumimoji="1" lang="en-US" altLang="ja-JP" sz="1800" b="0" dirty="0">
                        <a:solidFill>
                          <a:schemeClr val="tx1"/>
                        </a:solidFill>
                        <a:effectLst/>
                        <a:latin typeface="+mn-ea"/>
                        <a:ea typeface="+mn-ea"/>
                      </a:endParaRPr>
                    </a:p>
                    <a:p>
                      <a:pPr algn="ctr"/>
                      <a:r>
                        <a:rPr kumimoji="1" lang="en-US" altLang="ja-JP" sz="1800" b="0" dirty="0">
                          <a:solidFill>
                            <a:schemeClr val="tx1"/>
                          </a:solidFill>
                          <a:effectLst/>
                          <a:latin typeface="+mn-ea"/>
                          <a:ea typeface="+mn-ea"/>
                        </a:rPr>
                        <a:t>0</a:t>
                      </a:r>
                      <a:endParaRPr kumimoji="1" lang="ja-JP" altLang="en-US" sz="1800" b="0" dirty="0">
                        <a:solidFill>
                          <a:schemeClr val="tx1"/>
                        </a:solidFill>
                        <a:effectLst/>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1800" b="0" dirty="0">
                        <a:solidFill>
                          <a:schemeClr val="tx1"/>
                        </a:solidFill>
                        <a:effectLst/>
                        <a:latin typeface="+mn-ea"/>
                        <a:ea typeface="+mn-ea"/>
                      </a:endParaRPr>
                    </a:p>
                    <a:p>
                      <a:pPr algn="ctr"/>
                      <a:endParaRPr kumimoji="1" lang="en-US" altLang="ja-JP" sz="1800" b="0" dirty="0">
                        <a:solidFill>
                          <a:schemeClr val="tx1"/>
                        </a:solidFill>
                        <a:effectLst/>
                        <a:latin typeface="+mn-ea"/>
                        <a:ea typeface="+mn-ea"/>
                      </a:endParaRPr>
                    </a:p>
                    <a:p>
                      <a:pPr algn="ctr"/>
                      <a:r>
                        <a:rPr kumimoji="1" lang="en-US" altLang="ja-JP" sz="1800" b="0" dirty="0">
                          <a:solidFill>
                            <a:schemeClr val="tx1"/>
                          </a:solidFill>
                          <a:effectLst/>
                          <a:latin typeface="+mn-ea"/>
                          <a:ea typeface="+mn-ea"/>
                        </a:rPr>
                        <a:t>0</a:t>
                      </a:r>
                      <a:endParaRPr kumimoji="1" lang="ja-JP" altLang="en-US" sz="1800" b="0" dirty="0">
                        <a:solidFill>
                          <a:schemeClr val="tx1"/>
                        </a:solidFill>
                        <a:effectLst/>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1800" b="0" dirty="0">
                        <a:solidFill>
                          <a:schemeClr val="tx1"/>
                        </a:solidFill>
                        <a:effectLst/>
                        <a:latin typeface="+mn-ea"/>
                        <a:ea typeface="+mn-ea"/>
                      </a:endParaRPr>
                    </a:p>
                    <a:p>
                      <a:pPr algn="ctr"/>
                      <a:endParaRPr kumimoji="1" lang="en-US" altLang="ja-JP" sz="1800" b="0" dirty="0">
                        <a:solidFill>
                          <a:schemeClr val="tx1"/>
                        </a:solidFill>
                        <a:effectLst/>
                        <a:latin typeface="+mn-ea"/>
                        <a:ea typeface="+mn-ea"/>
                      </a:endParaRPr>
                    </a:p>
                    <a:p>
                      <a:pPr algn="ctr"/>
                      <a:r>
                        <a:rPr kumimoji="1" lang="en-US" altLang="ja-JP" sz="1800" b="0" dirty="0">
                          <a:solidFill>
                            <a:schemeClr val="tx1"/>
                          </a:solidFill>
                          <a:effectLst/>
                          <a:latin typeface="+mn-ea"/>
                          <a:ea typeface="+mn-ea"/>
                        </a:rPr>
                        <a:t>0</a:t>
                      </a:r>
                      <a:endParaRPr kumimoji="1" lang="ja-JP" altLang="en-US" sz="1800" b="0" dirty="0">
                        <a:solidFill>
                          <a:schemeClr val="tx1"/>
                        </a:solidFill>
                        <a:effectLst/>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1800" b="0" dirty="0">
                        <a:solidFill>
                          <a:schemeClr val="tx1"/>
                        </a:solidFill>
                        <a:effectLst/>
                        <a:latin typeface="+mn-ea"/>
                        <a:ea typeface="+mn-ea"/>
                      </a:endParaRPr>
                    </a:p>
                    <a:p>
                      <a:pPr algn="ctr"/>
                      <a:endParaRPr kumimoji="1" lang="en-US" altLang="ja-JP" sz="1800" b="0" dirty="0">
                        <a:solidFill>
                          <a:schemeClr val="tx1"/>
                        </a:solidFill>
                        <a:effectLst/>
                        <a:latin typeface="+mn-ea"/>
                        <a:ea typeface="+mn-ea"/>
                      </a:endParaRPr>
                    </a:p>
                    <a:p>
                      <a:pPr algn="ctr"/>
                      <a:r>
                        <a:rPr kumimoji="1" lang="en-US" altLang="ja-JP" sz="1800" b="0" dirty="0">
                          <a:solidFill>
                            <a:schemeClr val="tx1"/>
                          </a:solidFill>
                          <a:effectLst/>
                          <a:latin typeface="+mn-ea"/>
                          <a:ea typeface="+mn-ea"/>
                        </a:rPr>
                        <a:t>0</a:t>
                      </a:r>
                      <a:endParaRPr kumimoji="1" lang="ja-JP" altLang="en-US" sz="1800" b="0" dirty="0">
                        <a:solidFill>
                          <a:schemeClr val="tx1"/>
                        </a:solidFill>
                        <a:effectLst/>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1800" b="0" dirty="0">
                        <a:solidFill>
                          <a:schemeClr val="tx1"/>
                        </a:solidFill>
                        <a:effectLst/>
                        <a:latin typeface="+mn-ea"/>
                        <a:ea typeface="+mn-ea"/>
                      </a:endParaRPr>
                    </a:p>
                    <a:p>
                      <a:pPr algn="ctr"/>
                      <a:endParaRPr kumimoji="1" lang="en-US" altLang="ja-JP" sz="1800" b="0" dirty="0">
                        <a:solidFill>
                          <a:schemeClr val="tx1"/>
                        </a:solidFill>
                        <a:effectLst/>
                        <a:latin typeface="+mn-ea"/>
                        <a:ea typeface="+mn-ea"/>
                      </a:endParaRPr>
                    </a:p>
                    <a:p>
                      <a:pPr algn="ctr"/>
                      <a:r>
                        <a:rPr kumimoji="1" lang="en-US" altLang="ja-JP" sz="1800" b="0" dirty="0">
                          <a:solidFill>
                            <a:schemeClr val="tx1"/>
                          </a:solidFill>
                          <a:effectLst/>
                          <a:latin typeface="+mn-ea"/>
                          <a:ea typeface="+mn-ea"/>
                        </a:rPr>
                        <a:t>0</a:t>
                      </a:r>
                      <a:endParaRPr kumimoji="1" lang="ja-JP" altLang="en-US" sz="1800" b="0" dirty="0">
                        <a:solidFill>
                          <a:schemeClr val="tx1"/>
                        </a:solidFill>
                        <a:effectLst/>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1800" b="0" dirty="0">
                        <a:solidFill>
                          <a:schemeClr val="tx1"/>
                        </a:solidFill>
                        <a:effectLst/>
                        <a:latin typeface="+mn-ea"/>
                        <a:ea typeface="+mn-ea"/>
                      </a:endParaRPr>
                    </a:p>
                    <a:p>
                      <a:pPr algn="ctr"/>
                      <a:endParaRPr kumimoji="1" lang="en-US" altLang="ja-JP" sz="1800" b="0" dirty="0">
                        <a:solidFill>
                          <a:schemeClr val="tx1"/>
                        </a:solidFill>
                        <a:effectLst/>
                        <a:latin typeface="+mn-ea"/>
                        <a:ea typeface="+mn-ea"/>
                      </a:endParaRPr>
                    </a:p>
                    <a:p>
                      <a:pPr algn="ctr"/>
                      <a:r>
                        <a:rPr kumimoji="1" lang="en-US" altLang="ja-JP" sz="1800" b="0" dirty="0">
                          <a:solidFill>
                            <a:schemeClr val="tx1"/>
                          </a:solidFill>
                          <a:effectLst/>
                          <a:latin typeface="+mn-ea"/>
                          <a:ea typeface="+mn-ea"/>
                        </a:rPr>
                        <a:t>1</a:t>
                      </a:r>
                      <a:endParaRPr kumimoji="1" lang="ja-JP" altLang="en-US" sz="1800" b="0" dirty="0">
                        <a:solidFill>
                          <a:schemeClr val="tx1"/>
                        </a:solidFill>
                        <a:effectLst/>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1800" b="0" dirty="0">
                        <a:solidFill>
                          <a:schemeClr val="tx1"/>
                        </a:solidFill>
                        <a:effectLst/>
                        <a:latin typeface="+mn-ea"/>
                        <a:ea typeface="+mn-ea"/>
                      </a:endParaRPr>
                    </a:p>
                    <a:p>
                      <a:pPr algn="ctr"/>
                      <a:endParaRPr kumimoji="1" lang="en-US" altLang="ja-JP" sz="1800" b="0" dirty="0">
                        <a:solidFill>
                          <a:schemeClr val="tx1"/>
                        </a:solidFill>
                        <a:effectLst/>
                        <a:latin typeface="+mn-ea"/>
                        <a:ea typeface="+mn-ea"/>
                      </a:endParaRPr>
                    </a:p>
                    <a:p>
                      <a:pPr algn="ctr"/>
                      <a:r>
                        <a:rPr kumimoji="1" lang="en-US" altLang="ja-JP" sz="1800" b="0" dirty="0">
                          <a:solidFill>
                            <a:schemeClr val="tx1"/>
                          </a:solidFill>
                          <a:effectLst/>
                          <a:latin typeface="+mn-ea"/>
                          <a:ea typeface="+mn-ea"/>
                        </a:rPr>
                        <a:t>0</a:t>
                      </a:r>
                      <a:endParaRPr kumimoji="1" lang="ja-JP" altLang="en-US" sz="1800" b="0" dirty="0">
                        <a:solidFill>
                          <a:schemeClr val="tx1"/>
                        </a:solidFill>
                        <a:effectLst/>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1800" b="0" dirty="0">
                        <a:solidFill>
                          <a:schemeClr val="tx1"/>
                        </a:solidFill>
                        <a:effectLst/>
                        <a:latin typeface="+mn-ea"/>
                        <a:ea typeface="+mn-ea"/>
                      </a:endParaRPr>
                    </a:p>
                    <a:p>
                      <a:pPr algn="ctr"/>
                      <a:endParaRPr kumimoji="1" lang="en-US" altLang="ja-JP" sz="1800" b="0" dirty="0">
                        <a:solidFill>
                          <a:schemeClr val="tx1"/>
                        </a:solidFill>
                        <a:effectLst/>
                        <a:latin typeface="+mn-ea"/>
                        <a:ea typeface="+mn-ea"/>
                      </a:endParaRPr>
                    </a:p>
                    <a:p>
                      <a:pPr algn="ctr"/>
                      <a:r>
                        <a:rPr kumimoji="1" lang="en-US" altLang="ja-JP" sz="1800" b="0" dirty="0">
                          <a:solidFill>
                            <a:schemeClr val="tx1"/>
                          </a:solidFill>
                          <a:effectLst/>
                          <a:latin typeface="+mn-ea"/>
                          <a:ea typeface="+mn-ea"/>
                        </a:rPr>
                        <a:t>0</a:t>
                      </a:r>
                      <a:endParaRPr kumimoji="1" lang="ja-JP" altLang="en-US" sz="1800" b="0" dirty="0">
                        <a:solidFill>
                          <a:schemeClr val="tx1"/>
                        </a:solidFill>
                        <a:effectLst/>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1800" b="0" dirty="0">
                        <a:solidFill>
                          <a:schemeClr val="tx1"/>
                        </a:solidFill>
                        <a:effectLst/>
                        <a:latin typeface="+mn-ea"/>
                        <a:ea typeface="+mn-ea"/>
                      </a:endParaRPr>
                    </a:p>
                    <a:p>
                      <a:pPr algn="ctr"/>
                      <a:endParaRPr kumimoji="1" lang="en-US" altLang="ja-JP" sz="1800" b="0" dirty="0">
                        <a:solidFill>
                          <a:schemeClr val="tx1"/>
                        </a:solidFill>
                        <a:effectLst/>
                        <a:latin typeface="+mn-ea"/>
                        <a:ea typeface="+mn-ea"/>
                      </a:endParaRPr>
                    </a:p>
                    <a:p>
                      <a:pPr algn="ctr"/>
                      <a:r>
                        <a:rPr kumimoji="1" lang="en-US" altLang="ja-JP" sz="1800" b="0" dirty="0">
                          <a:solidFill>
                            <a:schemeClr val="tx1"/>
                          </a:solidFill>
                          <a:effectLst/>
                          <a:latin typeface="+mn-ea"/>
                          <a:ea typeface="+mn-ea"/>
                        </a:rPr>
                        <a:t>0</a:t>
                      </a:r>
                      <a:endParaRPr kumimoji="1" lang="ja-JP" altLang="en-US" sz="1800" b="0" dirty="0">
                        <a:solidFill>
                          <a:schemeClr val="tx1"/>
                        </a:solidFill>
                        <a:effectLst/>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1800" b="0" dirty="0">
                        <a:solidFill>
                          <a:schemeClr val="tx1"/>
                        </a:solidFill>
                        <a:effectLst/>
                        <a:latin typeface="+mn-ea"/>
                        <a:ea typeface="+mn-ea"/>
                      </a:endParaRPr>
                    </a:p>
                    <a:p>
                      <a:pPr algn="ctr"/>
                      <a:endParaRPr kumimoji="1" lang="en-US" altLang="ja-JP" sz="1800" b="0" dirty="0">
                        <a:solidFill>
                          <a:schemeClr val="tx1"/>
                        </a:solidFill>
                        <a:effectLst/>
                        <a:latin typeface="+mn-ea"/>
                        <a:ea typeface="+mn-ea"/>
                      </a:endParaRPr>
                    </a:p>
                    <a:p>
                      <a:pPr algn="ctr"/>
                      <a:r>
                        <a:rPr kumimoji="1" lang="en-US" altLang="ja-JP" sz="1800" b="0" dirty="0">
                          <a:solidFill>
                            <a:schemeClr val="tx1"/>
                          </a:solidFill>
                          <a:effectLst/>
                          <a:latin typeface="+mn-ea"/>
                          <a:ea typeface="+mn-ea"/>
                        </a:rPr>
                        <a:t>1</a:t>
                      </a:r>
                      <a:endParaRPr kumimoji="1" lang="ja-JP" altLang="en-US" sz="1800" b="0" dirty="0">
                        <a:solidFill>
                          <a:schemeClr val="tx1"/>
                        </a:solidFill>
                        <a:effectLst/>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1800" b="0" dirty="0">
                        <a:solidFill>
                          <a:schemeClr val="tx1"/>
                        </a:solidFill>
                        <a:effectLst/>
                        <a:latin typeface="+mn-ea"/>
                        <a:ea typeface="+mn-ea"/>
                      </a:endParaRPr>
                    </a:p>
                    <a:p>
                      <a:pPr algn="ctr"/>
                      <a:endParaRPr kumimoji="1" lang="en-US" altLang="ja-JP" sz="1800" b="0" dirty="0">
                        <a:solidFill>
                          <a:schemeClr val="tx1"/>
                        </a:solidFill>
                        <a:effectLst/>
                        <a:latin typeface="+mn-ea"/>
                        <a:ea typeface="+mn-ea"/>
                      </a:endParaRPr>
                    </a:p>
                    <a:p>
                      <a:pPr algn="ctr"/>
                      <a:r>
                        <a:rPr kumimoji="1" lang="en-US" altLang="ja-JP" sz="1800" b="0" dirty="0">
                          <a:solidFill>
                            <a:schemeClr val="tx1"/>
                          </a:solidFill>
                          <a:effectLst/>
                          <a:latin typeface="+mn-ea"/>
                          <a:ea typeface="+mn-ea"/>
                        </a:rPr>
                        <a:t>0</a:t>
                      </a:r>
                      <a:endParaRPr kumimoji="1" lang="ja-JP" altLang="en-US" sz="1800" b="0" dirty="0">
                        <a:solidFill>
                          <a:schemeClr val="tx1"/>
                        </a:solidFill>
                        <a:effectLst/>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1800" b="0" dirty="0">
                        <a:solidFill>
                          <a:schemeClr val="tx1"/>
                        </a:solidFill>
                        <a:effectLst/>
                        <a:latin typeface="+mn-ea"/>
                        <a:ea typeface="+mn-ea"/>
                      </a:endParaRPr>
                    </a:p>
                    <a:p>
                      <a:pPr algn="ctr"/>
                      <a:endParaRPr kumimoji="1" lang="en-US" altLang="ja-JP" sz="1800" b="0" dirty="0">
                        <a:solidFill>
                          <a:schemeClr val="tx1"/>
                        </a:solidFill>
                        <a:effectLst/>
                        <a:latin typeface="+mn-ea"/>
                        <a:ea typeface="+mn-ea"/>
                      </a:endParaRPr>
                    </a:p>
                    <a:p>
                      <a:pPr algn="ctr"/>
                      <a:r>
                        <a:rPr kumimoji="1" lang="en-US" altLang="ja-JP" sz="1800" b="0" dirty="0">
                          <a:solidFill>
                            <a:schemeClr val="tx1"/>
                          </a:solidFill>
                          <a:effectLst/>
                          <a:latin typeface="+mn-ea"/>
                          <a:ea typeface="+mn-ea"/>
                        </a:rPr>
                        <a:t>0</a:t>
                      </a:r>
                      <a:endParaRPr kumimoji="1" lang="ja-JP" altLang="en-US" sz="1800" b="0" dirty="0">
                        <a:solidFill>
                          <a:schemeClr val="tx1"/>
                        </a:solidFill>
                        <a:effectLst/>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2936216"/>
                  </a:ext>
                </a:extLst>
              </a:tr>
            </a:tbl>
          </a:graphicData>
        </a:graphic>
      </p:graphicFrame>
    </p:spTree>
    <p:extLst>
      <p:ext uri="{BB962C8B-B14F-4D97-AF65-F5344CB8AC3E}">
        <p14:creationId xmlns:p14="http://schemas.microsoft.com/office/powerpoint/2010/main" val="2169080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633E8E-5A00-4741-A03B-5E4D35823DFD}"/>
              </a:ext>
            </a:extLst>
          </p:cNvPr>
          <p:cNvSpPr>
            <a:spLocks noGrp="1"/>
          </p:cNvSpPr>
          <p:nvPr>
            <p:ph type="title"/>
          </p:nvPr>
        </p:nvSpPr>
        <p:spPr/>
        <p:txBody>
          <a:bodyPr>
            <a:normAutofit/>
          </a:bodyPr>
          <a:lstStyle/>
          <a:p>
            <a:br>
              <a:rPr kumimoji="1" lang="en-US" altLang="ja-JP" sz="2800" dirty="0"/>
            </a:br>
            <a:r>
              <a:rPr lang="ja-JP" altLang="en-US" sz="2800" dirty="0"/>
              <a:t>はじ</a:t>
            </a:r>
            <a:r>
              <a:rPr kumimoji="1" lang="ja-JP" altLang="en-US" sz="2800" dirty="0"/>
              <a:t>めに</a:t>
            </a:r>
          </a:p>
        </p:txBody>
      </p:sp>
      <p:sp>
        <p:nvSpPr>
          <p:cNvPr id="3" name="コンテンツ プレースホルダー 2">
            <a:extLst>
              <a:ext uri="{FF2B5EF4-FFF2-40B4-BE49-F238E27FC236}">
                <a16:creationId xmlns:a16="http://schemas.microsoft.com/office/drawing/2014/main" id="{FACCEE60-61C8-441A-B8A9-00711D31F5E4}"/>
              </a:ext>
            </a:extLst>
          </p:cNvPr>
          <p:cNvSpPr>
            <a:spLocks noGrp="1"/>
          </p:cNvSpPr>
          <p:nvPr>
            <p:ph idx="1"/>
          </p:nvPr>
        </p:nvSpPr>
        <p:spPr/>
        <p:txBody>
          <a:bodyPr/>
          <a:lstStyle/>
          <a:p>
            <a:pPr marL="0" indent="0">
              <a:buNone/>
            </a:pPr>
            <a:r>
              <a:rPr kumimoji="1" lang="ja-JP" altLang="en-US" sz="2000" dirty="0">
                <a:latin typeface="+mn-ea"/>
              </a:rPr>
              <a:t>・</a:t>
            </a:r>
            <a:r>
              <a:rPr lang="ja-JP" altLang="en-US" sz="2000" dirty="0">
                <a:latin typeface="+mn-ea"/>
              </a:rPr>
              <a:t>近年、説明可能な人工知能が注目されている</a:t>
            </a:r>
            <a:endParaRPr lang="en-US" altLang="ja-JP" sz="2000" dirty="0">
              <a:latin typeface="+mn-ea"/>
            </a:endParaRPr>
          </a:p>
          <a:p>
            <a:pPr marL="0" indent="0">
              <a:buNone/>
            </a:pPr>
            <a:endParaRPr kumimoji="1" lang="en-US" altLang="ja-JP" dirty="0"/>
          </a:p>
          <a:p>
            <a:pPr marL="0" indent="0">
              <a:buNone/>
            </a:pPr>
            <a:endParaRPr lang="en-US" altLang="ja-JP" sz="2000" dirty="0">
              <a:latin typeface="+mn-ea"/>
            </a:endParaRPr>
          </a:p>
          <a:p>
            <a:pPr marL="0" indent="0">
              <a:buNone/>
            </a:pPr>
            <a:endParaRPr lang="en-US" altLang="ja-JP" sz="2000" dirty="0">
              <a:latin typeface="+mn-ea"/>
            </a:endParaRPr>
          </a:p>
          <a:p>
            <a:pPr marL="0" indent="0">
              <a:buNone/>
            </a:pPr>
            <a:endParaRPr kumimoji="1" lang="en-US" altLang="ja-JP" dirty="0"/>
          </a:p>
          <a:p>
            <a:pPr marL="0" indent="0">
              <a:buNone/>
            </a:pPr>
            <a:endParaRPr kumimoji="1" lang="en-US" altLang="ja-JP" dirty="0"/>
          </a:p>
          <a:p>
            <a:pPr marL="0" indent="0">
              <a:buNone/>
            </a:pPr>
            <a:r>
              <a:rPr kumimoji="1" lang="ja-JP" altLang="en-US" sz="2000" dirty="0"/>
              <a:t>・評判分析での評価理由や</a:t>
            </a:r>
            <a:r>
              <a:rPr kumimoji="1" lang="en-US" altLang="ja-JP" sz="2000" dirty="0"/>
              <a:t>,</a:t>
            </a:r>
            <a:r>
              <a:rPr lang="ja-JP" altLang="en-US" sz="2000" dirty="0"/>
              <a:t> 分析結果の原因</a:t>
            </a:r>
            <a:br>
              <a:rPr lang="en-US" altLang="ja-JP" sz="2000" dirty="0"/>
            </a:br>
            <a:r>
              <a:rPr lang="ja-JP" altLang="en-US" sz="2000" dirty="0"/>
              <a:t>　</a:t>
            </a:r>
            <a:r>
              <a:rPr kumimoji="1" lang="ja-JP" altLang="en-US" sz="2000" dirty="0"/>
              <a:t>の説明</a:t>
            </a:r>
            <a:r>
              <a:rPr lang="ja-JP" altLang="en-US" sz="2000" dirty="0"/>
              <a:t>が求められている</a:t>
            </a:r>
            <a:endParaRPr kumimoji="1" lang="ja-JP" altLang="en-US" sz="2000" dirty="0"/>
          </a:p>
        </p:txBody>
      </p:sp>
      <p:sp>
        <p:nvSpPr>
          <p:cNvPr id="4" name="スライド番号プレースホルダー 3">
            <a:extLst>
              <a:ext uri="{FF2B5EF4-FFF2-40B4-BE49-F238E27FC236}">
                <a16:creationId xmlns:a16="http://schemas.microsoft.com/office/drawing/2014/main" id="{66C140F1-B151-4E9D-A2E6-550BDB5DF529}"/>
              </a:ext>
            </a:extLst>
          </p:cNvPr>
          <p:cNvSpPr>
            <a:spLocks noGrp="1"/>
          </p:cNvSpPr>
          <p:nvPr>
            <p:ph type="sldNum" sz="quarter" idx="12"/>
          </p:nvPr>
        </p:nvSpPr>
        <p:spPr/>
        <p:txBody>
          <a:bodyPr/>
          <a:lstStyle/>
          <a:p>
            <a:fld id="{3DC22B20-76E9-4BCC-AC9A-37FC2DD162AB}" type="slidenum">
              <a:rPr kumimoji="1" lang="ja-JP" altLang="en-US" smtClean="0"/>
              <a:t>4</a:t>
            </a:fld>
            <a:endParaRPr kumimoji="1" lang="ja-JP" altLang="en-US"/>
          </a:p>
        </p:txBody>
      </p:sp>
      <p:sp>
        <p:nvSpPr>
          <p:cNvPr id="5" name="矢印: 下 4">
            <a:extLst>
              <a:ext uri="{FF2B5EF4-FFF2-40B4-BE49-F238E27FC236}">
                <a16:creationId xmlns:a16="http://schemas.microsoft.com/office/drawing/2014/main" id="{89F88303-28C2-46C1-AFB2-B3CB5EC1086E}"/>
              </a:ext>
            </a:extLst>
          </p:cNvPr>
          <p:cNvSpPr/>
          <p:nvPr/>
        </p:nvSpPr>
        <p:spPr>
          <a:xfrm>
            <a:off x="3167103" y="2833306"/>
            <a:ext cx="663389" cy="14851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486B6D8-3BFF-4E37-AB89-9D05BD8F8E25}"/>
              </a:ext>
            </a:extLst>
          </p:cNvPr>
          <p:cNvSpPr txBox="1"/>
          <p:nvPr/>
        </p:nvSpPr>
        <p:spPr>
          <a:xfrm>
            <a:off x="4203167" y="3244334"/>
            <a:ext cx="3626864" cy="400110"/>
          </a:xfrm>
          <a:prstGeom prst="rect">
            <a:avLst/>
          </a:prstGeom>
          <a:noFill/>
        </p:spPr>
        <p:txBody>
          <a:bodyPr wrap="square" rtlCol="0">
            <a:spAutoFit/>
          </a:bodyPr>
          <a:lstStyle/>
          <a:p>
            <a:r>
              <a:rPr kumimoji="1" lang="ja-JP" altLang="en-US" sz="2000" dirty="0">
                <a:latin typeface="+mn-ea"/>
              </a:rPr>
              <a:t>自然言語処理の分野では</a:t>
            </a:r>
            <a:r>
              <a:rPr kumimoji="1" lang="en-US" altLang="ja-JP" sz="2000" dirty="0">
                <a:latin typeface="+mn-ea"/>
              </a:rPr>
              <a:t>…</a:t>
            </a:r>
            <a:endParaRPr kumimoji="1" lang="ja-JP" altLang="en-US" sz="2000" dirty="0">
              <a:latin typeface="+mn-ea"/>
            </a:endParaRPr>
          </a:p>
        </p:txBody>
      </p:sp>
    </p:spTree>
    <p:extLst>
      <p:ext uri="{BB962C8B-B14F-4D97-AF65-F5344CB8AC3E}">
        <p14:creationId xmlns:p14="http://schemas.microsoft.com/office/powerpoint/2010/main" val="2961314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C8435F-68A0-4E6F-AB7A-47765E4AAE1E}"/>
              </a:ext>
            </a:extLst>
          </p:cNvPr>
          <p:cNvSpPr>
            <a:spLocks noGrp="1"/>
          </p:cNvSpPr>
          <p:nvPr>
            <p:ph type="title"/>
          </p:nvPr>
        </p:nvSpPr>
        <p:spPr/>
        <p:txBody>
          <a:bodyPr>
            <a:normAutofit/>
          </a:bodyPr>
          <a:lstStyle/>
          <a:p>
            <a:br>
              <a:rPr kumimoji="1" lang="en-US" altLang="ja-JP" sz="2400" dirty="0"/>
            </a:br>
            <a:r>
              <a:rPr kumimoji="1" lang="ja-JP" altLang="en-US" sz="2400" dirty="0"/>
              <a:t>関連研究</a:t>
            </a:r>
          </a:p>
        </p:txBody>
      </p:sp>
      <p:sp>
        <p:nvSpPr>
          <p:cNvPr id="3" name="コンテンツ プレースホルダー 2">
            <a:extLst>
              <a:ext uri="{FF2B5EF4-FFF2-40B4-BE49-F238E27FC236}">
                <a16:creationId xmlns:a16="http://schemas.microsoft.com/office/drawing/2014/main" id="{FA4506D4-5CB2-4ABD-8370-29BC693AE667}"/>
              </a:ext>
            </a:extLst>
          </p:cNvPr>
          <p:cNvSpPr>
            <a:spLocks noGrp="1"/>
          </p:cNvSpPr>
          <p:nvPr>
            <p:ph idx="1"/>
          </p:nvPr>
        </p:nvSpPr>
        <p:spPr/>
        <p:txBody>
          <a:bodyPr>
            <a:normAutofit/>
          </a:bodyPr>
          <a:lstStyle/>
          <a:p>
            <a:r>
              <a:rPr kumimoji="1" lang="ja-JP" altLang="en-US" sz="2000" dirty="0"/>
              <a:t>アスペクトベースの感情分析</a:t>
            </a:r>
            <a:endParaRPr kumimoji="1" lang="en-US" altLang="ja-JP" sz="2000" dirty="0"/>
          </a:p>
          <a:p>
            <a:endParaRPr lang="en-US" altLang="ja-JP" sz="2000" dirty="0"/>
          </a:p>
          <a:p>
            <a:pPr marL="0" indent="0">
              <a:buNone/>
            </a:pPr>
            <a:endParaRPr kumimoji="1" lang="en-US" altLang="ja-JP" sz="2000" dirty="0"/>
          </a:p>
          <a:p>
            <a:pPr marL="0" indent="0">
              <a:buNone/>
            </a:pPr>
            <a:endParaRPr kumimoji="1" lang="en-US" altLang="ja-JP" sz="2000" dirty="0"/>
          </a:p>
          <a:p>
            <a:pPr marL="0" indent="0">
              <a:buNone/>
            </a:pPr>
            <a:r>
              <a:rPr kumimoji="1" lang="ja-JP" altLang="en-US" sz="2000" dirty="0"/>
              <a:t>感情・評判分析のタスクの </a:t>
            </a:r>
            <a:r>
              <a:rPr kumimoji="1" lang="en-US" altLang="ja-JP" sz="2000" dirty="0"/>
              <a:t>1 </a:t>
            </a:r>
            <a:r>
              <a:rPr kumimoji="1" lang="ja-JP" altLang="en-US" sz="2000" dirty="0"/>
              <a:t>つであり</a:t>
            </a:r>
            <a:r>
              <a:rPr kumimoji="1" lang="en-US" altLang="ja-JP" sz="2000" dirty="0"/>
              <a:t>, </a:t>
            </a:r>
            <a:r>
              <a:rPr kumimoji="1" lang="ja-JP" altLang="en-US" sz="2000" dirty="0"/>
              <a:t>文脈情報の解析に重点を置いた分析研究</a:t>
            </a:r>
          </a:p>
        </p:txBody>
      </p:sp>
      <p:sp>
        <p:nvSpPr>
          <p:cNvPr id="4" name="スライド番号プレースホルダー 3">
            <a:extLst>
              <a:ext uri="{FF2B5EF4-FFF2-40B4-BE49-F238E27FC236}">
                <a16:creationId xmlns:a16="http://schemas.microsoft.com/office/drawing/2014/main" id="{A1C9F5BF-CD97-4AF0-A90C-EE86CF4BD256}"/>
              </a:ext>
            </a:extLst>
          </p:cNvPr>
          <p:cNvSpPr>
            <a:spLocks noGrp="1"/>
          </p:cNvSpPr>
          <p:nvPr>
            <p:ph type="sldNum" sz="quarter" idx="12"/>
          </p:nvPr>
        </p:nvSpPr>
        <p:spPr/>
        <p:txBody>
          <a:bodyPr/>
          <a:lstStyle/>
          <a:p>
            <a:fld id="{3DC22B20-76E9-4BCC-AC9A-37FC2DD162AB}" type="slidenum">
              <a:rPr kumimoji="1" lang="ja-JP" altLang="en-US" smtClean="0"/>
              <a:t>5</a:t>
            </a:fld>
            <a:endParaRPr kumimoji="1" lang="ja-JP" altLang="en-US"/>
          </a:p>
        </p:txBody>
      </p:sp>
      <p:sp>
        <p:nvSpPr>
          <p:cNvPr id="5" name="矢印: 下 4">
            <a:extLst>
              <a:ext uri="{FF2B5EF4-FFF2-40B4-BE49-F238E27FC236}">
                <a16:creationId xmlns:a16="http://schemas.microsoft.com/office/drawing/2014/main" id="{4E01C9E2-B3AD-4787-A199-00F29485F3C4}"/>
              </a:ext>
            </a:extLst>
          </p:cNvPr>
          <p:cNvSpPr/>
          <p:nvPr/>
        </p:nvSpPr>
        <p:spPr>
          <a:xfrm rot="10800000">
            <a:off x="3884176" y="2751373"/>
            <a:ext cx="484632" cy="7538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438E34F9-C5CF-4A1A-B8BA-16E405E7E3D2}"/>
              </a:ext>
            </a:extLst>
          </p:cNvPr>
          <p:cNvSpPr/>
          <p:nvPr/>
        </p:nvSpPr>
        <p:spPr>
          <a:xfrm>
            <a:off x="882033" y="5698639"/>
            <a:ext cx="8094719" cy="743156"/>
          </a:xfrm>
          <a:prstGeom prst="roundRect">
            <a:avLst>
              <a:gd name="adj" fmla="val 15578"/>
            </a:avLst>
          </a:prstGeom>
          <a:solidFill>
            <a:schemeClr val="bg2"/>
          </a:solidFill>
        </p:spPr>
        <p:style>
          <a:lnRef idx="1">
            <a:schemeClr val="accent5"/>
          </a:lnRef>
          <a:fillRef idx="2">
            <a:schemeClr val="accent5"/>
          </a:fillRef>
          <a:effectRef idx="1">
            <a:schemeClr val="accent5"/>
          </a:effectRef>
          <a:fontRef idx="minor">
            <a:schemeClr val="dk1"/>
          </a:fontRef>
        </p:style>
        <p:txBody>
          <a:bodyPr rtlCol="0" anchor="ctr"/>
          <a:lstStyle/>
          <a:p>
            <a:r>
              <a:rPr lang="en-US" altLang="ja-JP" dirty="0">
                <a:latin typeface="+mn-ea"/>
              </a:rPr>
              <a:t>https://www.jstage.jst.go.jp/article/pjsai/JSAI2021/0/JSAI2021_2Yin507/_article/-char/ja/</a:t>
            </a:r>
            <a:endParaRPr lang="en-US" altLang="ja-JP" sz="1800" dirty="0">
              <a:latin typeface="+mn-ea"/>
            </a:endParaRPr>
          </a:p>
        </p:txBody>
      </p:sp>
    </p:spTree>
    <p:extLst>
      <p:ext uri="{BB962C8B-B14F-4D97-AF65-F5344CB8AC3E}">
        <p14:creationId xmlns:p14="http://schemas.microsoft.com/office/powerpoint/2010/main" val="201760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3D1AC9-5D7C-4666-B848-A3FEE2D39A84}"/>
              </a:ext>
            </a:extLst>
          </p:cNvPr>
          <p:cNvSpPr>
            <a:spLocks noGrp="1"/>
          </p:cNvSpPr>
          <p:nvPr>
            <p:ph type="title"/>
          </p:nvPr>
        </p:nvSpPr>
        <p:spPr/>
        <p:txBody>
          <a:bodyPr>
            <a:normAutofit/>
          </a:bodyPr>
          <a:lstStyle/>
          <a:p>
            <a:br>
              <a:rPr lang="en-US" altLang="ja-JP" sz="2100" dirty="0"/>
            </a:br>
            <a:r>
              <a:rPr lang="ja-JP" altLang="en-US" sz="2100" dirty="0"/>
              <a:t>関連研究</a:t>
            </a:r>
          </a:p>
        </p:txBody>
      </p:sp>
      <p:sp>
        <p:nvSpPr>
          <p:cNvPr id="3" name="コンテンツ プレースホルダー 2">
            <a:extLst>
              <a:ext uri="{FF2B5EF4-FFF2-40B4-BE49-F238E27FC236}">
                <a16:creationId xmlns:a16="http://schemas.microsoft.com/office/drawing/2014/main" id="{F4038696-2DC8-4B72-8BBA-A04E1F39EB15}"/>
              </a:ext>
            </a:extLst>
          </p:cNvPr>
          <p:cNvSpPr>
            <a:spLocks noGrp="1"/>
          </p:cNvSpPr>
          <p:nvPr>
            <p:ph idx="1"/>
          </p:nvPr>
        </p:nvSpPr>
        <p:spPr>
          <a:xfrm>
            <a:off x="1941909" y="1905000"/>
            <a:ext cx="6686550" cy="4328890"/>
          </a:xfrm>
        </p:spPr>
        <p:txBody>
          <a:bodyPr>
            <a:normAutofit fontScale="62500" lnSpcReduction="20000"/>
          </a:bodyPr>
          <a:lstStyle/>
          <a:p>
            <a:pPr marL="0" indent="0">
              <a:buNone/>
            </a:pPr>
            <a:r>
              <a:rPr lang="ja-JP" altLang="en-US" sz="3600" dirty="0">
                <a:latin typeface="+mn-ea"/>
              </a:rPr>
              <a:t>・アスペクトベースの感情分析</a:t>
            </a:r>
            <a:br>
              <a:rPr lang="en-US" altLang="ja-JP" sz="3600" dirty="0">
                <a:latin typeface="+mn-ea"/>
              </a:rPr>
            </a:br>
            <a:br>
              <a:rPr lang="en-US" altLang="ja-JP" sz="3600" dirty="0">
                <a:latin typeface="+mn-ea"/>
              </a:rPr>
            </a:br>
            <a:endParaRPr lang="en-US" altLang="ja-JP" sz="3600" dirty="0">
              <a:latin typeface="+mn-ea"/>
            </a:endParaRPr>
          </a:p>
          <a:p>
            <a:pPr marL="0" indent="0">
              <a:buNone/>
            </a:pPr>
            <a:r>
              <a:rPr lang="ja-JP" altLang="en-US" sz="3600" dirty="0">
                <a:latin typeface="+mn-ea"/>
              </a:rPr>
              <a:t>　文章中に含まれる</a:t>
            </a:r>
            <a:r>
              <a:rPr lang="ja-JP" altLang="en-US" sz="3600" dirty="0">
                <a:solidFill>
                  <a:srgbClr val="FF0000"/>
                </a:solidFill>
                <a:latin typeface="+mn-ea"/>
              </a:rPr>
              <a:t>アスペクト情報</a:t>
            </a:r>
            <a:r>
              <a:rPr lang="ja-JP" altLang="en-US" sz="3600" dirty="0">
                <a:latin typeface="+mn-ea"/>
              </a:rPr>
              <a:t>を利用</a:t>
            </a:r>
            <a:endParaRPr lang="en-US" altLang="ja-JP" sz="3600" dirty="0">
              <a:latin typeface="+mn-ea"/>
            </a:endParaRPr>
          </a:p>
          <a:p>
            <a:pPr marL="0" indent="0">
              <a:buNone/>
            </a:pPr>
            <a:br>
              <a:rPr lang="en-US" altLang="ja-JP" sz="3600" dirty="0">
                <a:latin typeface="+mn-ea"/>
              </a:rPr>
            </a:br>
            <a:endParaRPr lang="en-US" altLang="ja-JP" sz="3600" dirty="0">
              <a:latin typeface="+mn-ea"/>
            </a:endParaRPr>
          </a:p>
          <a:p>
            <a:endParaRPr lang="en-US" altLang="ja-JP" sz="3600" u="sng" dirty="0">
              <a:latin typeface="+mn-ea"/>
            </a:endParaRPr>
          </a:p>
          <a:p>
            <a:pPr marL="0" indent="0">
              <a:buNone/>
            </a:pPr>
            <a:r>
              <a:rPr lang="ja-JP" altLang="en-US" sz="3600" dirty="0">
                <a:latin typeface="+mn-ea"/>
              </a:rPr>
              <a:t>　</a:t>
            </a:r>
            <a:endParaRPr lang="en-US" altLang="ja-JP" sz="3600" dirty="0">
              <a:latin typeface="+mn-ea"/>
            </a:endParaRPr>
          </a:p>
          <a:p>
            <a:pPr marL="0" indent="0">
              <a:buNone/>
            </a:pPr>
            <a:r>
              <a:rPr lang="ja-JP" altLang="en-US" sz="3600" dirty="0">
                <a:latin typeface="+mn-ea"/>
              </a:rPr>
              <a:t>　</a:t>
            </a:r>
            <a:endParaRPr lang="en-US" altLang="ja-JP" sz="3600" dirty="0">
              <a:latin typeface="+mn-ea"/>
            </a:endParaRPr>
          </a:p>
          <a:p>
            <a:pPr marL="0" indent="0">
              <a:buNone/>
            </a:pPr>
            <a:r>
              <a:rPr lang="ja-JP" altLang="en-US" sz="3600" dirty="0">
                <a:latin typeface="+mn-ea"/>
              </a:rPr>
              <a:t>どの様なことについて書かれた文章なのかを分析</a:t>
            </a:r>
            <a:br>
              <a:rPr lang="en-US" altLang="ja-JP" sz="1650" dirty="0"/>
            </a:br>
            <a:br>
              <a:rPr lang="en-US" altLang="ja-JP" sz="1500" dirty="0"/>
            </a:br>
            <a:br>
              <a:rPr lang="en-US" altLang="ja-JP" sz="1500" dirty="0"/>
            </a:br>
            <a:endParaRPr lang="en-US" altLang="ja-JP" sz="1500" dirty="0"/>
          </a:p>
        </p:txBody>
      </p:sp>
      <p:sp>
        <p:nvSpPr>
          <p:cNvPr id="4" name="スライド番号プレースホルダー 3">
            <a:extLst>
              <a:ext uri="{FF2B5EF4-FFF2-40B4-BE49-F238E27FC236}">
                <a16:creationId xmlns:a16="http://schemas.microsoft.com/office/drawing/2014/main" id="{2B5AFC4C-9E9D-48C6-ACE5-AD15D888D442}"/>
              </a:ext>
            </a:extLst>
          </p:cNvPr>
          <p:cNvSpPr>
            <a:spLocks noGrp="1"/>
          </p:cNvSpPr>
          <p:nvPr>
            <p:ph type="sldNum" sz="quarter" idx="12"/>
          </p:nvPr>
        </p:nvSpPr>
        <p:spPr/>
        <p:txBody>
          <a:bodyPr/>
          <a:lstStyle/>
          <a:p>
            <a:fld id="{3DC22B20-76E9-4BCC-AC9A-37FC2DD162AB}" type="slidenum">
              <a:rPr kumimoji="1" lang="ja-JP" altLang="en-US" smtClean="0"/>
              <a:t>6</a:t>
            </a:fld>
            <a:endParaRPr kumimoji="1" lang="ja-JP" altLang="en-US"/>
          </a:p>
        </p:txBody>
      </p:sp>
      <p:sp>
        <p:nvSpPr>
          <p:cNvPr id="6" name="矢印: 下 5">
            <a:extLst>
              <a:ext uri="{FF2B5EF4-FFF2-40B4-BE49-F238E27FC236}">
                <a16:creationId xmlns:a16="http://schemas.microsoft.com/office/drawing/2014/main" id="{2F21ECDD-F35B-4CFB-ADDD-4150EB8E3174}"/>
              </a:ext>
            </a:extLst>
          </p:cNvPr>
          <p:cNvSpPr/>
          <p:nvPr/>
        </p:nvSpPr>
        <p:spPr>
          <a:xfrm>
            <a:off x="2680782" y="3498155"/>
            <a:ext cx="463660" cy="11660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8" name="吹き出し: 四角形 7">
            <a:extLst>
              <a:ext uri="{FF2B5EF4-FFF2-40B4-BE49-F238E27FC236}">
                <a16:creationId xmlns:a16="http://schemas.microsoft.com/office/drawing/2014/main" id="{3DA7E2AB-DFEA-46C5-928D-E3CF10AAA5EA}"/>
              </a:ext>
            </a:extLst>
          </p:cNvPr>
          <p:cNvSpPr/>
          <p:nvPr/>
        </p:nvSpPr>
        <p:spPr>
          <a:xfrm>
            <a:off x="4572000" y="3632050"/>
            <a:ext cx="2630091" cy="1304364"/>
          </a:xfrm>
          <a:prstGeom prst="wedgeRectCallout">
            <a:avLst>
              <a:gd name="adj1" fmla="val -34596"/>
              <a:gd name="adj2" fmla="val -73681"/>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endParaRPr kumimoji="1" lang="en-US" altLang="ja-JP" dirty="0"/>
          </a:p>
          <a:p>
            <a:r>
              <a:rPr kumimoji="1" lang="ja-JP" altLang="en-US" sz="2000" dirty="0">
                <a:latin typeface="+mn-ea"/>
              </a:rPr>
              <a:t>・文章が何を対象？</a:t>
            </a:r>
            <a:endParaRPr kumimoji="1" lang="en-US" altLang="ja-JP" sz="2000" dirty="0">
              <a:latin typeface="+mn-ea"/>
            </a:endParaRPr>
          </a:p>
          <a:p>
            <a:endParaRPr kumimoji="1" lang="en-US" altLang="ja-JP" sz="2000" dirty="0">
              <a:latin typeface="+mn-ea"/>
            </a:endParaRPr>
          </a:p>
          <a:p>
            <a:r>
              <a:rPr kumimoji="1" lang="ja-JP" altLang="en-US" sz="2000" dirty="0">
                <a:latin typeface="+mn-ea"/>
              </a:rPr>
              <a:t>・その対象の属性</a:t>
            </a:r>
          </a:p>
          <a:p>
            <a:pPr algn="ctr"/>
            <a:endParaRPr kumimoji="1" lang="ja-JP" altLang="en-US" dirty="0"/>
          </a:p>
        </p:txBody>
      </p:sp>
    </p:spTree>
    <p:extLst>
      <p:ext uri="{BB962C8B-B14F-4D97-AF65-F5344CB8AC3E}">
        <p14:creationId xmlns:p14="http://schemas.microsoft.com/office/powerpoint/2010/main" val="312543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027E16D-ACE0-4E85-B3EF-E5DFC7C9CCEF}"/>
              </a:ext>
            </a:extLst>
          </p:cNvPr>
          <p:cNvSpPr>
            <a:spLocks noGrp="1"/>
          </p:cNvSpPr>
          <p:nvPr>
            <p:ph type="title"/>
          </p:nvPr>
        </p:nvSpPr>
        <p:spPr>
          <a:xfrm>
            <a:off x="1944694" y="970345"/>
            <a:ext cx="6683765" cy="551543"/>
          </a:xfrm>
        </p:spPr>
        <p:txBody>
          <a:bodyPr>
            <a:normAutofit/>
          </a:bodyPr>
          <a:lstStyle/>
          <a:p>
            <a:r>
              <a:rPr lang="ja-JP" altLang="en-US" sz="2800" dirty="0">
                <a:ea typeface="+mn-ea"/>
              </a:rPr>
              <a:t>発表の流れ</a:t>
            </a:r>
          </a:p>
        </p:txBody>
      </p:sp>
      <p:sp>
        <p:nvSpPr>
          <p:cNvPr id="7" name="コンテンツ プレースホルダー 6">
            <a:extLst>
              <a:ext uri="{FF2B5EF4-FFF2-40B4-BE49-F238E27FC236}">
                <a16:creationId xmlns:a16="http://schemas.microsoft.com/office/drawing/2014/main" id="{4DDB8E3F-EA2F-4313-871F-414158E080DE}"/>
              </a:ext>
            </a:extLst>
          </p:cNvPr>
          <p:cNvSpPr>
            <a:spLocks noGrp="1"/>
          </p:cNvSpPr>
          <p:nvPr>
            <p:ph idx="1"/>
          </p:nvPr>
        </p:nvSpPr>
        <p:spPr>
          <a:xfrm>
            <a:off x="1941909" y="1912788"/>
            <a:ext cx="6686550" cy="4945212"/>
          </a:xfrm>
        </p:spPr>
        <p:txBody>
          <a:bodyPr>
            <a:normAutofit/>
          </a:bodyPr>
          <a:lstStyle/>
          <a:p>
            <a:r>
              <a:rPr lang="ja-JP" altLang="en-US" sz="2000" dirty="0">
                <a:solidFill>
                  <a:schemeClr val="bg2"/>
                </a:solidFill>
              </a:rPr>
              <a:t>１．はじめに</a:t>
            </a:r>
            <a:endParaRPr lang="en-US" altLang="ja-JP" sz="2000" dirty="0">
              <a:solidFill>
                <a:schemeClr val="bg2"/>
              </a:solidFill>
            </a:endParaRPr>
          </a:p>
          <a:p>
            <a:endParaRPr lang="en-US" altLang="ja-JP" sz="2000" dirty="0">
              <a:solidFill>
                <a:schemeClr val="tx1"/>
              </a:solidFill>
            </a:endParaRPr>
          </a:p>
          <a:p>
            <a:r>
              <a:rPr lang="ja-JP" altLang="en-US" sz="2000" dirty="0">
                <a:solidFill>
                  <a:schemeClr val="tx1"/>
                </a:solidFill>
              </a:rPr>
              <a:t>２．要素技術</a:t>
            </a:r>
            <a:endParaRPr lang="en-US" altLang="ja-JP" sz="2000" dirty="0">
              <a:solidFill>
                <a:schemeClr val="tx1"/>
              </a:solidFill>
            </a:endParaRPr>
          </a:p>
          <a:p>
            <a:endParaRPr lang="en-US" altLang="ja-JP" sz="2000" dirty="0">
              <a:solidFill>
                <a:schemeClr val="bg2"/>
              </a:solidFill>
            </a:endParaRPr>
          </a:p>
          <a:p>
            <a:r>
              <a:rPr lang="ja-JP" altLang="en-US" sz="2000" dirty="0">
                <a:solidFill>
                  <a:schemeClr val="bg2"/>
                </a:solidFill>
              </a:rPr>
              <a:t>３．データセット</a:t>
            </a:r>
            <a:endParaRPr lang="en-US" altLang="ja-JP" sz="2000" dirty="0">
              <a:solidFill>
                <a:schemeClr val="bg2"/>
              </a:solidFill>
            </a:endParaRPr>
          </a:p>
          <a:p>
            <a:endParaRPr lang="en-US" altLang="ja-JP" sz="2000" dirty="0">
              <a:solidFill>
                <a:schemeClr val="bg2"/>
              </a:solidFill>
            </a:endParaRPr>
          </a:p>
          <a:p>
            <a:r>
              <a:rPr lang="ja-JP" altLang="en-US" sz="2000" dirty="0">
                <a:solidFill>
                  <a:schemeClr val="bg2"/>
                </a:solidFill>
              </a:rPr>
              <a:t>４．提案手法と提案モデル</a:t>
            </a:r>
            <a:endParaRPr lang="en-US" altLang="ja-JP" sz="2000" dirty="0">
              <a:solidFill>
                <a:schemeClr val="bg2"/>
              </a:solidFill>
            </a:endParaRPr>
          </a:p>
          <a:p>
            <a:endParaRPr lang="en-US" altLang="ja-JP" sz="2000" dirty="0">
              <a:solidFill>
                <a:schemeClr val="bg2"/>
              </a:solidFill>
            </a:endParaRPr>
          </a:p>
          <a:p>
            <a:r>
              <a:rPr lang="ja-JP" altLang="en-US" sz="2000" dirty="0">
                <a:solidFill>
                  <a:schemeClr val="bg2"/>
                </a:solidFill>
              </a:rPr>
              <a:t>５．実験</a:t>
            </a:r>
            <a:endParaRPr lang="en-US" altLang="ja-JP" sz="2000" dirty="0">
              <a:solidFill>
                <a:schemeClr val="bg2"/>
              </a:solidFill>
            </a:endParaRPr>
          </a:p>
          <a:p>
            <a:endParaRPr lang="en-US" altLang="ja-JP" sz="2000" dirty="0">
              <a:solidFill>
                <a:schemeClr val="bg2"/>
              </a:solidFill>
            </a:endParaRPr>
          </a:p>
          <a:p>
            <a:r>
              <a:rPr lang="ja-JP" altLang="en-US" sz="2000" dirty="0">
                <a:solidFill>
                  <a:schemeClr val="bg2"/>
                </a:solidFill>
              </a:rPr>
              <a:t>６．まとめと今後の課題</a:t>
            </a:r>
            <a:endParaRPr lang="en-US" altLang="ja-JP" sz="2000" dirty="0">
              <a:solidFill>
                <a:schemeClr val="bg2"/>
              </a:solidFill>
            </a:endParaRPr>
          </a:p>
          <a:p>
            <a:endParaRPr lang="ja-JP" altLang="en-US" dirty="0"/>
          </a:p>
        </p:txBody>
      </p:sp>
      <p:sp>
        <p:nvSpPr>
          <p:cNvPr id="2" name="スライド番号プレースホルダー 1">
            <a:extLst>
              <a:ext uri="{FF2B5EF4-FFF2-40B4-BE49-F238E27FC236}">
                <a16:creationId xmlns:a16="http://schemas.microsoft.com/office/drawing/2014/main" id="{79A80D8A-FB9D-47A7-9887-26968BAE9955}"/>
              </a:ext>
            </a:extLst>
          </p:cNvPr>
          <p:cNvSpPr>
            <a:spLocks noGrp="1"/>
          </p:cNvSpPr>
          <p:nvPr>
            <p:ph type="sldNum" sz="quarter" idx="12"/>
          </p:nvPr>
        </p:nvSpPr>
        <p:spPr/>
        <p:txBody>
          <a:bodyPr/>
          <a:lstStyle/>
          <a:p>
            <a:fld id="{3DC22B20-76E9-4BCC-AC9A-37FC2DD162AB}" type="slidenum">
              <a:rPr kumimoji="1" lang="ja-JP" altLang="en-US" smtClean="0"/>
              <a:t>7</a:t>
            </a:fld>
            <a:endParaRPr kumimoji="1" lang="ja-JP" altLang="en-US"/>
          </a:p>
        </p:txBody>
      </p:sp>
    </p:spTree>
    <p:extLst>
      <p:ext uri="{BB962C8B-B14F-4D97-AF65-F5344CB8AC3E}">
        <p14:creationId xmlns:p14="http://schemas.microsoft.com/office/powerpoint/2010/main" val="2693152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9FE444-FEBC-4C0F-8EEA-A6BCC9B952A0}"/>
              </a:ext>
            </a:extLst>
          </p:cNvPr>
          <p:cNvSpPr>
            <a:spLocks noGrp="1"/>
          </p:cNvSpPr>
          <p:nvPr>
            <p:ph type="title"/>
          </p:nvPr>
        </p:nvSpPr>
        <p:spPr>
          <a:xfrm>
            <a:off x="2018029" y="741237"/>
            <a:ext cx="5329539" cy="630155"/>
          </a:xfrm>
        </p:spPr>
        <p:txBody>
          <a:bodyPr>
            <a:normAutofit/>
          </a:bodyPr>
          <a:lstStyle/>
          <a:p>
            <a:r>
              <a:rPr kumimoji="1" lang="en-US" altLang="ja-JP" sz="2800" dirty="0">
                <a:latin typeface="+mn-ea"/>
                <a:ea typeface="+mn-ea"/>
              </a:rPr>
              <a:t>Transformer</a:t>
            </a:r>
            <a:endParaRPr kumimoji="1" lang="ja-JP" altLang="en-US" sz="2800" dirty="0">
              <a:latin typeface="+mn-ea"/>
              <a:ea typeface="+mn-ea"/>
            </a:endParaRPr>
          </a:p>
        </p:txBody>
      </p:sp>
      <p:sp>
        <p:nvSpPr>
          <p:cNvPr id="3" name="コンテンツ プレースホルダー 2">
            <a:extLst>
              <a:ext uri="{FF2B5EF4-FFF2-40B4-BE49-F238E27FC236}">
                <a16:creationId xmlns:a16="http://schemas.microsoft.com/office/drawing/2014/main" id="{D0156E61-A9CC-4C66-9EE4-D33BBF856E45}"/>
              </a:ext>
            </a:extLst>
          </p:cNvPr>
          <p:cNvSpPr>
            <a:spLocks noGrp="1"/>
          </p:cNvSpPr>
          <p:nvPr>
            <p:ph idx="1"/>
          </p:nvPr>
        </p:nvSpPr>
        <p:spPr>
          <a:xfrm>
            <a:off x="1772157" y="1371393"/>
            <a:ext cx="7161450" cy="4592438"/>
          </a:xfrm>
        </p:spPr>
        <p:txBody>
          <a:bodyPr>
            <a:normAutofit lnSpcReduction="10000"/>
          </a:bodyPr>
          <a:lstStyle/>
          <a:p>
            <a:r>
              <a:rPr kumimoji="1" lang="ja-JP" altLang="en-US" sz="2000" dirty="0">
                <a:latin typeface="+mn-ea"/>
              </a:rPr>
              <a:t>畳み込みニューラルネットワークや</a:t>
            </a:r>
            <a:br>
              <a:rPr kumimoji="1" lang="en-US" altLang="ja-JP" sz="2000" dirty="0">
                <a:latin typeface="+mn-ea"/>
              </a:rPr>
            </a:br>
            <a:r>
              <a:rPr kumimoji="1" lang="ja-JP" altLang="en-US" sz="2000" dirty="0">
                <a:latin typeface="+mn-ea"/>
              </a:rPr>
              <a:t>再帰的ニューラルネットワーク</a:t>
            </a:r>
            <a:r>
              <a:rPr lang="ja-JP" altLang="en-US" sz="2000" dirty="0">
                <a:latin typeface="+mn-ea"/>
              </a:rPr>
              <a:t>を用いず</a:t>
            </a:r>
            <a:r>
              <a:rPr lang="en-US" altLang="ja-JP" sz="2000" dirty="0">
                <a:latin typeface="+mn-ea"/>
              </a:rPr>
              <a:t>, </a:t>
            </a:r>
            <a:br>
              <a:rPr lang="en-US" altLang="ja-JP" sz="2000" dirty="0">
                <a:latin typeface="+mn-ea"/>
              </a:rPr>
            </a:br>
            <a:r>
              <a:rPr lang="en-US" altLang="ja-JP" sz="2000" dirty="0">
                <a:latin typeface="+mn-ea"/>
              </a:rPr>
              <a:t>Attention </a:t>
            </a:r>
            <a:r>
              <a:rPr lang="ja-JP" altLang="en-US" sz="2000" dirty="0">
                <a:latin typeface="+mn-ea"/>
              </a:rPr>
              <a:t>層のみで構築</a:t>
            </a:r>
            <a:br>
              <a:rPr lang="en-US" altLang="ja-JP" sz="2000" dirty="0">
                <a:latin typeface="+mn-ea"/>
              </a:rPr>
            </a:br>
            <a:br>
              <a:rPr lang="en-US" altLang="ja-JP" sz="2000" dirty="0">
                <a:latin typeface="+mn-ea"/>
              </a:rPr>
            </a:br>
            <a:r>
              <a:rPr lang="ja-JP" altLang="en-US" sz="2000" dirty="0">
                <a:latin typeface="+mn-ea"/>
              </a:rPr>
              <a:t>計算速度の高速化</a:t>
            </a:r>
            <a:endParaRPr lang="en-US" altLang="ja-JP" sz="2000" dirty="0">
              <a:latin typeface="+mn-ea"/>
            </a:endParaRPr>
          </a:p>
          <a:p>
            <a:endParaRPr lang="en-US" altLang="ja-JP" sz="2000" dirty="0">
              <a:latin typeface="+mn-ea"/>
            </a:endParaRPr>
          </a:p>
          <a:p>
            <a:r>
              <a:rPr lang="en-US" altLang="ja-JP" sz="2000" dirty="0" err="1">
                <a:latin typeface="+mn-ea"/>
              </a:rPr>
              <a:t>PositionalEncoding</a:t>
            </a:r>
            <a:r>
              <a:rPr lang="ja-JP" altLang="en-US" sz="2000" dirty="0">
                <a:latin typeface="+mn-ea"/>
              </a:rPr>
              <a:t>層の採用</a:t>
            </a:r>
            <a:br>
              <a:rPr lang="en-US" altLang="ja-JP" sz="2000" dirty="0">
                <a:latin typeface="+mn-ea"/>
              </a:rPr>
            </a:br>
            <a:br>
              <a:rPr lang="en-US" altLang="ja-JP" sz="2000" dirty="0">
                <a:latin typeface="+mn-ea"/>
              </a:rPr>
            </a:br>
            <a:r>
              <a:rPr lang="ja-JP" altLang="en-US" sz="2000" dirty="0">
                <a:latin typeface="+mn-ea"/>
              </a:rPr>
              <a:t>入力する単語データに</a:t>
            </a:r>
            <a:r>
              <a:rPr lang="en-US" altLang="ja-JP" sz="2000" dirty="0">
                <a:latin typeface="+mn-ea"/>
              </a:rPr>
              <a:t>, </a:t>
            </a:r>
            <a:r>
              <a:rPr lang="ja-JP" altLang="en-US" sz="2000" dirty="0">
                <a:latin typeface="+mn-ea"/>
              </a:rPr>
              <a:t>文全体における単語の</a:t>
            </a:r>
            <a:br>
              <a:rPr lang="en-US" altLang="ja-JP" sz="2000" dirty="0">
                <a:latin typeface="+mn-ea"/>
              </a:rPr>
            </a:br>
            <a:r>
              <a:rPr lang="ja-JP" altLang="en-US" sz="2000" dirty="0">
                <a:latin typeface="+mn-ea"/>
              </a:rPr>
              <a:t>位置情報を付与</a:t>
            </a:r>
            <a:endParaRPr kumimoji="1" lang="en-US" altLang="ja-JP" sz="2000" dirty="0">
              <a:latin typeface="+mn-ea"/>
            </a:endParaRPr>
          </a:p>
          <a:p>
            <a:endParaRPr kumimoji="1" lang="en-US" altLang="ja-JP" sz="2000" dirty="0">
              <a:latin typeface="+mn-ea"/>
            </a:endParaRPr>
          </a:p>
          <a:p>
            <a:r>
              <a:rPr kumimoji="1" lang="en-US" altLang="ja-JP" sz="2000" dirty="0">
                <a:latin typeface="+mn-ea"/>
              </a:rPr>
              <a:t>Attention</a:t>
            </a:r>
            <a:r>
              <a:rPr kumimoji="1" lang="ja-JP" altLang="en-US" sz="2000" dirty="0">
                <a:latin typeface="+mn-ea"/>
              </a:rPr>
              <a:t>層における </a:t>
            </a:r>
            <a:r>
              <a:rPr kumimoji="1" lang="en-US" altLang="ja-JP" sz="2000" dirty="0">
                <a:latin typeface="+mn-ea"/>
              </a:rPr>
              <a:t>Query, Key, Value </a:t>
            </a:r>
            <a:r>
              <a:rPr kumimoji="1" lang="ja-JP" altLang="en-US" sz="2000" dirty="0">
                <a:latin typeface="+mn-ea"/>
              </a:rPr>
              <a:t>モデルの採用</a:t>
            </a:r>
            <a:br>
              <a:rPr kumimoji="1" lang="en-US" altLang="ja-JP" sz="2000" dirty="0">
                <a:latin typeface="+mn-ea"/>
              </a:rPr>
            </a:br>
            <a:br>
              <a:rPr kumimoji="1" lang="en-US" altLang="ja-JP" sz="2000" dirty="0">
                <a:latin typeface="+mn-ea"/>
              </a:rPr>
            </a:br>
            <a:r>
              <a:rPr kumimoji="1" lang="ja-JP" altLang="en-US" sz="2000" dirty="0">
                <a:latin typeface="+mn-ea"/>
              </a:rPr>
              <a:t>単語間の</a:t>
            </a:r>
            <a:r>
              <a:rPr lang="ja-JP" altLang="en-US" sz="2000" dirty="0">
                <a:latin typeface="+mn-ea"/>
              </a:rPr>
              <a:t>関連度</a:t>
            </a:r>
            <a:r>
              <a:rPr kumimoji="1" lang="ja-JP" altLang="en-US" sz="2000" dirty="0">
                <a:latin typeface="+mn-ea"/>
              </a:rPr>
              <a:t>を正確に計算</a:t>
            </a:r>
          </a:p>
        </p:txBody>
      </p:sp>
      <p:sp>
        <p:nvSpPr>
          <p:cNvPr id="4" name="スライド番号プレースホルダー 3">
            <a:extLst>
              <a:ext uri="{FF2B5EF4-FFF2-40B4-BE49-F238E27FC236}">
                <a16:creationId xmlns:a16="http://schemas.microsoft.com/office/drawing/2014/main" id="{6BC32CD9-AABC-4F60-AAAB-BEDBBEED1613}"/>
              </a:ext>
            </a:extLst>
          </p:cNvPr>
          <p:cNvSpPr>
            <a:spLocks noGrp="1"/>
          </p:cNvSpPr>
          <p:nvPr>
            <p:ph type="sldNum" sz="quarter" idx="12"/>
          </p:nvPr>
        </p:nvSpPr>
        <p:spPr/>
        <p:txBody>
          <a:bodyPr/>
          <a:lstStyle/>
          <a:p>
            <a:fld id="{3DC22B20-76E9-4BCC-AC9A-37FC2DD162AB}" type="slidenum">
              <a:rPr kumimoji="1" lang="ja-JP" altLang="en-US" smtClean="0"/>
              <a:t>8</a:t>
            </a:fld>
            <a:endParaRPr kumimoji="1" lang="ja-JP" altLang="en-US"/>
          </a:p>
        </p:txBody>
      </p:sp>
      <p:sp>
        <p:nvSpPr>
          <p:cNvPr id="5" name="四角形: 角を丸くする 4">
            <a:extLst>
              <a:ext uri="{FF2B5EF4-FFF2-40B4-BE49-F238E27FC236}">
                <a16:creationId xmlns:a16="http://schemas.microsoft.com/office/drawing/2014/main" id="{8AB22F6C-22A0-4C69-B4D5-7283133C4465}"/>
              </a:ext>
            </a:extLst>
          </p:cNvPr>
          <p:cNvSpPr/>
          <p:nvPr/>
        </p:nvSpPr>
        <p:spPr>
          <a:xfrm>
            <a:off x="1545580" y="6043935"/>
            <a:ext cx="7277422" cy="743156"/>
          </a:xfrm>
          <a:prstGeom prst="roundRect">
            <a:avLst/>
          </a:prstGeom>
          <a:solidFill>
            <a:schemeClr val="bg2"/>
          </a:solidFill>
        </p:spPr>
        <p:style>
          <a:lnRef idx="1">
            <a:schemeClr val="accent5"/>
          </a:lnRef>
          <a:fillRef idx="2">
            <a:schemeClr val="accent5"/>
          </a:fillRef>
          <a:effectRef idx="1">
            <a:schemeClr val="accent5"/>
          </a:effectRef>
          <a:fontRef idx="minor">
            <a:schemeClr val="dk1"/>
          </a:fontRef>
        </p:style>
        <p:txBody>
          <a:bodyPr rtlCol="0" anchor="ctr"/>
          <a:lstStyle/>
          <a:p>
            <a:pPr marL="0" indent="0">
              <a:buNone/>
            </a:pPr>
            <a:r>
              <a:rPr lang="ja-JP" altLang="en-US" dirty="0">
                <a:latin typeface="+mn-ea"/>
              </a:rPr>
              <a:t>・</a:t>
            </a:r>
            <a:r>
              <a:rPr lang="en-US" altLang="ja-JP" dirty="0">
                <a:latin typeface="+mn-ea"/>
              </a:rPr>
              <a:t>https://arxiv.org/abs/1706.03762</a:t>
            </a:r>
            <a:endParaRPr lang="en-US" altLang="ja-JP" sz="1800" dirty="0">
              <a:latin typeface="+mn-ea"/>
            </a:endParaRPr>
          </a:p>
        </p:txBody>
      </p:sp>
    </p:spTree>
    <p:extLst>
      <p:ext uri="{BB962C8B-B14F-4D97-AF65-F5344CB8AC3E}">
        <p14:creationId xmlns:p14="http://schemas.microsoft.com/office/powerpoint/2010/main" val="99098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DA5472-AF20-464A-AC56-BF3078BED112}"/>
              </a:ext>
            </a:extLst>
          </p:cNvPr>
          <p:cNvSpPr>
            <a:spLocks noGrp="1"/>
          </p:cNvSpPr>
          <p:nvPr>
            <p:ph type="title"/>
          </p:nvPr>
        </p:nvSpPr>
        <p:spPr/>
        <p:txBody>
          <a:bodyPr>
            <a:normAutofit/>
          </a:bodyPr>
          <a:lstStyle/>
          <a:p>
            <a:r>
              <a:rPr lang="en-US" altLang="ja-JP" sz="2100" dirty="0">
                <a:latin typeface="+mn-ea"/>
                <a:ea typeface="+mn-ea"/>
              </a:rPr>
              <a:t>BERT (Bidirectional Encoder Representations from Transformers)</a:t>
            </a:r>
            <a:endParaRPr lang="ja-JP" altLang="en-US" sz="2100" dirty="0">
              <a:latin typeface="+mn-ea"/>
              <a:ea typeface="+mn-ea"/>
            </a:endParaRPr>
          </a:p>
        </p:txBody>
      </p:sp>
      <p:sp>
        <p:nvSpPr>
          <p:cNvPr id="3" name="コンテンツ プレースホルダー 2">
            <a:extLst>
              <a:ext uri="{FF2B5EF4-FFF2-40B4-BE49-F238E27FC236}">
                <a16:creationId xmlns:a16="http://schemas.microsoft.com/office/drawing/2014/main" id="{75964217-1C8F-4B59-B048-F812E55D663F}"/>
              </a:ext>
            </a:extLst>
          </p:cNvPr>
          <p:cNvSpPr>
            <a:spLocks noGrp="1"/>
          </p:cNvSpPr>
          <p:nvPr>
            <p:ph idx="1"/>
          </p:nvPr>
        </p:nvSpPr>
        <p:spPr/>
        <p:txBody>
          <a:bodyPr/>
          <a:lstStyle/>
          <a:p>
            <a:r>
              <a:rPr lang="ja-JP" altLang="en-US" sz="2000" dirty="0">
                <a:latin typeface="+mn-ea"/>
              </a:rPr>
              <a:t>複数の双方向 </a:t>
            </a:r>
            <a:r>
              <a:rPr lang="en-US" altLang="ja-JP" sz="2000" dirty="0">
                <a:latin typeface="+mn-ea"/>
              </a:rPr>
              <a:t>Transformer </a:t>
            </a:r>
            <a:r>
              <a:rPr lang="ja-JP" altLang="en-US" sz="2000" dirty="0">
                <a:latin typeface="+mn-ea"/>
              </a:rPr>
              <a:t>に基づく汎用言語モデル</a:t>
            </a:r>
            <a:endParaRPr lang="en-US" altLang="ja-JP" sz="2000" dirty="0">
              <a:latin typeface="+mn-ea"/>
            </a:endParaRPr>
          </a:p>
          <a:p>
            <a:endParaRPr lang="en-US" altLang="ja-JP" sz="2000" dirty="0">
              <a:latin typeface="+mn-ea"/>
            </a:endParaRPr>
          </a:p>
          <a:p>
            <a:r>
              <a:rPr lang="ja-JP" altLang="en-US" sz="2000" dirty="0">
                <a:latin typeface="+mn-ea"/>
              </a:rPr>
              <a:t>文章に依存した各単語、および文章の分散表現が</a:t>
            </a:r>
            <a:br>
              <a:rPr lang="en-US" altLang="ja-JP" sz="2000" dirty="0">
                <a:latin typeface="+mn-ea"/>
              </a:rPr>
            </a:br>
            <a:r>
              <a:rPr lang="ja-JP" altLang="en-US" sz="2000" dirty="0">
                <a:latin typeface="+mn-ea"/>
              </a:rPr>
              <a:t>得られる</a:t>
            </a:r>
            <a:endParaRPr lang="en-US" altLang="ja-JP" sz="2000" dirty="0">
              <a:latin typeface="+mn-ea"/>
            </a:endParaRPr>
          </a:p>
          <a:p>
            <a:endParaRPr lang="en-US" altLang="ja-JP" sz="2000" dirty="0">
              <a:latin typeface="+mn-ea"/>
            </a:endParaRPr>
          </a:p>
          <a:p>
            <a:r>
              <a:rPr lang="ja-JP" altLang="en-US" sz="2000" dirty="0">
                <a:latin typeface="+mn-ea"/>
              </a:rPr>
              <a:t>本研究では、日本語 </a:t>
            </a:r>
            <a:r>
              <a:rPr lang="en-US" altLang="ja-JP" sz="2000" dirty="0">
                <a:latin typeface="+mn-ea"/>
              </a:rPr>
              <a:t>Wikipedia </a:t>
            </a:r>
            <a:r>
              <a:rPr lang="ja-JP" altLang="en-US" sz="2000" dirty="0">
                <a:latin typeface="+mn-ea"/>
              </a:rPr>
              <a:t>を用いた事前学習</a:t>
            </a:r>
            <a:br>
              <a:rPr lang="en-US" altLang="ja-JP" sz="2000" dirty="0">
                <a:latin typeface="+mn-ea"/>
              </a:rPr>
            </a:br>
            <a:r>
              <a:rPr lang="ja-JP" altLang="en-US" sz="2000" dirty="0">
                <a:latin typeface="+mn-ea"/>
              </a:rPr>
              <a:t>済み </a:t>
            </a:r>
            <a:r>
              <a:rPr lang="en-US" altLang="ja-JP" sz="2000" dirty="0">
                <a:latin typeface="+mn-ea"/>
              </a:rPr>
              <a:t>BERT </a:t>
            </a:r>
            <a:r>
              <a:rPr lang="ja-JP" altLang="en-US" sz="2000" dirty="0">
                <a:latin typeface="+mn-ea"/>
              </a:rPr>
              <a:t>モデルを使用</a:t>
            </a:r>
            <a:r>
              <a:rPr lang="en-US" altLang="ja-JP" sz="2000" dirty="0">
                <a:latin typeface="+mn-ea"/>
              </a:rPr>
              <a:t>(</a:t>
            </a:r>
            <a:r>
              <a:rPr lang="ja-JP" altLang="en-US" sz="2000" dirty="0">
                <a:latin typeface="+mn-ea"/>
              </a:rPr>
              <a:t>東北大学 乾・鈴木研究室</a:t>
            </a:r>
            <a:r>
              <a:rPr lang="en-US" altLang="ja-JP" sz="2000" dirty="0">
                <a:latin typeface="+mn-ea"/>
              </a:rPr>
              <a:t>)</a:t>
            </a:r>
            <a:endParaRPr kumimoji="1" lang="en-US" altLang="ja-JP" sz="2000" dirty="0">
              <a:latin typeface="+mn-ea"/>
            </a:endParaRPr>
          </a:p>
          <a:p>
            <a:endParaRPr kumimoji="1" lang="ja-JP" altLang="en-US" dirty="0">
              <a:latin typeface="+mn-ea"/>
            </a:endParaRPr>
          </a:p>
        </p:txBody>
      </p:sp>
      <p:sp>
        <p:nvSpPr>
          <p:cNvPr id="4" name="スライド番号プレースホルダー 3">
            <a:extLst>
              <a:ext uri="{FF2B5EF4-FFF2-40B4-BE49-F238E27FC236}">
                <a16:creationId xmlns:a16="http://schemas.microsoft.com/office/drawing/2014/main" id="{5AD04E41-AF3F-4101-80C2-8A8798296867}"/>
              </a:ext>
            </a:extLst>
          </p:cNvPr>
          <p:cNvSpPr>
            <a:spLocks noGrp="1"/>
          </p:cNvSpPr>
          <p:nvPr>
            <p:ph type="sldNum" sz="quarter" idx="12"/>
          </p:nvPr>
        </p:nvSpPr>
        <p:spPr/>
        <p:txBody>
          <a:bodyPr/>
          <a:lstStyle/>
          <a:p>
            <a:fld id="{3DC22B20-76E9-4BCC-AC9A-37FC2DD162AB}" type="slidenum">
              <a:rPr kumimoji="1" lang="ja-JP" altLang="en-US" smtClean="0"/>
              <a:t>9</a:t>
            </a:fld>
            <a:endParaRPr kumimoji="1" lang="ja-JP" altLang="en-US"/>
          </a:p>
        </p:txBody>
      </p:sp>
      <p:sp>
        <p:nvSpPr>
          <p:cNvPr id="5" name="四角形: 角を丸くする 4">
            <a:extLst>
              <a:ext uri="{FF2B5EF4-FFF2-40B4-BE49-F238E27FC236}">
                <a16:creationId xmlns:a16="http://schemas.microsoft.com/office/drawing/2014/main" id="{8F3D8813-4A92-4FC0-9FC4-F3A96E577D5D}"/>
              </a:ext>
            </a:extLst>
          </p:cNvPr>
          <p:cNvSpPr/>
          <p:nvPr/>
        </p:nvSpPr>
        <p:spPr>
          <a:xfrm>
            <a:off x="1096206" y="5280515"/>
            <a:ext cx="7953374" cy="1579404"/>
          </a:xfrm>
          <a:prstGeom prst="roundRect">
            <a:avLst/>
          </a:prstGeom>
          <a:solidFill>
            <a:schemeClr val="bg2"/>
          </a:solidFill>
        </p:spPr>
        <p:style>
          <a:lnRef idx="1">
            <a:schemeClr val="accent5"/>
          </a:lnRef>
          <a:fillRef idx="2">
            <a:schemeClr val="accent5"/>
          </a:fillRef>
          <a:effectRef idx="1">
            <a:schemeClr val="accent5"/>
          </a:effectRef>
          <a:fontRef idx="minor">
            <a:schemeClr val="dk1"/>
          </a:fontRef>
        </p:style>
        <p:txBody>
          <a:bodyPr rtlCol="0" anchor="ctr"/>
          <a:lstStyle/>
          <a:p>
            <a:pPr marL="0" indent="0">
              <a:buNone/>
            </a:pPr>
            <a:r>
              <a:rPr lang="ja-JP" altLang="en-US" dirty="0">
                <a:latin typeface="+mn-ea"/>
              </a:rPr>
              <a:t>・</a:t>
            </a:r>
            <a:r>
              <a:rPr lang="en-US" altLang="ja-JP" sz="1800" dirty="0">
                <a:solidFill>
                  <a:schemeClr val="tx1"/>
                </a:solidFill>
                <a:latin typeface="+mn-ea"/>
                <a:hlinkClick r:id="rId2">
                  <a:extLst>
                    <a:ext uri="{A12FA001-AC4F-418D-AE19-62706E023703}">
                      <ahyp:hlinkClr xmlns:ahyp="http://schemas.microsoft.com/office/drawing/2018/hyperlinkcolor" val="tx"/>
                    </a:ext>
                  </a:extLst>
                </a:hlinkClick>
              </a:rPr>
              <a:t>https://arxiv.org/abs/1810.04805</a:t>
            </a:r>
            <a:endParaRPr lang="en-US" altLang="ja-JP" sz="1800" dirty="0">
              <a:solidFill>
                <a:schemeClr val="tx1"/>
              </a:solidFill>
              <a:latin typeface="+mn-ea"/>
            </a:endParaRPr>
          </a:p>
          <a:p>
            <a:pPr marL="0" indent="0">
              <a:buNone/>
            </a:pPr>
            <a:endParaRPr lang="en-US" altLang="ja-JP" dirty="0">
              <a:solidFill>
                <a:schemeClr val="tx1"/>
              </a:solidFill>
              <a:latin typeface="+mn-ea"/>
            </a:endParaRPr>
          </a:p>
          <a:p>
            <a:pPr marL="0" indent="0">
              <a:buNone/>
            </a:pPr>
            <a:r>
              <a:rPr lang="ja-JP" altLang="en-US" sz="1800" dirty="0">
                <a:solidFill>
                  <a:schemeClr val="tx1"/>
                </a:solidFill>
                <a:latin typeface="+mn-ea"/>
              </a:rPr>
              <a:t>・</a:t>
            </a:r>
            <a:r>
              <a:rPr lang="en-US" altLang="ja-JP" sz="1800" dirty="0">
                <a:solidFill>
                  <a:schemeClr val="tx1"/>
                </a:solidFill>
                <a:latin typeface="+mn-ea"/>
              </a:rPr>
              <a:t>https://github.com/cl-tohoku/bert-japanese</a:t>
            </a:r>
            <a:endParaRPr lang="en-US" altLang="ja-JP" sz="1800" dirty="0">
              <a:latin typeface="+mn-ea"/>
            </a:endParaRPr>
          </a:p>
        </p:txBody>
      </p:sp>
    </p:spTree>
    <p:extLst>
      <p:ext uri="{BB962C8B-B14F-4D97-AF65-F5344CB8AC3E}">
        <p14:creationId xmlns:p14="http://schemas.microsoft.com/office/powerpoint/2010/main" val="4286585968"/>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13528</TotalTime>
  <Words>1799</Words>
  <Application>Microsoft Office PowerPoint</Application>
  <PresentationFormat>画面に合わせる (4:3)</PresentationFormat>
  <Paragraphs>457</Paragraphs>
  <Slides>36</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36</vt:i4>
      </vt:variant>
    </vt:vector>
  </HeadingPairs>
  <TitlesOfParts>
    <vt:vector size="44" baseType="lpstr">
      <vt:lpstr>NotoSansJP</vt:lpstr>
      <vt:lpstr>メイリオ</vt:lpstr>
      <vt:lpstr>游ゴシック</vt:lpstr>
      <vt:lpstr>Arial</vt:lpstr>
      <vt:lpstr>Cambria Math</vt:lpstr>
      <vt:lpstr>Century Gothic</vt:lpstr>
      <vt:lpstr>Wingdings 3</vt:lpstr>
      <vt:lpstr>ウィスプ</vt:lpstr>
      <vt:lpstr>アスペクトベース評判分析における推定理由 フレーズの抽出手法</vt:lpstr>
      <vt:lpstr>発表の流れ</vt:lpstr>
      <vt:lpstr>発表の流れ</vt:lpstr>
      <vt:lpstr> はじめに</vt:lpstr>
      <vt:lpstr> 関連研究</vt:lpstr>
      <vt:lpstr> 関連研究</vt:lpstr>
      <vt:lpstr>発表の流れ</vt:lpstr>
      <vt:lpstr>Transformer</vt:lpstr>
      <vt:lpstr>BERT (Bidirectional Encoder Representations from Transformers)</vt:lpstr>
      <vt:lpstr>発表の流れ</vt:lpstr>
      <vt:lpstr> 評判分析チェック用データ</vt:lpstr>
      <vt:lpstr> 評判分析チェック用データ</vt:lpstr>
      <vt:lpstr>発表の流れ</vt:lpstr>
      <vt:lpstr>提案手法</vt:lpstr>
      <vt:lpstr> 提案モデル</vt:lpstr>
      <vt:lpstr> 提案モデル</vt:lpstr>
      <vt:lpstr>発表の流れ</vt:lpstr>
      <vt:lpstr>実験 </vt:lpstr>
      <vt:lpstr>実験</vt:lpstr>
      <vt:lpstr> 実験 1  </vt:lpstr>
      <vt:lpstr> 実験 2</vt:lpstr>
      <vt:lpstr> 識別機の評価指標</vt:lpstr>
      <vt:lpstr> 識別器の評価指標</vt:lpstr>
      <vt:lpstr>実験 1 のパラメータ</vt:lpstr>
      <vt:lpstr> 実験 1 の結果</vt:lpstr>
      <vt:lpstr> 実験 1 の結果</vt:lpstr>
      <vt:lpstr> 実験 2 のパラメータ</vt:lpstr>
      <vt:lpstr> 実験 2 の結果</vt:lpstr>
      <vt:lpstr> 実験 2 の結果</vt:lpstr>
      <vt:lpstr>実験結果</vt:lpstr>
      <vt:lpstr>発表の流れ</vt:lpstr>
      <vt:lpstr> まとめ</vt:lpstr>
      <vt:lpstr> 今後の課題</vt:lpstr>
      <vt:lpstr> 実験時の BERT モデル</vt:lpstr>
      <vt:lpstr>データセット</vt:lpstr>
      <vt:lpstr> データの具体例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楠本 祐暉</dc:creator>
  <cp:lastModifiedBy>楠本 祐暉</cp:lastModifiedBy>
  <cp:revision>84</cp:revision>
  <dcterms:created xsi:type="dcterms:W3CDTF">2021-07-17T03:46:58Z</dcterms:created>
  <dcterms:modified xsi:type="dcterms:W3CDTF">2021-11-07T04:55:21Z</dcterms:modified>
</cp:coreProperties>
</file>