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56" r:id="rId2"/>
    <p:sldId id="301" r:id="rId3"/>
    <p:sldId id="332" r:id="rId4"/>
    <p:sldId id="372" r:id="rId5"/>
    <p:sldId id="435" r:id="rId6"/>
    <p:sldId id="442" r:id="rId7"/>
    <p:sldId id="443" r:id="rId8"/>
    <p:sldId id="409" r:id="rId9"/>
    <p:sldId id="410" r:id="rId10"/>
    <p:sldId id="411" r:id="rId11"/>
    <p:sldId id="412" r:id="rId12"/>
    <p:sldId id="413" r:id="rId13"/>
    <p:sldId id="434" r:id="rId14"/>
    <p:sldId id="266" r:id="rId15"/>
    <p:sldId id="427" r:id="rId16"/>
    <p:sldId id="415" r:id="rId17"/>
    <p:sldId id="416" r:id="rId18"/>
    <p:sldId id="417" r:id="rId19"/>
    <p:sldId id="418" r:id="rId20"/>
    <p:sldId id="419" r:id="rId21"/>
    <p:sldId id="420" r:id="rId22"/>
    <p:sldId id="437" r:id="rId23"/>
    <p:sldId id="444" r:id="rId24"/>
    <p:sldId id="421" r:id="rId25"/>
    <p:sldId id="445" r:id="rId26"/>
    <p:sldId id="436" r:id="rId27"/>
    <p:sldId id="438" r:id="rId28"/>
    <p:sldId id="440" r:id="rId29"/>
    <p:sldId id="441" r:id="rId30"/>
    <p:sldId id="430" r:id="rId31"/>
    <p:sldId id="44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楠本　祐暉" initials="楠本　祐暉" lastIdx="48" clrIdx="0">
    <p:extLst>
      <p:ext uri="{19B8F6BF-5375-455C-9EA6-DF929625EA0E}">
        <p15:presenceInfo xmlns:p15="http://schemas.microsoft.com/office/powerpoint/2012/main" userId="楠本　祐暉" providerId="None"/>
      </p:ext>
    </p:extLst>
  </p:cmAuthor>
  <p:cmAuthor id="2" name="クスモト_w5i1069276 ユウキ" initials="クユ" lastIdx="93" clrIdx="1">
    <p:extLst>
      <p:ext uri="{19B8F6BF-5375-455C-9EA6-DF929625EA0E}">
        <p15:presenceInfo xmlns:p15="http://schemas.microsoft.com/office/powerpoint/2012/main" userId="116c508e753fe8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E0E3"/>
    <a:srgbClr val="FF9999"/>
    <a:srgbClr val="FF7C80"/>
    <a:srgbClr val="FF0066"/>
    <a:srgbClr val="FFCC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70" autoAdjust="0"/>
    <p:restoredTop sz="95455" autoAdjust="0"/>
  </p:normalViewPr>
  <p:slideViewPr>
    <p:cSldViewPr snapToGrid="0">
      <p:cViewPr varScale="1">
        <p:scale>
          <a:sx n="104" d="100"/>
          <a:sy n="104" d="100"/>
        </p:scale>
        <p:origin x="403"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1-22T21:58:13.798" idx="93">
    <p:pos x="5307" y="3719"/>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11-16T11:49:39.588" idx="40">
    <p:pos x="10" y="10"/>
    <p:text>昨今では膨大なテキストデータを有効活用するためにテキストをカテゴライズすることの重要性が高まっております.</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11-14T11:18:48.951" idx="74">
    <p:pos x="10" y="10"/>
    <p:text>改良点</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27T13:53:14.155" idx="5">
    <p:pos x="10" y="10"/>
    <p:text>両方のラベルが付与されたデータは取り除いていることを説明。それを今後どの様に活かすか説明。</p:text>
    <p:extLst>
      <p:ext uri="{C676402C-5697-4E1C-873F-D02D1690AC5C}">
        <p15:threadingInfo xmlns:p15="http://schemas.microsoft.com/office/powerpoint/2012/main" timeZoneBias="-540"/>
      </p:ext>
    </p:extLst>
  </p:cm>
  <p:cm authorId="1" dt="2022-06-27T13:54:39.301" idx="6">
    <p:pos x="146" y="146"/>
    <p:text>アジェンダに沿って
自分の提案の範囲</p:text>
    <p:extLst>
      <p:ext uri="{C676402C-5697-4E1C-873F-D02D1690AC5C}">
        <p15:threadingInfo xmlns:p15="http://schemas.microsoft.com/office/powerpoint/2012/main" timeZoneBias="-540"/>
      </p:ext>
    </p:extLst>
  </p:cm>
  <p:cm authorId="1" dt="2022-06-27T13:55:43.350" idx="7">
    <p:pos x="146" y="282"/>
    <p:text>論文のデータセットについても説明</p:text>
    <p:extLst>
      <p:ext uri="{C676402C-5697-4E1C-873F-D02D1690AC5C}">
        <p15:threadingInfo xmlns:p15="http://schemas.microsoft.com/office/powerpoint/2012/main" timeZoneBias="-54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27T13:53:14.155" idx="46">
    <p:pos x="10" y="10"/>
    <p:text>両方のラベルが付与されたデータは取り除いていることを説明。それを今後どの様に活かすか説明。</p:text>
    <p:extLst>
      <p:ext uri="{C676402C-5697-4E1C-873F-D02D1690AC5C}">
        <p15:threadingInfo xmlns:p15="http://schemas.microsoft.com/office/powerpoint/2012/main" timeZoneBias="-540"/>
      </p:ext>
    </p:extLst>
  </p:cm>
  <p:cm authorId="1" dt="2022-06-27T13:54:39.301" idx="47">
    <p:pos x="146" y="146"/>
    <p:text>アジェンダに沿って
自分の提案の範囲</p:text>
    <p:extLst>
      <p:ext uri="{C676402C-5697-4E1C-873F-D02D1690AC5C}">
        <p15:threadingInfo xmlns:p15="http://schemas.microsoft.com/office/powerpoint/2012/main" timeZoneBias="-540"/>
      </p:ext>
    </p:extLst>
  </p:cm>
  <p:cm authorId="1" dt="2022-06-27T13:55:43.350" idx="48">
    <p:pos x="146" y="282"/>
    <p:text>論文のデータセットについても説明</p:text>
    <p:extLst>
      <p:ext uri="{C676402C-5697-4E1C-873F-D02D1690AC5C}">
        <p15:threadingInfo xmlns:p15="http://schemas.microsoft.com/office/powerpoint/2012/main" timeZoneBias="-540">
          <p15:parentCm authorId="1" idx="47"/>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2-11-07T13:42:24.825" idx="77">
    <p:pos x="10" y="10"/>
    <p:text>後ろに図</p:text>
    <p:extLst>
      <p:ext uri="{C676402C-5697-4E1C-873F-D02D1690AC5C}">
        <p15:threadingInfo xmlns:p15="http://schemas.microsoft.com/office/powerpoint/2012/main" timeZoneBias="-540"/>
      </p:ext>
    </p:extLst>
  </p:cm>
  <p:cm authorId="2" dt="2022-11-14T11:24:05.743" idx="78">
    <p:pos x="10" y="146"/>
    <p:text>パラメータ最適述べる</p:text>
    <p:extLst>
      <p:ext uri="{C676402C-5697-4E1C-873F-D02D1690AC5C}">
        <p15:threadingInfo xmlns:p15="http://schemas.microsoft.com/office/powerpoint/2012/main" timeZoneBias="-540">
          <p15:parentCm authorId="2" idx="77"/>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2-11-14T11:25:56.088" idx="79">
    <p:pos x="5160" y="317"/>
    <p:text>有効桁数 0.001以下</p:text>
    <p:extLst>
      <p:ext uri="{C676402C-5697-4E1C-873F-D02D1690AC5C}">
        <p15:threadingInfo xmlns:p15="http://schemas.microsoft.com/office/powerpoint/2012/main" timeZoneBias="-540"/>
      </p:ext>
    </p:extLst>
  </p:cm>
  <p:cm authorId="2" dt="2022-11-14T11:28:11.691" idx="80">
    <p:pos x="5160" y="453"/>
    <p:text>4 桁目四捨五入</p:text>
    <p:extLst>
      <p:ext uri="{C676402C-5697-4E1C-873F-D02D1690AC5C}">
        <p15:threadingInfo xmlns:p15="http://schemas.microsoft.com/office/powerpoint/2012/main" timeZoneBias="-540">
          <p15:parentCm authorId="2" idx="79"/>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2-11-14T11:31:24.992" idx="81">
    <p:pos x="10" y="10"/>
    <p:text>マルチラベルの平均数</p:text>
    <p:extLst>
      <p:ext uri="{C676402C-5697-4E1C-873F-D02D1690AC5C}">
        <p15:threadingInfo xmlns:p15="http://schemas.microsoft.com/office/powerpoint/2012/main" timeZoneBias="-540"/>
      </p:ext>
    </p:extLst>
  </p:cm>
  <p:cm authorId="2" dt="2022-11-14T11:31:56.452" idx="82">
    <p:pos x="10" y="146"/>
    <p:text>各マルチラベルの正解数</p:text>
    <p:extLst>
      <p:ext uri="{C676402C-5697-4E1C-873F-D02D1690AC5C}">
        <p15:threadingInfo xmlns:p15="http://schemas.microsoft.com/office/powerpoint/2012/main" timeZoneBias="-540">
          <p15:parentCm authorId="2" idx="81"/>
        </p15:threadingInfo>
      </p:ext>
    </p:extLst>
  </p:cm>
  <p:cm authorId="2" dt="2022-11-14T11:32:28.986" idx="83">
    <p:pos x="10" y="282"/>
    <p:text>グラフ</p:text>
    <p:extLst>
      <p:ext uri="{C676402C-5697-4E1C-873F-D02D1690AC5C}">
        <p15:threadingInfo xmlns:p15="http://schemas.microsoft.com/office/powerpoint/2012/main" timeZoneBias="-540">
          <p15:parentCm authorId="2" idx="81"/>
        </p15:threadingInfo>
      </p:ext>
    </p:extLst>
  </p:cm>
  <p:cm authorId="2" dt="2022-11-14T11:49:33.244" idx="84">
    <p:pos x="10" y="418"/>
    <p:text>この様な結果となるのは次のスライドで見るF値から考察できます</p:text>
    <p:extLst>
      <p:ext uri="{C676402C-5697-4E1C-873F-D02D1690AC5C}">
        <p15:threadingInfo xmlns:p15="http://schemas.microsoft.com/office/powerpoint/2012/main" timeZoneBias="-540">
          <p15:parentCm authorId="2" idx="81"/>
        </p15:threadingInfo>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2-11-14T11:33:16.492" idx="91">
    <p:pos x="10" y="10"/>
    <p:text>まとめる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755F9-208B-4524-AFC5-C2AADF78F81C}"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D43CA-9059-43D8-931A-74FEF5F6B3F2}" type="slidenum">
              <a:rPr kumimoji="1" lang="ja-JP" altLang="en-US" smtClean="0"/>
              <a:t>‹#›</a:t>
            </a:fld>
            <a:endParaRPr kumimoji="1" lang="ja-JP" altLang="en-US"/>
          </a:p>
        </p:txBody>
      </p:sp>
    </p:spTree>
    <p:extLst>
      <p:ext uri="{BB962C8B-B14F-4D97-AF65-F5344CB8AC3E}">
        <p14:creationId xmlns:p14="http://schemas.microsoft.com/office/powerpoint/2010/main" val="13556870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7</a:t>
            </a:fld>
            <a:endParaRPr kumimoji="1" lang="ja-JP" altLang="en-US"/>
          </a:p>
        </p:txBody>
      </p:sp>
    </p:spTree>
    <p:extLst>
      <p:ext uri="{BB962C8B-B14F-4D97-AF65-F5344CB8AC3E}">
        <p14:creationId xmlns:p14="http://schemas.microsoft.com/office/powerpoint/2010/main" val="400516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8</a:t>
            </a:fld>
            <a:endParaRPr kumimoji="1" lang="ja-JP" altLang="en-US"/>
          </a:p>
        </p:txBody>
      </p:sp>
    </p:spTree>
    <p:extLst>
      <p:ext uri="{BB962C8B-B14F-4D97-AF65-F5344CB8AC3E}">
        <p14:creationId xmlns:p14="http://schemas.microsoft.com/office/powerpoint/2010/main" val="1702441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9</a:t>
            </a:fld>
            <a:endParaRPr kumimoji="1" lang="ja-JP" altLang="en-US"/>
          </a:p>
        </p:txBody>
      </p:sp>
    </p:spTree>
    <p:extLst>
      <p:ext uri="{BB962C8B-B14F-4D97-AF65-F5344CB8AC3E}">
        <p14:creationId xmlns:p14="http://schemas.microsoft.com/office/powerpoint/2010/main" val="305701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まずは本研究で提案するモデル全体を示します</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10</a:t>
            </a:fld>
            <a:endParaRPr kumimoji="1" lang="ja-JP" altLang="en-US"/>
          </a:p>
        </p:txBody>
      </p:sp>
    </p:spTree>
    <p:extLst>
      <p:ext uri="{BB962C8B-B14F-4D97-AF65-F5344CB8AC3E}">
        <p14:creationId xmlns:p14="http://schemas.microsoft.com/office/powerpoint/2010/main" val="456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カテゴリ </a:t>
            </a:r>
            <a:r>
              <a:rPr kumimoji="1" lang="en-US" altLang="ja-JP" dirty="0"/>
              <a:t>CLS </a:t>
            </a:r>
            <a:r>
              <a:rPr kumimoji="1" lang="ja-JP" altLang="en-US" dirty="0"/>
              <a:t>とポジネガ </a:t>
            </a:r>
            <a:r>
              <a:rPr kumimoji="1" lang="en-US" altLang="ja-JP" dirty="0"/>
              <a:t>CLS </a:t>
            </a:r>
            <a:r>
              <a:rPr kumimoji="1" lang="ja-JP" altLang="en-US" dirty="0"/>
              <a:t>は </a:t>
            </a:r>
            <a:r>
              <a:rPr kumimoji="1" lang="en-US" altLang="ja-JP" dirty="0"/>
              <a:t>BERT </a:t>
            </a:r>
            <a:r>
              <a:rPr kumimoji="1" lang="ja-JP" altLang="en-US" dirty="0"/>
              <a:t>で得られる分散表現ベクトルの先頭トークンです</a:t>
            </a:r>
            <a:r>
              <a:rPr kumimoji="1"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12</a:t>
            </a:fld>
            <a:endParaRPr kumimoji="1" lang="ja-JP" altLang="en-US"/>
          </a:p>
        </p:txBody>
      </p:sp>
    </p:spTree>
    <p:extLst>
      <p:ext uri="{BB962C8B-B14F-4D97-AF65-F5344CB8AC3E}">
        <p14:creationId xmlns:p14="http://schemas.microsoft.com/office/powerpoint/2010/main" val="1486798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メイリオ" panose="020B0604030504040204" pitchFamily="50" charset="-128"/>
                <a:ea typeface="メイリオ" panose="020B0604030504040204" pitchFamily="50" charset="-128"/>
              </a:rPr>
              <a:t>その分類器の上にもう一つ分類器を作成で</a:t>
            </a:r>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13</a:t>
            </a:fld>
            <a:endParaRPr kumimoji="1" lang="ja-JP" altLang="en-US"/>
          </a:p>
        </p:txBody>
      </p:sp>
    </p:spTree>
    <p:extLst>
      <p:ext uri="{BB962C8B-B14F-4D97-AF65-F5344CB8AC3E}">
        <p14:creationId xmlns:p14="http://schemas.microsoft.com/office/powerpoint/2010/main" val="3462862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96</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endParaRPr lang="ja-JP" altLang="en-US" b="0" dirty="0">
              <a:solidFill>
                <a:srgbClr val="000000"/>
              </a:solidFill>
              <a:effectLst/>
              <a:latin typeface="Courier New" panose="020703090202050204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17</a:t>
            </a:fld>
            <a:endParaRPr kumimoji="1" lang="ja-JP" altLang="en-US"/>
          </a:p>
        </p:txBody>
      </p:sp>
    </p:spTree>
    <p:extLst>
      <p:ext uri="{BB962C8B-B14F-4D97-AF65-F5344CB8AC3E}">
        <p14:creationId xmlns:p14="http://schemas.microsoft.com/office/powerpoint/2010/main" val="20148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384</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192</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96</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r>
              <a:rPr lang="en-US" altLang="ja-JP" b="0" dirty="0">
                <a:solidFill>
                  <a:srgbClr val="000000"/>
                </a:solidFill>
                <a:effectLst/>
                <a:latin typeface="Courier New" panose="02070309020205020404" pitchFamily="49" charset="0"/>
              </a:rPr>
              <a:t>, </a:t>
            </a:r>
            <a:r>
              <a:rPr lang="en-US" altLang="ja-JP" b="0" dirty="0">
                <a:solidFill>
                  <a:srgbClr val="09885A"/>
                </a:solidFill>
                <a:effectLst/>
                <a:latin typeface="Courier New" panose="02070309020205020404" pitchFamily="49" charset="0"/>
              </a:rPr>
              <a:t>0.1</a:t>
            </a:r>
            <a:endParaRPr lang="ja-JP" altLang="en-US" b="0" dirty="0">
              <a:solidFill>
                <a:srgbClr val="000000"/>
              </a:solidFill>
              <a:effectLst/>
              <a:latin typeface="Courier New" panose="020703090202050204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18</a:t>
            </a:fld>
            <a:endParaRPr kumimoji="1" lang="ja-JP" altLang="en-US"/>
          </a:p>
        </p:txBody>
      </p:sp>
    </p:spTree>
    <p:extLst>
      <p:ext uri="{BB962C8B-B14F-4D97-AF65-F5344CB8AC3E}">
        <p14:creationId xmlns:p14="http://schemas.microsoft.com/office/powerpoint/2010/main" val="93817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他のカテゴリに比べてデータが不均衡であったため</a:t>
            </a:r>
          </a:p>
        </p:txBody>
      </p:sp>
      <p:sp>
        <p:nvSpPr>
          <p:cNvPr id="4" name="スライド番号プレースホルダー 3"/>
          <p:cNvSpPr>
            <a:spLocks noGrp="1"/>
          </p:cNvSpPr>
          <p:nvPr>
            <p:ph type="sldNum" sz="quarter" idx="5"/>
          </p:nvPr>
        </p:nvSpPr>
        <p:spPr/>
        <p:txBody>
          <a:bodyPr/>
          <a:lstStyle/>
          <a:p>
            <a:fld id="{A2176B87-B8EE-4F60-ACC1-BABAFC931477}" type="slidenum">
              <a:rPr kumimoji="1" lang="ja-JP" altLang="en-US" smtClean="0"/>
              <a:t>19</a:t>
            </a:fld>
            <a:endParaRPr kumimoji="1" lang="ja-JP" altLang="en-US"/>
          </a:p>
        </p:txBody>
      </p:sp>
    </p:spTree>
    <p:extLst>
      <p:ext uri="{BB962C8B-B14F-4D97-AF65-F5344CB8AC3E}">
        <p14:creationId xmlns:p14="http://schemas.microsoft.com/office/powerpoint/2010/main" val="257512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F8A24A7D-9D33-44EF-A15F-8F466DD7D858}" type="datetime1">
              <a:rPr kumimoji="1" lang="ja-JP" altLang="en-US" smtClean="0"/>
              <a:t>2023/1/29</a:t>
            </a:fld>
            <a:endParaRPr kumimoji="1" lang="ja-JP" alt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kumimoji="1" lang="ja-JP" alt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792036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84923C-1C6E-4567-B9B2-A35021A8A6A0}"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299721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78CF4B8-AF15-4E82-8320-00DE4058DA5A}"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302281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5C3934-3498-47C7-9141-76BD9D07870D}"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605485" y="5854831"/>
            <a:ext cx="1451429" cy="811299"/>
          </a:xfrm>
        </p:spPr>
        <p:txBody>
          <a:bodyPr/>
          <a:lstStyle>
            <a:lvl1pPr algn="ctr">
              <a:defRPr sz="4000">
                <a:solidFill>
                  <a:srgbClr val="002060">
                    <a:alpha val="20000"/>
                  </a:srgbClr>
                </a:solidFill>
                <a:effectLst/>
                <a:latin typeface="メイリオ" panose="020B0604030504040204" pitchFamily="50" charset="-128"/>
                <a:ea typeface="メイリオ" panose="020B0604030504040204" pitchFamily="50" charset="-128"/>
              </a:defRPr>
            </a:lvl1pPr>
          </a:lstStyle>
          <a:p>
            <a:r>
              <a:rPr kumimoji="1" lang="en-US" altLang="ja-JP" dirty="0"/>
              <a:t>#</a:t>
            </a:r>
            <a:endParaRPr kumimoji="1" lang="ja-JP" altLang="en-US" dirty="0"/>
          </a:p>
        </p:txBody>
      </p:sp>
    </p:spTree>
    <p:extLst>
      <p:ext uri="{BB962C8B-B14F-4D97-AF65-F5344CB8AC3E}">
        <p14:creationId xmlns:p14="http://schemas.microsoft.com/office/powerpoint/2010/main" val="9303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8054427-821A-4AA8-9897-2AC296F62775}" type="datetime1">
              <a:rPr kumimoji="1" lang="ja-JP" altLang="en-US" smtClean="0"/>
              <a:t>2023/1/29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92751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1E3433-05F2-4C54-9A56-57C85CD7FCCA}" type="datetime1">
              <a:rPr kumimoji="1" lang="ja-JP" altLang="en-US" smtClean="0"/>
              <a:t>2023/1/29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94911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02D2D7A-009F-4BB2-9819-DB7D6F604586}" type="datetime1">
              <a:rPr kumimoji="1" lang="ja-JP" altLang="en-US" smtClean="0"/>
              <a:t>2023/1/29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220701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A5CEA37-C78B-4CF2-8A67-7BA0E2076B7B}" type="datetime1">
              <a:rPr kumimoji="1" lang="ja-JP" altLang="en-US" smtClean="0"/>
              <a:t>2023/1/29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1717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DD336-9A91-401E-9C67-E8CA9E2C2599}" type="datetime1">
              <a:rPr kumimoji="1" lang="ja-JP" altLang="en-US" smtClean="0"/>
              <a:t>2023/1/29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48278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ja-JP" altLang="en-US"/>
              <a:t>マスター テキストの書式設定</a:t>
            </a:r>
          </a:p>
        </p:txBody>
      </p:sp>
      <p:sp>
        <p:nvSpPr>
          <p:cNvPr id="5" name="Date Placeholder 4"/>
          <p:cNvSpPr>
            <a:spLocks noGrp="1"/>
          </p:cNvSpPr>
          <p:nvPr>
            <p:ph type="dt" sz="half" idx="10"/>
          </p:nvPr>
        </p:nvSpPr>
        <p:spPr/>
        <p:txBody>
          <a:bodyPr/>
          <a:lstStyle/>
          <a:p>
            <a:fld id="{DA93B2F9-7866-4321-B924-A11A9390C4C6}" type="datetime1">
              <a:rPr kumimoji="1" lang="ja-JP" altLang="en-US" smtClean="0"/>
              <a:t>2023/1/29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138347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58225CC-6689-480E-939C-5A89E89F8184}" type="datetime1">
              <a:rPr kumimoji="1" lang="ja-JP" altLang="en-US" smtClean="0"/>
              <a:t>2023/1/29</a:t>
            </a:fld>
            <a:endParaRPr kumimoji="1" lang="ja-JP" alt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8F5749F-11F8-442A-8FF0-2F8469816467}" type="slidenum">
              <a:rPr kumimoji="1" lang="ja-JP" altLang="en-US" smtClean="0"/>
              <a:t>‹#›</a:t>
            </a:fld>
            <a:endParaRPr kumimoji="1" lang="ja-JP" altLang="en-US"/>
          </a:p>
        </p:txBody>
      </p:sp>
    </p:spTree>
    <p:extLst>
      <p:ext uri="{BB962C8B-B14F-4D97-AF65-F5344CB8AC3E}">
        <p14:creationId xmlns:p14="http://schemas.microsoft.com/office/powerpoint/2010/main" val="57543177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A2A00577-991C-4922-8670-86830F9969D9}" type="datetime1">
              <a:rPr kumimoji="1" lang="ja-JP" altLang="en-US" smtClean="0"/>
              <a:t>2023/1/29</a:t>
            </a:fld>
            <a:endParaRPr kumimoji="1" lang="ja-JP" alt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kumimoji="1" lang="ja-JP" altLang="en-US"/>
          </a:p>
        </p:txBody>
      </p:sp>
      <p:sp>
        <p:nvSpPr>
          <p:cNvPr id="6" name="Slide Number Placeholder 5"/>
          <p:cNvSpPr>
            <a:spLocks noGrp="1"/>
          </p:cNvSpPr>
          <p:nvPr>
            <p:ph type="sldNum" sz="quarter" idx="4"/>
          </p:nvPr>
        </p:nvSpPr>
        <p:spPr>
          <a:xfrm>
            <a:off x="7641771" y="6076402"/>
            <a:ext cx="1123010" cy="672090"/>
          </a:xfrm>
          <a:prstGeom prst="rect">
            <a:avLst/>
          </a:prstGeom>
        </p:spPr>
        <p:txBody>
          <a:bodyPr vert="horz" lIns="91440" tIns="45720" rIns="91440" bIns="45720" rtlCol="0" anchor="b"/>
          <a:lstStyle>
            <a:lvl1pPr algn="r">
              <a:defRPr sz="4000" b="0">
                <a:ln>
                  <a:noFill/>
                </a:ln>
                <a:solidFill>
                  <a:srgbClr val="002060">
                    <a:alpha val="20000"/>
                  </a:srgbClr>
                </a:solidFill>
                <a:latin typeface="メイリオ" panose="020B0604030504040204" pitchFamily="50" charset="-128"/>
                <a:ea typeface="メイリオ" panose="020B0604030504040204" pitchFamily="50" charset="-128"/>
              </a:defRPr>
            </a:lvl1pPr>
          </a:lstStyle>
          <a:p>
            <a:fld id="{48F5749F-11F8-442A-8FF0-2F8469816467}" type="slidenum">
              <a:rPr kumimoji="1" lang="ja-JP" altLang="en-US" smtClean="0"/>
              <a:pPr/>
              <a:t>‹#›</a:t>
            </a:fld>
            <a:endParaRPr kumimoji="1" lang="ja-JP" altLang="en-US" dirty="0"/>
          </a:p>
        </p:txBody>
      </p:sp>
    </p:spTree>
    <p:extLst>
      <p:ext uri="{BB962C8B-B14F-4D97-AF65-F5344CB8AC3E}">
        <p14:creationId xmlns:p14="http://schemas.microsoft.com/office/powerpoint/2010/main" val="24091098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kumimoji="1"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hyperlink" Target="https://dsc.repo.nii.ac.jp/?action=pages_view_main&amp;active_action=repository_view_main_item_detail&amp;item_id=1752&amp;item_no=1&amp;page_id=13&amp;block_id=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11CBFE-9CA9-E723-EAC4-74B46839C9E0}"/>
              </a:ext>
            </a:extLst>
          </p:cNvPr>
          <p:cNvSpPr>
            <a:spLocks noGrp="1"/>
          </p:cNvSpPr>
          <p:nvPr>
            <p:ph type="ctrTitle"/>
          </p:nvPr>
        </p:nvSpPr>
        <p:spPr>
          <a:xfrm>
            <a:off x="187378" y="934950"/>
            <a:ext cx="9282086" cy="3747541"/>
          </a:xfrm>
        </p:spPr>
        <p:txBody>
          <a:bodyPr/>
          <a:lstStyle/>
          <a:p>
            <a:pPr>
              <a:lnSpc>
                <a:spcPct val="150000"/>
              </a:lnSpc>
            </a:pPr>
            <a:r>
              <a:rPr lang="en-US" altLang="ja-JP" sz="4000" dirty="0">
                <a:solidFill>
                  <a:schemeClr val="bg1"/>
                </a:solidFill>
                <a:effectLst/>
                <a:latin typeface="メイリオ" panose="020B0604030504040204" pitchFamily="50" charset="-128"/>
                <a:ea typeface="メイリオ" panose="020B0604030504040204" pitchFamily="50" charset="-128"/>
                <a:cs typeface="Times New Roman" panose="02020603050405020304" pitchFamily="18" charset="0"/>
              </a:rPr>
              <a:t>An improved method for multi-label classification methods using deep neural language models with ensemble learning</a:t>
            </a:r>
            <a:br>
              <a:rPr lang="ja-JP" altLang="ja-JP" sz="3500" dirty="0">
                <a:solidFill>
                  <a:schemeClr val="tx1"/>
                </a:solidFill>
                <a:effectLst/>
                <a:latin typeface="メイリオ" panose="020B0604030504040204" pitchFamily="50" charset="-128"/>
                <a:ea typeface="メイリオ" panose="020B0604030504040204" pitchFamily="50" charset="-128"/>
                <a:cs typeface="Times New Roman" panose="02020603050405020304" pitchFamily="18" charset="0"/>
              </a:rPr>
            </a:br>
            <a:endParaRPr kumimoji="1" lang="ja-JP" altLang="en-US" sz="3500" dirty="0">
              <a:solidFill>
                <a:schemeClr val="tx1"/>
              </a:solidFill>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5415456E-58B0-4329-FC40-64CEF8EE55D1}"/>
              </a:ext>
            </a:extLst>
          </p:cNvPr>
          <p:cNvSpPr>
            <a:spLocks noGrp="1"/>
          </p:cNvSpPr>
          <p:nvPr>
            <p:ph type="subTitle" idx="1"/>
          </p:nvPr>
        </p:nvSpPr>
        <p:spPr>
          <a:xfrm>
            <a:off x="187378" y="4675487"/>
            <a:ext cx="8816717" cy="1645920"/>
          </a:xfrm>
        </p:spPr>
        <p:txBody>
          <a:bodyPr>
            <a:noAutofit/>
          </a:bodyPr>
          <a:lstStyle/>
          <a:p>
            <a:pPr algn="r"/>
            <a:r>
              <a:rPr kumimoji="1" lang="en-US" altLang="ja-JP" dirty="0">
                <a:latin typeface="メイリオ" panose="020B0604030504040204" pitchFamily="50" charset="-128"/>
                <a:ea typeface="メイリオ" panose="020B0604030504040204" pitchFamily="50" charset="-128"/>
              </a:rPr>
              <a:t>AROB 2023</a:t>
            </a:r>
            <a:br>
              <a:rPr kumimoji="1" lang="en-US" altLang="ja-JP" dirty="0">
                <a:latin typeface="メイリオ" panose="020B0604030504040204" pitchFamily="50" charset="-128"/>
                <a:ea typeface="メイリオ" panose="020B0604030504040204" pitchFamily="50" charset="-128"/>
              </a:rPr>
            </a:br>
            <a:endParaRPr kumimoji="1" lang="en-US" altLang="ja-JP" dirty="0">
              <a:latin typeface="メイリオ" panose="020B0604030504040204" pitchFamily="50" charset="-128"/>
              <a:ea typeface="メイリオ" panose="020B0604030504040204" pitchFamily="50" charset="-128"/>
            </a:endParaRPr>
          </a:p>
          <a:p>
            <a:pPr algn="r"/>
            <a:r>
              <a:rPr kumimoji="1" lang="en-US" altLang="ja-JP" dirty="0">
                <a:latin typeface="メイリオ" panose="020B0604030504040204" pitchFamily="50" charset="-128"/>
                <a:ea typeface="メイリオ" panose="020B0604030504040204" pitchFamily="50" charset="-128"/>
              </a:rPr>
              <a:t>Osaka Metropolitan University</a:t>
            </a: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 </a:t>
            </a:r>
          </a:p>
          <a:p>
            <a:pPr algn="r"/>
            <a:r>
              <a:rPr kumimoji="1" lang="en-US" altLang="ja-JP" u="sng" dirty="0">
                <a:latin typeface="メイリオ" panose="020B0604030504040204" pitchFamily="50" charset="-128"/>
                <a:ea typeface="メイリオ" panose="020B0604030504040204" pitchFamily="50" charset="-128"/>
              </a:rPr>
              <a:t>Yuuki </a:t>
            </a:r>
            <a:r>
              <a:rPr kumimoji="1" lang="en-US" altLang="ja-JP" u="sng" dirty="0" err="1">
                <a:latin typeface="メイリオ" panose="020B0604030504040204" pitchFamily="50" charset="-128"/>
                <a:ea typeface="メイリオ" panose="020B0604030504040204" pitchFamily="50" charset="-128"/>
              </a:rPr>
              <a:t>Kusumoto</a:t>
            </a:r>
            <a:r>
              <a:rPr kumimoji="1" lang="en-US" altLang="ja-JP" dirty="0">
                <a:latin typeface="メイリオ" panose="020B0604030504040204" pitchFamily="50" charset="-128"/>
                <a:ea typeface="メイリオ" panose="020B0604030504040204" pitchFamily="50" charset="-128"/>
              </a:rPr>
              <a:t>, Makoto Okada, Naoki Mori</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2868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653344" y="6297560"/>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9</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12" y="2661838"/>
            <a:ext cx="2478693" cy="329651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2DC9AA9-3784-5770-9E5E-8F537EC3768A}"/>
              </a:ext>
            </a:extLst>
          </p:cNvPr>
          <p:cNvSpPr/>
          <p:nvPr/>
        </p:nvSpPr>
        <p:spPr>
          <a:xfrm>
            <a:off x="110611" y="2929180"/>
            <a:ext cx="2478692" cy="168931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右 5">
            <a:extLst>
              <a:ext uri="{FF2B5EF4-FFF2-40B4-BE49-F238E27FC236}">
                <a16:creationId xmlns:a16="http://schemas.microsoft.com/office/drawing/2014/main" id="{CA29F9DD-5890-6A63-8DB4-F5C2F69F6F47}"/>
              </a:ext>
            </a:extLst>
          </p:cNvPr>
          <p:cNvSpPr/>
          <p:nvPr/>
        </p:nvSpPr>
        <p:spPr>
          <a:xfrm>
            <a:off x="2589303" y="3634393"/>
            <a:ext cx="585289" cy="41979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74" name="Picture 2">
            <a:extLst>
              <a:ext uri="{FF2B5EF4-FFF2-40B4-BE49-F238E27FC236}">
                <a16:creationId xmlns:a16="http://schemas.microsoft.com/office/drawing/2014/main" id="{6AAB8945-46B9-7C0B-3C0C-A331CBBEB8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828" y="1958536"/>
            <a:ext cx="5727560" cy="394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93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1A0D13-DD8B-F6CF-D398-6BE4AE914B2D}"/>
              </a:ext>
            </a:extLst>
          </p:cNvPr>
          <p:cNvSpPr>
            <a:spLocks noGrp="1"/>
          </p:cNvSpPr>
          <p:nvPr>
            <p:ph type="title"/>
          </p:nvPr>
        </p:nvSpPr>
        <p:spPr/>
        <p:txBody>
          <a:bodyPr>
            <a:normAutofit/>
          </a:bodyPr>
          <a:lstStyle/>
          <a:p>
            <a:r>
              <a:rPr kumimoji="1" lang="en-US" altLang="ja-JP" sz="3600" dirty="0">
                <a:latin typeface="メイリオ" panose="020B0604030504040204" pitchFamily="50" charset="-128"/>
                <a:ea typeface="メイリオ" panose="020B0604030504040204" pitchFamily="50" charset="-128"/>
              </a:rPr>
              <a:t>Model diagram of the sub-classifiers</a:t>
            </a:r>
            <a:endParaRPr kumimoji="1" lang="ja-JP" altLang="en-US" sz="3600" dirty="0">
              <a:latin typeface="メイリオ" panose="020B0604030504040204" pitchFamily="50" charset="-128"/>
              <a:ea typeface="メイリオ" panose="020B0604030504040204" pitchFamily="50" charset="-128"/>
            </a:endParaRPr>
          </a:p>
        </p:txBody>
      </p:sp>
      <p:sp>
        <p:nvSpPr>
          <p:cNvPr id="5" name="スライド番号プレースホルダー 10">
            <a:extLst>
              <a:ext uri="{FF2B5EF4-FFF2-40B4-BE49-F238E27FC236}">
                <a16:creationId xmlns:a16="http://schemas.microsoft.com/office/drawing/2014/main" id="{B5C75F6D-1CDA-A23A-3BA6-BF2A9D2BE39A}"/>
              </a:ext>
            </a:extLst>
          </p:cNvPr>
          <p:cNvSpPr txBox="1">
            <a:spLocks/>
          </p:cNvSpPr>
          <p:nvPr/>
        </p:nvSpPr>
        <p:spPr>
          <a:xfrm>
            <a:off x="7671662" y="598152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10</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1026" name="Picture 2">
            <a:extLst>
              <a:ext uri="{FF2B5EF4-FFF2-40B4-BE49-F238E27FC236}">
                <a16:creationId xmlns:a16="http://schemas.microsoft.com/office/drawing/2014/main" id="{3D327B37-8FF2-10E5-6F79-001766457D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7814" y="1993900"/>
            <a:ext cx="3703753" cy="452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02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01F7A-43F7-40E8-BB10-0DE611750E87}"/>
              </a:ext>
            </a:extLst>
          </p:cNvPr>
          <p:cNvSpPr>
            <a:spLocks noGrp="1"/>
          </p:cNvSpPr>
          <p:nvPr>
            <p:ph type="title"/>
          </p:nvPr>
        </p:nvSpPr>
        <p:spPr>
          <a:xfrm>
            <a:off x="294198" y="546921"/>
            <a:ext cx="8586330" cy="990600"/>
          </a:xfrm>
        </p:spPr>
        <p:txBody>
          <a:bodyPr>
            <a:noAutofit/>
          </a:bodyPr>
          <a:lstStyle/>
          <a:p>
            <a:r>
              <a:rPr lang="en-US" altLang="ja-JP" sz="3600" dirty="0">
                <a:latin typeface="メイリオ" panose="020B0604030504040204" pitchFamily="50" charset="-128"/>
                <a:ea typeface="メイリオ" panose="020B0604030504040204" pitchFamily="50" charset="-128"/>
              </a:rPr>
              <a:t>Sub-classifiers for Two Types of Tasks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07B6006E-55EB-5F87-0E63-DE7F8A29C742}"/>
              </a:ext>
            </a:extLst>
          </p:cNvPr>
          <p:cNvSpPr>
            <a:spLocks noGrp="1"/>
          </p:cNvSpPr>
          <p:nvPr>
            <p:ph idx="1"/>
          </p:nvPr>
        </p:nvSpPr>
        <p:spPr>
          <a:xfrm>
            <a:off x="83106" y="1337459"/>
            <a:ext cx="8977788" cy="5078839"/>
          </a:xfrm>
        </p:spPr>
        <p:txBody>
          <a:bodyPr>
            <a:noAutofit/>
          </a:bodyPr>
          <a:lstStyle/>
          <a:p>
            <a:pPr marL="0" indent="0">
              <a:lnSpc>
                <a:spcPct val="100000"/>
              </a:lnSpc>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entity classifiers</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Seven binary classification BERT models, one for each of</a:t>
            </a:r>
          </a:p>
          <a:p>
            <a:pPr marL="0" indent="0">
              <a:lnSpc>
                <a:spcPct val="100000"/>
              </a:lnSpc>
              <a:buNone/>
            </a:pPr>
            <a:r>
              <a:rPr lang="en-US" altLang="ja-JP" dirty="0">
                <a:latin typeface="メイリオ" panose="020B0604030504040204" pitchFamily="50" charset="-128"/>
                <a:ea typeface="メイリオ" panose="020B0604030504040204" pitchFamily="50" charset="-128"/>
              </a:rPr>
              <a:t>   the following  categories: Breakfast, Dinner, Bath,</a:t>
            </a:r>
          </a:p>
          <a:p>
            <a:pPr marL="0" indent="0">
              <a:lnSpc>
                <a:spcPct val="100000"/>
              </a:lnSpc>
              <a:buNone/>
            </a:pPr>
            <a:r>
              <a:rPr lang="en-US" altLang="ja-JP" dirty="0">
                <a:latin typeface="メイリオ" panose="020B0604030504040204" pitchFamily="50" charset="-128"/>
                <a:ea typeface="メイリオ" panose="020B0604030504040204" pitchFamily="50" charset="-128"/>
              </a:rPr>
              <a:t>   Service, State, Facility, and Room</a:t>
            </a:r>
          </a:p>
          <a:p>
            <a:pPr>
              <a:lnSpc>
                <a:spcPct val="150000"/>
              </a:lnSpc>
            </a:pPr>
            <a:endParaRPr lang="en-US" altLang="ja-JP" dirty="0">
              <a:latin typeface="メイリオ" panose="020B0604030504040204" pitchFamily="50" charset="-128"/>
              <a:ea typeface="メイリオ" panose="020B0604030504040204" pitchFamily="50" charset="-128"/>
            </a:endParaRPr>
          </a:p>
          <a:p>
            <a:pPr>
              <a:lnSpc>
                <a:spcPct val="150000"/>
              </a:lnSpc>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attribute classifiers</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Seven binary classification BERT  models determine</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whether a category is positive or negative</a:t>
            </a:r>
            <a:endParaRPr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10">
            <a:extLst>
              <a:ext uri="{FF2B5EF4-FFF2-40B4-BE49-F238E27FC236}">
                <a16:creationId xmlns:a16="http://schemas.microsoft.com/office/drawing/2014/main" id="{7DDF85DC-A659-75B3-D302-0A87CD37EBED}"/>
              </a:ext>
            </a:extLst>
          </p:cNvPr>
          <p:cNvSpPr txBox="1">
            <a:spLocks/>
          </p:cNvSpPr>
          <p:nvPr/>
        </p:nvSpPr>
        <p:spPr>
          <a:xfrm>
            <a:off x="7718156" y="6311079"/>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5376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9489A1-F6E1-8C1E-80F2-7F09718887DE}"/>
              </a:ext>
            </a:extLst>
          </p:cNvPr>
          <p:cNvSpPr>
            <a:spLocks noGrp="1"/>
          </p:cNvSpPr>
          <p:nvPr>
            <p:ph type="title"/>
          </p:nvPr>
        </p:nvSpPr>
        <p:spPr>
          <a:xfrm>
            <a:off x="692459" y="436713"/>
            <a:ext cx="8079581" cy="951519"/>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Experiments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DC1AF4C-FF67-7941-5005-EB04ED186942}"/>
              </a:ext>
            </a:extLst>
          </p:cNvPr>
          <p:cNvSpPr>
            <a:spLocks noGrp="1"/>
          </p:cNvSpPr>
          <p:nvPr>
            <p:ph idx="1"/>
          </p:nvPr>
        </p:nvSpPr>
        <p:spPr>
          <a:xfrm>
            <a:off x="0" y="1881051"/>
            <a:ext cx="9142549" cy="4690229"/>
          </a:xfrm>
        </p:spPr>
        <p:txBody>
          <a:bodyPr>
            <a:normAutofit/>
          </a:bodyPr>
          <a:lstStyle/>
          <a:p>
            <a:pPr marL="0" indent="0">
              <a:buNone/>
            </a:pPr>
            <a:r>
              <a:rPr kumimoji="1"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P</a:t>
            </a:r>
            <a:r>
              <a:rPr kumimoji="1" lang="en-US" altLang="ja-JP" dirty="0">
                <a:latin typeface="メイリオ" panose="020B0604030504040204" pitchFamily="50" charset="-128"/>
                <a:ea typeface="メイリオ" panose="020B0604030504040204" pitchFamily="50" charset="-128"/>
              </a:rPr>
              <a:t>erforming 5-fold cross-validation</a:t>
            </a:r>
            <a:br>
              <a:rPr kumimoji="1" lang="en-US" altLang="ja-JP" dirty="0">
                <a:latin typeface="メイリオ" panose="020B0604030504040204" pitchFamily="50" charset="-128"/>
                <a:ea typeface="メイリオ" panose="020B0604030504040204" pitchFamily="50" charset="-128"/>
              </a:rPr>
            </a:b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   with 24,000 training data and 6,000 validation data</a:t>
            </a:r>
            <a:br>
              <a:rPr kumimoji="1" lang="en-US" altLang="ja-JP" dirty="0">
                <a:latin typeface="メイリオ" panose="020B0604030504040204" pitchFamily="50" charset="-128"/>
                <a:ea typeface="メイリオ" panose="020B0604030504040204" pitchFamily="50" charset="-128"/>
              </a:rPr>
            </a:b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   to verify the effectiveness of the proposed method</a:t>
            </a:r>
            <a:br>
              <a:rPr kumimoji="1" lang="en-US" altLang="ja-JP" dirty="0">
                <a:latin typeface="メイリオ" panose="020B0604030504040204" pitchFamily="50" charset="-128"/>
                <a:ea typeface="メイリオ" panose="020B0604030504040204" pitchFamily="50" charset="-128"/>
              </a:rPr>
            </a:br>
            <a:br>
              <a:rPr kumimoji="1" lang="en-US" altLang="ja-JP" dirty="0">
                <a:latin typeface="メイリオ" panose="020B0604030504040204" pitchFamily="50" charset="-128"/>
                <a:ea typeface="メイリオ" panose="020B0604030504040204" pitchFamily="50" charset="-128"/>
              </a:rPr>
            </a:br>
            <a:r>
              <a:rPr kumimoji="1" lang="en-US" altLang="ja-JP" dirty="0">
                <a:latin typeface="メイリオ" panose="020B0604030504040204" pitchFamily="50" charset="-128"/>
                <a:ea typeface="メイリオ" panose="020B0604030504040204" pitchFamily="50" charset="-128"/>
              </a:rPr>
              <a:t>   on a Japanese  customer review dataset</a:t>
            </a: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sz="2300" dirty="0">
                <a:latin typeface="メイリオ" panose="020B0604030504040204" pitchFamily="50" charset="-128"/>
                <a:ea typeface="メイリオ" panose="020B0604030504040204" pitchFamily="50" charset="-128"/>
              </a:rPr>
              <a:t>Comparison methods are</a:t>
            </a:r>
          </a:p>
          <a:p>
            <a:pPr marL="0" indent="0">
              <a:buNone/>
            </a:pPr>
            <a:r>
              <a:rPr lang="en-US" altLang="ja-JP" sz="2300" dirty="0">
                <a:latin typeface="メイリオ" panose="020B0604030504040204" pitchFamily="50" charset="-128"/>
                <a:ea typeface="メイリオ" panose="020B0604030504040204" pitchFamily="50" charset="-128"/>
              </a:rPr>
              <a:t>   </a:t>
            </a:r>
            <a:r>
              <a:rPr lang="en-US" altLang="ja-JP" sz="2300" dirty="0" err="1">
                <a:latin typeface="メイリオ" panose="020B0604030504040204" pitchFamily="50" charset="-128"/>
                <a:ea typeface="メイリオ" panose="020B0604030504040204" pitchFamily="50" charset="-128"/>
              </a:rPr>
              <a:t>BERT+Multilayer</a:t>
            </a:r>
            <a:r>
              <a:rPr lang="en-US" altLang="ja-JP" sz="2300" dirty="0">
                <a:latin typeface="メイリオ" panose="020B0604030504040204" pitchFamily="50" charset="-128"/>
                <a:ea typeface="メイリオ" panose="020B0604030504040204" pitchFamily="50" charset="-128"/>
              </a:rPr>
              <a:t> Perceptron (BERT+MLP),  </a:t>
            </a:r>
            <a:br>
              <a:rPr lang="en-US" altLang="ja-JP" sz="2300" dirty="0">
                <a:latin typeface="メイリオ" panose="020B0604030504040204" pitchFamily="50" charset="-128"/>
                <a:ea typeface="メイリオ" panose="020B0604030504040204" pitchFamily="50" charset="-128"/>
              </a:rPr>
            </a:br>
            <a:br>
              <a:rPr lang="en-US" altLang="ja-JP" sz="2300" dirty="0">
                <a:latin typeface="メイリオ" panose="020B0604030504040204" pitchFamily="50" charset="-128"/>
                <a:ea typeface="メイリオ" panose="020B0604030504040204" pitchFamily="50" charset="-128"/>
              </a:rPr>
            </a:br>
            <a:r>
              <a:rPr lang="en-US" altLang="ja-JP" sz="2300" dirty="0">
                <a:latin typeface="メイリオ" panose="020B0604030504040204" pitchFamily="50" charset="-128"/>
                <a:ea typeface="メイリオ" panose="020B0604030504040204" pitchFamily="50" charset="-128"/>
              </a:rPr>
              <a:t>   and the model of the previous research, Miura et al</a:t>
            </a:r>
            <a:r>
              <a:rPr lang="en-US" altLang="ja-JP" dirty="0">
                <a:latin typeface="メイリオ" panose="020B0604030504040204" pitchFamily="50" charset="-128"/>
                <a:ea typeface="メイリオ" panose="020B0604030504040204" pitchFamily="50" charset="-128"/>
              </a:rPr>
              <a:t>.</a:t>
            </a:r>
          </a:p>
        </p:txBody>
      </p:sp>
      <p:sp>
        <p:nvSpPr>
          <p:cNvPr id="7" name="スライド番号プレースホルダー 10">
            <a:extLst>
              <a:ext uri="{FF2B5EF4-FFF2-40B4-BE49-F238E27FC236}">
                <a16:creationId xmlns:a16="http://schemas.microsoft.com/office/drawing/2014/main" id="{C8865D18-7082-34FF-A56A-7A74F8BD3435}"/>
              </a:ext>
            </a:extLst>
          </p:cNvPr>
          <p:cNvSpPr txBox="1">
            <a:spLocks/>
          </p:cNvSpPr>
          <p:nvPr/>
        </p:nvSpPr>
        <p:spPr>
          <a:xfrm>
            <a:off x="8225351" y="6160576"/>
            <a:ext cx="697423" cy="69742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35925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62CDD-8116-42D5-9176-CA44FA4F30B9}"/>
              </a:ext>
            </a:extLst>
          </p:cNvPr>
          <p:cNvSpPr>
            <a:spLocks noGrp="1"/>
          </p:cNvSpPr>
          <p:nvPr>
            <p:ph type="title"/>
          </p:nvPr>
        </p:nvSpPr>
        <p:spPr>
          <a:xfrm>
            <a:off x="569790" y="648625"/>
            <a:ext cx="6447501" cy="678430"/>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Dataset</a:t>
            </a:r>
            <a:endParaRPr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9C0D106-D172-413E-96B5-B399248FA84F}"/>
              </a:ext>
            </a:extLst>
          </p:cNvPr>
          <p:cNvSpPr>
            <a:spLocks noGrp="1"/>
          </p:cNvSpPr>
          <p:nvPr>
            <p:ph idx="1"/>
          </p:nvPr>
        </p:nvSpPr>
        <p:spPr>
          <a:xfrm>
            <a:off x="0" y="1941041"/>
            <a:ext cx="9144000" cy="4682918"/>
          </a:xfrm>
        </p:spPr>
        <p:txBody>
          <a:bodyPr>
            <a:normAutofit/>
          </a:bodyPr>
          <a:lstStyle/>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 Rakuten Travel Reviews: Aspects and Sentiment-tagged </a:t>
            </a:r>
          </a:p>
          <a:p>
            <a:pPr marL="0" indent="0">
              <a:buNone/>
            </a:pPr>
            <a:r>
              <a:rPr lang="en-US" altLang="ja-JP" dirty="0">
                <a:latin typeface="メイリオ" panose="020B0604030504040204" pitchFamily="50" charset="-128"/>
                <a:ea typeface="メイリオ" panose="020B0604030504040204" pitchFamily="50" charset="-128"/>
              </a:rPr>
              <a:t>    corpus" published by Rakuten Group, Inc</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solidFill>
                  <a:srgbClr val="000000"/>
                </a:solidFill>
                <a:latin typeface="メイリオ" panose="020B0604030504040204" pitchFamily="50" charset="-128"/>
                <a:ea typeface="メイリオ" panose="020B0604030504040204" pitchFamily="50" charset="-128"/>
              </a:rPr>
              <a:t>・ </a:t>
            </a:r>
            <a:r>
              <a:rPr lang="en-US" altLang="ja-JP" dirty="0">
                <a:solidFill>
                  <a:srgbClr val="000000"/>
                </a:solidFill>
                <a:latin typeface="メイリオ" panose="020B0604030504040204" pitchFamily="50" charset="-128"/>
                <a:ea typeface="メイリオ" panose="020B0604030504040204" pitchFamily="50" charset="-128"/>
              </a:rPr>
              <a:t>76623 reviews of Rakuten Travel, with positive or </a:t>
            </a:r>
            <a:br>
              <a:rPr lang="en-US" altLang="ja-JP" dirty="0">
                <a:solidFill>
                  <a:srgbClr val="000000"/>
                </a:solidFill>
                <a:latin typeface="メイリオ" panose="020B0604030504040204" pitchFamily="50" charset="-128"/>
                <a:ea typeface="メイリオ" panose="020B0604030504040204" pitchFamily="50" charset="-128"/>
              </a:rPr>
            </a:br>
            <a:br>
              <a:rPr lang="en-US" altLang="ja-JP" dirty="0">
                <a:solidFill>
                  <a:srgbClr val="000000"/>
                </a:solidFill>
                <a:latin typeface="メイリオ" panose="020B0604030504040204" pitchFamily="50" charset="-128"/>
                <a:ea typeface="メイリオ" panose="020B0604030504040204" pitchFamily="50" charset="-128"/>
              </a:rPr>
            </a:br>
            <a:r>
              <a:rPr lang="en-US" altLang="ja-JP" dirty="0">
                <a:solidFill>
                  <a:srgbClr val="000000"/>
                </a:solidFill>
                <a:latin typeface="メイリオ" panose="020B0604030504040204" pitchFamily="50" charset="-128"/>
                <a:ea typeface="メイリオ" panose="020B0604030504040204" pitchFamily="50" charset="-128"/>
              </a:rPr>
              <a:t>    negative tags in 7 categories: </a:t>
            </a:r>
            <a:r>
              <a:rPr lang="en-US" altLang="ja-JP" dirty="0">
                <a:solidFill>
                  <a:srgbClr val="FF0000"/>
                </a:solidFill>
                <a:latin typeface="メイリオ" panose="020B0604030504040204" pitchFamily="50" charset="-128"/>
                <a:ea typeface="メイリオ" panose="020B0604030504040204" pitchFamily="50" charset="-128"/>
              </a:rPr>
              <a:t>Breakfast, Dinner, Bath,</a:t>
            </a:r>
            <a:br>
              <a:rPr lang="en-US" altLang="ja-JP" dirty="0">
                <a:solidFill>
                  <a:srgbClr val="FF0000"/>
                </a:solidFill>
                <a:latin typeface="メイリオ" panose="020B0604030504040204" pitchFamily="50" charset="-128"/>
                <a:ea typeface="メイリオ" panose="020B0604030504040204" pitchFamily="50" charset="-128"/>
              </a:rPr>
            </a:br>
            <a:br>
              <a:rPr lang="en-US" altLang="ja-JP" dirty="0">
                <a:solidFill>
                  <a:srgbClr val="FF0000"/>
                </a:solidFill>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    Service, State, Facility, and Room</a:t>
            </a:r>
            <a:br>
              <a:rPr lang="en-US" altLang="ja-JP" dirty="0">
                <a:solidFill>
                  <a:srgbClr val="000000"/>
                </a:solidFill>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t>　</a:t>
            </a:r>
            <a:endParaRPr lang="en-US" altLang="ja-JP" dirty="0"/>
          </a:p>
        </p:txBody>
      </p:sp>
      <p:sp>
        <p:nvSpPr>
          <p:cNvPr id="6" name="テキスト ボックス 5">
            <a:extLst>
              <a:ext uri="{FF2B5EF4-FFF2-40B4-BE49-F238E27FC236}">
                <a16:creationId xmlns:a16="http://schemas.microsoft.com/office/drawing/2014/main" id="{0BFFD082-EAF0-12B8-0DB2-9388922EF53A}"/>
              </a:ext>
            </a:extLst>
          </p:cNvPr>
          <p:cNvSpPr txBox="1"/>
          <p:nvPr/>
        </p:nvSpPr>
        <p:spPr>
          <a:xfrm>
            <a:off x="569790" y="5839129"/>
            <a:ext cx="7440193" cy="507831"/>
          </a:xfrm>
          <a:prstGeom prst="rect">
            <a:avLst/>
          </a:prstGeom>
          <a:noFill/>
        </p:spPr>
        <p:txBody>
          <a:bodyPr wrap="square">
            <a:spAutoFit/>
          </a:bodyPr>
          <a:lstStyle/>
          <a:p>
            <a:r>
              <a:rPr lang="en-US" altLang="ja-JP" sz="900" dirty="0">
                <a:latin typeface="メイリオ" panose="020B0604030504040204" pitchFamily="50" charset="-128"/>
                <a:ea typeface="メイリオ" panose="020B0604030504040204" pitchFamily="50" charset="-128"/>
                <a:hlinkClick r:id="rId2">
                  <a:extLst>
                    <a:ext uri="{A12FA001-AC4F-418D-AE19-62706E023703}">
                      <ahyp:hlinkClr xmlns:ahyp="http://schemas.microsoft.com/office/drawing/2018/hyperlinkcolor" val="tx"/>
                    </a:ext>
                  </a:extLst>
                </a:hlinkClick>
              </a:rPr>
              <a:t>https://dsc.repo.nii.ac.jp/?action=pages_view_main&amp;active_action=repository_view_main_item_detail&amp;item_id=1752&amp;item_no=1&amp;page_id=13&amp;block_id=21</a:t>
            </a:r>
            <a:endParaRPr lang="en-US" altLang="ja-JP" sz="900" dirty="0">
              <a:latin typeface="メイリオ" panose="020B0604030504040204" pitchFamily="50" charset="-128"/>
              <a:ea typeface="メイリオ" panose="020B0604030504040204" pitchFamily="50" charset="-128"/>
            </a:endParaRPr>
          </a:p>
          <a:p>
            <a:r>
              <a:rPr lang="en-US" altLang="ja-JP" sz="900" dirty="0">
                <a:solidFill>
                  <a:srgbClr val="000000"/>
                </a:solidFill>
                <a:latin typeface="メイリオ" panose="020B0604030504040204" pitchFamily="50" charset="-128"/>
                <a:ea typeface="メイリオ" panose="020B0604030504040204" pitchFamily="50" charset="-128"/>
              </a:rPr>
              <a:t>https://global.rakuten.com/corp/</a:t>
            </a:r>
            <a:endParaRPr lang="ja-JP" altLang="en-US" sz="900" dirty="0">
              <a:latin typeface="メイリオ" panose="020B0604030504040204" pitchFamily="50" charset="-128"/>
              <a:ea typeface="メイリオ" panose="020B0604030504040204" pitchFamily="50" charset="-128"/>
            </a:endParaRPr>
          </a:p>
        </p:txBody>
      </p:sp>
      <p:sp>
        <p:nvSpPr>
          <p:cNvPr id="7" name="スライド番号プレースホルダー 10">
            <a:extLst>
              <a:ext uri="{FF2B5EF4-FFF2-40B4-BE49-F238E27FC236}">
                <a16:creationId xmlns:a16="http://schemas.microsoft.com/office/drawing/2014/main" id="{D1809F6C-2B23-21B2-15A6-0CF4ACDD0BCB}"/>
              </a:ext>
            </a:extLst>
          </p:cNvPr>
          <p:cNvSpPr txBox="1">
            <a:spLocks/>
          </p:cNvSpPr>
          <p:nvPr/>
        </p:nvSpPr>
        <p:spPr>
          <a:xfrm>
            <a:off x="7718989" y="6253225"/>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8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262CDD-8116-42D5-9176-CA44FA4F30B9}"/>
              </a:ext>
            </a:extLst>
          </p:cNvPr>
          <p:cNvSpPr>
            <a:spLocks noGrp="1"/>
          </p:cNvSpPr>
          <p:nvPr>
            <p:ph type="title"/>
          </p:nvPr>
        </p:nvSpPr>
        <p:spPr>
          <a:xfrm>
            <a:off x="748020" y="160776"/>
            <a:ext cx="6447501" cy="678430"/>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Dataset</a:t>
            </a:r>
            <a:endParaRPr lang="ja-JP" altLang="en-US" sz="3600" dirty="0">
              <a:latin typeface="メイリオ" panose="020B0604030504040204" pitchFamily="50" charset="-128"/>
              <a:ea typeface="メイリオ" panose="020B0604030504040204" pitchFamily="50" charset="-128"/>
            </a:endParaRPr>
          </a:p>
        </p:txBody>
      </p:sp>
      <p:sp>
        <p:nvSpPr>
          <p:cNvPr id="7" name="スライド番号プレースホルダー 10">
            <a:extLst>
              <a:ext uri="{FF2B5EF4-FFF2-40B4-BE49-F238E27FC236}">
                <a16:creationId xmlns:a16="http://schemas.microsoft.com/office/drawing/2014/main" id="{D1809F6C-2B23-21B2-15A6-0CF4ACDD0BCB}"/>
              </a:ext>
            </a:extLst>
          </p:cNvPr>
          <p:cNvSpPr txBox="1">
            <a:spLocks/>
          </p:cNvSpPr>
          <p:nvPr/>
        </p:nvSpPr>
        <p:spPr>
          <a:xfrm>
            <a:off x="7718989" y="6253225"/>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8" name="表 4">
            <a:extLst>
              <a:ext uri="{FF2B5EF4-FFF2-40B4-BE49-F238E27FC236}">
                <a16:creationId xmlns:a16="http://schemas.microsoft.com/office/drawing/2014/main" id="{7AAEED5A-C903-6D8C-1B12-4689869DCC03}"/>
              </a:ext>
            </a:extLst>
          </p:cNvPr>
          <p:cNvGraphicFramePr>
            <a:graphicFrameLocks/>
          </p:cNvGraphicFramePr>
          <p:nvPr>
            <p:extLst>
              <p:ext uri="{D42A27DB-BD31-4B8C-83A1-F6EECF244321}">
                <p14:modId xmlns:p14="http://schemas.microsoft.com/office/powerpoint/2010/main" val="1724236598"/>
              </p:ext>
            </p:extLst>
          </p:nvPr>
        </p:nvGraphicFramePr>
        <p:xfrm>
          <a:off x="4679775" y="2015963"/>
          <a:ext cx="2353014" cy="4802280"/>
        </p:xfrm>
        <a:graphic>
          <a:graphicData uri="http://schemas.openxmlformats.org/drawingml/2006/table">
            <a:tbl>
              <a:tblPr firstRow="1" bandRow="1">
                <a:tableStyleId>{5C22544A-7EE6-4342-B048-85BDC9FD1C3A}</a:tableStyleId>
              </a:tblPr>
              <a:tblGrid>
                <a:gridCol w="2353014">
                  <a:extLst>
                    <a:ext uri="{9D8B030D-6E8A-4147-A177-3AD203B41FA5}">
                      <a16:colId xmlns:a16="http://schemas.microsoft.com/office/drawing/2014/main" val="181332455"/>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1591567139"/>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140595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2410181532"/>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652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5417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98834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511884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484199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43698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630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033860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317636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693581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2480876"/>
                  </a:ext>
                </a:extLst>
              </a:tr>
            </a:tbl>
          </a:graphicData>
        </a:graphic>
      </p:graphicFrame>
      <p:graphicFrame>
        <p:nvGraphicFramePr>
          <p:cNvPr id="9" name="表 8">
            <a:extLst>
              <a:ext uri="{FF2B5EF4-FFF2-40B4-BE49-F238E27FC236}">
                <a16:creationId xmlns:a16="http://schemas.microsoft.com/office/drawing/2014/main" id="{8A92824E-9B2E-BF57-38EC-3F514141B281}"/>
              </a:ext>
            </a:extLst>
          </p:cNvPr>
          <p:cNvGraphicFramePr>
            <a:graphicFrameLocks/>
          </p:cNvGraphicFramePr>
          <p:nvPr>
            <p:extLst>
              <p:ext uri="{D42A27DB-BD31-4B8C-83A1-F6EECF244321}">
                <p14:modId xmlns:p14="http://schemas.microsoft.com/office/powerpoint/2010/main" val="2200311913"/>
              </p:ext>
            </p:extLst>
          </p:nvPr>
        </p:nvGraphicFramePr>
        <p:xfrm>
          <a:off x="3346642" y="2016610"/>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731415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661059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26454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997974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092246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309691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586003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19450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3227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361"/>
                  </a:ext>
                </a:extLst>
              </a:tr>
            </a:tbl>
          </a:graphicData>
        </a:graphic>
      </p:graphicFrame>
      <p:graphicFrame>
        <p:nvGraphicFramePr>
          <p:cNvPr id="10" name="表 9">
            <a:extLst>
              <a:ext uri="{FF2B5EF4-FFF2-40B4-BE49-F238E27FC236}">
                <a16:creationId xmlns:a16="http://schemas.microsoft.com/office/drawing/2014/main" id="{784EBC07-45C8-6135-EE60-9BD565DC0AEA}"/>
              </a:ext>
            </a:extLst>
          </p:cNvPr>
          <p:cNvGraphicFramePr>
            <a:graphicFrameLocks/>
          </p:cNvGraphicFramePr>
          <p:nvPr>
            <p:extLst>
              <p:ext uri="{D42A27DB-BD31-4B8C-83A1-F6EECF244321}">
                <p14:modId xmlns:p14="http://schemas.microsoft.com/office/powerpoint/2010/main" val="2354700297"/>
              </p:ext>
            </p:extLst>
          </p:nvPr>
        </p:nvGraphicFramePr>
        <p:xfrm>
          <a:off x="2013509" y="2016609"/>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Breakfast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Dinner</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service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State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6277239"/>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Facility</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17828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Room</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541259"/>
                  </a:ext>
                </a:extLst>
              </a:tr>
            </a:tbl>
          </a:graphicData>
        </a:graphic>
      </p:graphicFrame>
      <p:graphicFrame>
        <p:nvGraphicFramePr>
          <p:cNvPr id="11" name="表 10">
            <a:extLst>
              <a:ext uri="{FF2B5EF4-FFF2-40B4-BE49-F238E27FC236}">
                <a16:creationId xmlns:a16="http://schemas.microsoft.com/office/drawing/2014/main" id="{CB625EF4-5E14-D324-9759-75A1CC07B37D}"/>
              </a:ext>
            </a:extLst>
          </p:cNvPr>
          <p:cNvGraphicFramePr>
            <a:graphicFrameLocks noGrp="1"/>
          </p:cNvGraphicFramePr>
          <p:nvPr>
            <p:extLst>
              <p:ext uri="{D42A27DB-BD31-4B8C-83A1-F6EECF244321}">
                <p14:modId xmlns:p14="http://schemas.microsoft.com/office/powerpoint/2010/main" val="2467788331"/>
              </p:ext>
            </p:extLst>
          </p:nvPr>
        </p:nvGraphicFramePr>
        <p:xfrm>
          <a:off x="2013509" y="841418"/>
          <a:ext cx="5008804" cy="1170767"/>
        </p:xfrm>
        <a:graphic>
          <a:graphicData uri="http://schemas.openxmlformats.org/drawingml/2006/table">
            <a:tbl>
              <a:tblPr firstRow="1" bandRow="1">
                <a:tableStyleId>{5C22544A-7EE6-4342-B048-85BDC9FD1C3A}</a:tableStyleId>
              </a:tblPr>
              <a:tblGrid>
                <a:gridCol w="2660810">
                  <a:extLst>
                    <a:ext uri="{9D8B030D-6E8A-4147-A177-3AD203B41FA5}">
                      <a16:colId xmlns:a16="http://schemas.microsoft.com/office/drawing/2014/main" val="1728122528"/>
                    </a:ext>
                  </a:extLst>
                </a:gridCol>
                <a:gridCol w="2347994">
                  <a:extLst>
                    <a:ext uri="{9D8B030D-6E8A-4147-A177-3AD203B41FA5}">
                      <a16:colId xmlns:a16="http://schemas.microsoft.com/office/drawing/2014/main" val="1637890482"/>
                    </a:ext>
                  </a:extLst>
                </a:gridCol>
              </a:tblGrid>
              <a:tr h="1170767">
                <a:tc>
                  <a:txBody>
                    <a:bodyPr/>
                    <a:lstStyle/>
                    <a:p>
                      <a:pPr algn="ctr">
                        <a:lnSpc>
                          <a:spcPct val="300000"/>
                        </a:lnSpc>
                      </a:pPr>
                      <a:r>
                        <a:rPr kumimoji="1" lang="en-US" altLang="ja-JP" sz="1600" b="0" dirty="0">
                          <a:solidFill>
                            <a:schemeClr val="tx1"/>
                          </a:solidFill>
                          <a:latin typeface="メイリオ" panose="020B0604030504040204" pitchFamily="50" charset="-128"/>
                          <a:ea typeface="メイリオ" panose="020B0604030504040204" pitchFamily="50" charset="-128"/>
                        </a:rPr>
                        <a:t>Text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Breakfast and dinner were delicious.</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8232047"/>
                  </a:ext>
                </a:extLst>
              </a:tr>
            </a:tbl>
          </a:graphicData>
        </a:graphic>
      </p:graphicFrame>
      <p:sp>
        <p:nvSpPr>
          <p:cNvPr id="13" name="楕円 12">
            <a:extLst>
              <a:ext uri="{FF2B5EF4-FFF2-40B4-BE49-F238E27FC236}">
                <a16:creationId xmlns:a16="http://schemas.microsoft.com/office/drawing/2014/main" id="{844BACD5-2700-6B1D-F2FE-0469A7D1F9C1}"/>
              </a:ext>
            </a:extLst>
          </p:cNvPr>
          <p:cNvSpPr/>
          <p:nvPr/>
        </p:nvSpPr>
        <p:spPr>
          <a:xfrm>
            <a:off x="4572000" y="808574"/>
            <a:ext cx="1159925" cy="4777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B3CE14FC-DD42-64CF-F94A-B904CBDA93EB}"/>
              </a:ext>
            </a:extLst>
          </p:cNvPr>
          <p:cNvSpPr/>
          <p:nvPr/>
        </p:nvSpPr>
        <p:spPr>
          <a:xfrm>
            <a:off x="6151459" y="836993"/>
            <a:ext cx="845956" cy="47778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265FD47A-841A-7207-DB90-C0B7C685A7D4}"/>
              </a:ext>
            </a:extLst>
          </p:cNvPr>
          <p:cNvSpPr/>
          <p:nvPr/>
        </p:nvSpPr>
        <p:spPr>
          <a:xfrm>
            <a:off x="5289525" y="1214178"/>
            <a:ext cx="953772" cy="477786"/>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コネクタ: カギ線 43">
            <a:extLst>
              <a:ext uri="{FF2B5EF4-FFF2-40B4-BE49-F238E27FC236}">
                <a16:creationId xmlns:a16="http://schemas.microsoft.com/office/drawing/2014/main" id="{05B0CADA-173F-D698-2498-DC2574EFA259}"/>
              </a:ext>
            </a:extLst>
          </p:cNvPr>
          <p:cNvCxnSpPr>
            <a:cxnSpLocks/>
          </p:cNvCxnSpPr>
          <p:nvPr/>
        </p:nvCxnSpPr>
        <p:spPr>
          <a:xfrm rot="10800000" flipV="1">
            <a:off x="2774297" y="1040424"/>
            <a:ext cx="1837834" cy="1135294"/>
          </a:xfrm>
          <a:prstGeom prst="bentConnector3">
            <a:avLst>
              <a:gd name="adj1" fmla="val 10017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08B8C9D6-29EB-C0FF-41F0-C8B423A04D98}"/>
              </a:ext>
            </a:extLst>
          </p:cNvPr>
          <p:cNvCxnSpPr>
            <a:cxnSpLocks/>
          </p:cNvCxnSpPr>
          <p:nvPr/>
        </p:nvCxnSpPr>
        <p:spPr>
          <a:xfrm rot="10800000" flipV="1">
            <a:off x="2898059" y="934289"/>
            <a:ext cx="3322443" cy="1934271"/>
          </a:xfrm>
          <a:prstGeom prst="bentConnector3">
            <a:avLst>
              <a:gd name="adj1" fmla="val 10016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コネクタ: カギ線 61">
            <a:extLst>
              <a:ext uri="{FF2B5EF4-FFF2-40B4-BE49-F238E27FC236}">
                <a16:creationId xmlns:a16="http://schemas.microsoft.com/office/drawing/2014/main" id="{7ED2691B-290C-FF51-05D7-E645EC88A0FB}"/>
              </a:ext>
            </a:extLst>
          </p:cNvPr>
          <p:cNvCxnSpPr>
            <a:cxnSpLocks/>
          </p:cNvCxnSpPr>
          <p:nvPr/>
        </p:nvCxnSpPr>
        <p:spPr>
          <a:xfrm rot="10800000" flipV="1">
            <a:off x="4454013" y="1563679"/>
            <a:ext cx="857635" cy="647512"/>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F8607017-D885-11CA-1C77-BD16C3BB57CE}"/>
              </a:ext>
            </a:extLst>
          </p:cNvPr>
          <p:cNvCxnSpPr>
            <a:cxnSpLocks/>
          </p:cNvCxnSpPr>
          <p:nvPr/>
        </p:nvCxnSpPr>
        <p:spPr>
          <a:xfrm rot="5400000">
            <a:off x="4510993" y="1664760"/>
            <a:ext cx="1176597" cy="1231004"/>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60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76FBC-F9A1-582B-0BA4-68E875EB3FE1}"/>
              </a:ext>
            </a:extLst>
          </p:cNvPr>
          <p:cNvSpPr>
            <a:spLocks noGrp="1"/>
          </p:cNvSpPr>
          <p:nvPr>
            <p:ph type="title"/>
          </p:nvPr>
        </p:nvSpPr>
        <p:spPr>
          <a:xfrm>
            <a:off x="797001" y="971246"/>
            <a:ext cx="6928905" cy="655721"/>
          </a:xfrm>
        </p:spPr>
        <p:txBody>
          <a:bodyPr>
            <a:normAutofit fontScale="90000"/>
          </a:bodyPr>
          <a:lstStyle/>
          <a:p>
            <a:r>
              <a:rPr kumimoji="1" lang="en-US" altLang="ja-JP" sz="3600" dirty="0" err="1">
                <a:latin typeface="メイリオ" panose="020B0604030504040204" pitchFamily="50" charset="-128"/>
                <a:ea typeface="メイリオ" panose="020B0604030504040204" pitchFamily="50" charset="-128"/>
              </a:rPr>
              <a:t>Mpm+T</a:t>
            </a:r>
            <a:r>
              <a:rPr kumimoji="1" lang="en-US" altLang="ja-JP" sz="3600" dirty="0">
                <a:latin typeface="メイリオ" panose="020B0604030504040204" pitchFamily="50" charset="-128"/>
                <a:ea typeface="メイリオ" panose="020B0604030504040204" pitchFamily="50" charset="-128"/>
              </a:rPr>
              <a:t> Parameters during Training</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表 6">
            <a:extLst>
              <a:ext uri="{FF2B5EF4-FFF2-40B4-BE49-F238E27FC236}">
                <a16:creationId xmlns:a16="http://schemas.microsoft.com/office/drawing/2014/main" id="{01AA2383-01FE-C103-18ED-D0225EBA1F5D}"/>
              </a:ext>
            </a:extLst>
          </p:cNvPr>
          <p:cNvGraphicFramePr>
            <a:graphicFrameLocks noGrp="1"/>
          </p:cNvGraphicFramePr>
          <p:nvPr>
            <p:ph idx="1"/>
            <p:extLst>
              <p:ext uri="{D42A27DB-BD31-4B8C-83A1-F6EECF244321}">
                <p14:modId xmlns:p14="http://schemas.microsoft.com/office/powerpoint/2010/main" val="3986075313"/>
              </p:ext>
            </p:extLst>
          </p:nvPr>
        </p:nvGraphicFramePr>
        <p:xfrm>
          <a:off x="855223" y="2147569"/>
          <a:ext cx="7433554" cy="4253876"/>
        </p:xfrm>
        <a:graphic>
          <a:graphicData uri="http://schemas.openxmlformats.org/drawingml/2006/table">
            <a:tbl>
              <a:tblPr firstRow="1" bandRow="1">
                <a:tableStyleId>{5C22544A-7EE6-4342-B048-85BDC9FD1C3A}</a:tableStyleId>
              </a:tblPr>
              <a:tblGrid>
                <a:gridCol w="4600496">
                  <a:extLst>
                    <a:ext uri="{9D8B030D-6E8A-4147-A177-3AD203B41FA5}">
                      <a16:colId xmlns:a16="http://schemas.microsoft.com/office/drawing/2014/main" val="1384531393"/>
                    </a:ext>
                  </a:extLst>
                </a:gridCol>
                <a:gridCol w="2833058">
                  <a:extLst>
                    <a:ext uri="{9D8B030D-6E8A-4147-A177-3AD203B41FA5}">
                      <a16:colId xmlns:a16="http://schemas.microsoft.com/office/drawing/2014/main" val="2033917415"/>
                    </a:ext>
                  </a:extLst>
                </a:gridCol>
              </a:tblGrid>
              <a:tr h="384403">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Input dimensions for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768</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384403">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Output dimensions for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384403">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Input dimensions for Transformer</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190575"/>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Output dimensions for Transformer</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356763"/>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Number of Transformer blocks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3</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7989404"/>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Number of heads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8959713"/>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Batch size</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0766444"/>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Optimization function</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Adam</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Learning rate</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0.0000076</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Loss function</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Binary Cross Entropy Loss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384403">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epochs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15</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6" name="スライド番号プレースホルダー 10">
            <a:extLst>
              <a:ext uri="{FF2B5EF4-FFF2-40B4-BE49-F238E27FC236}">
                <a16:creationId xmlns:a16="http://schemas.microsoft.com/office/drawing/2014/main" id="{7A561834-A9DD-809A-6FD0-BBD23A785CD5}"/>
              </a:ext>
            </a:extLst>
          </p:cNvPr>
          <p:cNvSpPr txBox="1">
            <a:spLocks/>
          </p:cNvSpPr>
          <p:nvPr/>
        </p:nvSpPr>
        <p:spPr>
          <a:xfrm>
            <a:off x="7725906" y="632368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3" name="表 2">
            <a:extLst>
              <a:ext uri="{FF2B5EF4-FFF2-40B4-BE49-F238E27FC236}">
                <a16:creationId xmlns:a16="http://schemas.microsoft.com/office/drawing/2014/main" id="{4C6370D4-9701-B9F2-644F-2C945AF33E96}"/>
              </a:ext>
            </a:extLst>
          </p:cNvPr>
          <p:cNvGraphicFramePr>
            <a:graphicFrameLocks noGrp="1"/>
          </p:cNvGraphicFramePr>
          <p:nvPr>
            <p:extLst>
              <p:ext uri="{D42A27DB-BD31-4B8C-83A1-F6EECF244321}">
                <p14:modId xmlns:p14="http://schemas.microsoft.com/office/powerpoint/2010/main" val="3891372728"/>
              </p:ext>
            </p:extLst>
          </p:nvPr>
        </p:nvGraphicFramePr>
        <p:xfrm>
          <a:off x="855223" y="1733628"/>
          <a:ext cx="7433554" cy="413941"/>
        </p:xfrm>
        <a:graphic>
          <a:graphicData uri="http://schemas.openxmlformats.org/drawingml/2006/table">
            <a:tbl>
              <a:tblPr firstRow="1" bandRow="1">
                <a:tableStyleId>{5C22544A-7EE6-4342-B048-85BDC9FD1C3A}</a:tableStyleId>
              </a:tblPr>
              <a:tblGrid>
                <a:gridCol w="4600497">
                  <a:extLst>
                    <a:ext uri="{9D8B030D-6E8A-4147-A177-3AD203B41FA5}">
                      <a16:colId xmlns:a16="http://schemas.microsoft.com/office/drawing/2014/main" val="261134425"/>
                    </a:ext>
                  </a:extLst>
                </a:gridCol>
                <a:gridCol w="2833057">
                  <a:extLst>
                    <a:ext uri="{9D8B030D-6E8A-4147-A177-3AD203B41FA5}">
                      <a16:colId xmlns:a16="http://schemas.microsoft.com/office/drawing/2014/main" val="3255831267"/>
                    </a:ext>
                  </a:extLst>
                </a:gridCol>
              </a:tblGrid>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Number of layers in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12</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7992832"/>
                  </a:ext>
                </a:extLst>
              </a:tr>
            </a:tbl>
          </a:graphicData>
        </a:graphic>
      </p:graphicFrame>
    </p:spTree>
    <p:extLst>
      <p:ext uri="{BB962C8B-B14F-4D97-AF65-F5344CB8AC3E}">
        <p14:creationId xmlns:p14="http://schemas.microsoft.com/office/powerpoint/2010/main" val="170248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76FBC-F9A1-582B-0BA4-68E875EB3FE1}"/>
              </a:ext>
            </a:extLst>
          </p:cNvPr>
          <p:cNvSpPr>
            <a:spLocks noGrp="1"/>
          </p:cNvSpPr>
          <p:nvPr>
            <p:ph type="title"/>
          </p:nvPr>
        </p:nvSpPr>
        <p:spPr>
          <a:xfrm>
            <a:off x="797001" y="865363"/>
            <a:ext cx="7541087" cy="655721"/>
          </a:xfrm>
        </p:spPr>
        <p:txBody>
          <a:bodyPr>
            <a:normAutofit fontScale="90000"/>
          </a:bodyPr>
          <a:lstStyle/>
          <a:p>
            <a:r>
              <a:rPr lang="en-US" altLang="ja-JP" sz="3600" dirty="0">
                <a:latin typeface="メイリオ" panose="020B0604030504040204" pitchFamily="50" charset="-128"/>
                <a:ea typeface="メイリオ" panose="020B0604030504040204" pitchFamily="50" charset="-128"/>
              </a:rPr>
              <a:t>BERT</a:t>
            </a:r>
            <a:r>
              <a:rPr lang="ja-JP" altLang="en-US" sz="3600" dirty="0">
                <a:latin typeface="メイリオ" panose="020B0604030504040204" pitchFamily="50" charset="-128"/>
                <a:ea typeface="メイリオ" panose="020B0604030504040204" pitchFamily="50" charset="-128"/>
              </a:rPr>
              <a:t>＋</a:t>
            </a:r>
            <a:r>
              <a:rPr lang="en-US" altLang="ja-JP" sz="3600" dirty="0">
                <a:latin typeface="メイリオ" panose="020B0604030504040204" pitchFamily="50" charset="-128"/>
                <a:ea typeface="メイリオ" panose="020B0604030504040204" pitchFamily="50" charset="-128"/>
              </a:rPr>
              <a:t>MLP P</a:t>
            </a:r>
            <a:r>
              <a:rPr kumimoji="1" lang="en-US" altLang="ja-JP" sz="3600" dirty="0">
                <a:latin typeface="メイリオ" panose="020B0604030504040204" pitchFamily="50" charset="-128"/>
                <a:ea typeface="メイリオ" panose="020B0604030504040204" pitchFamily="50" charset="-128"/>
              </a:rPr>
              <a:t>arameters during Training</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表 6">
            <a:extLst>
              <a:ext uri="{FF2B5EF4-FFF2-40B4-BE49-F238E27FC236}">
                <a16:creationId xmlns:a16="http://schemas.microsoft.com/office/drawing/2014/main" id="{01AA2383-01FE-C103-18ED-D0225EBA1F5D}"/>
              </a:ext>
            </a:extLst>
          </p:cNvPr>
          <p:cNvGraphicFramePr>
            <a:graphicFrameLocks noGrp="1"/>
          </p:cNvGraphicFramePr>
          <p:nvPr>
            <p:ph idx="1"/>
            <p:extLst>
              <p:ext uri="{D42A27DB-BD31-4B8C-83A1-F6EECF244321}">
                <p14:modId xmlns:p14="http://schemas.microsoft.com/office/powerpoint/2010/main" val="3451374273"/>
              </p:ext>
            </p:extLst>
          </p:nvPr>
        </p:nvGraphicFramePr>
        <p:xfrm>
          <a:off x="889038" y="2020306"/>
          <a:ext cx="7108088" cy="3703039"/>
        </p:xfrm>
        <a:graphic>
          <a:graphicData uri="http://schemas.openxmlformats.org/drawingml/2006/table">
            <a:tbl>
              <a:tblPr firstRow="1" bandRow="1">
                <a:tableStyleId>{5C22544A-7EE6-4342-B048-85BDC9FD1C3A}</a:tableStyleId>
              </a:tblPr>
              <a:tblGrid>
                <a:gridCol w="4399071">
                  <a:extLst>
                    <a:ext uri="{9D8B030D-6E8A-4147-A177-3AD203B41FA5}">
                      <a16:colId xmlns:a16="http://schemas.microsoft.com/office/drawing/2014/main" val="1384531393"/>
                    </a:ext>
                  </a:extLst>
                </a:gridCol>
                <a:gridCol w="2709017">
                  <a:extLst>
                    <a:ext uri="{9D8B030D-6E8A-4147-A177-3AD203B41FA5}">
                      <a16:colId xmlns:a16="http://schemas.microsoft.com/office/drawing/2014/main" val="2033917415"/>
                    </a:ext>
                  </a:extLst>
                </a:gridCol>
              </a:tblGrid>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Number of layers in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12</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Input dimensions for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Output dimensions for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190575"/>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Batch size</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40</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504405"/>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Optimization function</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Adam</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Learning rate</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0.0000076</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805452">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Loss function</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Binary Cross Entropy Loss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epochs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20</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6" name="スライド番号プレースホルダー 10">
            <a:extLst>
              <a:ext uri="{FF2B5EF4-FFF2-40B4-BE49-F238E27FC236}">
                <a16:creationId xmlns:a16="http://schemas.microsoft.com/office/drawing/2014/main" id="{78B12BA2-F5E1-6FFB-4B38-1E7B5DA0865D}"/>
              </a:ext>
            </a:extLst>
          </p:cNvPr>
          <p:cNvSpPr txBox="1">
            <a:spLocks/>
          </p:cNvSpPr>
          <p:nvPr/>
        </p:nvSpPr>
        <p:spPr>
          <a:xfrm>
            <a:off x="7609668" y="6222567"/>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0630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76FBC-F9A1-582B-0BA4-68E875EB3FE1}"/>
              </a:ext>
            </a:extLst>
          </p:cNvPr>
          <p:cNvSpPr>
            <a:spLocks noGrp="1"/>
          </p:cNvSpPr>
          <p:nvPr>
            <p:ph type="title"/>
          </p:nvPr>
        </p:nvSpPr>
        <p:spPr>
          <a:xfrm>
            <a:off x="873539" y="364793"/>
            <a:ext cx="7332814" cy="655721"/>
          </a:xfrm>
        </p:spPr>
        <p:txBody>
          <a:bodyPr>
            <a:normAutofit fontScale="90000"/>
          </a:bodyPr>
          <a:lstStyle/>
          <a:p>
            <a:r>
              <a:rPr kumimoji="1" lang="en-US" altLang="ja-JP" sz="3600" dirty="0">
                <a:latin typeface="メイリオ" panose="020B0604030504040204" pitchFamily="50" charset="-128"/>
                <a:ea typeface="メイリオ" panose="020B0604030504040204" pitchFamily="50" charset="-128"/>
              </a:rPr>
              <a:t>Model of Miura et al.</a:t>
            </a:r>
            <a:br>
              <a:rPr kumimoji="1" lang="en-US" altLang="ja-JP" sz="3600" dirty="0">
                <a:latin typeface="メイリオ" panose="020B0604030504040204" pitchFamily="50" charset="-128"/>
                <a:ea typeface="メイリオ" panose="020B0604030504040204" pitchFamily="50" charset="-128"/>
              </a:rPr>
            </a:br>
            <a:r>
              <a:rPr kumimoji="1" lang="en-US" altLang="ja-JP" sz="3600" dirty="0">
                <a:latin typeface="メイリオ" panose="020B0604030504040204" pitchFamily="50" charset="-128"/>
                <a:ea typeface="メイリオ" panose="020B0604030504040204" pitchFamily="50" charset="-128"/>
              </a:rPr>
              <a:t>Parameters during </a:t>
            </a:r>
            <a:r>
              <a:rPr lang="en-US" altLang="ja-JP" sz="3600" dirty="0">
                <a:latin typeface="メイリオ" panose="020B0604030504040204" pitchFamily="50" charset="-128"/>
                <a:ea typeface="メイリオ" panose="020B0604030504040204" pitchFamily="50" charset="-128"/>
              </a:rPr>
              <a:t>T</a:t>
            </a:r>
            <a:r>
              <a:rPr kumimoji="1" lang="en-US" altLang="ja-JP" sz="3600" dirty="0">
                <a:latin typeface="メイリオ" panose="020B0604030504040204" pitchFamily="50" charset="-128"/>
                <a:ea typeface="メイリオ" panose="020B0604030504040204" pitchFamily="50" charset="-128"/>
              </a:rPr>
              <a:t>raining</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表 6">
            <a:extLst>
              <a:ext uri="{FF2B5EF4-FFF2-40B4-BE49-F238E27FC236}">
                <a16:creationId xmlns:a16="http://schemas.microsoft.com/office/drawing/2014/main" id="{01AA2383-01FE-C103-18ED-D0225EBA1F5D}"/>
              </a:ext>
            </a:extLst>
          </p:cNvPr>
          <p:cNvGraphicFramePr>
            <a:graphicFrameLocks noGrp="1"/>
          </p:cNvGraphicFramePr>
          <p:nvPr>
            <p:ph idx="1"/>
            <p:extLst>
              <p:ext uri="{D42A27DB-BD31-4B8C-83A1-F6EECF244321}">
                <p14:modId xmlns:p14="http://schemas.microsoft.com/office/powerpoint/2010/main" val="2004366257"/>
              </p:ext>
            </p:extLst>
          </p:nvPr>
        </p:nvGraphicFramePr>
        <p:xfrm>
          <a:off x="873539" y="1400152"/>
          <a:ext cx="7108087" cy="5358803"/>
        </p:xfrm>
        <a:graphic>
          <a:graphicData uri="http://schemas.openxmlformats.org/drawingml/2006/table">
            <a:tbl>
              <a:tblPr firstRow="1" bandRow="1">
                <a:tableStyleId>{5C22544A-7EE6-4342-B048-85BDC9FD1C3A}</a:tableStyleId>
              </a:tblPr>
              <a:tblGrid>
                <a:gridCol w="4399071">
                  <a:extLst>
                    <a:ext uri="{9D8B030D-6E8A-4147-A177-3AD203B41FA5}">
                      <a16:colId xmlns:a16="http://schemas.microsoft.com/office/drawing/2014/main" val="1384531393"/>
                    </a:ext>
                  </a:extLst>
                </a:gridCol>
                <a:gridCol w="2709016">
                  <a:extLst>
                    <a:ext uri="{9D8B030D-6E8A-4147-A177-3AD203B41FA5}">
                      <a16:colId xmlns:a16="http://schemas.microsoft.com/office/drawing/2014/main" val="2033917415"/>
                    </a:ext>
                  </a:extLst>
                </a:gridCol>
              </a:tblGrid>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Number of layers in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12</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228087"/>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Input dimensions for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768</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7096278"/>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Output dimensions for BERT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100</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3190575"/>
                  </a:ext>
                </a:extLst>
              </a:tr>
              <a:tr h="413941">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Input dimensions for Transformer</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b="0" dirty="0">
                          <a:solidFill>
                            <a:schemeClr val="tx1"/>
                          </a:solidFill>
                          <a:latin typeface="メイリオ" panose="020B0604030504040204" pitchFamily="50" charset="-128"/>
                          <a:ea typeface="メイリオ" panose="020B0604030504040204" pitchFamily="50" charset="-128"/>
                        </a:rPr>
                        <a:t>768</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5577726"/>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Output dimensions for Transformer</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14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9410384"/>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Number of Transformer blocks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3891755"/>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Number of heads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4261134"/>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Batch size</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4</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8504405"/>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Optimization function</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Adam</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4599832"/>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Learning rate</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0.000057</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51890"/>
                  </a:ext>
                </a:extLst>
              </a:tr>
              <a:tr h="805452">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Loss function</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Binary Cross Entropy Loss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8170239"/>
                  </a:ext>
                </a:extLst>
              </a:tr>
              <a:tr h="413941">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epochs</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kumimoji="1" lang="en-US" altLang="ja-JP" sz="1600" dirty="0">
                          <a:solidFill>
                            <a:schemeClr val="tx1"/>
                          </a:solidFill>
                          <a:latin typeface="メイリオ" panose="020B0604030504040204" pitchFamily="50" charset="-128"/>
                          <a:ea typeface="メイリオ" panose="020B0604030504040204" pitchFamily="50" charset="-128"/>
                        </a:rPr>
                        <a:t>20</a:t>
                      </a:r>
                      <a:endParaRPr kumimoji="1" lang="ja-JP" altLang="en-US" sz="1600" dirty="0">
                        <a:solidFill>
                          <a:schemeClr val="tx1"/>
                        </a:solidFill>
                        <a:latin typeface="メイリオ" panose="020B0604030504040204" pitchFamily="50" charset="-128"/>
                        <a:ea typeface="メイリオ" panose="020B0604030504040204" pitchFamily="50" charset="-128"/>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0351360"/>
                  </a:ext>
                </a:extLst>
              </a:tr>
            </a:tbl>
          </a:graphicData>
        </a:graphic>
      </p:graphicFrame>
      <p:sp>
        <p:nvSpPr>
          <p:cNvPr id="6" name="スライド番号プレースホルダー 10">
            <a:extLst>
              <a:ext uri="{FF2B5EF4-FFF2-40B4-BE49-F238E27FC236}">
                <a16:creationId xmlns:a16="http://schemas.microsoft.com/office/drawing/2014/main" id="{78B12BA2-F5E1-6FFB-4B38-1E7B5DA0865D}"/>
              </a:ext>
            </a:extLst>
          </p:cNvPr>
          <p:cNvSpPr txBox="1">
            <a:spLocks/>
          </p:cNvSpPr>
          <p:nvPr/>
        </p:nvSpPr>
        <p:spPr>
          <a:xfrm>
            <a:off x="7689275" y="6323688"/>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201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478E12-3BD1-CA31-9A7C-1F47930E985D}"/>
              </a:ext>
            </a:extLst>
          </p:cNvPr>
          <p:cNvSpPr>
            <a:spLocks noGrp="1"/>
          </p:cNvSpPr>
          <p:nvPr>
            <p:ph type="title"/>
          </p:nvPr>
        </p:nvSpPr>
        <p:spPr>
          <a:xfrm>
            <a:off x="255722" y="499829"/>
            <a:ext cx="8632556" cy="990600"/>
          </a:xfrm>
        </p:spPr>
        <p:txBody>
          <a:bodyPr>
            <a:noAutofit/>
          </a:bodyPr>
          <a:lstStyle/>
          <a:p>
            <a:r>
              <a:rPr lang="en-US" altLang="ja-JP" sz="3600" dirty="0">
                <a:latin typeface="メイリオ" panose="020B0604030504040204" pitchFamily="50" charset="-128"/>
                <a:ea typeface="メイリオ" panose="020B0604030504040204" pitchFamily="50" charset="-128"/>
              </a:rPr>
              <a:t>Entity classifiers and</a:t>
            </a:r>
            <a:r>
              <a:rPr lang="ja-JP" altLang="en-US" sz="3600" dirty="0">
                <a:latin typeface="メイリオ" panose="020B0604030504040204" pitchFamily="50" charset="-128"/>
                <a:ea typeface="メイリオ" panose="020B0604030504040204" pitchFamily="50" charset="-128"/>
              </a:rPr>
              <a:t> </a:t>
            </a:r>
            <a:r>
              <a:rPr lang="en-US" altLang="ja-JP" sz="3600" dirty="0">
                <a:latin typeface="メイリオ" panose="020B0604030504040204" pitchFamily="50" charset="-128"/>
                <a:ea typeface="メイリオ" panose="020B0604030504040204" pitchFamily="50" charset="-128"/>
              </a:rPr>
              <a:t>attribute classifiers</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D50AE90-CF47-42E7-F77D-F957DFA6564F}"/>
              </a:ext>
            </a:extLst>
          </p:cNvPr>
          <p:cNvSpPr>
            <a:spLocks noGrp="1"/>
          </p:cNvSpPr>
          <p:nvPr>
            <p:ph idx="1"/>
          </p:nvPr>
        </p:nvSpPr>
        <p:spPr>
          <a:xfrm>
            <a:off x="171450" y="2319496"/>
            <a:ext cx="8801100" cy="4251786"/>
          </a:xfrm>
        </p:spPr>
        <p:txBody>
          <a:bodyPr>
            <a:normAutofit/>
          </a:bodyPr>
          <a:lstStyle/>
          <a:p>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Accuracy in the test data for each model of entity classifiers</a:t>
            </a:r>
            <a:endParaRPr lang="en-US" altLang="ja-JP" sz="1800" dirty="0">
              <a:latin typeface="+mj-ea"/>
              <a:ea typeface="+mj-ea"/>
            </a:endParaRPr>
          </a:p>
          <a:p>
            <a:endParaRPr lang="en-US" altLang="ja-JP" sz="1800" dirty="0">
              <a:latin typeface="+mj-ea"/>
              <a:ea typeface="+mj-ea"/>
            </a:endParaRPr>
          </a:p>
          <a:p>
            <a:pPr marL="0" indent="0">
              <a:buNone/>
            </a:pPr>
            <a:endParaRPr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Accuracy in the test data for each model of attribute classifiers</a:t>
            </a:r>
            <a:endParaRPr lang="en-US" altLang="ja-JP" sz="1800" dirty="0"/>
          </a:p>
        </p:txBody>
      </p:sp>
      <p:graphicFrame>
        <p:nvGraphicFramePr>
          <p:cNvPr id="4" name="表 4">
            <a:extLst>
              <a:ext uri="{FF2B5EF4-FFF2-40B4-BE49-F238E27FC236}">
                <a16:creationId xmlns:a16="http://schemas.microsoft.com/office/drawing/2014/main" id="{4C114151-2F74-A32D-6AB6-3A0DE9D3DE9D}"/>
              </a:ext>
            </a:extLst>
          </p:cNvPr>
          <p:cNvGraphicFramePr>
            <a:graphicFrameLocks noGrp="1"/>
          </p:cNvGraphicFramePr>
          <p:nvPr>
            <p:extLst>
              <p:ext uri="{D42A27DB-BD31-4B8C-83A1-F6EECF244321}">
                <p14:modId xmlns:p14="http://schemas.microsoft.com/office/powerpoint/2010/main" val="2227078868"/>
              </p:ext>
            </p:extLst>
          </p:nvPr>
        </p:nvGraphicFramePr>
        <p:xfrm>
          <a:off x="255722" y="3429000"/>
          <a:ext cx="8802556" cy="1033366"/>
        </p:xfrm>
        <a:graphic>
          <a:graphicData uri="http://schemas.openxmlformats.org/drawingml/2006/table">
            <a:tbl>
              <a:tblPr firstRow="1" bandRow="1">
                <a:tableStyleId>{5C22544A-7EE6-4342-B048-85BDC9FD1C3A}</a:tableStyleId>
              </a:tblPr>
              <a:tblGrid>
                <a:gridCol w="1257508">
                  <a:extLst>
                    <a:ext uri="{9D8B030D-6E8A-4147-A177-3AD203B41FA5}">
                      <a16:colId xmlns:a16="http://schemas.microsoft.com/office/drawing/2014/main" val="1058550353"/>
                    </a:ext>
                  </a:extLst>
                </a:gridCol>
                <a:gridCol w="1257508">
                  <a:extLst>
                    <a:ext uri="{9D8B030D-6E8A-4147-A177-3AD203B41FA5}">
                      <a16:colId xmlns:a16="http://schemas.microsoft.com/office/drawing/2014/main" val="3463732163"/>
                    </a:ext>
                  </a:extLst>
                </a:gridCol>
                <a:gridCol w="1257508">
                  <a:extLst>
                    <a:ext uri="{9D8B030D-6E8A-4147-A177-3AD203B41FA5}">
                      <a16:colId xmlns:a16="http://schemas.microsoft.com/office/drawing/2014/main" val="4193023271"/>
                    </a:ext>
                  </a:extLst>
                </a:gridCol>
                <a:gridCol w="1257508">
                  <a:extLst>
                    <a:ext uri="{9D8B030D-6E8A-4147-A177-3AD203B41FA5}">
                      <a16:colId xmlns:a16="http://schemas.microsoft.com/office/drawing/2014/main" val="784008570"/>
                    </a:ext>
                  </a:extLst>
                </a:gridCol>
                <a:gridCol w="1257508">
                  <a:extLst>
                    <a:ext uri="{9D8B030D-6E8A-4147-A177-3AD203B41FA5}">
                      <a16:colId xmlns:a16="http://schemas.microsoft.com/office/drawing/2014/main" val="3836444141"/>
                    </a:ext>
                  </a:extLst>
                </a:gridCol>
                <a:gridCol w="1257508">
                  <a:extLst>
                    <a:ext uri="{9D8B030D-6E8A-4147-A177-3AD203B41FA5}">
                      <a16:colId xmlns:a16="http://schemas.microsoft.com/office/drawing/2014/main" val="2474395205"/>
                    </a:ext>
                  </a:extLst>
                </a:gridCol>
                <a:gridCol w="1257508">
                  <a:extLst>
                    <a:ext uri="{9D8B030D-6E8A-4147-A177-3AD203B41FA5}">
                      <a16:colId xmlns:a16="http://schemas.microsoft.com/office/drawing/2014/main" val="3145069855"/>
                    </a:ext>
                  </a:extLst>
                </a:gridCol>
              </a:tblGrid>
              <a:tr h="324706">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breakfast</a:t>
                      </a: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dinner</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bath</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service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state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facility</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room</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1721275990"/>
                  </a:ext>
                </a:extLst>
              </a:tr>
              <a:tr h="671058">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0.916</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0.002</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0.923</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0.006</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0.943</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0.005</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0070C0"/>
                          </a:solidFill>
                          <a:latin typeface="メイリオ" panose="020B0604030504040204" pitchFamily="50" charset="-128"/>
                          <a:ea typeface="メイリオ" panose="020B0604030504040204" pitchFamily="50" charset="-128"/>
                        </a:rPr>
                        <a:t>0.888</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0.005</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FF0000"/>
                          </a:solidFill>
                          <a:latin typeface="メイリオ" panose="020B0604030504040204" pitchFamily="50" charset="-128"/>
                          <a:ea typeface="メイリオ" panose="020B0604030504040204" pitchFamily="50" charset="-128"/>
                        </a:rPr>
                        <a:t>0.951</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0070C0"/>
                          </a:solidFill>
                          <a:latin typeface="メイリオ" panose="020B0604030504040204" pitchFamily="50" charset="-128"/>
                          <a:ea typeface="メイリオ" panose="020B0604030504040204" pitchFamily="50" charset="-128"/>
                        </a:rPr>
                        <a:t>0.868</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 </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0.919</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3179422872"/>
                  </a:ext>
                </a:extLst>
              </a:tr>
            </a:tbl>
          </a:graphicData>
        </a:graphic>
      </p:graphicFrame>
      <p:graphicFrame>
        <p:nvGraphicFramePr>
          <p:cNvPr id="5" name="表 4">
            <a:extLst>
              <a:ext uri="{FF2B5EF4-FFF2-40B4-BE49-F238E27FC236}">
                <a16:creationId xmlns:a16="http://schemas.microsoft.com/office/drawing/2014/main" id="{7AD9011C-0735-3483-D211-B1E928C613EF}"/>
              </a:ext>
            </a:extLst>
          </p:cNvPr>
          <p:cNvGraphicFramePr>
            <a:graphicFrameLocks noGrp="1"/>
          </p:cNvGraphicFramePr>
          <p:nvPr>
            <p:extLst>
              <p:ext uri="{D42A27DB-BD31-4B8C-83A1-F6EECF244321}">
                <p14:modId xmlns:p14="http://schemas.microsoft.com/office/powerpoint/2010/main" val="3374553540"/>
              </p:ext>
            </p:extLst>
          </p:nvPr>
        </p:nvGraphicFramePr>
        <p:xfrm>
          <a:off x="171450" y="5418787"/>
          <a:ext cx="8886829" cy="1079469"/>
        </p:xfrm>
        <a:graphic>
          <a:graphicData uri="http://schemas.openxmlformats.org/drawingml/2006/table">
            <a:tbl>
              <a:tblPr firstRow="1" bandRow="1">
                <a:tableStyleId>{5C22544A-7EE6-4342-B048-85BDC9FD1C3A}</a:tableStyleId>
              </a:tblPr>
              <a:tblGrid>
                <a:gridCol w="1269547">
                  <a:extLst>
                    <a:ext uri="{9D8B030D-6E8A-4147-A177-3AD203B41FA5}">
                      <a16:colId xmlns:a16="http://schemas.microsoft.com/office/drawing/2014/main" val="921239070"/>
                    </a:ext>
                  </a:extLst>
                </a:gridCol>
                <a:gridCol w="1269547">
                  <a:extLst>
                    <a:ext uri="{9D8B030D-6E8A-4147-A177-3AD203B41FA5}">
                      <a16:colId xmlns:a16="http://schemas.microsoft.com/office/drawing/2014/main" val="3372339887"/>
                    </a:ext>
                  </a:extLst>
                </a:gridCol>
                <a:gridCol w="1269547">
                  <a:extLst>
                    <a:ext uri="{9D8B030D-6E8A-4147-A177-3AD203B41FA5}">
                      <a16:colId xmlns:a16="http://schemas.microsoft.com/office/drawing/2014/main" val="3376899320"/>
                    </a:ext>
                  </a:extLst>
                </a:gridCol>
                <a:gridCol w="1269547">
                  <a:extLst>
                    <a:ext uri="{9D8B030D-6E8A-4147-A177-3AD203B41FA5}">
                      <a16:colId xmlns:a16="http://schemas.microsoft.com/office/drawing/2014/main" val="1798855815"/>
                    </a:ext>
                  </a:extLst>
                </a:gridCol>
                <a:gridCol w="1269547">
                  <a:extLst>
                    <a:ext uri="{9D8B030D-6E8A-4147-A177-3AD203B41FA5}">
                      <a16:colId xmlns:a16="http://schemas.microsoft.com/office/drawing/2014/main" val="4179974617"/>
                    </a:ext>
                  </a:extLst>
                </a:gridCol>
                <a:gridCol w="1269547">
                  <a:extLst>
                    <a:ext uri="{9D8B030D-6E8A-4147-A177-3AD203B41FA5}">
                      <a16:colId xmlns:a16="http://schemas.microsoft.com/office/drawing/2014/main" val="2943642199"/>
                    </a:ext>
                  </a:extLst>
                </a:gridCol>
                <a:gridCol w="1269547">
                  <a:extLst>
                    <a:ext uri="{9D8B030D-6E8A-4147-A177-3AD203B41FA5}">
                      <a16:colId xmlns:a16="http://schemas.microsoft.com/office/drawing/2014/main" val="1318067231"/>
                    </a:ext>
                  </a:extLst>
                </a:gridCol>
              </a:tblGrid>
              <a:tr h="370809">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breakfast</a:t>
                      </a: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dinner</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bath</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service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state</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facility</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room</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2564686541"/>
                  </a:ext>
                </a:extLst>
              </a:tr>
              <a:tr h="568574">
                <a:tc>
                  <a:txBody>
                    <a:bodyPr/>
                    <a:lstStyle/>
                    <a:p>
                      <a:pPr algn="ctr"/>
                      <a:r>
                        <a:rPr kumimoji="1" lang="en-US" altLang="ja-JP" sz="1400" dirty="0">
                          <a:solidFill>
                            <a:srgbClr val="FF0000"/>
                          </a:solidFill>
                          <a:latin typeface="メイリオ" panose="020B0604030504040204" pitchFamily="50" charset="-128"/>
                          <a:ea typeface="メイリオ" panose="020B0604030504040204" pitchFamily="50" charset="-128"/>
                        </a:rPr>
                        <a:t>0.936</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0.922</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0.005</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0.917</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0.926</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0.01</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chemeClr val="tx1"/>
                          </a:solidFill>
                          <a:latin typeface="メイリオ" panose="020B0604030504040204" pitchFamily="50" charset="-128"/>
                          <a:ea typeface="メイリオ" panose="020B0604030504040204" pitchFamily="50" charset="-128"/>
                        </a:rPr>
                        <a:t>0.925</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0.003</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b="0" i="0" kern="1200" dirty="0">
                          <a:solidFill>
                            <a:schemeClr val="dk1"/>
                          </a:solidFill>
                          <a:effectLst/>
                          <a:latin typeface="メイリオ" panose="020B0604030504040204" pitchFamily="50" charset="-128"/>
                          <a:ea typeface="メイリオ" panose="020B0604030504040204" pitchFamily="50" charset="-128"/>
                          <a:cs typeface="+mn-cs"/>
                        </a:rPr>
                        <a:t>0.908</a:t>
                      </a:r>
                    </a:p>
                    <a:p>
                      <a:pPr algn="ctr"/>
                      <a:r>
                        <a:rPr kumimoji="1" lang="en-US" altLang="ja-JP" sz="1400" b="0" i="0" kern="1200" dirty="0">
                          <a:solidFill>
                            <a:schemeClr val="dk1"/>
                          </a:solidFill>
                          <a:effectLst/>
                          <a:latin typeface="メイリオ" panose="020B0604030504040204" pitchFamily="50" charset="-128"/>
                          <a:ea typeface="メイリオ" panose="020B0604030504040204" pitchFamily="50" charset="-128"/>
                          <a:cs typeface="+mn-cs"/>
                        </a:rPr>
                        <a:t>±</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0.094</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tc>
                  <a:txBody>
                    <a:bodyPr/>
                    <a:lstStyle/>
                    <a:p>
                      <a:pPr algn="ctr"/>
                      <a:r>
                        <a:rPr kumimoji="1" lang="en-US" altLang="ja-JP" sz="1400" dirty="0">
                          <a:solidFill>
                            <a:srgbClr val="0070C0"/>
                          </a:solidFill>
                          <a:latin typeface="メイリオ" panose="020B0604030504040204" pitchFamily="50" charset="-128"/>
                          <a:ea typeface="メイリオ" panose="020B0604030504040204" pitchFamily="50" charset="-128"/>
                        </a:rPr>
                        <a:t>0.905</a:t>
                      </a:r>
                    </a:p>
                    <a:p>
                      <a:pPr algn="ctr"/>
                      <a:r>
                        <a:rPr kumimoji="1" lang="en-US" altLang="ja-JP" sz="1400" dirty="0">
                          <a:solidFill>
                            <a:schemeClr val="tx1"/>
                          </a:solidFill>
                          <a:latin typeface="メイリオ" panose="020B0604030504040204" pitchFamily="50" charset="-128"/>
                          <a:ea typeface="メイリオ" panose="020B0604030504040204" pitchFamily="50" charset="-128"/>
                        </a:rPr>
                        <a:t>±</a:t>
                      </a:r>
                      <a:br>
                        <a:rPr kumimoji="1" lang="en-US" altLang="ja-JP" sz="1400" dirty="0">
                          <a:solidFill>
                            <a:schemeClr val="tx1"/>
                          </a:solidFill>
                          <a:latin typeface="メイリオ" panose="020B0604030504040204" pitchFamily="50" charset="-128"/>
                          <a:ea typeface="メイリオ" panose="020B0604030504040204" pitchFamily="50" charset="-128"/>
                        </a:rPr>
                      </a:br>
                      <a:r>
                        <a:rPr kumimoji="1" lang="en-US" altLang="ja-JP" sz="1400" dirty="0">
                          <a:solidFill>
                            <a:schemeClr val="tx1"/>
                          </a:solidFill>
                          <a:latin typeface="メイリオ" panose="020B0604030504040204" pitchFamily="50" charset="-128"/>
                          <a:ea typeface="メイリオ" panose="020B0604030504040204" pitchFamily="50" charset="-128"/>
                        </a:rPr>
                        <a:t>0.007</a:t>
                      </a:r>
                      <a:endParaRPr kumimoji="1" lang="ja-JP" altLang="en-US" sz="1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bg2"/>
                    </a:solidFill>
                  </a:tcPr>
                </a:tc>
                <a:extLst>
                  <a:ext uri="{0D108BD9-81ED-4DB2-BD59-A6C34878D82A}">
                    <a16:rowId xmlns:a16="http://schemas.microsoft.com/office/drawing/2014/main" val="2724715663"/>
                  </a:ext>
                </a:extLst>
              </a:tr>
            </a:tbl>
          </a:graphicData>
        </a:graphic>
      </p:graphicFrame>
      <p:sp>
        <p:nvSpPr>
          <p:cNvPr id="6" name="スライド番号プレースホルダー 10">
            <a:extLst>
              <a:ext uri="{FF2B5EF4-FFF2-40B4-BE49-F238E27FC236}">
                <a16:creationId xmlns:a16="http://schemas.microsoft.com/office/drawing/2014/main" id="{00525090-8252-53D3-7C52-C732638E8527}"/>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CF29A553-4D58-D2B7-D961-FF4C5A7C4B37}"/>
              </a:ext>
            </a:extLst>
          </p:cNvPr>
          <p:cNvSpPr txBox="1"/>
          <p:nvPr/>
        </p:nvSpPr>
        <p:spPr>
          <a:xfrm>
            <a:off x="519370" y="1621481"/>
            <a:ext cx="8624630"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5-fold cross-validation results for each sub-classifier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9584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027E16D-ACE0-4E85-B3EF-E5DFC7C9CCEF}"/>
              </a:ext>
            </a:extLst>
          </p:cNvPr>
          <p:cNvSpPr>
            <a:spLocks noGrp="1"/>
          </p:cNvSpPr>
          <p:nvPr>
            <p:ph type="title"/>
          </p:nvPr>
        </p:nvSpPr>
        <p:spPr>
          <a:xfrm>
            <a:off x="806726" y="1342442"/>
            <a:ext cx="5012824" cy="413657"/>
          </a:xfrm>
        </p:spPr>
        <p:txBody>
          <a:bodyPr>
            <a:noAutofit/>
          </a:bodyPr>
          <a:lstStyle/>
          <a:p>
            <a:r>
              <a:rPr lang="en-US" altLang="ja-JP" sz="3600" dirty="0">
                <a:latin typeface="メイリオ" panose="020B0604030504040204" pitchFamily="50" charset="-128"/>
                <a:ea typeface="メイリオ" panose="020B0604030504040204" pitchFamily="50" charset="-128"/>
              </a:rPr>
              <a:t>Agenda</a:t>
            </a:r>
            <a:endParaRPr lang="ja-JP" altLang="en-US" sz="3600" dirty="0">
              <a:latin typeface="メイリオ" panose="020B0604030504040204" pitchFamily="50" charset="-128"/>
              <a:ea typeface="メイリオ" panose="020B0604030504040204" pitchFamily="50" charset="-128"/>
            </a:endParaRPr>
          </a:p>
        </p:txBody>
      </p:sp>
      <p:sp>
        <p:nvSpPr>
          <p:cNvPr id="7" name="コンテンツ プレースホルダー 6">
            <a:extLst>
              <a:ext uri="{FF2B5EF4-FFF2-40B4-BE49-F238E27FC236}">
                <a16:creationId xmlns:a16="http://schemas.microsoft.com/office/drawing/2014/main" id="{4DDB8E3F-EA2F-4313-871F-414158E080DE}"/>
              </a:ext>
            </a:extLst>
          </p:cNvPr>
          <p:cNvSpPr>
            <a:spLocks noGrp="1"/>
          </p:cNvSpPr>
          <p:nvPr>
            <p:ph idx="1"/>
          </p:nvPr>
        </p:nvSpPr>
        <p:spPr>
          <a:xfrm>
            <a:off x="806726" y="2183557"/>
            <a:ext cx="5734467" cy="4066168"/>
          </a:xfrm>
        </p:spPr>
        <p:txBody>
          <a:bodyPr>
            <a:normAutofit/>
          </a:bodyPr>
          <a:lstStyle/>
          <a:p>
            <a:pPr marL="0" indent="0">
              <a:buNone/>
            </a:pPr>
            <a:r>
              <a:rPr lang="en-US" altLang="ja-JP" dirty="0">
                <a:latin typeface="メイリオ" panose="020B0604030504040204" pitchFamily="50" charset="-128"/>
                <a:ea typeface="メイリオ" panose="020B0604030504040204" pitchFamily="50" charset="-128"/>
              </a:rPr>
              <a:t>1. Background</a:t>
            </a:r>
          </a:p>
          <a:p>
            <a:pPr marL="0" indent="0">
              <a:buNone/>
            </a:pPr>
            <a:endParaRPr lang="en-US" altLang="ja-JP"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2.</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Proposed Method</a:t>
            </a:r>
          </a:p>
          <a:p>
            <a:endParaRPr lang="en-US" altLang="ja-JP"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3.</a:t>
            </a:r>
            <a:r>
              <a:rPr lang="ja-JP" altLang="en-US" dirty="0">
                <a:solidFill>
                  <a:schemeClr val="tx1"/>
                </a:solidFill>
                <a:latin typeface="メイリオ" panose="020B0604030504040204" pitchFamily="50" charset="-128"/>
                <a:ea typeface="メイリオ" panose="020B0604030504040204" pitchFamily="50" charset="-128"/>
              </a:rPr>
              <a:t> </a:t>
            </a:r>
            <a:r>
              <a:rPr lang="en-US" altLang="ja-JP" dirty="0">
                <a:solidFill>
                  <a:schemeClr val="tx1"/>
                </a:solidFill>
                <a:latin typeface="メイリオ" panose="020B0604030504040204" pitchFamily="50" charset="-128"/>
                <a:ea typeface="メイリオ" panose="020B0604030504040204" pitchFamily="50" charset="-128"/>
              </a:rPr>
              <a:t>Experiments</a:t>
            </a:r>
          </a:p>
          <a:p>
            <a:endParaRPr lang="en-US" altLang="ja-JP" dirty="0">
              <a:solidFill>
                <a:schemeClr val="bg2"/>
              </a:solidFill>
              <a:latin typeface="メイリオ" panose="020B0604030504040204" pitchFamily="50" charset="-128"/>
              <a:ea typeface="メイリオ" panose="020B0604030504040204" pitchFamily="50" charset="-128"/>
            </a:endParaRPr>
          </a:p>
          <a:p>
            <a:pPr marL="0" indent="0">
              <a:buNone/>
            </a:pPr>
            <a:r>
              <a:rPr lang="en-US" altLang="ja-JP" dirty="0">
                <a:solidFill>
                  <a:schemeClr val="tx1"/>
                </a:solidFill>
                <a:latin typeface="メイリオ" panose="020B0604030504040204" pitchFamily="50" charset="-128"/>
                <a:ea typeface="メイリオ" panose="020B0604030504040204" pitchFamily="50" charset="-128"/>
              </a:rPr>
              <a:t>4.</a:t>
            </a:r>
            <a:r>
              <a:rPr lang="ja-JP" altLang="en-US" dirty="0">
                <a:solidFill>
                  <a:schemeClr val="tx1"/>
                </a:solidFill>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Summary and Future </a:t>
            </a:r>
            <a:r>
              <a:rPr lang="en-US" altLang="ja-JP" sz="2400" dirty="0">
                <a:latin typeface="メイリオ" panose="020B0604030504040204" pitchFamily="50" charset="-128"/>
                <a:ea typeface="メイリオ" panose="020B0604030504040204" pitchFamily="50" charset="-128"/>
              </a:rPr>
              <a:t>I</a:t>
            </a:r>
            <a:r>
              <a:rPr kumimoji="1" lang="en-US" altLang="ja-JP" sz="2400" dirty="0">
                <a:latin typeface="メイリオ" panose="020B0604030504040204" pitchFamily="50" charset="-128"/>
                <a:ea typeface="メイリオ" panose="020B0604030504040204" pitchFamily="50" charset="-128"/>
              </a:rPr>
              <a:t>ssues</a:t>
            </a:r>
            <a:endParaRPr lang="ja-JP" altLang="en-US" dirty="0"/>
          </a:p>
        </p:txBody>
      </p:sp>
      <p:sp>
        <p:nvSpPr>
          <p:cNvPr id="5" name="スライド番号プレースホルダー 10">
            <a:extLst>
              <a:ext uri="{FF2B5EF4-FFF2-40B4-BE49-F238E27FC236}">
                <a16:creationId xmlns:a16="http://schemas.microsoft.com/office/drawing/2014/main" id="{102D786A-4359-AF1F-2E3C-6159851EA68A}"/>
              </a:ext>
            </a:extLst>
          </p:cNvPr>
          <p:cNvSpPr txBox="1">
            <a:spLocks/>
          </p:cNvSpPr>
          <p:nvPr/>
        </p:nvSpPr>
        <p:spPr>
          <a:xfrm>
            <a:off x="7553232" y="5829748"/>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1733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EB357-C83E-DA00-41DE-635593FB90D3}"/>
              </a:ext>
            </a:extLst>
          </p:cNvPr>
          <p:cNvSpPr>
            <a:spLocks noGrp="1"/>
          </p:cNvSpPr>
          <p:nvPr>
            <p:ph type="title"/>
          </p:nvPr>
        </p:nvSpPr>
        <p:spPr>
          <a:xfrm>
            <a:off x="506413" y="335701"/>
            <a:ext cx="8079581" cy="1411983"/>
          </a:xfrm>
        </p:spPr>
        <p:txBody>
          <a:bodyPr/>
          <a:lstStyle/>
          <a:p>
            <a:r>
              <a:rPr lang="en-US" altLang="ja-JP" dirty="0">
                <a:latin typeface="メイリオ" panose="020B0604030504040204" pitchFamily="50" charset="-128"/>
                <a:ea typeface="メイリオ" panose="020B0604030504040204" pitchFamily="50" charset="-128"/>
              </a:rPr>
              <a:t>Experiment Results</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8" name="表 8">
            <a:extLst>
              <a:ext uri="{FF2B5EF4-FFF2-40B4-BE49-F238E27FC236}">
                <a16:creationId xmlns:a16="http://schemas.microsoft.com/office/drawing/2014/main" id="{D9218F37-F837-3A9E-8DA7-2FEF08AA982D}"/>
              </a:ext>
            </a:extLst>
          </p:cNvPr>
          <p:cNvGraphicFramePr>
            <a:graphicFrameLocks noGrp="1"/>
          </p:cNvGraphicFramePr>
          <p:nvPr>
            <p:ph idx="1"/>
            <p:extLst>
              <p:ext uri="{D42A27DB-BD31-4B8C-83A1-F6EECF244321}">
                <p14:modId xmlns:p14="http://schemas.microsoft.com/office/powerpoint/2010/main" val="184650713"/>
              </p:ext>
            </p:extLst>
          </p:nvPr>
        </p:nvGraphicFramePr>
        <p:xfrm>
          <a:off x="69742" y="1883286"/>
          <a:ext cx="9074260" cy="3076172"/>
        </p:xfrm>
        <a:graphic>
          <a:graphicData uri="http://schemas.openxmlformats.org/drawingml/2006/table">
            <a:tbl>
              <a:tblPr firstRow="1" bandRow="1">
                <a:tableStyleId>{5C22544A-7EE6-4342-B048-85BDC9FD1C3A}</a:tableStyleId>
              </a:tblPr>
              <a:tblGrid>
                <a:gridCol w="2268565">
                  <a:extLst>
                    <a:ext uri="{9D8B030D-6E8A-4147-A177-3AD203B41FA5}">
                      <a16:colId xmlns:a16="http://schemas.microsoft.com/office/drawing/2014/main" val="2183133288"/>
                    </a:ext>
                  </a:extLst>
                </a:gridCol>
                <a:gridCol w="2268565">
                  <a:extLst>
                    <a:ext uri="{9D8B030D-6E8A-4147-A177-3AD203B41FA5}">
                      <a16:colId xmlns:a16="http://schemas.microsoft.com/office/drawing/2014/main" val="2526891650"/>
                    </a:ext>
                  </a:extLst>
                </a:gridCol>
                <a:gridCol w="2268565">
                  <a:extLst>
                    <a:ext uri="{9D8B030D-6E8A-4147-A177-3AD203B41FA5}">
                      <a16:colId xmlns:a16="http://schemas.microsoft.com/office/drawing/2014/main" val="543712146"/>
                    </a:ext>
                  </a:extLst>
                </a:gridCol>
                <a:gridCol w="2268565">
                  <a:extLst>
                    <a:ext uri="{9D8B030D-6E8A-4147-A177-3AD203B41FA5}">
                      <a16:colId xmlns:a16="http://schemas.microsoft.com/office/drawing/2014/main" val="53993455"/>
                    </a:ext>
                  </a:extLst>
                </a:gridCol>
              </a:tblGrid>
              <a:tr h="513281">
                <a:tc>
                  <a:txBody>
                    <a:bodyPr/>
                    <a:lstStyle/>
                    <a:p>
                      <a:pPr algn="ct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200" dirty="0">
                          <a:solidFill>
                            <a:schemeClr val="bg1"/>
                          </a:solidFill>
                          <a:latin typeface="メイリオ" panose="020B0604030504040204" pitchFamily="50" charset="-128"/>
                          <a:ea typeface="メイリオ" panose="020B0604030504040204" pitchFamily="50" charset="-128"/>
                        </a:rPr>
                        <a:t>Precision </a:t>
                      </a: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200" dirty="0">
                          <a:solidFill>
                            <a:schemeClr val="bg1"/>
                          </a:solidFill>
                          <a:latin typeface="メイリオ" panose="020B0604030504040204" pitchFamily="50" charset="-128"/>
                          <a:ea typeface="メイリオ" panose="020B0604030504040204" pitchFamily="50" charset="-128"/>
                        </a:rPr>
                        <a:t>Recall</a:t>
                      </a: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200" dirty="0">
                          <a:solidFill>
                            <a:schemeClr val="bg1"/>
                          </a:solidFill>
                          <a:latin typeface="メイリオ" panose="020B0604030504040204" pitchFamily="50" charset="-128"/>
                          <a:ea typeface="メイリオ" panose="020B0604030504040204" pitchFamily="50" charset="-128"/>
                        </a:rPr>
                        <a:t>micro-F1</a:t>
                      </a: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extLst>
                  <a:ext uri="{0D108BD9-81ED-4DB2-BD59-A6C34878D82A}">
                    <a16:rowId xmlns:a16="http://schemas.microsoft.com/office/drawing/2014/main" val="708316875"/>
                  </a:ext>
                </a:extLst>
              </a:tr>
              <a:tr h="854297">
                <a:tc>
                  <a:txBody>
                    <a:bodyPr/>
                    <a:lstStyle/>
                    <a:p>
                      <a:pPr algn="ctr"/>
                      <a:r>
                        <a:rPr kumimoji="1" lang="en-US" altLang="ja-JP" sz="2400" dirty="0" err="1">
                          <a:solidFill>
                            <a:schemeClr val="tx1"/>
                          </a:solidFill>
                          <a:latin typeface="メイリオ" panose="020B0604030504040204" pitchFamily="50" charset="-128"/>
                          <a:ea typeface="メイリオ" panose="020B0604030504040204" pitchFamily="50" charset="-128"/>
                        </a:rPr>
                        <a:t>Mpm+T</a:t>
                      </a:r>
                      <a:endParaRPr kumimoji="1" lang="en-US" altLang="ja-JP"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0.846±0.019 </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0.872±0.028</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b="0" i="0" kern="1200" dirty="0">
                          <a:solidFill>
                            <a:srgbClr val="FF0000"/>
                          </a:solidFill>
                          <a:effectLst/>
                          <a:latin typeface="メイリオ" panose="020B0604030504040204" pitchFamily="50" charset="-128"/>
                          <a:ea typeface="メイリオ" panose="020B0604030504040204" pitchFamily="50" charset="-128"/>
                          <a:cs typeface="+mn-cs"/>
                        </a:rPr>
                        <a:t>0.858</a:t>
                      </a: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±0.017</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extLst>
                  <a:ext uri="{0D108BD9-81ED-4DB2-BD59-A6C34878D82A}">
                    <a16:rowId xmlns:a16="http://schemas.microsoft.com/office/drawing/2014/main" val="2310794187"/>
                  </a:ext>
                </a:extLst>
              </a:tr>
              <a:tr h="854297">
                <a:tc>
                  <a:txBody>
                    <a:bodyP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BERT</a:t>
                      </a:r>
                      <a:r>
                        <a:rPr kumimoji="1" lang="ja-JP" altLang="en-US" sz="2400" dirty="0">
                          <a:solidFill>
                            <a:schemeClr val="tx1"/>
                          </a:solidFill>
                          <a:latin typeface="メイリオ" panose="020B0604030504040204" pitchFamily="50" charset="-128"/>
                          <a:ea typeface="メイリオ" panose="020B0604030504040204" pitchFamily="50" charset="-128"/>
                        </a:rPr>
                        <a:t>＋</a:t>
                      </a:r>
                      <a:r>
                        <a:rPr kumimoji="1" lang="en-US" altLang="ja-JP" sz="2400" dirty="0">
                          <a:solidFill>
                            <a:schemeClr val="tx1"/>
                          </a:solidFill>
                          <a:latin typeface="メイリオ" panose="020B0604030504040204" pitchFamily="50" charset="-128"/>
                          <a:ea typeface="メイリオ" panose="020B0604030504040204" pitchFamily="50" charset="-128"/>
                        </a:rPr>
                        <a:t>MLP</a:t>
                      </a:r>
                    </a:p>
                  </a:txBody>
                  <a:tcPr marL="68580" marR="68580" marT="34290" marB="34290" anchor="ctr">
                    <a:solidFill>
                      <a:schemeClr val="accent6">
                        <a:lumMod val="20000"/>
                        <a:lumOff val="80000"/>
                      </a:schemeClr>
                    </a:solidFill>
                  </a:tcPr>
                </a:tc>
                <a:tc>
                  <a:txBody>
                    <a:bodyP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0.683±0.005</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0.772±0.009</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dirty="0">
                          <a:solidFill>
                            <a:srgbClr val="0070C0"/>
                          </a:solidFill>
                          <a:latin typeface="メイリオ" panose="020B0604030504040204" pitchFamily="50" charset="-128"/>
                          <a:ea typeface="メイリオ" panose="020B0604030504040204" pitchFamily="50" charset="-128"/>
                        </a:rPr>
                        <a:t>0.724</a:t>
                      </a:r>
                      <a:r>
                        <a:rPr kumimoji="1" lang="en-US" altLang="ja-JP" sz="2400" dirty="0">
                          <a:solidFill>
                            <a:schemeClr val="tx1"/>
                          </a:solidFill>
                          <a:latin typeface="メイリオ" panose="020B0604030504040204" pitchFamily="50" charset="-128"/>
                          <a:ea typeface="メイリオ" panose="020B0604030504040204" pitchFamily="50" charset="-128"/>
                        </a:rPr>
                        <a:t>±0.005</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extLst>
                  <a:ext uri="{0D108BD9-81ED-4DB2-BD59-A6C34878D82A}">
                    <a16:rowId xmlns:a16="http://schemas.microsoft.com/office/drawing/2014/main" val="2519686302"/>
                  </a:ext>
                </a:extLst>
              </a:tr>
              <a:tr h="854297">
                <a:tc>
                  <a:txBody>
                    <a:bodyP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Model of Miura et al.</a:t>
                      </a:r>
                    </a:p>
                  </a:txBody>
                  <a:tcPr marL="68580" marR="68580" marT="34290" marB="34290" anchor="ctr">
                    <a:solidFill>
                      <a:schemeClr val="accent6">
                        <a:lumMod val="20000"/>
                        <a:lumOff val="80000"/>
                      </a:schemeClr>
                    </a:solidFill>
                  </a:tcPr>
                </a:tc>
                <a:tc>
                  <a:txBody>
                    <a:bodyP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0.741±0.015</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0.804±0.006</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r>
                        <a:rPr kumimoji="1" lang="en-US" altLang="ja-JP" sz="2400" b="0" i="0" kern="1200" dirty="0">
                          <a:solidFill>
                            <a:schemeClr val="dk1"/>
                          </a:solidFill>
                          <a:effectLst/>
                          <a:latin typeface="メイリオ" panose="020B0604030504040204" pitchFamily="50" charset="-128"/>
                          <a:ea typeface="メイリオ" panose="020B0604030504040204" pitchFamily="50" charset="-128"/>
                          <a:cs typeface="+mn-cs"/>
                        </a:rPr>
                        <a:t>0.773±0.013</a:t>
                      </a:r>
                      <a:endParaRPr kumimoji="1" lang="ja-JP" altLang="en-US" sz="24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extLst>
                  <a:ext uri="{0D108BD9-81ED-4DB2-BD59-A6C34878D82A}">
                    <a16:rowId xmlns:a16="http://schemas.microsoft.com/office/drawing/2014/main" val="1833570517"/>
                  </a:ext>
                </a:extLst>
              </a:tr>
            </a:tbl>
          </a:graphicData>
        </a:graphic>
      </p:graphicFrame>
      <p:sp>
        <p:nvSpPr>
          <p:cNvPr id="5" name="スライド番号プレースホルダー 10">
            <a:extLst>
              <a:ext uri="{FF2B5EF4-FFF2-40B4-BE49-F238E27FC236}">
                <a16:creationId xmlns:a16="http://schemas.microsoft.com/office/drawing/2014/main" id="{0F0BE99C-7B0E-790D-B97E-D8672FAB05E7}"/>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19</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4568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F9995CAE-43A0-4C82-59FB-2415510E3351}"/>
              </a:ext>
            </a:extLst>
          </p:cNvPr>
          <p:cNvSpPr>
            <a:spLocks noGrp="1"/>
          </p:cNvSpPr>
          <p:nvPr>
            <p:ph type="title"/>
          </p:nvPr>
        </p:nvSpPr>
        <p:spPr>
          <a:xfrm>
            <a:off x="532209" y="367648"/>
            <a:ext cx="8079581" cy="1411983"/>
          </a:xfrm>
        </p:spPr>
        <p:txBody>
          <a:bodyPr/>
          <a:lstStyle/>
          <a:p>
            <a:r>
              <a:rPr lang="en-US" altLang="ja-JP" dirty="0">
                <a:latin typeface="メイリオ" panose="020B0604030504040204" pitchFamily="50" charset="-128"/>
                <a:ea typeface="メイリオ" panose="020B0604030504040204" pitchFamily="50" charset="-128"/>
              </a:rPr>
              <a:t>Definitions</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70841B6F-B2F4-F649-D0E7-95E16604C45E}"/>
              </a:ext>
            </a:extLst>
          </p:cNvPr>
          <p:cNvSpPr txBox="1"/>
          <p:nvPr/>
        </p:nvSpPr>
        <p:spPr>
          <a:xfrm>
            <a:off x="249827" y="1347198"/>
            <a:ext cx="7981284" cy="3693319"/>
          </a:xfrm>
          <a:prstGeom prst="rect">
            <a:avLst/>
          </a:prstGeom>
          <a:noFill/>
        </p:spPr>
        <p:txBody>
          <a:bodyPr wrap="square" rtlCol="0">
            <a:spAutoFit/>
          </a:bodyPr>
          <a:lstStyle/>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Completely correct</a:t>
            </a:r>
            <a:r>
              <a:rPr kumimoji="1" lang="ja-JP" altLang="en-US" sz="2400" dirty="0">
                <a:latin typeface="メイリオ" panose="020B0604030504040204" pitchFamily="50" charset="-128"/>
                <a:ea typeface="メイリオ" panose="020B0604030504040204" pitchFamily="50" charset="-128"/>
              </a:rPr>
              <a:t>　</a:t>
            </a:r>
            <a:endParaRPr kumimoji="1" lang="en-US" altLang="ja-JP" sz="2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Partially correct</a:t>
            </a:r>
            <a:endParaRPr kumimoji="1" lang="en-US" altLang="ja-JP" dirty="0"/>
          </a:p>
          <a:p>
            <a:endParaRPr kumimoji="1" lang="ja-JP" altLang="en-US" dirty="0"/>
          </a:p>
        </p:txBody>
      </p:sp>
      <p:graphicFrame>
        <p:nvGraphicFramePr>
          <p:cNvPr id="15" name="表 15">
            <a:extLst>
              <a:ext uri="{FF2B5EF4-FFF2-40B4-BE49-F238E27FC236}">
                <a16:creationId xmlns:a16="http://schemas.microsoft.com/office/drawing/2014/main" id="{45604368-3268-9600-488D-517CD96C4E61}"/>
              </a:ext>
            </a:extLst>
          </p:cNvPr>
          <p:cNvGraphicFramePr>
            <a:graphicFrameLocks noGrp="1"/>
          </p:cNvGraphicFramePr>
          <p:nvPr>
            <p:extLst>
              <p:ext uri="{D42A27DB-BD31-4B8C-83A1-F6EECF244321}">
                <p14:modId xmlns:p14="http://schemas.microsoft.com/office/powerpoint/2010/main" val="1963720983"/>
              </p:ext>
            </p:extLst>
          </p:nvPr>
        </p:nvGraphicFramePr>
        <p:xfrm>
          <a:off x="588936" y="2584772"/>
          <a:ext cx="7077329" cy="426720"/>
        </p:xfrm>
        <a:graphic>
          <a:graphicData uri="http://schemas.openxmlformats.org/drawingml/2006/table">
            <a:tbl>
              <a:tblPr firstRow="1" bandRow="1">
                <a:tableStyleId>{5C22544A-7EE6-4342-B048-85BDC9FD1C3A}</a:tableStyleId>
              </a:tblPr>
              <a:tblGrid>
                <a:gridCol w="2735450">
                  <a:extLst>
                    <a:ext uri="{9D8B030D-6E8A-4147-A177-3AD203B41FA5}">
                      <a16:colId xmlns:a16="http://schemas.microsoft.com/office/drawing/2014/main" val="1101537448"/>
                    </a:ext>
                  </a:extLst>
                </a:gridCol>
                <a:gridCol w="1449092">
                  <a:extLst>
                    <a:ext uri="{9D8B030D-6E8A-4147-A177-3AD203B41FA5}">
                      <a16:colId xmlns:a16="http://schemas.microsoft.com/office/drawing/2014/main" val="709110945"/>
                    </a:ext>
                  </a:extLst>
                </a:gridCol>
                <a:gridCol w="1457729">
                  <a:extLst>
                    <a:ext uri="{9D8B030D-6E8A-4147-A177-3AD203B41FA5}">
                      <a16:colId xmlns:a16="http://schemas.microsoft.com/office/drawing/2014/main" val="4242412917"/>
                    </a:ext>
                  </a:extLst>
                </a:gridCol>
                <a:gridCol w="1435058">
                  <a:extLst>
                    <a:ext uri="{9D8B030D-6E8A-4147-A177-3AD203B41FA5}">
                      <a16:colId xmlns:a16="http://schemas.microsoft.com/office/drawing/2014/main" val="2006565713"/>
                    </a:ext>
                  </a:extLst>
                </a:gridCol>
              </a:tblGrid>
              <a:tr h="311925">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Correct label </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0</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sp>
        <p:nvSpPr>
          <p:cNvPr id="19" name="スライド番号プレースホルダー 10">
            <a:extLst>
              <a:ext uri="{FF2B5EF4-FFF2-40B4-BE49-F238E27FC236}">
                <a16:creationId xmlns:a16="http://schemas.microsoft.com/office/drawing/2014/main" id="{F7CAE873-E12C-601C-86B7-5BD408BAF5EF}"/>
              </a:ext>
            </a:extLst>
          </p:cNvPr>
          <p:cNvSpPr txBox="1">
            <a:spLocks/>
          </p:cNvSpPr>
          <p:nvPr/>
        </p:nvSpPr>
        <p:spPr>
          <a:xfrm>
            <a:off x="7942888" y="6316245"/>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20</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06F8BEE3-92BC-B244-B5E3-5FFC3CBBE9DC}"/>
              </a:ext>
            </a:extLst>
          </p:cNvPr>
          <p:cNvGraphicFramePr>
            <a:graphicFrameLocks noGrp="1"/>
          </p:cNvGraphicFramePr>
          <p:nvPr>
            <p:extLst>
              <p:ext uri="{D42A27DB-BD31-4B8C-83A1-F6EECF244321}">
                <p14:modId xmlns:p14="http://schemas.microsoft.com/office/powerpoint/2010/main" val="3242903700"/>
              </p:ext>
            </p:extLst>
          </p:nvPr>
        </p:nvGraphicFramePr>
        <p:xfrm>
          <a:off x="588936" y="3581441"/>
          <a:ext cx="7077329" cy="426720"/>
        </p:xfrm>
        <a:graphic>
          <a:graphicData uri="http://schemas.openxmlformats.org/drawingml/2006/table">
            <a:tbl>
              <a:tblPr firstRow="1" bandRow="1">
                <a:tableStyleId>{5C22544A-7EE6-4342-B048-85BDC9FD1C3A}</a:tableStyleId>
              </a:tblPr>
              <a:tblGrid>
                <a:gridCol w="2742093">
                  <a:extLst>
                    <a:ext uri="{9D8B030D-6E8A-4147-A177-3AD203B41FA5}">
                      <a16:colId xmlns:a16="http://schemas.microsoft.com/office/drawing/2014/main" val="1101537448"/>
                    </a:ext>
                  </a:extLst>
                </a:gridCol>
                <a:gridCol w="1449977">
                  <a:extLst>
                    <a:ext uri="{9D8B030D-6E8A-4147-A177-3AD203B41FA5}">
                      <a16:colId xmlns:a16="http://schemas.microsoft.com/office/drawing/2014/main" val="709110945"/>
                    </a:ext>
                  </a:extLst>
                </a:gridCol>
                <a:gridCol w="1449313">
                  <a:extLst>
                    <a:ext uri="{9D8B030D-6E8A-4147-A177-3AD203B41FA5}">
                      <a16:colId xmlns:a16="http://schemas.microsoft.com/office/drawing/2014/main" val="4242412917"/>
                    </a:ext>
                  </a:extLst>
                </a:gridCol>
                <a:gridCol w="1435946">
                  <a:extLst>
                    <a:ext uri="{9D8B030D-6E8A-4147-A177-3AD203B41FA5}">
                      <a16:colId xmlns:a16="http://schemas.microsoft.com/office/drawing/2014/main" val="2006565713"/>
                    </a:ext>
                  </a:extLst>
                </a:gridCol>
              </a:tblGrid>
              <a:tr h="272244">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Prediction</a:t>
                      </a:r>
                      <a:r>
                        <a:rPr kumimoji="1" lang="ja-JP" altLang="en-US" sz="2200" b="0" dirty="0">
                          <a:solidFill>
                            <a:schemeClr val="tx1"/>
                          </a:solidFill>
                          <a:latin typeface="メイリオ" panose="020B0604030504040204" pitchFamily="50" charset="-128"/>
                          <a:ea typeface="メイリオ" panose="020B0604030504040204" pitchFamily="50" charset="-128"/>
                        </a:rPr>
                        <a:t> </a:t>
                      </a:r>
                      <a:r>
                        <a:rPr kumimoji="1" lang="en-US" altLang="ja-JP" sz="2200" b="0" dirty="0">
                          <a:solidFill>
                            <a:schemeClr val="tx1"/>
                          </a:solidFill>
                          <a:latin typeface="メイリオ" panose="020B0604030504040204" pitchFamily="50" charset="-128"/>
                          <a:ea typeface="メイリオ" panose="020B0604030504040204" pitchFamily="50" charset="-128"/>
                        </a:rPr>
                        <a:t>label</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0</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graphicFrame>
        <p:nvGraphicFramePr>
          <p:cNvPr id="10" name="表 15">
            <a:extLst>
              <a:ext uri="{FF2B5EF4-FFF2-40B4-BE49-F238E27FC236}">
                <a16:creationId xmlns:a16="http://schemas.microsoft.com/office/drawing/2014/main" id="{E60EC54A-EB1B-4A73-5FC2-3DEDB716B347}"/>
              </a:ext>
            </a:extLst>
          </p:cNvPr>
          <p:cNvGraphicFramePr>
            <a:graphicFrameLocks noGrp="1"/>
          </p:cNvGraphicFramePr>
          <p:nvPr>
            <p:extLst>
              <p:ext uri="{D42A27DB-BD31-4B8C-83A1-F6EECF244321}">
                <p14:modId xmlns:p14="http://schemas.microsoft.com/office/powerpoint/2010/main" val="733587836"/>
              </p:ext>
            </p:extLst>
          </p:nvPr>
        </p:nvGraphicFramePr>
        <p:xfrm>
          <a:off x="588936" y="5168677"/>
          <a:ext cx="7100577" cy="426720"/>
        </p:xfrm>
        <a:graphic>
          <a:graphicData uri="http://schemas.openxmlformats.org/drawingml/2006/table">
            <a:tbl>
              <a:tblPr firstRow="1" bandRow="1">
                <a:tableStyleId>{5C22544A-7EE6-4342-B048-85BDC9FD1C3A}</a:tableStyleId>
              </a:tblPr>
              <a:tblGrid>
                <a:gridCol w="2781261">
                  <a:extLst>
                    <a:ext uri="{9D8B030D-6E8A-4147-A177-3AD203B41FA5}">
                      <a16:colId xmlns:a16="http://schemas.microsoft.com/office/drawing/2014/main" val="1101537448"/>
                    </a:ext>
                  </a:extLst>
                </a:gridCol>
                <a:gridCol w="1439772">
                  <a:extLst>
                    <a:ext uri="{9D8B030D-6E8A-4147-A177-3AD203B41FA5}">
                      <a16:colId xmlns:a16="http://schemas.microsoft.com/office/drawing/2014/main" val="709110945"/>
                    </a:ext>
                  </a:extLst>
                </a:gridCol>
                <a:gridCol w="1439772">
                  <a:extLst>
                    <a:ext uri="{9D8B030D-6E8A-4147-A177-3AD203B41FA5}">
                      <a16:colId xmlns:a16="http://schemas.microsoft.com/office/drawing/2014/main" val="4242412917"/>
                    </a:ext>
                  </a:extLst>
                </a:gridCol>
                <a:gridCol w="1439772">
                  <a:extLst>
                    <a:ext uri="{9D8B030D-6E8A-4147-A177-3AD203B41FA5}">
                      <a16:colId xmlns:a16="http://schemas.microsoft.com/office/drawing/2014/main" val="2006565713"/>
                    </a:ext>
                  </a:extLst>
                </a:gridCol>
              </a:tblGrid>
              <a:tr h="311925">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Correct label </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0</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rgbClr val="0070C0"/>
                          </a:solidFill>
                          <a:latin typeface="メイリオ" panose="020B0604030504040204" pitchFamily="50" charset="-128"/>
                          <a:ea typeface="メイリオ" panose="020B0604030504040204" pitchFamily="50" charset="-128"/>
                        </a:rPr>
                        <a:t>0</a:t>
                      </a:r>
                      <a:endParaRPr kumimoji="1" lang="ja-JP" altLang="en-US" sz="2200" b="0" dirty="0">
                        <a:solidFill>
                          <a:srgbClr val="0070C0"/>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graphicFrame>
        <p:nvGraphicFramePr>
          <p:cNvPr id="11" name="表 10">
            <a:extLst>
              <a:ext uri="{FF2B5EF4-FFF2-40B4-BE49-F238E27FC236}">
                <a16:creationId xmlns:a16="http://schemas.microsoft.com/office/drawing/2014/main" id="{00798AF0-F63E-2CB3-52A7-4658AA54552D}"/>
              </a:ext>
            </a:extLst>
          </p:cNvPr>
          <p:cNvGraphicFramePr>
            <a:graphicFrameLocks noGrp="1"/>
          </p:cNvGraphicFramePr>
          <p:nvPr>
            <p:extLst>
              <p:ext uri="{D42A27DB-BD31-4B8C-83A1-F6EECF244321}">
                <p14:modId xmlns:p14="http://schemas.microsoft.com/office/powerpoint/2010/main" val="3579122635"/>
              </p:ext>
            </p:extLst>
          </p:nvPr>
        </p:nvGraphicFramePr>
        <p:xfrm>
          <a:off x="600561" y="6156681"/>
          <a:ext cx="7088952" cy="426720"/>
        </p:xfrm>
        <a:graphic>
          <a:graphicData uri="http://schemas.openxmlformats.org/drawingml/2006/table">
            <a:tbl>
              <a:tblPr firstRow="1" bandRow="1">
                <a:tableStyleId>{5C22544A-7EE6-4342-B048-85BDC9FD1C3A}</a:tableStyleId>
              </a:tblPr>
              <a:tblGrid>
                <a:gridCol w="2774195">
                  <a:extLst>
                    <a:ext uri="{9D8B030D-6E8A-4147-A177-3AD203B41FA5}">
                      <a16:colId xmlns:a16="http://schemas.microsoft.com/office/drawing/2014/main" val="1101537448"/>
                    </a:ext>
                  </a:extLst>
                </a:gridCol>
                <a:gridCol w="1456841">
                  <a:extLst>
                    <a:ext uri="{9D8B030D-6E8A-4147-A177-3AD203B41FA5}">
                      <a16:colId xmlns:a16="http://schemas.microsoft.com/office/drawing/2014/main" val="709110945"/>
                    </a:ext>
                  </a:extLst>
                </a:gridCol>
                <a:gridCol w="1433361">
                  <a:extLst>
                    <a:ext uri="{9D8B030D-6E8A-4147-A177-3AD203B41FA5}">
                      <a16:colId xmlns:a16="http://schemas.microsoft.com/office/drawing/2014/main" val="4242412917"/>
                    </a:ext>
                  </a:extLst>
                </a:gridCol>
                <a:gridCol w="1424555">
                  <a:extLst>
                    <a:ext uri="{9D8B030D-6E8A-4147-A177-3AD203B41FA5}">
                      <a16:colId xmlns:a16="http://schemas.microsoft.com/office/drawing/2014/main" val="2006565713"/>
                    </a:ext>
                  </a:extLst>
                </a:gridCol>
              </a:tblGrid>
              <a:tr h="272244">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Prediction</a:t>
                      </a:r>
                      <a:r>
                        <a:rPr kumimoji="1" lang="ja-JP" altLang="en-US" sz="2200" b="0" dirty="0">
                          <a:solidFill>
                            <a:schemeClr val="tx1"/>
                          </a:solidFill>
                          <a:latin typeface="メイリオ" panose="020B0604030504040204" pitchFamily="50" charset="-128"/>
                          <a:ea typeface="メイリオ" panose="020B0604030504040204" pitchFamily="50" charset="-128"/>
                        </a:rPr>
                        <a:t> </a:t>
                      </a:r>
                      <a:r>
                        <a:rPr kumimoji="1" lang="en-US" altLang="ja-JP" sz="2200" b="0" dirty="0">
                          <a:solidFill>
                            <a:schemeClr val="tx1"/>
                          </a:solidFill>
                          <a:latin typeface="メイリオ" panose="020B0604030504040204" pitchFamily="50" charset="-128"/>
                          <a:ea typeface="メイリオ" panose="020B0604030504040204" pitchFamily="50" charset="-128"/>
                        </a:rPr>
                        <a:t>label</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0</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200" b="0" dirty="0">
                          <a:solidFill>
                            <a:schemeClr val="tx1"/>
                          </a:solidFill>
                          <a:latin typeface="メイリオ" panose="020B0604030504040204" pitchFamily="50" charset="-128"/>
                          <a:ea typeface="メイリオ" panose="020B0604030504040204" pitchFamily="50" charset="-128"/>
                        </a:rPr>
                        <a:t>1</a:t>
                      </a:r>
                      <a:endParaRPr kumimoji="1" lang="ja-JP" altLang="en-US" sz="22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0898974"/>
                  </a:ext>
                </a:extLst>
              </a:tr>
            </a:tbl>
          </a:graphicData>
        </a:graphic>
      </p:graphicFrame>
      <p:sp>
        <p:nvSpPr>
          <p:cNvPr id="3" name="テキスト ボックス 2">
            <a:extLst>
              <a:ext uri="{FF2B5EF4-FFF2-40B4-BE49-F238E27FC236}">
                <a16:creationId xmlns:a16="http://schemas.microsoft.com/office/drawing/2014/main" id="{B4C6EEB6-E50B-35E5-7948-50968B73BBB5}"/>
              </a:ext>
            </a:extLst>
          </p:cNvPr>
          <p:cNvSpPr txBox="1"/>
          <p:nvPr/>
        </p:nvSpPr>
        <p:spPr>
          <a:xfrm>
            <a:off x="3868003" y="2132688"/>
            <a:ext cx="519194" cy="553998"/>
          </a:xfrm>
          <a:prstGeom prst="rect">
            <a:avLst/>
          </a:prstGeom>
          <a:noFill/>
        </p:spPr>
        <p:txBody>
          <a:bodyPr wrap="square" rtlCol="0">
            <a:spAutoFit/>
          </a:bodyPr>
          <a:lstStyle/>
          <a:p>
            <a:r>
              <a:rPr kumimoji="1" lang="ja-JP" altLang="en-US" sz="3000" dirty="0">
                <a:latin typeface="メイリオ" panose="020B0604030504040204" pitchFamily="50" charset="-128"/>
                <a:ea typeface="メイリオ" panose="020B0604030504040204" pitchFamily="50" charset="-128"/>
              </a:rPr>
              <a:t>✓</a:t>
            </a:r>
            <a:endParaRPr kumimoji="1" lang="en-US" altLang="ja-JP" sz="3000" dirty="0"/>
          </a:p>
        </p:txBody>
      </p:sp>
      <p:sp>
        <p:nvSpPr>
          <p:cNvPr id="4" name="テキスト ボックス 3">
            <a:extLst>
              <a:ext uri="{FF2B5EF4-FFF2-40B4-BE49-F238E27FC236}">
                <a16:creationId xmlns:a16="http://schemas.microsoft.com/office/drawing/2014/main" id="{719AE402-9118-3F87-525B-E2B882F81EB5}"/>
              </a:ext>
            </a:extLst>
          </p:cNvPr>
          <p:cNvSpPr txBox="1"/>
          <p:nvPr/>
        </p:nvSpPr>
        <p:spPr>
          <a:xfrm>
            <a:off x="5207430" y="2115974"/>
            <a:ext cx="519194" cy="553998"/>
          </a:xfrm>
          <a:prstGeom prst="rect">
            <a:avLst/>
          </a:prstGeom>
          <a:noFill/>
        </p:spPr>
        <p:txBody>
          <a:bodyPr wrap="square" rtlCol="0">
            <a:spAutoFit/>
          </a:bodyPr>
          <a:lstStyle/>
          <a:p>
            <a:r>
              <a:rPr kumimoji="1" lang="ja-JP" altLang="en-US" sz="3000" dirty="0">
                <a:latin typeface="メイリオ" panose="020B0604030504040204" pitchFamily="50" charset="-128"/>
                <a:ea typeface="メイリオ" panose="020B0604030504040204" pitchFamily="50" charset="-128"/>
              </a:rPr>
              <a:t>✓</a:t>
            </a:r>
            <a:endParaRPr kumimoji="1" lang="en-US" altLang="ja-JP" sz="3000" dirty="0"/>
          </a:p>
        </p:txBody>
      </p:sp>
      <p:sp>
        <p:nvSpPr>
          <p:cNvPr id="14" name="テキスト ボックス 13">
            <a:extLst>
              <a:ext uri="{FF2B5EF4-FFF2-40B4-BE49-F238E27FC236}">
                <a16:creationId xmlns:a16="http://schemas.microsoft.com/office/drawing/2014/main" id="{6B8FAA17-DE08-E854-CEB1-A6D81C7548D4}"/>
              </a:ext>
            </a:extLst>
          </p:cNvPr>
          <p:cNvSpPr txBox="1"/>
          <p:nvPr/>
        </p:nvSpPr>
        <p:spPr>
          <a:xfrm>
            <a:off x="6646190" y="2115974"/>
            <a:ext cx="519194" cy="553998"/>
          </a:xfrm>
          <a:prstGeom prst="rect">
            <a:avLst/>
          </a:prstGeom>
          <a:noFill/>
        </p:spPr>
        <p:txBody>
          <a:bodyPr wrap="square" rtlCol="0">
            <a:spAutoFit/>
          </a:bodyPr>
          <a:lstStyle/>
          <a:p>
            <a:r>
              <a:rPr kumimoji="1" lang="ja-JP" altLang="en-US" sz="3000" dirty="0">
                <a:latin typeface="メイリオ" panose="020B0604030504040204" pitchFamily="50" charset="-128"/>
                <a:ea typeface="メイリオ" panose="020B0604030504040204" pitchFamily="50" charset="-128"/>
              </a:rPr>
              <a:t>✓</a:t>
            </a:r>
            <a:endParaRPr kumimoji="1" lang="en-US" altLang="ja-JP" sz="3000" dirty="0"/>
          </a:p>
        </p:txBody>
      </p:sp>
      <p:sp>
        <p:nvSpPr>
          <p:cNvPr id="16" name="矢印: 左右 15">
            <a:extLst>
              <a:ext uri="{FF2B5EF4-FFF2-40B4-BE49-F238E27FC236}">
                <a16:creationId xmlns:a16="http://schemas.microsoft.com/office/drawing/2014/main" id="{43D0A0FB-E1C2-36F1-4B94-7FAA833665A9}"/>
              </a:ext>
            </a:extLst>
          </p:cNvPr>
          <p:cNvSpPr/>
          <p:nvPr/>
        </p:nvSpPr>
        <p:spPr>
          <a:xfrm rot="5400000">
            <a:off x="3799774" y="3144139"/>
            <a:ext cx="519194" cy="279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左右 16">
            <a:extLst>
              <a:ext uri="{FF2B5EF4-FFF2-40B4-BE49-F238E27FC236}">
                <a16:creationId xmlns:a16="http://schemas.microsoft.com/office/drawing/2014/main" id="{5143FB87-8AD3-3954-B5B2-DC3AF1D0DEAF}"/>
              </a:ext>
            </a:extLst>
          </p:cNvPr>
          <p:cNvSpPr/>
          <p:nvPr/>
        </p:nvSpPr>
        <p:spPr>
          <a:xfrm rot="5400000">
            <a:off x="5207430" y="3163138"/>
            <a:ext cx="519194" cy="279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左右 17">
            <a:extLst>
              <a:ext uri="{FF2B5EF4-FFF2-40B4-BE49-F238E27FC236}">
                <a16:creationId xmlns:a16="http://schemas.microsoft.com/office/drawing/2014/main" id="{AD1C2651-7DE9-0DF3-51D5-55E1365867E1}"/>
              </a:ext>
            </a:extLst>
          </p:cNvPr>
          <p:cNvSpPr/>
          <p:nvPr/>
        </p:nvSpPr>
        <p:spPr>
          <a:xfrm rot="5400000">
            <a:off x="6661008" y="3149047"/>
            <a:ext cx="519194" cy="279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左右 19">
            <a:extLst>
              <a:ext uri="{FF2B5EF4-FFF2-40B4-BE49-F238E27FC236}">
                <a16:creationId xmlns:a16="http://schemas.microsoft.com/office/drawing/2014/main" id="{1AF59601-7229-0A90-0A5B-9F06E67A80C4}"/>
              </a:ext>
            </a:extLst>
          </p:cNvPr>
          <p:cNvSpPr/>
          <p:nvPr/>
        </p:nvSpPr>
        <p:spPr>
          <a:xfrm rot="5400000">
            <a:off x="3841165" y="5753502"/>
            <a:ext cx="519194" cy="279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左右 20">
            <a:extLst>
              <a:ext uri="{FF2B5EF4-FFF2-40B4-BE49-F238E27FC236}">
                <a16:creationId xmlns:a16="http://schemas.microsoft.com/office/drawing/2014/main" id="{F0336B89-181B-BC2D-A0A6-348BCA8E5FD8}"/>
              </a:ext>
            </a:extLst>
          </p:cNvPr>
          <p:cNvSpPr/>
          <p:nvPr/>
        </p:nvSpPr>
        <p:spPr>
          <a:xfrm rot="5400000">
            <a:off x="5311822" y="5738105"/>
            <a:ext cx="519194" cy="279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左右 21">
            <a:extLst>
              <a:ext uri="{FF2B5EF4-FFF2-40B4-BE49-F238E27FC236}">
                <a16:creationId xmlns:a16="http://schemas.microsoft.com/office/drawing/2014/main" id="{3B0A9E24-9C41-C2BE-FC90-721609670AC0}"/>
              </a:ext>
            </a:extLst>
          </p:cNvPr>
          <p:cNvSpPr/>
          <p:nvPr/>
        </p:nvSpPr>
        <p:spPr>
          <a:xfrm rot="5400000">
            <a:off x="6699753" y="5745753"/>
            <a:ext cx="519194" cy="2794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00D714A-EFF6-925C-5B53-D50AEB18A4F7}"/>
              </a:ext>
            </a:extLst>
          </p:cNvPr>
          <p:cNvSpPr txBox="1"/>
          <p:nvPr/>
        </p:nvSpPr>
        <p:spPr>
          <a:xfrm>
            <a:off x="3868003" y="4725698"/>
            <a:ext cx="519194" cy="553998"/>
          </a:xfrm>
          <a:prstGeom prst="rect">
            <a:avLst/>
          </a:prstGeom>
          <a:noFill/>
        </p:spPr>
        <p:txBody>
          <a:bodyPr wrap="square" rtlCol="0">
            <a:spAutoFit/>
          </a:bodyPr>
          <a:lstStyle/>
          <a:p>
            <a:r>
              <a:rPr kumimoji="1" lang="ja-JP" altLang="en-US" sz="3000" dirty="0">
                <a:latin typeface="メイリオ" panose="020B0604030504040204" pitchFamily="50" charset="-128"/>
                <a:ea typeface="メイリオ" panose="020B0604030504040204" pitchFamily="50" charset="-128"/>
              </a:rPr>
              <a:t>✓</a:t>
            </a:r>
            <a:endParaRPr kumimoji="1" lang="en-US" altLang="ja-JP" sz="3000" dirty="0"/>
          </a:p>
        </p:txBody>
      </p:sp>
      <p:sp>
        <p:nvSpPr>
          <p:cNvPr id="25" name="テキスト ボックス 24">
            <a:extLst>
              <a:ext uri="{FF2B5EF4-FFF2-40B4-BE49-F238E27FC236}">
                <a16:creationId xmlns:a16="http://schemas.microsoft.com/office/drawing/2014/main" id="{27893B6A-C685-5EEE-989F-1C7725E496DF}"/>
              </a:ext>
            </a:extLst>
          </p:cNvPr>
          <p:cNvSpPr txBox="1"/>
          <p:nvPr/>
        </p:nvSpPr>
        <p:spPr>
          <a:xfrm>
            <a:off x="5328075" y="4719673"/>
            <a:ext cx="519194" cy="553998"/>
          </a:xfrm>
          <a:prstGeom prst="rect">
            <a:avLst/>
          </a:prstGeom>
          <a:noFill/>
        </p:spPr>
        <p:txBody>
          <a:bodyPr wrap="square" rtlCol="0">
            <a:spAutoFit/>
          </a:bodyPr>
          <a:lstStyle/>
          <a:p>
            <a:r>
              <a:rPr kumimoji="1" lang="ja-JP" altLang="en-US" sz="3000" dirty="0">
                <a:latin typeface="メイリオ" panose="020B0604030504040204" pitchFamily="50" charset="-128"/>
                <a:ea typeface="メイリオ" panose="020B0604030504040204" pitchFamily="50" charset="-128"/>
              </a:rPr>
              <a:t>✓</a:t>
            </a:r>
            <a:endParaRPr kumimoji="1" lang="en-US" altLang="ja-JP" sz="3000" dirty="0"/>
          </a:p>
        </p:txBody>
      </p:sp>
      <p:sp>
        <p:nvSpPr>
          <p:cNvPr id="26" name="テキスト ボックス 25">
            <a:extLst>
              <a:ext uri="{FF2B5EF4-FFF2-40B4-BE49-F238E27FC236}">
                <a16:creationId xmlns:a16="http://schemas.microsoft.com/office/drawing/2014/main" id="{1BC62D98-9D8C-6EDE-19BC-EF9683488028}"/>
              </a:ext>
            </a:extLst>
          </p:cNvPr>
          <p:cNvSpPr txBox="1"/>
          <p:nvPr/>
        </p:nvSpPr>
        <p:spPr>
          <a:xfrm>
            <a:off x="6699753" y="4719673"/>
            <a:ext cx="519194" cy="553998"/>
          </a:xfrm>
          <a:prstGeom prst="rect">
            <a:avLst/>
          </a:prstGeom>
          <a:noFill/>
        </p:spPr>
        <p:txBody>
          <a:bodyPr wrap="square" rtlCol="0">
            <a:spAutoFit/>
          </a:bodyPr>
          <a:lstStyle/>
          <a:p>
            <a:r>
              <a:rPr kumimoji="1" lang="en-US" altLang="ja-JP" sz="3000" dirty="0">
                <a:latin typeface="メイリオ" panose="020B0604030504040204" pitchFamily="50" charset="-128"/>
                <a:ea typeface="メイリオ" panose="020B0604030504040204" pitchFamily="50" charset="-128"/>
              </a:rPr>
              <a:t>×</a:t>
            </a:r>
            <a:endParaRPr kumimoji="1" lang="en-US" altLang="ja-JP" sz="3000" dirty="0"/>
          </a:p>
        </p:txBody>
      </p:sp>
    </p:spTree>
    <p:extLst>
      <p:ext uri="{BB962C8B-B14F-4D97-AF65-F5344CB8AC3E}">
        <p14:creationId xmlns:p14="http://schemas.microsoft.com/office/powerpoint/2010/main" val="323169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FBC67-9E41-498A-57E7-6A0654103F9E}"/>
              </a:ext>
            </a:extLst>
          </p:cNvPr>
          <p:cNvSpPr>
            <a:spLocks noGrp="1"/>
          </p:cNvSpPr>
          <p:nvPr>
            <p:ph type="title"/>
          </p:nvPr>
        </p:nvSpPr>
        <p:spPr>
          <a:xfrm>
            <a:off x="674174" y="549956"/>
            <a:ext cx="8079581" cy="1011552"/>
          </a:xfrm>
        </p:spPr>
        <p:txBody>
          <a:bodyPr>
            <a:normAutofit/>
          </a:bodyPr>
          <a:lstStyle/>
          <a:p>
            <a:r>
              <a:rPr kumimoji="1" lang="en-US" altLang="ja-JP" sz="4000" dirty="0">
                <a:latin typeface="メイリオ" panose="020B0604030504040204" pitchFamily="50" charset="-128"/>
                <a:ea typeface="メイリオ" panose="020B0604030504040204" pitchFamily="50" charset="-128"/>
              </a:rPr>
              <a:t>Content of test data.</a:t>
            </a:r>
            <a:endParaRPr kumimoji="1" lang="ja-JP" altLang="en-US" sz="4000" dirty="0">
              <a:latin typeface="メイリオ" panose="020B0604030504040204" pitchFamily="50" charset="-128"/>
              <a:ea typeface="メイリオ" panose="020B0604030504040204" pitchFamily="50" charset="-128"/>
            </a:endParaRPr>
          </a:p>
        </p:txBody>
      </p:sp>
      <p:graphicFrame>
        <p:nvGraphicFramePr>
          <p:cNvPr id="4" name="表 7">
            <a:extLst>
              <a:ext uri="{FF2B5EF4-FFF2-40B4-BE49-F238E27FC236}">
                <a16:creationId xmlns:a16="http://schemas.microsoft.com/office/drawing/2014/main" id="{B1096487-4102-8A25-6C5F-49491ECF1973}"/>
              </a:ext>
            </a:extLst>
          </p:cNvPr>
          <p:cNvGraphicFramePr>
            <a:graphicFrameLocks noGrp="1"/>
          </p:cNvGraphicFramePr>
          <p:nvPr>
            <p:ph idx="1"/>
            <p:extLst>
              <p:ext uri="{D42A27DB-BD31-4B8C-83A1-F6EECF244321}">
                <p14:modId xmlns:p14="http://schemas.microsoft.com/office/powerpoint/2010/main" val="446176616"/>
              </p:ext>
            </p:extLst>
          </p:nvPr>
        </p:nvGraphicFramePr>
        <p:xfrm>
          <a:off x="674174" y="4845584"/>
          <a:ext cx="8361336" cy="1167756"/>
        </p:xfrm>
        <a:graphic>
          <a:graphicData uri="http://schemas.openxmlformats.org/drawingml/2006/table">
            <a:tbl>
              <a:tblPr firstRow="1" bandRow="1">
                <a:tableStyleId>{5C22544A-7EE6-4342-B048-85BDC9FD1C3A}</a:tableStyleId>
              </a:tblPr>
              <a:tblGrid>
                <a:gridCol w="1393556">
                  <a:extLst>
                    <a:ext uri="{9D8B030D-6E8A-4147-A177-3AD203B41FA5}">
                      <a16:colId xmlns:a16="http://schemas.microsoft.com/office/drawing/2014/main" val="2937682245"/>
                    </a:ext>
                  </a:extLst>
                </a:gridCol>
                <a:gridCol w="1393556">
                  <a:extLst>
                    <a:ext uri="{9D8B030D-6E8A-4147-A177-3AD203B41FA5}">
                      <a16:colId xmlns:a16="http://schemas.microsoft.com/office/drawing/2014/main" val="1786369714"/>
                    </a:ext>
                  </a:extLst>
                </a:gridCol>
                <a:gridCol w="1393556">
                  <a:extLst>
                    <a:ext uri="{9D8B030D-6E8A-4147-A177-3AD203B41FA5}">
                      <a16:colId xmlns:a16="http://schemas.microsoft.com/office/drawing/2014/main" val="3394188143"/>
                    </a:ext>
                  </a:extLst>
                </a:gridCol>
                <a:gridCol w="1393556">
                  <a:extLst>
                    <a:ext uri="{9D8B030D-6E8A-4147-A177-3AD203B41FA5}">
                      <a16:colId xmlns:a16="http://schemas.microsoft.com/office/drawing/2014/main" val="1566545166"/>
                    </a:ext>
                  </a:extLst>
                </a:gridCol>
                <a:gridCol w="1393556">
                  <a:extLst>
                    <a:ext uri="{9D8B030D-6E8A-4147-A177-3AD203B41FA5}">
                      <a16:colId xmlns:a16="http://schemas.microsoft.com/office/drawing/2014/main" val="2733672104"/>
                    </a:ext>
                  </a:extLst>
                </a:gridCol>
                <a:gridCol w="1393556">
                  <a:extLst>
                    <a:ext uri="{9D8B030D-6E8A-4147-A177-3AD203B41FA5}">
                      <a16:colId xmlns:a16="http://schemas.microsoft.com/office/drawing/2014/main" val="3436817502"/>
                    </a:ext>
                  </a:extLst>
                </a:gridCol>
              </a:tblGrid>
              <a:tr h="583878">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2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3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4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5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6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7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54799374"/>
                  </a:ext>
                </a:extLst>
              </a:tr>
              <a:tr h="583878">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1364</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320</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73</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20</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6</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294</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75961031"/>
                  </a:ext>
                </a:extLst>
              </a:tr>
            </a:tbl>
          </a:graphicData>
        </a:graphic>
      </p:graphicFrame>
      <p:sp>
        <p:nvSpPr>
          <p:cNvPr id="6" name="テキスト ボックス 5">
            <a:extLst>
              <a:ext uri="{FF2B5EF4-FFF2-40B4-BE49-F238E27FC236}">
                <a16:creationId xmlns:a16="http://schemas.microsoft.com/office/drawing/2014/main" id="{CBFC25C4-5775-4A3C-F0E3-0F95443D7983}"/>
              </a:ext>
            </a:extLst>
          </p:cNvPr>
          <p:cNvSpPr txBox="1"/>
          <p:nvPr/>
        </p:nvSpPr>
        <p:spPr>
          <a:xfrm>
            <a:off x="674175" y="2407423"/>
            <a:ext cx="7865391" cy="1938992"/>
          </a:xfrm>
          <a:prstGeom prst="rect">
            <a:avLst/>
          </a:prstGeom>
          <a:noFill/>
        </p:spPr>
        <p:txBody>
          <a:bodyPr wrap="square">
            <a:spAutoFit/>
          </a:bodyPr>
          <a:lstStyle/>
          <a:p>
            <a:pPr marL="0" indent="0">
              <a:buNone/>
            </a:pPr>
            <a:r>
              <a:rPr lang="ja-JP" altLang="en-US" sz="2400" dirty="0">
                <a:latin typeface="メイリオ" panose="020B0604030504040204" pitchFamily="50" charset="-128"/>
                <a:ea typeface="メイリオ" panose="020B0604030504040204" pitchFamily="50" charset="-128"/>
              </a:rPr>
              <a:t>・</a:t>
            </a:r>
            <a:r>
              <a:rPr lang="en-US" altLang="ja-JP" sz="2400" dirty="0">
                <a:solidFill>
                  <a:schemeClr val="tx1"/>
                </a:solidFill>
                <a:latin typeface="メイリオ" panose="020B0604030504040204" pitchFamily="50" charset="-128"/>
                <a:ea typeface="メイリオ" panose="020B0604030504040204" pitchFamily="50" charset="-128"/>
              </a:rPr>
              <a:t>6000 test data</a:t>
            </a: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Content of 2060 multi-label data</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test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data</a:t>
            </a:r>
          </a:p>
        </p:txBody>
      </p:sp>
      <p:sp>
        <p:nvSpPr>
          <p:cNvPr id="7" name="テキスト ボックス 6">
            <a:extLst>
              <a:ext uri="{FF2B5EF4-FFF2-40B4-BE49-F238E27FC236}">
                <a16:creationId xmlns:a16="http://schemas.microsoft.com/office/drawing/2014/main" id="{6A32B88A-0783-238D-7600-43E408F33021}"/>
              </a:ext>
            </a:extLst>
          </p:cNvPr>
          <p:cNvSpPr txBox="1"/>
          <p:nvPr/>
        </p:nvSpPr>
        <p:spPr>
          <a:xfrm>
            <a:off x="3852638" y="2059999"/>
            <a:ext cx="3518912" cy="1477328"/>
          </a:xfrm>
          <a:prstGeom prst="rect">
            <a:avLst/>
          </a:prstGeom>
          <a:noFill/>
        </p:spPr>
        <p:txBody>
          <a:bodyPr wrap="none" rtlCol="0">
            <a:spAutoFit/>
          </a:bodyPr>
          <a:lstStyle/>
          <a:p>
            <a:pPr marL="0" indent="0">
              <a:buNone/>
            </a:pPr>
            <a:r>
              <a:rPr lang="en-US" altLang="ja-JP" sz="2400" dirty="0">
                <a:latin typeface="メイリオ" panose="020B0604030504040204" pitchFamily="50" charset="-128"/>
                <a:ea typeface="メイリオ" panose="020B0604030504040204" pitchFamily="50" charset="-128"/>
              </a:rPr>
              <a:t>2060 multi-label data</a:t>
            </a:r>
            <a:br>
              <a:rPr lang="en-US" altLang="ja-JP" sz="2400" dirty="0">
                <a:solidFill>
                  <a:schemeClr val="tx1"/>
                </a:solidFill>
                <a:latin typeface="メイリオ" panose="020B0604030504040204" pitchFamily="50" charset="-128"/>
                <a:ea typeface="メイリオ" panose="020B0604030504040204" pitchFamily="50" charset="-128"/>
              </a:rPr>
            </a:br>
            <a:endParaRPr lang="en-US" altLang="ja-JP" sz="2400"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sz="2400" dirty="0">
                <a:solidFill>
                  <a:schemeClr val="tx1"/>
                </a:solidFill>
                <a:latin typeface="メイリオ" panose="020B0604030504040204" pitchFamily="50" charset="-128"/>
                <a:ea typeface="メイリオ" panose="020B0604030504040204" pitchFamily="50" charset="-128"/>
              </a:rPr>
              <a:t>3940 single-label data</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dirty="0"/>
          </a:p>
        </p:txBody>
      </p:sp>
      <p:sp>
        <p:nvSpPr>
          <p:cNvPr id="8" name="左中かっこ 7">
            <a:extLst>
              <a:ext uri="{FF2B5EF4-FFF2-40B4-BE49-F238E27FC236}">
                <a16:creationId xmlns:a16="http://schemas.microsoft.com/office/drawing/2014/main" id="{31EA455E-E88C-893B-9359-29202C397926}"/>
              </a:ext>
            </a:extLst>
          </p:cNvPr>
          <p:cNvSpPr/>
          <p:nvPr/>
        </p:nvSpPr>
        <p:spPr>
          <a:xfrm>
            <a:off x="3330123" y="1982493"/>
            <a:ext cx="522515" cy="1257833"/>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1" name="スライド番号プレースホルダー 10">
            <a:extLst>
              <a:ext uri="{FF2B5EF4-FFF2-40B4-BE49-F238E27FC236}">
                <a16:creationId xmlns:a16="http://schemas.microsoft.com/office/drawing/2014/main" id="{0D0D8753-E219-8E08-349D-34A989E9A280}"/>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21</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47016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FBC67-9E41-498A-57E7-6A0654103F9E}"/>
              </a:ext>
            </a:extLst>
          </p:cNvPr>
          <p:cNvSpPr>
            <a:spLocks noGrp="1"/>
          </p:cNvSpPr>
          <p:nvPr>
            <p:ph type="title"/>
          </p:nvPr>
        </p:nvSpPr>
        <p:spPr>
          <a:xfrm>
            <a:off x="674174" y="549956"/>
            <a:ext cx="8079581" cy="1011552"/>
          </a:xfrm>
        </p:spPr>
        <p:txBody>
          <a:bodyPr>
            <a:normAutofit/>
          </a:bodyPr>
          <a:lstStyle/>
          <a:p>
            <a:r>
              <a:rPr kumimoji="1" lang="en-US" altLang="ja-JP" sz="4000" dirty="0">
                <a:latin typeface="メイリオ" panose="020B0604030504040204" pitchFamily="50" charset="-128"/>
                <a:ea typeface="メイリオ" panose="020B0604030504040204" pitchFamily="50" charset="-128"/>
              </a:rPr>
              <a:t>Content of test data.</a:t>
            </a:r>
            <a:endParaRPr kumimoji="1" lang="ja-JP" altLang="en-US" sz="4000" dirty="0">
              <a:latin typeface="メイリオ" panose="020B0604030504040204" pitchFamily="50" charset="-128"/>
              <a:ea typeface="メイリオ" panose="020B0604030504040204" pitchFamily="50" charset="-128"/>
            </a:endParaRPr>
          </a:p>
        </p:txBody>
      </p:sp>
      <p:graphicFrame>
        <p:nvGraphicFramePr>
          <p:cNvPr id="4" name="表 7">
            <a:extLst>
              <a:ext uri="{FF2B5EF4-FFF2-40B4-BE49-F238E27FC236}">
                <a16:creationId xmlns:a16="http://schemas.microsoft.com/office/drawing/2014/main" id="{B1096487-4102-8A25-6C5F-49491ECF1973}"/>
              </a:ext>
            </a:extLst>
          </p:cNvPr>
          <p:cNvGraphicFramePr>
            <a:graphicFrameLocks noGrp="1"/>
          </p:cNvGraphicFramePr>
          <p:nvPr>
            <p:ph idx="1"/>
            <p:extLst>
              <p:ext uri="{D42A27DB-BD31-4B8C-83A1-F6EECF244321}">
                <p14:modId xmlns:p14="http://schemas.microsoft.com/office/powerpoint/2010/main" val="3976266394"/>
              </p:ext>
            </p:extLst>
          </p:nvPr>
        </p:nvGraphicFramePr>
        <p:xfrm>
          <a:off x="674174" y="4845584"/>
          <a:ext cx="8361336" cy="1167756"/>
        </p:xfrm>
        <a:graphic>
          <a:graphicData uri="http://schemas.openxmlformats.org/drawingml/2006/table">
            <a:tbl>
              <a:tblPr firstRow="1" bandRow="1">
                <a:tableStyleId>{5C22544A-7EE6-4342-B048-85BDC9FD1C3A}</a:tableStyleId>
              </a:tblPr>
              <a:tblGrid>
                <a:gridCol w="1393556">
                  <a:extLst>
                    <a:ext uri="{9D8B030D-6E8A-4147-A177-3AD203B41FA5}">
                      <a16:colId xmlns:a16="http://schemas.microsoft.com/office/drawing/2014/main" val="2937682245"/>
                    </a:ext>
                  </a:extLst>
                </a:gridCol>
                <a:gridCol w="1393556">
                  <a:extLst>
                    <a:ext uri="{9D8B030D-6E8A-4147-A177-3AD203B41FA5}">
                      <a16:colId xmlns:a16="http://schemas.microsoft.com/office/drawing/2014/main" val="1786369714"/>
                    </a:ext>
                  </a:extLst>
                </a:gridCol>
                <a:gridCol w="1393556">
                  <a:extLst>
                    <a:ext uri="{9D8B030D-6E8A-4147-A177-3AD203B41FA5}">
                      <a16:colId xmlns:a16="http://schemas.microsoft.com/office/drawing/2014/main" val="3394188143"/>
                    </a:ext>
                  </a:extLst>
                </a:gridCol>
                <a:gridCol w="1393556">
                  <a:extLst>
                    <a:ext uri="{9D8B030D-6E8A-4147-A177-3AD203B41FA5}">
                      <a16:colId xmlns:a16="http://schemas.microsoft.com/office/drawing/2014/main" val="1566545166"/>
                    </a:ext>
                  </a:extLst>
                </a:gridCol>
                <a:gridCol w="1393556">
                  <a:extLst>
                    <a:ext uri="{9D8B030D-6E8A-4147-A177-3AD203B41FA5}">
                      <a16:colId xmlns:a16="http://schemas.microsoft.com/office/drawing/2014/main" val="2733672104"/>
                    </a:ext>
                  </a:extLst>
                </a:gridCol>
                <a:gridCol w="1393556">
                  <a:extLst>
                    <a:ext uri="{9D8B030D-6E8A-4147-A177-3AD203B41FA5}">
                      <a16:colId xmlns:a16="http://schemas.microsoft.com/office/drawing/2014/main" val="3436817502"/>
                    </a:ext>
                  </a:extLst>
                </a:gridCol>
              </a:tblGrid>
              <a:tr h="583878">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2 labels</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3 labels</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4 labels</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5 labels</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6 labels</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7 labels</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54799374"/>
                  </a:ext>
                </a:extLst>
              </a:tr>
              <a:tr h="583878">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1364</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320</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73</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20</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6</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lumMod val="85000"/>
                            </a:schemeClr>
                          </a:solidFill>
                          <a:latin typeface="メイリオ" panose="020B0604030504040204" pitchFamily="50" charset="-128"/>
                          <a:ea typeface="メイリオ" panose="020B0604030504040204" pitchFamily="50" charset="-128"/>
                        </a:rPr>
                        <a:t>294</a:t>
                      </a:r>
                      <a:endParaRPr kumimoji="1" lang="ja-JP" altLang="en-US" sz="2000" dirty="0">
                        <a:solidFill>
                          <a:schemeClr val="bg1">
                            <a:lumMod val="85000"/>
                          </a:schemeClr>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75961031"/>
                  </a:ext>
                </a:extLst>
              </a:tr>
            </a:tbl>
          </a:graphicData>
        </a:graphic>
      </p:graphicFrame>
      <p:sp>
        <p:nvSpPr>
          <p:cNvPr id="6" name="テキスト ボックス 5">
            <a:extLst>
              <a:ext uri="{FF2B5EF4-FFF2-40B4-BE49-F238E27FC236}">
                <a16:creationId xmlns:a16="http://schemas.microsoft.com/office/drawing/2014/main" id="{CBFC25C4-5775-4A3C-F0E3-0F95443D7983}"/>
              </a:ext>
            </a:extLst>
          </p:cNvPr>
          <p:cNvSpPr txBox="1"/>
          <p:nvPr/>
        </p:nvSpPr>
        <p:spPr>
          <a:xfrm>
            <a:off x="674175" y="2407423"/>
            <a:ext cx="7865391" cy="1938992"/>
          </a:xfrm>
          <a:prstGeom prst="rect">
            <a:avLst/>
          </a:prstGeom>
          <a:noFill/>
        </p:spPr>
        <p:txBody>
          <a:bodyPr wrap="square">
            <a:spAutoFit/>
          </a:bodyPr>
          <a:lstStyle/>
          <a:p>
            <a:pPr marL="0" indent="0">
              <a:buNone/>
            </a:pPr>
            <a:r>
              <a:rPr lang="ja-JP" altLang="en-US" sz="2400" dirty="0">
                <a:latin typeface="メイリオ" panose="020B0604030504040204" pitchFamily="50" charset="-128"/>
                <a:ea typeface="メイリオ" panose="020B0604030504040204" pitchFamily="50" charset="-128"/>
              </a:rPr>
              <a:t>・</a:t>
            </a:r>
            <a:r>
              <a:rPr lang="en-US" altLang="ja-JP" sz="2400" dirty="0">
                <a:solidFill>
                  <a:schemeClr val="tx1"/>
                </a:solidFill>
                <a:latin typeface="メイリオ" panose="020B0604030504040204" pitchFamily="50" charset="-128"/>
                <a:ea typeface="メイリオ" panose="020B0604030504040204" pitchFamily="50" charset="-128"/>
              </a:rPr>
              <a:t>6000 test data</a:t>
            </a: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solidFill>
                  <a:schemeClr val="bg1">
                    <a:lumMod val="85000"/>
                  </a:schemeClr>
                </a:solidFill>
                <a:latin typeface="メイリオ" panose="020B0604030504040204" pitchFamily="50" charset="-128"/>
                <a:ea typeface="メイリオ" panose="020B0604030504040204" pitchFamily="50" charset="-128"/>
              </a:rPr>
              <a:t>・</a:t>
            </a:r>
            <a:r>
              <a:rPr kumimoji="1" lang="en-US" altLang="ja-JP" sz="2400" dirty="0">
                <a:solidFill>
                  <a:schemeClr val="bg1">
                    <a:lumMod val="85000"/>
                  </a:schemeClr>
                </a:solidFill>
                <a:latin typeface="メイリオ" panose="020B0604030504040204" pitchFamily="50" charset="-128"/>
                <a:ea typeface="メイリオ" panose="020B0604030504040204" pitchFamily="50" charset="-128"/>
              </a:rPr>
              <a:t>Content of 2060 multi-label data</a:t>
            </a:r>
            <a:r>
              <a:rPr kumimoji="1" lang="ja-JP" altLang="en-US" sz="2400" dirty="0">
                <a:solidFill>
                  <a:schemeClr val="bg1">
                    <a:lumMod val="85000"/>
                  </a:schemeClr>
                </a:solidFill>
                <a:latin typeface="メイリオ" panose="020B0604030504040204" pitchFamily="50" charset="-128"/>
                <a:ea typeface="メイリオ" panose="020B0604030504040204" pitchFamily="50" charset="-128"/>
              </a:rPr>
              <a:t> </a:t>
            </a:r>
            <a:r>
              <a:rPr kumimoji="1" lang="en-US" altLang="ja-JP" sz="2400" dirty="0">
                <a:solidFill>
                  <a:schemeClr val="bg1">
                    <a:lumMod val="85000"/>
                  </a:schemeClr>
                </a:solidFill>
                <a:latin typeface="メイリオ" panose="020B0604030504040204" pitchFamily="50" charset="-128"/>
                <a:ea typeface="メイリオ" panose="020B0604030504040204" pitchFamily="50" charset="-128"/>
              </a:rPr>
              <a:t>for</a:t>
            </a:r>
            <a:r>
              <a:rPr kumimoji="1" lang="ja-JP" altLang="en-US" sz="2400" dirty="0">
                <a:solidFill>
                  <a:schemeClr val="bg1">
                    <a:lumMod val="85000"/>
                  </a:schemeClr>
                </a:solidFill>
                <a:latin typeface="メイリオ" panose="020B0604030504040204" pitchFamily="50" charset="-128"/>
                <a:ea typeface="メイリオ" panose="020B0604030504040204" pitchFamily="50" charset="-128"/>
              </a:rPr>
              <a:t> </a:t>
            </a:r>
            <a:r>
              <a:rPr kumimoji="1" lang="en-US" altLang="ja-JP" sz="2400" dirty="0">
                <a:solidFill>
                  <a:schemeClr val="bg1">
                    <a:lumMod val="85000"/>
                  </a:schemeClr>
                </a:solidFill>
                <a:latin typeface="メイリオ" panose="020B0604030504040204" pitchFamily="50" charset="-128"/>
                <a:ea typeface="メイリオ" panose="020B0604030504040204" pitchFamily="50" charset="-128"/>
              </a:rPr>
              <a:t>test</a:t>
            </a:r>
            <a:r>
              <a:rPr kumimoji="1" lang="ja-JP" altLang="en-US" sz="2400" dirty="0">
                <a:solidFill>
                  <a:schemeClr val="bg1">
                    <a:lumMod val="85000"/>
                  </a:schemeClr>
                </a:solidFill>
                <a:latin typeface="メイリオ" panose="020B0604030504040204" pitchFamily="50" charset="-128"/>
                <a:ea typeface="メイリオ" panose="020B0604030504040204" pitchFamily="50" charset="-128"/>
              </a:rPr>
              <a:t> </a:t>
            </a:r>
            <a:r>
              <a:rPr kumimoji="1" lang="en-US" altLang="ja-JP" sz="2400" dirty="0">
                <a:solidFill>
                  <a:schemeClr val="bg1">
                    <a:lumMod val="85000"/>
                  </a:schemeClr>
                </a:solidFill>
                <a:latin typeface="メイリオ" panose="020B0604030504040204" pitchFamily="50" charset="-128"/>
                <a:ea typeface="メイリオ" panose="020B0604030504040204" pitchFamily="50" charset="-128"/>
              </a:rPr>
              <a:t>data</a:t>
            </a:r>
          </a:p>
        </p:txBody>
      </p:sp>
      <p:sp>
        <p:nvSpPr>
          <p:cNvPr id="7" name="テキスト ボックス 6">
            <a:extLst>
              <a:ext uri="{FF2B5EF4-FFF2-40B4-BE49-F238E27FC236}">
                <a16:creationId xmlns:a16="http://schemas.microsoft.com/office/drawing/2014/main" id="{6A32B88A-0783-238D-7600-43E408F33021}"/>
              </a:ext>
            </a:extLst>
          </p:cNvPr>
          <p:cNvSpPr txBox="1"/>
          <p:nvPr/>
        </p:nvSpPr>
        <p:spPr>
          <a:xfrm>
            <a:off x="3852638" y="2059999"/>
            <a:ext cx="3836307" cy="1477328"/>
          </a:xfrm>
          <a:prstGeom prst="rect">
            <a:avLst/>
          </a:prstGeom>
          <a:noFill/>
        </p:spPr>
        <p:txBody>
          <a:bodyPr wrap="none" rtlCol="0">
            <a:spAutoFit/>
          </a:bodyPr>
          <a:lstStyle/>
          <a:p>
            <a:pPr marL="0" indent="0">
              <a:buNone/>
            </a:pPr>
            <a:r>
              <a:rPr lang="en-US" altLang="ja-JP" sz="2400" b="1" dirty="0">
                <a:latin typeface="メイリオ" panose="020B0604030504040204" pitchFamily="50" charset="-128"/>
                <a:ea typeface="メイリオ" panose="020B0604030504040204" pitchFamily="50" charset="-128"/>
              </a:rPr>
              <a:t>2060 multi-label data</a:t>
            </a:r>
            <a:br>
              <a:rPr lang="en-US" altLang="ja-JP" sz="2400" b="1" dirty="0">
                <a:solidFill>
                  <a:schemeClr val="tx1"/>
                </a:solidFill>
                <a:latin typeface="メイリオ" panose="020B0604030504040204" pitchFamily="50" charset="-128"/>
                <a:ea typeface="メイリオ" panose="020B0604030504040204" pitchFamily="50" charset="-128"/>
              </a:rPr>
            </a:br>
            <a:endParaRPr lang="en-US" altLang="ja-JP" sz="2400" b="1"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sz="2400" b="1" dirty="0">
                <a:solidFill>
                  <a:schemeClr val="tx1"/>
                </a:solidFill>
                <a:latin typeface="メイリオ" panose="020B0604030504040204" pitchFamily="50" charset="-128"/>
                <a:ea typeface="メイリオ" panose="020B0604030504040204" pitchFamily="50" charset="-128"/>
              </a:rPr>
              <a:t>3940 single-label data</a:t>
            </a:r>
            <a:endParaRPr kumimoji="1" lang="en-US" altLang="ja-JP" sz="2400" b="1" dirty="0">
              <a:latin typeface="メイリオ" panose="020B0604030504040204" pitchFamily="50" charset="-128"/>
              <a:ea typeface="メイリオ" panose="020B0604030504040204" pitchFamily="50" charset="-128"/>
            </a:endParaRPr>
          </a:p>
          <a:p>
            <a:endParaRPr kumimoji="1" lang="ja-JP" altLang="en-US" b="1" dirty="0"/>
          </a:p>
        </p:txBody>
      </p:sp>
      <p:sp>
        <p:nvSpPr>
          <p:cNvPr id="8" name="左中かっこ 7">
            <a:extLst>
              <a:ext uri="{FF2B5EF4-FFF2-40B4-BE49-F238E27FC236}">
                <a16:creationId xmlns:a16="http://schemas.microsoft.com/office/drawing/2014/main" id="{31EA455E-E88C-893B-9359-29202C397926}"/>
              </a:ext>
            </a:extLst>
          </p:cNvPr>
          <p:cNvSpPr/>
          <p:nvPr/>
        </p:nvSpPr>
        <p:spPr>
          <a:xfrm>
            <a:off x="3330123" y="1982493"/>
            <a:ext cx="522515" cy="1257833"/>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b="1" dirty="0"/>
          </a:p>
        </p:txBody>
      </p:sp>
      <p:sp>
        <p:nvSpPr>
          <p:cNvPr id="11" name="スライド番号プレースホルダー 10">
            <a:extLst>
              <a:ext uri="{FF2B5EF4-FFF2-40B4-BE49-F238E27FC236}">
                <a16:creationId xmlns:a16="http://schemas.microsoft.com/office/drawing/2014/main" id="{0D0D8753-E219-8E08-349D-34A989E9A280}"/>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1051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451C1-D7F4-BAA9-B020-D44CBD9FB605}"/>
              </a:ext>
            </a:extLst>
          </p:cNvPr>
          <p:cNvSpPr>
            <a:spLocks noGrp="1"/>
          </p:cNvSpPr>
          <p:nvPr>
            <p:ph type="title"/>
          </p:nvPr>
        </p:nvSpPr>
        <p:spPr>
          <a:xfrm>
            <a:off x="387785" y="680525"/>
            <a:ext cx="8813813" cy="1208656"/>
          </a:xfrm>
        </p:spPr>
        <p:txBody>
          <a:bodyPr>
            <a:normAutofit/>
          </a:bodyPr>
          <a:lstStyle/>
          <a:p>
            <a:r>
              <a:rPr lang="en-US" altLang="ja-JP" sz="4000" dirty="0">
                <a:latin typeface="メイリオ" panose="020B0604030504040204" pitchFamily="50" charset="-128"/>
                <a:ea typeface="メイリオ" panose="020B0604030504040204" pitchFamily="50" charset="-128"/>
              </a:rPr>
              <a:t>Percentage of completely correct </a:t>
            </a:r>
            <a:endParaRPr kumimoji="1" lang="ja-JP" altLang="en-US" sz="4000" dirty="0">
              <a:latin typeface="メイリオ" panose="020B0604030504040204" pitchFamily="50" charset="-128"/>
              <a:ea typeface="メイリオ" panose="020B0604030504040204" pitchFamily="50" charset="-128"/>
            </a:endParaRPr>
          </a:p>
        </p:txBody>
      </p:sp>
      <p:graphicFrame>
        <p:nvGraphicFramePr>
          <p:cNvPr id="4" name="コンテンツ プレースホルダー 3">
            <a:extLst>
              <a:ext uri="{FF2B5EF4-FFF2-40B4-BE49-F238E27FC236}">
                <a16:creationId xmlns:a16="http://schemas.microsoft.com/office/drawing/2014/main" id="{F07BAE86-466C-DA73-A69F-5060A71233CB}"/>
              </a:ext>
            </a:extLst>
          </p:cNvPr>
          <p:cNvGraphicFramePr>
            <a:graphicFrameLocks noGrp="1"/>
          </p:cNvGraphicFramePr>
          <p:nvPr>
            <p:ph idx="1"/>
            <p:extLst>
              <p:ext uri="{D42A27DB-BD31-4B8C-83A1-F6EECF244321}">
                <p14:modId xmlns:p14="http://schemas.microsoft.com/office/powerpoint/2010/main" val="1589675246"/>
              </p:ext>
            </p:extLst>
          </p:nvPr>
        </p:nvGraphicFramePr>
        <p:xfrm>
          <a:off x="213102" y="2868460"/>
          <a:ext cx="8717796" cy="977030"/>
        </p:xfrm>
        <a:graphic>
          <a:graphicData uri="http://schemas.openxmlformats.org/drawingml/2006/table">
            <a:tbl>
              <a:tblPr firstRow="1" bandRow="1">
                <a:tableStyleId>{5C22544A-7EE6-4342-B048-85BDC9FD1C3A}</a:tableStyleId>
              </a:tblPr>
              <a:tblGrid>
                <a:gridCol w="2905879">
                  <a:extLst>
                    <a:ext uri="{9D8B030D-6E8A-4147-A177-3AD203B41FA5}">
                      <a16:colId xmlns:a16="http://schemas.microsoft.com/office/drawing/2014/main" val="590208033"/>
                    </a:ext>
                  </a:extLst>
                </a:gridCol>
                <a:gridCol w="5811917">
                  <a:extLst>
                    <a:ext uri="{9D8B030D-6E8A-4147-A177-3AD203B41FA5}">
                      <a16:colId xmlns:a16="http://schemas.microsoft.com/office/drawing/2014/main" val="1372823890"/>
                    </a:ext>
                  </a:extLst>
                </a:gridCol>
              </a:tblGrid>
              <a:tr h="977030">
                <a:tc>
                  <a:txBody>
                    <a:bodyPr/>
                    <a:lstStyle/>
                    <a:p>
                      <a:pPr algn="ct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lnSpc>
                          <a:spcPct val="250000"/>
                        </a:lnSpc>
                      </a:pPr>
                      <a:r>
                        <a:rPr kumimoji="1" lang="en-US" altLang="ja-JP" sz="2200" dirty="0">
                          <a:latin typeface="メイリオ" panose="020B0604030504040204" pitchFamily="50" charset="-128"/>
                          <a:ea typeface="メイリオ" panose="020B0604030504040204" pitchFamily="50" charset="-128"/>
                        </a:rPr>
                        <a:t>Completely correct</a:t>
                      </a: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220346284"/>
                  </a:ext>
                </a:extLst>
              </a:tr>
            </a:tbl>
          </a:graphicData>
        </a:graphic>
      </p:graphicFrame>
      <p:graphicFrame>
        <p:nvGraphicFramePr>
          <p:cNvPr id="5" name="表 5">
            <a:extLst>
              <a:ext uri="{FF2B5EF4-FFF2-40B4-BE49-F238E27FC236}">
                <a16:creationId xmlns:a16="http://schemas.microsoft.com/office/drawing/2014/main" id="{957BB046-120B-AF89-3FD3-16AB53579926}"/>
              </a:ext>
            </a:extLst>
          </p:cNvPr>
          <p:cNvGraphicFramePr>
            <a:graphicFrameLocks noGrp="1"/>
          </p:cNvGraphicFramePr>
          <p:nvPr>
            <p:extLst>
              <p:ext uri="{D42A27DB-BD31-4B8C-83A1-F6EECF244321}">
                <p14:modId xmlns:p14="http://schemas.microsoft.com/office/powerpoint/2010/main" val="5045771"/>
              </p:ext>
            </p:extLst>
          </p:nvPr>
        </p:nvGraphicFramePr>
        <p:xfrm>
          <a:off x="213102" y="3832964"/>
          <a:ext cx="8717796" cy="2344511"/>
        </p:xfrm>
        <a:graphic>
          <a:graphicData uri="http://schemas.openxmlformats.org/drawingml/2006/table">
            <a:tbl>
              <a:tblPr firstRow="1" bandRow="1">
                <a:tableStyleId>{5C22544A-7EE6-4342-B048-85BDC9FD1C3A}</a:tableStyleId>
              </a:tblPr>
              <a:tblGrid>
                <a:gridCol w="2905932">
                  <a:extLst>
                    <a:ext uri="{9D8B030D-6E8A-4147-A177-3AD203B41FA5}">
                      <a16:colId xmlns:a16="http://schemas.microsoft.com/office/drawing/2014/main" val="3624092097"/>
                    </a:ext>
                  </a:extLst>
                </a:gridCol>
                <a:gridCol w="2905932">
                  <a:extLst>
                    <a:ext uri="{9D8B030D-6E8A-4147-A177-3AD203B41FA5}">
                      <a16:colId xmlns:a16="http://schemas.microsoft.com/office/drawing/2014/main" val="2409827666"/>
                    </a:ext>
                  </a:extLst>
                </a:gridCol>
                <a:gridCol w="2905932">
                  <a:extLst>
                    <a:ext uri="{9D8B030D-6E8A-4147-A177-3AD203B41FA5}">
                      <a16:colId xmlns:a16="http://schemas.microsoft.com/office/drawing/2014/main" val="445682186"/>
                    </a:ext>
                  </a:extLst>
                </a:gridCol>
              </a:tblGrid>
              <a:tr h="561362">
                <a:tc>
                  <a:txBody>
                    <a:bodyPr/>
                    <a:lstStyle/>
                    <a:p>
                      <a:pPr algn="ctr"/>
                      <a:endParaRPr kumimoji="1" lang="ja-JP" altLang="en-US" sz="220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lnSpc>
                          <a:spcPct val="150000"/>
                        </a:lnSpc>
                      </a:pPr>
                      <a:r>
                        <a:rPr kumimoji="1" lang="en-US" altLang="ja-JP" sz="2200" dirty="0">
                          <a:latin typeface="メイリオ" panose="020B0604030504040204" pitchFamily="50" charset="-128"/>
                          <a:ea typeface="メイリオ" panose="020B0604030504040204" pitchFamily="50" charset="-128"/>
                        </a:rPr>
                        <a:t>Multi-label data </a:t>
                      </a:r>
                      <a:r>
                        <a:rPr kumimoji="1" lang="ja-JP" altLang="en-US" sz="2200" dirty="0">
                          <a:latin typeface="メイリオ" panose="020B0604030504040204" pitchFamily="50" charset="-128"/>
                          <a:ea typeface="メイリオ" panose="020B0604030504040204" pitchFamily="50" charset="-128"/>
                        </a:rPr>
                        <a:t> </a:t>
                      </a:r>
                    </a:p>
                  </a:txBody>
                  <a:tcPr/>
                </a:tc>
                <a:tc>
                  <a:txBody>
                    <a:bodyPr/>
                    <a:lstStyle/>
                    <a:p>
                      <a:pPr algn="ctr">
                        <a:lnSpc>
                          <a:spcPct val="150000"/>
                        </a:lnSpc>
                      </a:pPr>
                      <a:r>
                        <a:rPr lang="en-US" altLang="ja-JP" sz="2200" dirty="0">
                          <a:latin typeface="メイリオ" panose="020B0604030504040204" pitchFamily="50" charset="-128"/>
                          <a:ea typeface="メイリオ" panose="020B0604030504040204" pitchFamily="50" charset="-128"/>
                        </a:rPr>
                        <a:t>Single-label data</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53381171"/>
                  </a:ext>
                </a:extLst>
              </a:tr>
              <a:tr h="594383">
                <a:tc>
                  <a:txBody>
                    <a:bodyPr/>
                    <a:lstStyle/>
                    <a:p>
                      <a:pPr algn="ctr"/>
                      <a:r>
                        <a:rPr kumimoji="1" lang="en-US" altLang="ja-JP" sz="2200" dirty="0" err="1">
                          <a:solidFill>
                            <a:schemeClr val="tx1"/>
                          </a:solidFill>
                          <a:latin typeface="メイリオ" panose="020B0604030504040204" pitchFamily="50" charset="-128"/>
                          <a:ea typeface="メイリオ" panose="020B0604030504040204" pitchFamily="50" charset="-128"/>
                        </a:rPr>
                        <a:t>Mpm+T</a:t>
                      </a:r>
                      <a:endParaRPr kumimoji="1" lang="en-US" altLang="ja-JP" sz="2200"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lnSpc>
                          <a:spcPct val="150000"/>
                        </a:lnSpc>
                      </a:pPr>
                      <a:r>
                        <a:rPr kumimoji="1" lang="en-US" altLang="ja-JP" sz="2200" dirty="0">
                          <a:solidFill>
                            <a:srgbClr val="FF0000"/>
                          </a:solidFill>
                          <a:latin typeface="メイリオ" panose="020B0604030504040204" pitchFamily="50" charset="-128"/>
                          <a:ea typeface="メイリオ" panose="020B0604030504040204" pitchFamily="50" charset="-128"/>
                        </a:rPr>
                        <a:t>1298 (0.630)</a:t>
                      </a:r>
                      <a:endParaRPr kumimoji="1" lang="ja-JP" altLang="en-US" sz="2200" dirty="0">
                        <a:solidFill>
                          <a:srgbClr val="FF000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200" dirty="0">
                          <a:solidFill>
                            <a:srgbClr val="FF0000"/>
                          </a:solidFill>
                          <a:latin typeface="メイリオ" panose="020B0604030504040204" pitchFamily="50" charset="-128"/>
                          <a:ea typeface="メイリオ" panose="020B0604030504040204" pitchFamily="50" charset="-128"/>
                        </a:rPr>
                        <a:t>3013 (0.764)</a:t>
                      </a:r>
                      <a:endParaRPr kumimoji="1" lang="ja-JP" altLang="en-US" sz="2200" dirty="0">
                        <a:solidFill>
                          <a:srgbClr val="FF000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extLst>
                  <a:ext uri="{0D108BD9-81ED-4DB2-BD59-A6C34878D82A}">
                    <a16:rowId xmlns:a16="http://schemas.microsoft.com/office/drawing/2014/main" val="2352280825"/>
                  </a:ext>
                </a:extLst>
              </a:tr>
              <a:tr h="594383">
                <a:tc>
                  <a:txBody>
                    <a:bodyP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BERT</a:t>
                      </a:r>
                      <a:r>
                        <a:rPr kumimoji="1" lang="ja-JP" altLang="en-US" sz="2200" dirty="0">
                          <a:solidFill>
                            <a:schemeClr val="tx1"/>
                          </a:solidFill>
                          <a:latin typeface="メイリオ" panose="020B0604030504040204" pitchFamily="50" charset="-128"/>
                          <a:ea typeface="メイリオ" panose="020B0604030504040204" pitchFamily="50" charset="-128"/>
                        </a:rPr>
                        <a:t>＋</a:t>
                      </a:r>
                      <a:r>
                        <a:rPr kumimoji="1" lang="en-US" altLang="ja-JP" sz="2200" dirty="0">
                          <a:solidFill>
                            <a:schemeClr val="tx1"/>
                          </a:solidFill>
                          <a:latin typeface="メイリオ" panose="020B0604030504040204" pitchFamily="50" charset="-128"/>
                          <a:ea typeface="メイリオ" panose="020B0604030504040204" pitchFamily="50" charset="-128"/>
                        </a:rPr>
                        <a:t>MLP</a:t>
                      </a:r>
                    </a:p>
                  </a:txBody>
                  <a:tcPr marL="68580" marR="68580" marT="34290" marB="34290" anchor="ctr">
                    <a:solidFill>
                      <a:schemeClr val="accent6">
                        <a:lumMod val="20000"/>
                        <a:lumOff val="80000"/>
                      </a:schemeClr>
                    </a:solidFill>
                  </a:tcPr>
                </a:tc>
                <a:tc>
                  <a:txBody>
                    <a:bodyPr/>
                    <a:lstStyle/>
                    <a:p>
                      <a:pPr algn="ctr">
                        <a:lnSpc>
                          <a:spcPct val="150000"/>
                        </a:lnSpc>
                      </a:pPr>
                      <a:r>
                        <a:rPr kumimoji="1" lang="en-US" altLang="ja-JP" sz="2200" dirty="0">
                          <a:solidFill>
                            <a:srgbClr val="0070C0"/>
                          </a:solidFill>
                          <a:latin typeface="メイリオ" panose="020B0604030504040204" pitchFamily="50" charset="-128"/>
                          <a:ea typeface="メイリオ" panose="020B0604030504040204" pitchFamily="50" charset="-128"/>
                        </a:rPr>
                        <a:t>862 (0.418)</a:t>
                      </a:r>
                      <a:endParaRPr kumimoji="1" lang="ja-JP" altLang="en-US" sz="2200" dirty="0">
                        <a:solidFill>
                          <a:srgbClr val="0070C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200" dirty="0">
                          <a:solidFill>
                            <a:srgbClr val="0070C0"/>
                          </a:solidFill>
                          <a:latin typeface="メイリオ" panose="020B0604030504040204" pitchFamily="50" charset="-128"/>
                          <a:ea typeface="メイリオ" panose="020B0604030504040204" pitchFamily="50" charset="-128"/>
                        </a:rPr>
                        <a:t>2326 (0.641)</a:t>
                      </a:r>
                      <a:endParaRPr kumimoji="1" lang="ja-JP" altLang="en-US" sz="2200" dirty="0">
                        <a:solidFill>
                          <a:srgbClr val="0070C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extLst>
                  <a:ext uri="{0D108BD9-81ED-4DB2-BD59-A6C34878D82A}">
                    <a16:rowId xmlns:a16="http://schemas.microsoft.com/office/drawing/2014/main" val="4257700755"/>
                  </a:ext>
                </a:extLst>
              </a:tr>
              <a:tr h="594383">
                <a:tc>
                  <a:txBody>
                    <a:bodyP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Model of Miura et al.</a:t>
                      </a:r>
                    </a:p>
                  </a:txBody>
                  <a:tcPr marL="68580" marR="68580" marT="34290" marB="34290" anchor="ctr">
                    <a:solidFill>
                      <a:schemeClr val="accent6">
                        <a:lumMod val="20000"/>
                        <a:lumOff val="80000"/>
                      </a:schemeClr>
                    </a:solidFill>
                  </a:tcPr>
                </a:tc>
                <a:tc>
                  <a:txBody>
                    <a:bodyPr/>
                    <a:lstStyle/>
                    <a:p>
                      <a:pPr algn="ctr">
                        <a:lnSpc>
                          <a:spcPct val="150000"/>
                        </a:lnSpc>
                      </a:pPr>
                      <a:r>
                        <a:rPr kumimoji="1" lang="en-US" altLang="ja-JP" sz="2200" dirty="0">
                          <a:latin typeface="メイリオ" panose="020B0604030504040204" pitchFamily="50" charset="-128"/>
                          <a:ea typeface="メイリオ" panose="020B0604030504040204" pitchFamily="50" charset="-128"/>
                        </a:rPr>
                        <a:t>1097 (0.533)</a:t>
                      </a:r>
                      <a:endParaRPr kumimoji="1" lang="ja-JP" altLang="en-US" sz="2200" dirty="0">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200" dirty="0">
                          <a:latin typeface="メイリオ" panose="020B0604030504040204" pitchFamily="50" charset="-128"/>
                          <a:ea typeface="メイリオ" panose="020B0604030504040204" pitchFamily="50" charset="-128"/>
                        </a:rPr>
                        <a:t>2787 (0.706)</a:t>
                      </a:r>
                      <a:endParaRPr kumimoji="1" lang="ja-JP" altLang="en-US" sz="2200" dirty="0">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extLst>
                  <a:ext uri="{0D108BD9-81ED-4DB2-BD59-A6C34878D82A}">
                    <a16:rowId xmlns:a16="http://schemas.microsoft.com/office/drawing/2014/main" val="3775079640"/>
                  </a:ext>
                </a:extLst>
              </a:tr>
            </a:tbl>
          </a:graphicData>
        </a:graphic>
      </p:graphicFrame>
      <p:sp>
        <p:nvSpPr>
          <p:cNvPr id="6" name="スライド番号プレースホルダー 10">
            <a:extLst>
              <a:ext uri="{FF2B5EF4-FFF2-40B4-BE49-F238E27FC236}">
                <a16:creationId xmlns:a16="http://schemas.microsoft.com/office/drawing/2014/main" id="{57A0D5FC-43B6-A7F3-A75C-06FDB5657C22}"/>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7760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FBC67-9E41-498A-57E7-6A0654103F9E}"/>
              </a:ext>
            </a:extLst>
          </p:cNvPr>
          <p:cNvSpPr>
            <a:spLocks noGrp="1"/>
          </p:cNvSpPr>
          <p:nvPr>
            <p:ph type="title"/>
          </p:nvPr>
        </p:nvSpPr>
        <p:spPr>
          <a:xfrm>
            <a:off x="674174" y="549956"/>
            <a:ext cx="8079581" cy="1011552"/>
          </a:xfrm>
        </p:spPr>
        <p:txBody>
          <a:bodyPr>
            <a:normAutofit/>
          </a:bodyPr>
          <a:lstStyle/>
          <a:p>
            <a:r>
              <a:rPr kumimoji="1" lang="en-US" altLang="ja-JP" sz="4000" dirty="0">
                <a:latin typeface="メイリオ" panose="020B0604030504040204" pitchFamily="50" charset="-128"/>
                <a:ea typeface="メイリオ" panose="020B0604030504040204" pitchFamily="50" charset="-128"/>
              </a:rPr>
              <a:t>Content of test data.</a:t>
            </a:r>
            <a:endParaRPr kumimoji="1" lang="ja-JP" altLang="en-US" sz="4000" dirty="0">
              <a:latin typeface="メイリオ" panose="020B0604030504040204" pitchFamily="50" charset="-128"/>
              <a:ea typeface="メイリオ" panose="020B0604030504040204" pitchFamily="50" charset="-128"/>
            </a:endParaRPr>
          </a:p>
        </p:txBody>
      </p:sp>
      <p:graphicFrame>
        <p:nvGraphicFramePr>
          <p:cNvPr id="4" name="表 7">
            <a:extLst>
              <a:ext uri="{FF2B5EF4-FFF2-40B4-BE49-F238E27FC236}">
                <a16:creationId xmlns:a16="http://schemas.microsoft.com/office/drawing/2014/main" id="{B1096487-4102-8A25-6C5F-49491ECF1973}"/>
              </a:ext>
            </a:extLst>
          </p:cNvPr>
          <p:cNvGraphicFramePr>
            <a:graphicFrameLocks noGrp="1"/>
          </p:cNvGraphicFramePr>
          <p:nvPr>
            <p:ph idx="1"/>
            <p:extLst>
              <p:ext uri="{D42A27DB-BD31-4B8C-83A1-F6EECF244321}">
                <p14:modId xmlns:p14="http://schemas.microsoft.com/office/powerpoint/2010/main" val="2111005706"/>
              </p:ext>
            </p:extLst>
          </p:nvPr>
        </p:nvGraphicFramePr>
        <p:xfrm>
          <a:off x="674174" y="4845584"/>
          <a:ext cx="8361336" cy="1167756"/>
        </p:xfrm>
        <a:graphic>
          <a:graphicData uri="http://schemas.openxmlformats.org/drawingml/2006/table">
            <a:tbl>
              <a:tblPr firstRow="1" bandRow="1">
                <a:tableStyleId>{5C22544A-7EE6-4342-B048-85BDC9FD1C3A}</a:tableStyleId>
              </a:tblPr>
              <a:tblGrid>
                <a:gridCol w="1393556">
                  <a:extLst>
                    <a:ext uri="{9D8B030D-6E8A-4147-A177-3AD203B41FA5}">
                      <a16:colId xmlns:a16="http://schemas.microsoft.com/office/drawing/2014/main" val="2937682245"/>
                    </a:ext>
                  </a:extLst>
                </a:gridCol>
                <a:gridCol w="1393556">
                  <a:extLst>
                    <a:ext uri="{9D8B030D-6E8A-4147-A177-3AD203B41FA5}">
                      <a16:colId xmlns:a16="http://schemas.microsoft.com/office/drawing/2014/main" val="1786369714"/>
                    </a:ext>
                  </a:extLst>
                </a:gridCol>
                <a:gridCol w="1393556">
                  <a:extLst>
                    <a:ext uri="{9D8B030D-6E8A-4147-A177-3AD203B41FA5}">
                      <a16:colId xmlns:a16="http://schemas.microsoft.com/office/drawing/2014/main" val="3394188143"/>
                    </a:ext>
                  </a:extLst>
                </a:gridCol>
                <a:gridCol w="1393556">
                  <a:extLst>
                    <a:ext uri="{9D8B030D-6E8A-4147-A177-3AD203B41FA5}">
                      <a16:colId xmlns:a16="http://schemas.microsoft.com/office/drawing/2014/main" val="1566545166"/>
                    </a:ext>
                  </a:extLst>
                </a:gridCol>
                <a:gridCol w="1393556">
                  <a:extLst>
                    <a:ext uri="{9D8B030D-6E8A-4147-A177-3AD203B41FA5}">
                      <a16:colId xmlns:a16="http://schemas.microsoft.com/office/drawing/2014/main" val="2733672104"/>
                    </a:ext>
                  </a:extLst>
                </a:gridCol>
                <a:gridCol w="1393556">
                  <a:extLst>
                    <a:ext uri="{9D8B030D-6E8A-4147-A177-3AD203B41FA5}">
                      <a16:colId xmlns:a16="http://schemas.microsoft.com/office/drawing/2014/main" val="3436817502"/>
                    </a:ext>
                  </a:extLst>
                </a:gridCol>
              </a:tblGrid>
              <a:tr h="583878">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2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3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4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5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6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dirty="0">
                          <a:solidFill>
                            <a:schemeClr val="bg1"/>
                          </a:solidFill>
                          <a:latin typeface="メイリオ" panose="020B0604030504040204" pitchFamily="50" charset="-128"/>
                          <a:ea typeface="メイリオ" panose="020B0604030504040204" pitchFamily="50" charset="-128"/>
                        </a:rPr>
                        <a:t>7 labels</a:t>
                      </a:r>
                      <a:endParaRPr kumimoji="1" lang="ja-JP" altLang="en-US" sz="200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754799374"/>
                  </a:ext>
                </a:extLst>
              </a:tr>
              <a:tr h="583878">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1364</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320</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73</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20</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6</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294</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75961031"/>
                  </a:ext>
                </a:extLst>
              </a:tr>
            </a:tbl>
          </a:graphicData>
        </a:graphic>
      </p:graphicFrame>
      <p:sp>
        <p:nvSpPr>
          <p:cNvPr id="6" name="テキスト ボックス 5">
            <a:extLst>
              <a:ext uri="{FF2B5EF4-FFF2-40B4-BE49-F238E27FC236}">
                <a16:creationId xmlns:a16="http://schemas.microsoft.com/office/drawing/2014/main" id="{CBFC25C4-5775-4A3C-F0E3-0F95443D7983}"/>
              </a:ext>
            </a:extLst>
          </p:cNvPr>
          <p:cNvSpPr txBox="1"/>
          <p:nvPr/>
        </p:nvSpPr>
        <p:spPr>
          <a:xfrm>
            <a:off x="674175" y="2407423"/>
            <a:ext cx="8079580" cy="1938992"/>
          </a:xfrm>
          <a:prstGeom prst="rect">
            <a:avLst/>
          </a:prstGeom>
          <a:noFill/>
        </p:spPr>
        <p:txBody>
          <a:bodyPr wrap="square">
            <a:spAutoFit/>
          </a:bodyPr>
          <a:lstStyle/>
          <a:p>
            <a:pPr marL="0" indent="0">
              <a:buNone/>
            </a:pPr>
            <a:r>
              <a:rPr lang="ja-JP" altLang="en-US" sz="2400" dirty="0">
                <a:latin typeface="メイリオ" panose="020B0604030504040204" pitchFamily="50" charset="-128"/>
                <a:ea typeface="メイリオ" panose="020B0604030504040204" pitchFamily="50" charset="-128"/>
              </a:rPr>
              <a:t>・</a:t>
            </a:r>
            <a:r>
              <a:rPr lang="en-US" altLang="ja-JP" sz="2400" dirty="0">
                <a:solidFill>
                  <a:schemeClr val="bg1">
                    <a:lumMod val="85000"/>
                  </a:schemeClr>
                </a:solidFill>
                <a:latin typeface="メイリオ" panose="020B0604030504040204" pitchFamily="50" charset="-128"/>
                <a:ea typeface="メイリオ" panose="020B0604030504040204" pitchFamily="50" charset="-128"/>
              </a:rPr>
              <a:t>6000 test data</a:t>
            </a: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ja-JP" altLang="en-US"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Content of 2060 multi-label data</a:t>
            </a:r>
            <a:r>
              <a:rPr kumimoji="1" lang="ja-JP" altLang="en-US" sz="2400" b="1" dirty="0">
                <a:latin typeface="メイリオ" panose="020B0604030504040204" pitchFamily="50" charset="-128"/>
                <a:ea typeface="メイリオ" panose="020B0604030504040204" pitchFamily="50" charset="-128"/>
              </a:rPr>
              <a:t> </a:t>
            </a:r>
            <a:r>
              <a:rPr kumimoji="1" lang="en-US" altLang="ja-JP" sz="2400" b="1" dirty="0">
                <a:latin typeface="メイリオ" panose="020B0604030504040204" pitchFamily="50" charset="-128"/>
                <a:ea typeface="メイリオ" panose="020B0604030504040204" pitchFamily="50" charset="-128"/>
              </a:rPr>
              <a:t>for</a:t>
            </a:r>
            <a:r>
              <a:rPr kumimoji="1" lang="ja-JP" altLang="en-US" sz="2400" b="1" dirty="0">
                <a:latin typeface="メイリオ" panose="020B0604030504040204" pitchFamily="50" charset="-128"/>
                <a:ea typeface="メイリオ" panose="020B0604030504040204" pitchFamily="50" charset="-128"/>
              </a:rPr>
              <a:t> </a:t>
            </a:r>
            <a:r>
              <a:rPr kumimoji="1" lang="en-US" altLang="ja-JP" sz="2400" b="1" dirty="0">
                <a:latin typeface="メイリオ" panose="020B0604030504040204" pitchFamily="50" charset="-128"/>
                <a:ea typeface="メイリオ" panose="020B0604030504040204" pitchFamily="50" charset="-128"/>
              </a:rPr>
              <a:t>test</a:t>
            </a:r>
            <a:r>
              <a:rPr kumimoji="1" lang="ja-JP" altLang="en-US" sz="2400" b="1" dirty="0">
                <a:latin typeface="メイリオ" panose="020B0604030504040204" pitchFamily="50" charset="-128"/>
                <a:ea typeface="メイリオ" panose="020B0604030504040204" pitchFamily="50" charset="-128"/>
              </a:rPr>
              <a:t> </a:t>
            </a:r>
            <a:r>
              <a:rPr kumimoji="1" lang="en-US" altLang="ja-JP" sz="2400" b="1" dirty="0">
                <a:latin typeface="メイリオ" panose="020B0604030504040204" pitchFamily="50" charset="-128"/>
                <a:ea typeface="メイリオ" panose="020B0604030504040204" pitchFamily="50" charset="-128"/>
              </a:rPr>
              <a:t>data</a:t>
            </a:r>
          </a:p>
        </p:txBody>
      </p:sp>
      <p:sp>
        <p:nvSpPr>
          <p:cNvPr id="7" name="テキスト ボックス 6">
            <a:extLst>
              <a:ext uri="{FF2B5EF4-FFF2-40B4-BE49-F238E27FC236}">
                <a16:creationId xmlns:a16="http://schemas.microsoft.com/office/drawing/2014/main" id="{6A32B88A-0783-238D-7600-43E408F33021}"/>
              </a:ext>
            </a:extLst>
          </p:cNvPr>
          <p:cNvSpPr txBox="1"/>
          <p:nvPr/>
        </p:nvSpPr>
        <p:spPr>
          <a:xfrm>
            <a:off x="3852638" y="2059999"/>
            <a:ext cx="3518912" cy="1477328"/>
          </a:xfrm>
          <a:prstGeom prst="rect">
            <a:avLst/>
          </a:prstGeom>
          <a:noFill/>
        </p:spPr>
        <p:txBody>
          <a:bodyPr wrap="none" rtlCol="0">
            <a:spAutoFit/>
          </a:bodyPr>
          <a:lstStyle/>
          <a:p>
            <a:pPr marL="0" indent="0">
              <a:buNone/>
            </a:pPr>
            <a:r>
              <a:rPr lang="en-US" altLang="ja-JP" sz="2400" dirty="0">
                <a:solidFill>
                  <a:schemeClr val="bg1">
                    <a:lumMod val="85000"/>
                  </a:schemeClr>
                </a:solidFill>
                <a:latin typeface="メイリオ" panose="020B0604030504040204" pitchFamily="50" charset="-128"/>
                <a:ea typeface="メイリオ" panose="020B0604030504040204" pitchFamily="50" charset="-128"/>
              </a:rPr>
              <a:t>2060 multi-label data</a:t>
            </a:r>
            <a:br>
              <a:rPr lang="en-US" altLang="ja-JP" sz="2400" dirty="0">
                <a:solidFill>
                  <a:schemeClr val="bg1">
                    <a:lumMod val="85000"/>
                  </a:schemeClr>
                </a:solidFill>
                <a:latin typeface="メイリオ" panose="020B0604030504040204" pitchFamily="50" charset="-128"/>
                <a:ea typeface="メイリオ" panose="020B0604030504040204" pitchFamily="50" charset="-128"/>
              </a:rPr>
            </a:br>
            <a:endParaRPr lang="en-US" altLang="ja-JP" sz="2400" dirty="0">
              <a:solidFill>
                <a:schemeClr val="bg1">
                  <a:lumMod val="85000"/>
                </a:schemeClr>
              </a:solidFill>
              <a:latin typeface="メイリオ" panose="020B0604030504040204" pitchFamily="50" charset="-128"/>
              <a:ea typeface="メイリオ" panose="020B0604030504040204" pitchFamily="50" charset="-128"/>
            </a:endParaRPr>
          </a:p>
          <a:p>
            <a:pPr marL="0" indent="0">
              <a:buNone/>
            </a:pPr>
            <a:r>
              <a:rPr lang="en-US" altLang="ja-JP" sz="2400" dirty="0">
                <a:solidFill>
                  <a:schemeClr val="bg1">
                    <a:lumMod val="85000"/>
                  </a:schemeClr>
                </a:solidFill>
                <a:latin typeface="メイリオ" panose="020B0604030504040204" pitchFamily="50" charset="-128"/>
                <a:ea typeface="メイリオ" panose="020B0604030504040204" pitchFamily="50" charset="-128"/>
              </a:rPr>
              <a:t>3940 single-label data</a:t>
            </a:r>
            <a:endParaRPr kumimoji="1" lang="en-US" altLang="ja-JP" sz="2400" dirty="0">
              <a:solidFill>
                <a:schemeClr val="bg1">
                  <a:lumMod val="85000"/>
                </a:schemeClr>
              </a:solidFill>
              <a:latin typeface="メイリオ" panose="020B0604030504040204" pitchFamily="50" charset="-128"/>
              <a:ea typeface="メイリオ" panose="020B0604030504040204" pitchFamily="50" charset="-128"/>
            </a:endParaRPr>
          </a:p>
          <a:p>
            <a:endParaRPr kumimoji="1" lang="ja-JP" altLang="en-US" dirty="0"/>
          </a:p>
        </p:txBody>
      </p:sp>
      <p:sp>
        <p:nvSpPr>
          <p:cNvPr id="8" name="左中かっこ 7">
            <a:extLst>
              <a:ext uri="{FF2B5EF4-FFF2-40B4-BE49-F238E27FC236}">
                <a16:creationId xmlns:a16="http://schemas.microsoft.com/office/drawing/2014/main" id="{31EA455E-E88C-893B-9359-29202C397926}"/>
              </a:ext>
            </a:extLst>
          </p:cNvPr>
          <p:cNvSpPr/>
          <p:nvPr/>
        </p:nvSpPr>
        <p:spPr>
          <a:xfrm>
            <a:off x="3330123" y="1982493"/>
            <a:ext cx="522515" cy="1257833"/>
          </a:xfrm>
          <a:prstGeom prst="leftBrac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chemeClr val="bg1">
                  <a:lumMod val="85000"/>
                </a:schemeClr>
              </a:solidFill>
            </a:endParaRPr>
          </a:p>
        </p:txBody>
      </p:sp>
      <p:sp>
        <p:nvSpPr>
          <p:cNvPr id="11" name="スライド番号プレースホルダー 10">
            <a:extLst>
              <a:ext uri="{FF2B5EF4-FFF2-40B4-BE49-F238E27FC236}">
                <a16:creationId xmlns:a16="http://schemas.microsoft.com/office/drawing/2014/main" id="{0D0D8753-E219-8E08-349D-34A989E9A280}"/>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8170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F2708-D90F-37FC-5382-63A757FAB095}"/>
              </a:ext>
            </a:extLst>
          </p:cNvPr>
          <p:cNvSpPr>
            <a:spLocks noGrp="1"/>
          </p:cNvSpPr>
          <p:nvPr>
            <p:ph type="title"/>
          </p:nvPr>
        </p:nvSpPr>
        <p:spPr>
          <a:xfrm>
            <a:off x="588936" y="491783"/>
            <a:ext cx="8942521" cy="1313769"/>
          </a:xfrm>
        </p:spPr>
        <p:txBody>
          <a:bodyPr>
            <a:noAutofit/>
          </a:bodyPr>
          <a:lstStyle/>
          <a:p>
            <a:r>
              <a:rPr kumimoji="1" lang="en-US" altLang="ja-JP" sz="4000" dirty="0">
                <a:latin typeface="メイリオ" panose="020B0604030504040204" pitchFamily="50" charset="-128"/>
                <a:ea typeface="メイリオ" panose="020B0604030504040204" pitchFamily="50" charset="-128"/>
              </a:rPr>
              <a:t>Accuracy of Completely Correct </a:t>
            </a:r>
            <a:br>
              <a:rPr kumimoji="1" lang="en-US" altLang="ja-JP" sz="4000" dirty="0">
                <a:latin typeface="メイリオ" panose="020B0604030504040204" pitchFamily="50" charset="-128"/>
                <a:ea typeface="メイリオ" panose="020B0604030504040204" pitchFamily="50" charset="-128"/>
              </a:rPr>
            </a:br>
            <a:r>
              <a:rPr kumimoji="1" lang="en-US" altLang="ja-JP" sz="4000" dirty="0">
                <a:latin typeface="メイリオ" panose="020B0604030504040204" pitchFamily="50" charset="-128"/>
                <a:ea typeface="メイリオ" panose="020B0604030504040204" pitchFamily="50" charset="-128"/>
              </a:rPr>
              <a:t>for Multi-label Data</a:t>
            </a:r>
            <a:endParaRPr kumimoji="1" lang="ja-JP" altLang="en-US" sz="4000" dirty="0">
              <a:latin typeface="メイリオ" panose="020B0604030504040204" pitchFamily="50" charset="-128"/>
              <a:ea typeface="メイリオ" panose="020B0604030504040204" pitchFamily="50" charset="-128"/>
            </a:endParaRPr>
          </a:p>
        </p:txBody>
      </p:sp>
      <p:graphicFrame>
        <p:nvGraphicFramePr>
          <p:cNvPr id="4" name="表 4">
            <a:extLst>
              <a:ext uri="{FF2B5EF4-FFF2-40B4-BE49-F238E27FC236}">
                <a16:creationId xmlns:a16="http://schemas.microsoft.com/office/drawing/2014/main" id="{FC7C805E-C94E-18DD-C81B-309DAD7E75C9}"/>
              </a:ext>
            </a:extLst>
          </p:cNvPr>
          <p:cNvGraphicFramePr>
            <a:graphicFrameLocks noGrp="1"/>
          </p:cNvGraphicFramePr>
          <p:nvPr>
            <p:ph idx="1"/>
            <p:extLst>
              <p:ext uri="{D42A27DB-BD31-4B8C-83A1-F6EECF244321}">
                <p14:modId xmlns:p14="http://schemas.microsoft.com/office/powerpoint/2010/main" val="2997426490"/>
              </p:ext>
            </p:extLst>
          </p:nvPr>
        </p:nvGraphicFramePr>
        <p:xfrm>
          <a:off x="100739" y="2522349"/>
          <a:ext cx="8942521" cy="3423963"/>
        </p:xfrm>
        <a:graphic>
          <a:graphicData uri="http://schemas.openxmlformats.org/drawingml/2006/table">
            <a:tbl>
              <a:tblPr firstRow="1" bandRow="1">
                <a:tableStyleId>{5C22544A-7EE6-4342-B048-85BDC9FD1C3A}</a:tableStyleId>
              </a:tblPr>
              <a:tblGrid>
                <a:gridCol w="1277503">
                  <a:extLst>
                    <a:ext uri="{9D8B030D-6E8A-4147-A177-3AD203B41FA5}">
                      <a16:colId xmlns:a16="http://schemas.microsoft.com/office/drawing/2014/main" val="2632182363"/>
                    </a:ext>
                  </a:extLst>
                </a:gridCol>
                <a:gridCol w="1277503">
                  <a:extLst>
                    <a:ext uri="{9D8B030D-6E8A-4147-A177-3AD203B41FA5}">
                      <a16:colId xmlns:a16="http://schemas.microsoft.com/office/drawing/2014/main" val="3593363215"/>
                    </a:ext>
                  </a:extLst>
                </a:gridCol>
                <a:gridCol w="1277503">
                  <a:extLst>
                    <a:ext uri="{9D8B030D-6E8A-4147-A177-3AD203B41FA5}">
                      <a16:colId xmlns:a16="http://schemas.microsoft.com/office/drawing/2014/main" val="4242069276"/>
                    </a:ext>
                  </a:extLst>
                </a:gridCol>
                <a:gridCol w="1277503">
                  <a:extLst>
                    <a:ext uri="{9D8B030D-6E8A-4147-A177-3AD203B41FA5}">
                      <a16:colId xmlns:a16="http://schemas.microsoft.com/office/drawing/2014/main" val="714385171"/>
                    </a:ext>
                  </a:extLst>
                </a:gridCol>
                <a:gridCol w="1277503">
                  <a:extLst>
                    <a:ext uri="{9D8B030D-6E8A-4147-A177-3AD203B41FA5}">
                      <a16:colId xmlns:a16="http://schemas.microsoft.com/office/drawing/2014/main" val="1216659258"/>
                    </a:ext>
                  </a:extLst>
                </a:gridCol>
                <a:gridCol w="1277503">
                  <a:extLst>
                    <a:ext uri="{9D8B030D-6E8A-4147-A177-3AD203B41FA5}">
                      <a16:colId xmlns:a16="http://schemas.microsoft.com/office/drawing/2014/main" val="3330122445"/>
                    </a:ext>
                  </a:extLst>
                </a:gridCol>
                <a:gridCol w="1277503">
                  <a:extLst>
                    <a:ext uri="{9D8B030D-6E8A-4147-A177-3AD203B41FA5}">
                      <a16:colId xmlns:a16="http://schemas.microsoft.com/office/drawing/2014/main" val="2572220564"/>
                    </a:ext>
                  </a:extLst>
                </a:gridCol>
              </a:tblGrid>
              <a:tr h="414063">
                <a:tc>
                  <a:txBody>
                    <a:bodyPr/>
                    <a:lstStyle/>
                    <a:p>
                      <a:pPr algn="ctr"/>
                      <a:endParaRPr kumimoji="1" lang="ja-JP" altLang="en-US" sz="2200" b="0" dirty="0">
                        <a:solidFill>
                          <a:schemeClr val="bg1"/>
                        </a:solidFill>
                        <a:latin typeface="メイリオ" panose="020B0604030504040204" pitchFamily="50" charset="-128"/>
                        <a:ea typeface="メイリオ" panose="020B0604030504040204" pitchFamily="50" charset="-128"/>
                      </a:endParaRPr>
                    </a:p>
                  </a:txBody>
                  <a:tcPr marL="68580" marR="68580" marT="34290" marB="34290" anchor="ctr"/>
                </a:tc>
                <a:tc>
                  <a:txBody>
                    <a:bodyPr/>
                    <a:lstStyle/>
                    <a:p>
                      <a:pPr algn="ctr"/>
                      <a:r>
                        <a:rPr kumimoji="1" lang="en-US" altLang="ja-JP" sz="2000" b="0" dirty="0">
                          <a:solidFill>
                            <a:schemeClr val="bg1"/>
                          </a:solidFill>
                          <a:latin typeface="メイリオ" panose="020B0604030504040204" pitchFamily="50" charset="-128"/>
                          <a:ea typeface="メイリオ" panose="020B0604030504040204" pitchFamily="50" charset="-128"/>
                        </a:rPr>
                        <a:t>2 labels</a:t>
                      </a:r>
                      <a:endParaRPr kumimoji="1" lang="ja-JP" altLang="en-US" sz="2000" b="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b="0" dirty="0">
                          <a:solidFill>
                            <a:schemeClr val="bg1"/>
                          </a:solidFill>
                          <a:latin typeface="メイリオ" panose="020B0604030504040204" pitchFamily="50" charset="-128"/>
                          <a:ea typeface="メイリオ" panose="020B0604030504040204" pitchFamily="50" charset="-128"/>
                        </a:rPr>
                        <a:t>3 labels</a:t>
                      </a:r>
                      <a:endParaRPr kumimoji="1" lang="ja-JP" altLang="en-US" sz="2000" b="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b="0" dirty="0">
                          <a:solidFill>
                            <a:schemeClr val="bg1"/>
                          </a:solidFill>
                          <a:latin typeface="メイリオ" panose="020B0604030504040204" pitchFamily="50" charset="-128"/>
                          <a:ea typeface="メイリオ" panose="020B0604030504040204" pitchFamily="50" charset="-128"/>
                        </a:rPr>
                        <a:t>4 labels</a:t>
                      </a:r>
                      <a:endParaRPr kumimoji="1" lang="ja-JP" altLang="en-US" sz="2000" b="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b="0" dirty="0">
                          <a:solidFill>
                            <a:schemeClr val="bg1"/>
                          </a:solidFill>
                          <a:latin typeface="メイリオ" panose="020B0604030504040204" pitchFamily="50" charset="-128"/>
                          <a:ea typeface="メイリオ" panose="020B0604030504040204" pitchFamily="50" charset="-128"/>
                        </a:rPr>
                        <a:t>5 labels</a:t>
                      </a:r>
                      <a:endParaRPr kumimoji="1" lang="ja-JP" altLang="en-US" sz="2000" b="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b="0" dirty="0">
                          <a:solidFill>
                            <a:schemeClr val="bg1"/>
                          </a:solidFill>
                          <a:latin typeface="メイリオ" panose="020B0604030504040204" pitchFamily="50" charset="-128"/>
                          <a:ea typeface="メイリオ" panose="020B0604030504040204" pitchFamily="50" charset="-128"/>
                        </a:rPr>
                        <a:t>6 labels</a:t>
                      </a:r>
                      <a:endParaRPr kumimoji="1" lang="ja-JP" altLang="en-US" sz="2000" b="0" dirty="0">
                        <a:solidFill>
                          <a:schemeClr val="bg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b="0" dirty="0">
                          <a:solidFill>
                            <a:schemeClr val="bg1"/>
                          </a:solidFill>
                          <a:latin typeface="メイリオ" panose="020B0604030504040204" pitchFamily="50" charset="-128"/>
                          <a:ea typeface="メイリオ" panose="020B0604030504040204" pitchFamily="50" charset="-128"/>
                        </a:rPr>
                        <a:t>7 labels</a:t>
                      </a:r>
                      <a:endParaRPr kumimoji="1" lang="ja-JP" altLang="en-US" sz="2000" b="0" dirty="0">
                        <a:solidFill>
                          <a:schemeClr val="bg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92202432"/>
                  </a:ext>
                </a:extLst>
              </a:tr>
              <a:tr h="370840">
                <a:tc>
                  <a:txBody>
                    <a:bodyPr/>
                    <a:lstStyle/>
                    <a:p>
                      <a:pPr algn="ctr">
                        <a:lnSpc>
                          <a:spcPct val="100000"/>
                        </a:lnSpc>
                      </a:pPr>
                      <a:r>
                        <a:rPr kumimoji="1" lang="en-US" altLang="ja-JP" sz="2100" b="1" dirty="0" err="1">
                          <a:solidFill>
                            <a:schemeClr val="tx1"/>
                          </a:solidFill>
                          <a:latin typeface="メイリオ" panose="020B0604030504040204" pitchFamily="50" charset="-128"/>
                          <a:ea typeface="メイリオ" panose="020B0604030504040204" pitchFamily="50" charset="-128"/>
                        </a:rPr>
                        <a:t>Mpm+T</a:t>
                      </a:r>
                      <a:endParaRPr kumimoji="1" lang="en-US" altLang="ja-JP" sz="2100" b="1" dirty="0">
                        <a:solidFill>
                          <a:schemeClr val="tx1"/>
                        </a:solidFill>
                        <a:latin typeface="メイリオ" panose="020B0604030504040204" pitchFamily="50" charset="-128"/>
                        <a:ea typeface="メイリオ" panose="020B0604030504040204" pitchFamily="50" charset="-128"/>
                      </a:endParaRPr>
                    </a:p>
                  </a:txBody>
                  <a:tcPr marL="68580" marR="68580" marT="34290" marB="34290" anchor="ctr">
                    <a:solidFill>
                      <a:schemeClr val="accent6">
                        <a:lumMod val="20000"/>
                        <a:lumOff val="80000"/>
                      </a:schemeClr>
                    </a:solidFill>
                  </a:tcPr>
                </a:tc>
                <a:tc>
                  <a:txBody>
                    <a:bodyPr/>
                    <a:lstStyle/>
                    <a:p>
                      <a:pPr algn="ctr">
                        <a:lnSpc>
                          <a:spcPct val="150000"/>
                        </a:lnSpc>
                      </a:pPr>
                      <a:r>
                        <a:rPr kumimoji="1" lang="en-US" altLang="ja-JP" sz="2000" b="1" dirty="0">
                          <a:solidFill>
                            <a:srgbClr val="FF0000"/>
                          </a:solidFill>
                          <a:latin typeface="メイリオ" panose="020B0604030504040204" pitchFamily="50" charset="-128"/>
                          <a:ea typeface="メイリオ" panose="020B0604030504040204" pitchFamily="50" charset="-128"/>
                        </a:rPr>
                        <a:t>879 (0.644)</a:t>
                      </a:r>
                      <a:endParaRPr kumimoji="1" lang="ja-JP" altLang="en-US" sz="2000" b="1" dirty="0">
                        <a:solidFill>
                          <a:srgbClr val="FF000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178 (0.556)</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38 (0.521)</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10 </a:t>
                      </a:r>
                    </a:p>
                    <a:p>
                      <a:pPr algn="ctr">
                        <a:lnSpc>
                          <a:spcPct val="150000"/>
                        </a:lnSpc>
                      </a:pPr>
                      <a:r>
                        <a:rPr kumimoji="1" lang="en-US" altLang="ja-JP" sz="2000" b="1" dirty="0">
                          <a:solidFill>
                            <a:schemeClr val="tx1"/>
                          </a:solidFill>
                          <a:latin typeface="メイリオ" panose="020B0604030504040204" pitchFamily="50" charset="-128"/>
                          <a:ea typeface="メイリオ" panose="020B0604030504040204" pitchFamily="50" charset="-128"/>
                        </a:rPr>
                        <a:t>(0.5)</a:t>
                      </a:r>
                      <a:endParaRPr kumimoji="1" lang="ja-JP" altLang="en-US" sz="2000" b="1"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b="1" dirty="0">
                          <a:solidFill>
                            <a:srgbClr val="0070C0"/>
                          </a:solidFill>
                          <a:latin typeface="メイリオ" panose="020B0604030504040204" pitchFamily="50" charset="-128"/>
                          <a:ea typeface="メイリオ" panose="020B0604030504040204" pitchFamily="50" charset="-128"/>
                        </a:rPr>
                        <a:t>0 </a:t>
                      </a:r>
                    </a:p>
                    <a:p>
                      <a:pPr algn="ctr">
                        <a:lnSpc>
                          <a:spcPct val="150000"/>
                        </a:lnSpc>
                      </a:pPr>
                      <a:r>
                        <a:rPr kumimoji="1" lang="en-US" altLang="ja-JP" sz="2000" b="1" dirty="0">
                          <a:solidFill>
                            <a:srgbClr val="0070C0"/>
                          </a:solidFill>
                          <a:latin typeface="メイリオ" panose="020B0604030504040204" pitchFamily="50" charset="-128"/>
                          <a:ea typeface="メイリオ" panose="020B0604030504040204" pitchFamily="50" charset="-128"/>
                        </a:rPr>
                        <a:t>(0)</a:t>
                      </a:r>
                      <a:endParaRPr kumimoji="1" lang="ja-JP" altLang="en-US" sz="2000" b="1" dirty="0">
                        <a:solidFill>
                          <a:srgbClr val="0070C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b="1" dirty="0">
                          <a:solidFill>
                            <a:srgbClr val="FF0000"/>
                          </a:solidFill>
                          <a:latin typeface="メイリオ" panose="020B0604030504040204" pitchFamily="50" charset="-128"/>
                          <a:ea typeface="メイリオ" panose="020B0604030504040204" pitchFamily="50" charset="-128"/>
                        </a:rPr>
                        <a:t>214 (0.728)</a:t>
                      </a:r>
                      <a:endParaRPr kumimoji="1" lang="ja-JP" altLang="en-US" sz="2000" b="1" dirty="0">
                        <a:solidFill>
                          <a:srgbClr val="FF000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extLst>
                  <a:ext uri="{0D108BD9-81ED-4DB2-BD59-A6C34878D82A}">
                    <a16:rowId xmlns:a16="http://schemas.microsoft.com/office/drawing/2014/main" val="1008917226"/>
                  </a:ext>
                </a:extLst>
              </a:tr>
              <a:tr h="370840">
                <a:tc>
                  <a:txBody>
                    <a:bodyPr/>
                    <a:lstStyle/>
                    <a:p>
                      <a:pPr algn="ctr">
                        <a:lnSpc>
                          <a:spcPct val="100000"/>
                        </a:lnSpc>
                      </a:pPr>
                      <a:r>
                        <a:rPr kumimoji="1" lang="en-US" altLang="ja-JP" sz="2200" dirty="0">
                          <a:solidFill>
                            <a:schemeClr val="tx1"/>
                          </a:solidFill>
                          <a:latin typeface="メイリオ" panose="020B0604030504040204" pitchFamily="50" charset="-128"/>
                          <a:ea typeface="メイリオ" panose="020B0604030504040204" pitchFamily="50" charset="-128"/>
                        </a:rPr>
                        <a:t>BERT</a:t>
                      </a:r>
                      <a:r>
                        <a:rPr kumimoji="1" lang="ja-JP" altLang="en-US" sz="2200" dirty="0">
                          <a:solidFill>
                            <a:schemeClr val="tx1"/>
                          </a:solidFill>
                          <a:latin typeface="メイリオ" panose="020B0604030504040204" pitchFamily="50" charset="-128"/>
                          <a:ea typeface="メイリオ" panose="020B0604030504040204" pitchFamily="50" charset="-128"/>
                        </a:rPr>
                        <a:t>＋</a:t>
                      </a:r>
                      <a:r>
                        <a:rPr kumimoji="1" lang="en-US" altLang="ja-JP" sz="2200" dirty="0">
                          <a:solidFill>
                            <a:schemeClr val="tx1"/>
                          </a:solidFill>
                          <a:latin typeface="メイリオ" panose="020B0604030504040204" pitchFamily="50" charset="-128"/>
                          <a:ea typeface="メイリオ" panose="020B0604030504040204" pitchFamily="50" charset="-128"/>
                        </a:rPr>
                        <a:t>MLP</a:t>
                      </a:r>
                    </a:p>
                  </a:txBody>
                  <a:tcPr marL="68580" marR="68580" marT="34290" marB="34290" anchor="ct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600 (0.439)</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83 (0.259)</a:t>
                      </a: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18 (0.247)</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3</a:t>
                      </a:r>
                    </a:p>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 (0.15)</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rgbClr val="0070C0"/>
                          </a:solidFill>
                          <a:latin typeface="メイリオ" panose="020B0604030504040204" pitchFamily="50" charset="-128"/>
                          <a:ea typeface="メイリオ" panose="020B0604030504040204" pitchFamily="50" charset="-128"/>
                        </a:rPr>
                        <a:t>0</a:t>
                      </a:r>
                    </a:p>
                    <a:p>
                      <a:pPr algn="ctr">
                        <a:lnSpc>
                          <a:spcPct val="150000"/>
                        </a:lnSpc>
                      </a:pPr>
                      <a:r>
                        <a:rPr kumimoji="1" lang="en-US" altLang="ja-JP" sz="2000" dirty="0">
                          <a:solidFill>
                            <a:srgbClr val="0070C0"/>
                          </a:solidFill>
                          <a:latin typeface="メイリオ" panose="020B0604030504040204" pitchFamily="50" charset="-128"/>
                          <a:ea typeface="メイリオ" panose="020B0604030504040204" pitchFamily="50" charset="-128"/>
                        </a:rPr>
                        <a:t>(0)</a:t>
                      </a:r>
                      <a:endParaRPr kumimoji="1" lang="ja-JP" altLang="en-US" sz="2000" dirty="0">
                        <a:solidFill>
                          <a:srgbClr val="0070C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158 (0.537)</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extLst>
                  <a:ext uri="{0D108BD9-81ED-4DB2-BD59-A6C34878D82A}">
                    <a16:rowId xmlns:a16="http://schemas.microsoft.com/office/drawing/2014/main" val="1164596012"/>
                  </a:ext>
                </a:extLst>
              </a:tr>
              <a:tr h="370840">
                <a:tc>
                  <a:txBody>
                    <a:bodyPr/>
                    <a:lstStyle/>
                    <a:p>
                      <a:pPr algn="ctr">
                        <a:lnSpc>
                          <a:spcPct val="100000"/>
                        </a:lnSpc>
                      </a:pPr>
                      <a:r>
                        <a:rPr kumimoji="1" lang="en-US" altLang="ja-JP" sz="2200" dirty="0">
                          <a:solidFill>
                            <a:schemeClr val="tx1"/>
                          </a:solidFill>
                          <a:latin typeface="メイリオ" panose="020B0604030504040204" pitchFamily="50" charset="-128"/>
                          <a:ea typeface="メイリオ" panose="020B0604030504040204" pitchFamily="50" charset="-128"/>
                        </a:rPr>
                        <a:t>Model of Miura et al.</a:t>
                      </a:r>
                    </a:p>
                  </a:txBody>
                  <a:tcPr marL="68580" marR="68580" marT="34290" marB="34290" anchor="ct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737 (0.540)</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136 (0.425)</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30 (0.411)</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5</a:t>
                      </a:r>
                    </a:p>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 (0.25)</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rgbClr val="0070C0"/>
                          </a:solidFill>
                          <a:latin typeface="メイリオ" panose="020B0604030504040204" pitchFamily="50" charset="-128"/>
                          <a:ea typeface="メイリオ" panose="020B0604030504040204" pitchFamily="50" charset="-128"/>
                        </a:rPr>
                        <a:t>0</a:t>
                      </a:r>
                    </a:p>
                    <a:p>
                      <a:pPr algn="ctr">
                        <a:lnSpc>
                          <a:spcPct val="150000"/>
                        </a:lnSpc>
                      </a:pPr>
                      <a:r>
                        <a:rPr kumimoji="1" lang="en-US" altLang="ja-JP" sz="2000" dirty="0">
                          <a:solidFill>
                            <a:srgbClr val="0070C0"/>
                          </a:solidFill>
                          <a:latin typeface="メイリオ" panose="020B0604030504040204" pitchFamily="50" charset="-128"/>
                          <a:ea typeface="メイリオ" panose="020B0604030504040204" pitchFamily="50" charset="-128"/>
                        </a:rPr>
                        <a:t>(0)</a:t>
                      </a:r>
                      <a:endParaRPr kumimoji="1" lang="ja-JP" altLang="en-US" sz="2000" dirty="0">
                        <a:solidFill>
                          <a:srgbClr val="0070C0"/>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tc>
                  <a:txBody>
                    <a:bodyPr/>
                    <a:lstStyle/>
                    <a:p>
                      <a:pPr algn="ctr">
                        <a:lnSpc>
                          <a:spcPct val="150000"/>
                        </a:lnSpc>
                      </a:pPr>
                      <a:r>
                        <a:rPr kumimoji="1" lang="en-US" altLang="ja-JP" sz="2000" dirty="0">
                          <a:solidFill>
                            <a:schemeClr val="tx1"/>
                          </a:solidFill>
                          <a:latin typeface="メイリオ" panose="020B0604030504040204" pitchFamily="50" charset="-128"/>
                          <a:ea typeface="メイリオ" panose="020B0604030504040204" pitchFamily="50" charset="-128"/>
                        </a:rPr>
                        <a:t>208 (0.707)</a:t>
                      </a:r>
                      <a:endParaRPr kumimoji="1" lang="ja-JP" altLang="en-US" sz="2000" dirty="0">
                        <a:solidFill>
                          <a:schemeClr val="tx1"/>
                        </a:solidFill>
                        <a:latin typeface="メイリオ" panose="020B0604030504040204" pitchFamily="50" charset="-128"/>
                        <a:ea typeface="メイリオ" panose="020B0604030504040204" pitchFamily="50" charset="-128"/>
                      </a:endParaRPr>
                    </a:p>
                  </a:txBody>
                  <a:tcPr>
                    <a:solidFill>
                      <a:schemeClr val="accent6">
                        <a:lumMod val="20000"/>
                        <a:lumOff val="80000"/>
                      </a:schemeClr>
                    </a:solidFill>
                  </a:tcPr>
                </a:tc>
                <a:extLst>
                  <a:ext uri="{0D108BD9-81ED-4DB2-BD59-A6C34878D82A}">
                    <a16:rowId xmlns:a16="http://schemas.microsoft.com/office/drawing/2014/main" val="332288258"/>
                  </a:ext>
                </a:extLst>
              </a:tr>
            </a:tbl>
          </a:graphicData>
        </a:graphic>
      </p:graphicFrame>
      <p:sp>
        <p:nvSpPr>
          <p:cNvPr id="10" name="スライド番号プレースホルダー 10">
            <a:extLst>
              <a:ext uri="{FF2B5EF4-FFF2-40B4-BE49-F238E27FC236}">
                <a16:creationId xmlns:a16="http://schemas.microsoft.com/office/drawing/2014/main" id="{8E26EA22-29BE-86DD-C94F-1371A689AB60}"/>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5771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9D617F16-497B-24D0-C8E2-F16F50030276}"/>
              </a:ext>
            </a:extLst>
          </p:cNvPr>
          <p:cNvGraphicFramePr>
            <a:graphicFrameLocks noGrp="1"/>
          </p:cNvGraphicFramePr>
          <p:nvPr>
            <p:ph idx="1"/>
            <p:extLst>
              <p:ext uri="{D42A27DB-BD31-4B8C-83A1-F6EECF244321}">
                <p14:modId xmlns:p14="http://schemas.microsoft.com/office/powerpoint/2010/main" val="2811554432"/>
              </p:ext>
            </p:extLst>
          </p:nvPr>
        </p:nvGraphicFramePr>
        <p:xfrm>
          <a:off x="3531320" y="2028988"/>
          <a:ext cx="4706028" cy="4802280"/>
        </p:xfrm>
        <a:graphic>
          <a:graphicData uri="http://schemas.openxmlformats.org/drawingml/2006/table">
            <a:tbl>
              <a:tblPr firstRow="1" bandRow="1">
                <a:tableStyleId>{5C22544A-7EE6-4342-B048-85BDC9FD1C3A}</a:tableStyleId>
              </a:tblPr>
              <a:tblGrid>
                <a:gridCol w="2353014">
                  <a:extLst>
                    <a:ext uri="{9D8B030D-6E8A-4147-A177-3AD203B41FA5}">
                      <a16:colId xmlns:a16="http://schemas.microsoft.com/office/drawing/2014/main" val="181332455"/>
                    </a:ext>
                  </a:extLst>
                </a:gridCol>
                <a:gridCol w="2353014">
                  <a:extLst>
                    <a:ext uri="{9D8B030D-6E8A-4147-A177-3AD203B41FA5}">
                      <a16:colId xmlns:a16="http://schemas.microsoft.com/office/drawing/2014/main" val="2887000107"/>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1591567139"/>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140595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2410181532"/>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652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5417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98834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511884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484199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40743698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630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033860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317636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693581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2480876"/>
                  </a:ext>
                </a:extLst>
              </a:tr>
            </a:tbl>
          </a:graphicData>
        </a:graphic>
      </p:graphicFrame>
      <p:graphicFrame>
        <p:nvGraphicFramePr>
          <p:cNvPr id="5" name="表 4">
            <a:extLst>
              <a:ext uri="{FF2B5EF4-FFF2-40B4-BE49-F238E27FC236}">
                <a16:creationId xmlns:a16="http://schemas.microsoft.com/office/drawing/2014/main" id="{98DB2046-8B7D-F653-62D5-7FF4D4A8AE75}"/>
              </a:ext>
            </a:extLst>
          </p:cNvPr>
          <p:cNvGraphicFramePr>
            <a:graphicFrameLocks/>
          </p:cNvGraphicFramePr>
          <p:nvPr>
            <p:extLst>
              <p:ext uri="{D42A27DB-BD31-4B8C-83A1-F6EECF244321}">
                <p14:modId xmlns:p14="http://schemas.microsoft.com/office/powerpoint/2010/main" val="1604464269"/>
              </p:ext>
            </p:extLst>
          </p:nvPr>
        </p:nvGraphicFramePr>
        <p:xfrm>
          <a:off x="2198187" y="2029635"/>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731415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661059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26454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997974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092246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309691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586003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19450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3227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361"/>
                  </a:ext>
                </a:extLst>
              </a:tr>
            </a:tbl>
          </a:graphicData>
        </a:graphic>
      </p:graphicFrame>
      <p:graphicFrame>
        <p:nvGraphicFramePr>
          <p:cNvPr id="6" name="表 5">
            <a:extLst>
              <a:ext uri="{FF2B5EF4-FFF2-40B4-BE49-F238E27FC236}">
                <a16:creationId xmlns:a16="http://schemas.microsoft.com/office/drawing/2014/main" id="{0441CA5A-C593-8EB7-B762-EA10056ADF9A}"/>
              </a:ext>
            </a:extLst>
          </p:cNvPr>
          <p:cNvGraphicFramePr>
            <a:graphicFrameLocks/>
          </p:cNvGraphicFramePr>
          <p:nvPr>
            <p:extLst>
              <p:ext uri="{D42A27DB-BD31-4B8C-83A1-F6EECF244321}">
                <p14:modId xmlns:p14="http://schemas.microsoft.com/office/powerpoint/2010/main" val="3630157865"/>
              </p:ext>
            </p:extLst>
          </p:nvPr>
        </p:nvGraphicFramePr>
        <p:xfrm>
          <a:off x="865054" y="2029634"/>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Breakfast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Dinner</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service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State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6277239"/>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Facility</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17828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Room</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541259"/>
                  </a:ext>
                </a:extLst>
              </a:tr>
            </a:tbl>
          </a:graphicData>
        </a:graphic>
      </p:graphicFrame>
      <p:graphicFrame>
        <p:nvGraphicFramePr>
          <p:cNvPr id="8" name="表 7">
            <a:extLst>
              <a:ext uri="{FF2B5EF4-FFF2-40B4-BE49-F238E27FC236}">
                <a16:creationId xmlns:a16="http://schemas.microsoft.com/office/drawing/2014/main" id="{1BB66211-5655-9AA9-CAC7-EC68A5DA4D7E}"/>
              </a:ext>
            </a:extLst>
          </p:cNvPr>
          <p:cNvGraphicFramePr>
            <a:graphicFrameLocks noGrp="1"/>
          </p:cNvGraphicFramePr>
          <p:nvPr>
            <p:extLst>
              <p:ext uri="{D42A27DB-BD31-4B8C-83A1-F6EECF244321}">
                <p14:modId xmlns:p14="http://schemas.microsoft.com/office/powerpoint/2010/main" val="64197838"/>
              </p:ext>
            </p:extLst>
          </p:nvPr>
        </p:nvGraphicFramePr>
        <p:xfrm>
          <a:off x="865054" y="718025"/>
          <a:ext cx="7372295" cy="1310640"/>
        </p:xfrm>
        <a:graphic>
          <a:graphicData uri="http://schemas.openxmlformats.org/drawingml/2006/table">
            <a:tbl>
              <a:tblPr firstRow="1" bandRow="1">
                <a:tableStyleId>{5C22544A-7EE6-4342-B048-85BDC9FD1C3A}</a:tableStyleId>
              </a:tblPr>
              <a:tblGrid>
                <a:gridCol w="2660810">
                  <a:extLst>
                    <a:ext uri="{9D8B030D-6E8A-4147-A177-3AD203B41FA5}">
                      <a16:colId xmlns:a16="http://schemas.microsoft.com/office/drawing/2014/main" val="1728122528"/>
                    </a:ext>
                  </a:extLst>
                </a:gridCol>
                <a:gridCol w="2347994">
                  <a:extLst>
                    <a:ext uri="{9D8B030D-6E8A-4147-A177-3AD203B41FA5}">
                      <a16:colId xmlns:a16="http://schemas.microsoft.com/office/drawing/2014/main" val="1637890482"/>
                    </a:ext>
                  </a:extLst>
                </a:gridCol>
                <a:gridCol w="2363491">
                  <a:extLst>
                    <a:ext uri="{9D8B030D-6E8A-4147-A177-3AD203B41FA5}">
                      <a16:colId xmlns:a16="http://schemas.microsoft.com/office/drawing/2014/main" val="2968629952"/>
                    </a:ext>
                  </a:extLst>
                </a:gridCol>
              </a:tblGrid>
              <a:tr h="1170767">
                <a:tc>
                  <a:txBody>
                    <a:bodyPr/>
                    <a:lstStyle/>
                    <a:p>
                      <a:pPr algn="ctr">
                        <a:lnSpc>
                          <a:spcPct val="300000"/>
                        </a:lnSpc>
                      </a:pPr>
                      <a:r>
                        <a:rPr kumimoji="1" lang="en-US" altLang="ja-JP" sz="1600" b="0" dirty="0">
                          <a:solidFill>
                            <a:schemeClr val="tx1"/>
                          </a:solidFill>
                          <a:latin typeface="メイリオ" panose="020B0604030504040204" pitchFamily="50" charset="-128"/>
                          <a:ea typeface="メイリオ" panose="020B0604030504040204" pitchFamily="50" charset="-128"/>
                        </a:rPr>
                        <a:t>Text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0" dirty="0">
                          <a:solidFill>
                            <a:schemeClr val="tx1"/>
                          </a:solidFill>
                          <a:latin typeface="メイリオ" panose="020B0604030504040204" pitchFamily="50" charset="-128"/>
                          <a:ea typeface="メイリオ" panose="020B0604030504040204" pitchFamily="50" charset="-128"/>
                        </a:rPr>
                        <a:t>The location, facilities, and service were more than</a:t>
                      </a:r>
                      <a:r>
                        <a:rPr kumimoji="1" lang="ja-JP" altLang="en-US" sz="1600" b="0" dirty="0">
                          <a:solidFill>
                            <a:schemeClr val="tx1"/>
                          </a:solidFill>
                          <a:latin typeface="メイリオ" panose="020B0604030504040204" pitchFamily="50" charset="-128"/>
                          <a:ea typeface="メイリオ" panose="020B0604030504040204" pitchFamily="50" charset="-128"/>
                        </a:rPr>
                        <a:t>　</a:t>
                      </a:r>
                      <a:r>
                        <a:rPr kumimoji="1" lang="en-US" altLang="ja-JP" sz="1600" b="0" dirty="0">
                          <a:solidFill>
                            <a:schemeClr val="tx1"/>
                          </a:solidFill>
                          <a:latin typeface="メイリオ" panose="020B0604030504040204" pitchFamily="50" charset="-128"/>
                          <a:ea typeface="メイリオ" panose="020B0604030504040204" pitchFamily="50" charset="-128"/>
                        </a:rPr>
                        <a:t>satisfactory for the price.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b="0" dirty="0">
                          <a:solidFill>
                            <a:schemeClr val="tx1"/>
                          </a:solidFill>
                          <a:latin typeface="メイリオ" panose="020B0604030504040204" pitchFamily="50" charset="-128"/>
                          <a:ea typeface="メイリオ" panose="020B0604030504040204" pitchFamily="50" charset="-128"/>
                        </a:rPr>
                        <a:t>The food was delicious and close to the station.</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8232047"/>
                  </a:ext>
                </a:extLst>
              </a:tr>
            </a:tbl>
          </a:graphicData>
        </a:graphic>
      </p:graphicFrame>
      <p:sp>
        <p:nvSpPr>
          <p:cNvPr id="11" name="タイトル 1">
            <a:extLst>
              <a:ext uri="{FF2B5EF4-FFF2-40B4-BE49-F238E27FC236}">
                <a16:creationId xmlns:a16="http://schemas.microsoft.com/office/drawing/2014/main" id="{3B30998B-5F7D-01B6-D288-CB9F800C4287}"/>
              </a:ext>
            </a:extLst>
          </p:cNvPr>
          <p:cNvSpPr>
            <a:spLocks noGrp="1"/>
          </p:cNvSpPr>
          <p:nvPr>
            <p:ph type="title"/>
          </p:nvPr>
        </p:nvSpPr>
        <p:spPr>
          <a:xfrm>
            <a:off x="957870" y="197316"/>
            <a:ext cx="5148462" cy="422616"/>
          </a:xfrm>
        </p:spPr>
        <p:txBody>
          <a:bodyPr>
            <a:noAutofit/>
          </a:bodyPr>
          <a:lstStyle/>
          <a:p>
            <a:r>
              <a:rPr kumimoji="1" lang="en-US" altLang="ja-JP" sz="3000" dirty="0">
                <a:latin typeface="メイリオ" panose="020B0604030504040204" pitchFamily="50" charset="-128"/>
                <a:ea typeface="メイリオ" panose="020B0604030504040204" pitchFamily="50" charset="-128"/>
              </a:rPr>
              <a:t>Correct Example</a:t>
            </a:r>
            <a:r>
              <a:rPr lang="ja-JP" altLang="en-US" sz="3000" dirty="0">
                <a:latin typeface="メイリオ" panose="020B0604030504040204" pitchFamily="50" charset="-128"/>
                <a:ea typeface="メイリオ" panose="020B0604030504040204" pitchFamily="50" charset="-128"/>
              </a:rPr>
              <a:t> </a:t>
            </a:r>
            <a:r>
              <a:rPr lang="en-US" altLang="ja-JP" sz="3000" dirty="0">
                <a:latin typeface="メイリオ" panose="020B0604030504040204" pitchFamily="50" charset="-128"/>
                <a:ea typeface="メイリオ" panose="020B0604030504040204" pitchFamily="50" charset="-128"/>
              </a:rPr>
              <a:t>3</a:t>
            </a:r>
            <a:r>
              <a:rPr lang="ja-JP" altLang="en-US" sz="3000" dirty="0">
                <a:latin typeface="メイリオ" panose="020B0604030504040204" pitchFamily="50" charset="-128"/>
                <a:ea typeface="メイリオ" panose="020B0604030504040204" pitchFamily="50" charset="-128"/>
              </a:rPr>
              <a:t> </a:t>
            </a:r>
            <a:r>
              <a:rPr lang="en-US" altLang="ja-JP" sz="3000" dirty="0">
                <a:latin typeface="メイリオ" panose="020B0604030504040204" pitchFamily="50" charset="-128"/>
                <a:ea typeface="メイリオ" panose="020B0604030504040204" pitchFamily="50" charset="-128"/>
              </a:rPr>
              <a:t>Labels</a:t>
            </a:r>
            <a:endParaRPr kumimoji="1" lang="ja-JP" altLang="en-US" sz="3000" dirty="0">
              <a:latin typeface="メイリオ" panose="020B0604030504040204" pitchFamily="50" charset="-128"/>
              <a:ea typeface="メイリオ" panose="020B0604030504040204" pitchFamily="50" charset="-128"/>
            </a:endParaRPr>
          </a:p>
        </p:txBody>
      </p:sp>
      <p:sp>
        <p:nvSpPr>
          <p:cNvPr id="12" name="スライド番号プレースホルダー 10">
            <a:extLst>
              <a:ext uri="{FF2B5EF4-FFF2-40B4-BE49-F238E27FC236}">
                <a16:creationId xmlns:a16="http://schemas.microsoft.com/office/drawing/2014/main" id="{53937DDC-CF9B-E6F5-5F79-8FF8E67A6410}"/>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10902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9D617F16-497B-24D0-C8E2-F16F50030276}"/>
              </a:ext>
            </a:extLst>
          </p:cNvPr>
          <p:cNvGraphicFramePr>
            <a:graphicFrameLocks noGrp="1"/>
          </p:cNvGraphicFramePr>
          <p:nvPr>
            <p:ph idx="1"/>
            <p:extLst>
              <p:ext uri="{D42A27DB-BD31-4B8C-83A1-F6EECF244321}">
                <p14:modId xmlns:p14="http://schemas.microsoft.com/office/powerpoint/2010/main" val="2524681707"/>
              </p:ext>
            </p:extLst>
          </p:nvPr>
        </p:nvGraphicFramePr>
        <p:xfrm>
          <a:off x="3523946" y="2029634"/>
          <a:ext cx="4706028" cy="4802280"/>
        </p:xfrm>
        <a:graphic>
          <a:graphicData uri="http://schemas.openxmlformats.org/drawingml/2006/table">
            <a:tbl>
              <a:tblPr firstRow="1" bandRow="1">
                <a:tableStyleId>{5C22544A-7EE6-4342-B048-85BDC9FD1C3A}</a:tableStyleId>
              </a:tblPr>
              <a:tblGrid>
                <a:gridCol w="2353014">
                  <a:extLst>
                    <a:ext uri="{9D8B030D-6E8A-4147-A177-3AD203B41FA5}">
                      <a16:colId xmlns:a16="http://schemas.microsoft.com/office/drawing/2014/main" val="181332455"/>
                    </a:ext>
                  </a:extLst>
                </a:gridCol>
                <a:gridCol w="2353014">
                  <a:extLst>
                    <a:ext uri="{9D8B030D-6E8A-4147-A177-3AD203B41FA5}">
                      <a16:colId xmlns:a16="http://schemas.microsoft.com/office/drawing/2014/main" val="2887000107"/>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1567139"/>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283140595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81532"/>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3029652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65417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32098834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511884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301484199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43698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87141630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033860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88317636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693581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4012480876"/>
                  </a:ext>
                </a:extLst>
              </a:tr>
            </a:tbl>
          </a:graphicData>
        </a:graphic>
      </p:graphicFrame>
      <p:graphicFrame>
        <p:nvGraphicFramePr>
          <p:cNvPr id="5" name="表 4">
            <a:extLst>
              <a:ext uri="{FF2B5EF4-FFF2-40B4-BE49-F238E27FC236}">
                <a16:creationId xmlns:a16="http://schemas.microsoft.com/office/drawing/2014/main" id="{98DB2046-8B7D-F653-62D5-7FF4D4A8AE75}"/>
              </a:ext>
            </a:extLst>
          </p:cNvPr>
          <p:cNvGraphicFramePr>
            <a:graphicFrameLocks/>
          </p:cNvGraphicFramePr>
          <p:nvPr/>
        </p:nvGraphicFramePr>
        <p:xfrm>
          <a:off x="2198187" y="2029635"/>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731415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661059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26454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997974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092246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309691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586003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19450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3227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361"/>
                  </a:ext>
                </a:extLst>
              </a:tr>
            </a:tbl>
          </a:graphicData>
        </a:graphic>
      </p:graphicFrame>
      <p:graphicFrame>
        <p:nvGraphicFramePr>
          <p:cNvPr id="6" name="表 5">
            <a:extLst>
              <a:ext uri="{FF2B5EF4-FFF2-40B4-BE49-F238E27FC236}">
                <a16:creationId xmlns:a16="http://schemas.microsoft.com/office/drawing/2014/main" id="{0441CA5A-C593-8EB7-B762-EA10056ADF9A}"/>
              </a:ext>
            </a:extLst>
          </p:cNvPr>
          <p:cNvGraphicFramePr>
            <a:graphicFrameLocks/>
          </p:cNvGraphicFramePr>
          <p:nvPr/>
        </p:nvGraphicFramePr>
        <p:xfrm>
          <a:off x="865054" y="2029634"/>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Breakfast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Dinner</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service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State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6277239"/>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Facility</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17828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Room</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541259"/>
                  </a:ext>
                </a:extLst>
              </a:tr>
            </a:tbl>
          </a:graphicData>
        </a:graphic>
      </p:graphicFrame>
      <p:graphicFrame>
        <p:nvGraphicFramePr>
          <p:cNvPr id="8" name="表 7">
            <a:extLst>
              <a:ext uri="{FF2B5EF4-FFF2-40B4-BE49-F238E27FC236}">
                <a16:creationId xmlns:a16="http://schemas.microsoft.com/office/drawing/2014/main" id="{1BB66211-5655-9AA9-CAC7-EC68A5DA4D7E}"/>
              </a:ext>
            </a:extLst>
          </p:cNvPr>
          <p:cNvGraphicFramePr>
            <a:graphicFrameLocks noGrp="1"/>
          </p:cNvGraphicFramePr>
          <p:nvPr>
            <p:extLst>
              <p:ext uri="{D42A27DB-BD31-4B8C-83A1-F6EECF244321}">
                <p14:modId xmlns:p14="http://schemas.microsoft.com/office/powerpoint/2010/main" val="2116429026"/>
              </p:ext>
            </p:extLst>
          </p:nvPr>
        </p:nvGraphicFramePr>
        <p:xfrm>
          <a:off x="865054" y="857897"/>
          <a:ext cx="7372295" cy="1170767"/>
        </p:xfrm>
        <a:graphic>
          <a:graphicData uri="http://schemas.openxmlformats.org/drawingml/2006/table">
            <a:tbl>
              <a:tblPr firstRow="1" bandRow="1">
                <a:tableStyleId>{5C22544A-7EE6-4342-B048-85BDC9FD1C3A}</a:tableStyleId>
              </a:tblPr>
              <a:tblGrid>
                <a:gridCol w="2660810">
                  <a:extLst>
                    <a:ext uri="{9D8B030D-6E8A-4147-A177-3AD203B41FA5}">
                      <a16:colId xmlns:a16="http://schemas.microsoft.com/office/drawing/2014/main" val="1728122528"/>
                    </a:ext>
                  </a:extLst>
                </a:gridCol>
                <a:gridCol w="2347994">
                  <a:extLst>
                    <a:ext uri="{9D8B030D-6E8A-4147-A177-3AD203B41FA5}">
                      <a16:colId xmlns:a16="http://schemas.microsoft.com/office/drawing/2014/main" val="1637890482"/>
                    </a:ext>
                  </a:extLst>
                </a:gridCol>
                <a:gridCol w="2363491">
                  <a:extLst>
                    <a:ext uri="{9D8B030D-6E8A-4147-A177-3AD203B41FA5}">
                      <a16:colId xmlns:a16="http://schemas.microsoft.com/office/drawing/2014/main" val="2968629952"/>
                    </a:ext>
                  </a:extLst>
                </a:gridCol>
              </a:tblGrid>
              <a:tr h="1170767">
                <a:tc>
                  <a:txBody>
                    <a:bodyPr/>
                    <a:lstStyle/>
                    <a:p>
                      <a:pPr algn="ctr">
                        <a:lnSpc>
                          <a:spcPct val="300000"/>
                        </a:lnSpc>
                      </a:pPr>
                      <a:r>
                        <a:rPr kumimoji="1" lang="en-US" altLang="ja-JP" sz="1600" b="0" dirty="0">
                          <a:solidFill>
                            <a:schemeClr val="tx1"/>
                          </a:solidFill>
                          <a:latin typeface="メイリオ" panose="020B0604030504040204" pitchFamily="50" charset="-128"/>
                          <a:ea typeface="メイリオ" panose="020B0604030504040204" pitchFamily="50" charset="-128"/>
                        </a:rPr>
                        <a:t>Text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Thank you very much for a pleasant stay.</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It ruined a trip I was looking forward to.</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8232047"/>
                  </a:ext>
                </a:extLst>
              </a:tr>
            </a:tbl>
          </a:graphicData>
        </a:graphic>
      </p:graphicFrame>
      <p:sp>
        <p:nvSpPr>
          <p:cNvPr id="11" name="タイトル 1">
            <a:extLst>
              <a:ext uri="{FF2B5EF4-FFF2-40B4-BE49-F238E27FC236}">
                <a16:creationId xmlns:a16="http://schemas.microsoft.com/office/drawing/2014/main" id="{3B30998B-5F7D-01B6-D288-CB9F800C4287}"/>
              </a:ext>
            </a:extLst>
          </p:cNvPr>
          <p:cNvSpPr>
            <a:spLocks noGrp="1"/>
          </p:cNvSpPr>
          <p:nvPr>
            <p:ph type="title"/>
          </p:nvPr>
        </p:nvSpPr>
        <p:spPr>
          <a:xfrm>
            <a:off x="957870" y="197316"/>
            <a:ext cx="5148462" cy="422616"/>
          </a:xfrm>
        </p:spPr>
        <p:txBody>
          <a:bodyPr>
            <a:noAutofit/>
          </a:bodyPr>
          <a:lstStyle/>
          <a:p>
            <a:r>
              <a:rPr kumimoji="1" lang="en-US" altLang="ja-JP" sz="3000" dirty="0">
                <a:latin typeface="メイリオ" panose="020B0604030504040204" pitchFamily="50" charset="-128"/>
                <a:ea typeface="メイリオ" panose="020B0604030504040204" pitchFamily="50" charset="-128"/>
              </a:rPr>
              <a:t>Correct Example</a:t>
            </a:r>
            <a:r>
              <a:rPr lang="ja-JP" altLang="en-US" sz="3000" dirty="0">
                <a:latin typeface="メイリオ" panose="020B0604030504040204" pitchFamily="50" charset="-128"/>
                <a:ea typeface="メイリオ" panose="020B0604030504040204" pitchFamily="50" charset="-128"/>
              </a:rPr>
              <a:t> </a:t>
            </a:r>
            <a:r>
              <a:rPr lang="en-US" altLang="ja-JP" sz="3000" dirty="0">
                <a:latin typeface="メイリオ" panose="020B0604030504040204" pitchFamily="50" charset="-128"/>
                <a:ea typeface="メイリオ" panose="020B0604030504040204" pitchFamily="50" charset="-128"/>
              </a:rPr>
              <a:t>7</a:t>
            </a:r>
            <a:r>
              <a:rPr lang="ja-JP" altLang="en-US" sz="3000" dirty="0">
                <a:latin typeface="メイリオ" panose="020B0604030504040204" pitchFamily="50" charset="-128"/>
                <a:ea typeface="メイリオ" panose="020B0604030504040204" pitchFamily="50" charset="-128"/>
              </a:rPr>
              <a:t> </a:t>
            </a:r>
            <a:r>
              <a:rPr lang="en-US" altLang="ja-JP" sz="3000" dirty="0">
                <a:latin typeface="メイリオ" panose="020B0604030504040204" pitchFamily="50" charset="-128"/>
                <a:ea typeface="メイリオ" panose="020B0604030504040204" pitchFamily="50" charset="-128"/>
              </a:rPr>
              <a:t>Labels</a:t>
            </a:r>
            <a:endParaRPr kumimoji="1" lang="ja-JP" altLang="en-US" sz="3000" dirty="0">
              <a:latin typeface="メイリオ" panose="020B0604030504040204" pitchFamily="50" charset="-128"/>
              <a:ea typeface="メイリオ" panose="020B0604030504040204" pitchFamily="50" charset="-128"/>
            </a:endParaRPr>
          </a:p>
        </p:txBody>
      </p:sp>
      <p:sp>
        <p:nvSpPr>
          <p:cNvPr id="2" name="スライド番号プレースホルダー 10">
            <a:extLst>
              <a:ext uri="{FF2B5EF4-FFF2-40B4-BE49-F238E27FC236}">
                <a16:creationId xmlns:a16="http://schemas.microsoft.com/office/drawing/2014/main" id="{02B97273-059D-BDFE-316A-B4F320CA7177}"/>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2782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9D617F16-497B-24D0-C8E2-F16F50030276}"/>
              </a:ext>
            </a:extLst>
          </p:cNvPr>
          <p:cNvGraphicFramePr>
            <a:graphicFrameLocks noGrp="1"/>
          </p:cNvGraphicFramePr>
          <p:nvPr>
            <p:ph idx="1"/>
            <p:extLst>
              <p:ext uri="{D42A27DB-BD31-4B8C-83A1-F6EECF244321}">
                <p14:modId xmlns:p14="http://schemas.microsoft.com/office/powerpoint/2010/main" val="1314466186"/>
              </p:ext>
            </p:extLst>
          </p:nvPr>
        </p:nvGraphicFramePr>
        <p:xfrm>
          <a:off x="3531320" y="1689350"/>
          <a:ext cx="4706028" cy="5145300"/>
        </p:xfrm>
        <a:graphic>
          <a:graphicData uri="http://schemas.openxmlformats.org/drawingml/2006/table">
            <a:tbl>
              <a:tblPr firstRow="1" bandRow="1">
                <a:tableStyleId>{5C22544A-7EE6-4342-B048-85BDC9FD1C3A}</a:tableStyleId>
              </a:tblPr>
              <a:tblGrid>
                <a:gridCol w="2353014">
                  <a:extLst>
                    <a:ext uri="{9D8B030D-6E8A-4147-A177-3AD203B41FA5}">
                      <a16:colId xmlns:a16="http://schemas.microsoft.com/office/drawing/2014/main" val="181332455"/>
                    </a:ext>
                  </a:extLst>
                </a:gridCol>
                <a:gridCol w="2353014">
                  <a:extLst>
                    <a:ext uri="{9D8B030D-6E8A-4147-A177-3AD203B41FA5}">
                      <a16:colId xmlns:a16="http://schemas.microsoft.com/office/drawing/2014/main" val="2887000107"/>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Correct label</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Prediction label</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78295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1591567139"/>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140595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2410181532"/>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652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87865417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988343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174511884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484199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43698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141630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450338601"/>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317636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1</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0E3"/>
                    </a:solidFill>
                  </a:tcPr>
                </a:tc>
                <a:extLst>
                  <a:ext uri="{0D108BD9-81ED-4DB2-BD59-A6C34878D82A}">
                    <a16:rowId xmlns:a16="http://schemas.microsoft.com/office/drawing/2014/main" val="418693581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0</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2480876"/>
                  </a:ext>
                </a:extLst>
              </a:tr>
            </a:tbl>
          </a:graphicData>
        </a:graphic>
      </p:graphicFrame>
      <p:graphicFrame>
        <p:nvGraphicFramePr>
          <p:cNvPr id="5" name="表 4">
            <a:extLst>
              <a:ext uri="{FF2B5EF4-FFF2-40B4-BE49-F238E27FC236}">
                <a16:creationId xmlns:a16="http://schemas.microsoft.com/office/drawing/2014/main" id="{98DB2046-8B7D-F653-62D5-7FF4D4A8AE75}"/>
              </a:ext>
            </a:extLst>
          </p:cNvPr>
          <p:cNvGraphicFramePr>
            <a:graphicFrameLocks/>
          </p:cNvGraphicFramePr>
          <p:nvPr/>
        </p:nvGraphicFramePr>
        <p:xfrm>
          <a:off x="2198187" y="2029635"/>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731415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661059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626454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9979743"/>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092246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3096916"/>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5860037"/>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19450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positive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32275"/>
                  </a:ext>
                </a:extLst>
              </a:tr>
              <a:tr h="343020">
                <a:tc>
                  <a:txBody>
                    <a:bodyPr/>
                    <a:lstStyle/>
                    <a:p>
                      <a:pPr algn="ctr"/>
                      <a:r>
                        <a:rPr kumimoji="1" lang="en-US" altLang="ja-JP" sz="1600" b="0" dirty="0">
                          <a:solidFill>
                            <a:schemeClr val="tx1"/>
                          </a:solidFill>
                          <a:latin typeface="メイリオ" panose="020B0604030504040204" pitchFamily="50" charset="-128"/>
                          <a:ea typeface="メイリオ" panose="020B0604030504040204" pitchFamily="50" charset="-128"/>
                        </a:rPr>
                        <a:t>negative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134361"/>
                  </a:ext>
                </a:extLst>
              </a:tr>
            </a:tbl>
          </a:graphicData>
        </a:graphic>
      </p:graphicFrame>
      <p:graphicFrame>
        <p:nvGraphicFramePr>
          <p:cNvPr id="6" name="表 5">
            <a:extLst>
              <a:ext uri="{FF2B5EF4-FFF2-40B4-BE49-F238E27FC236}">
                <a16:creationId xmlns:a16="http://schemas.microsoft.com/office/drawing/2014/main" id="{0441CA5A-C593-8EB7-B762-EA10056ADF9A}"/>
              </a:ext>
            </a:extLst>
          </p:cNvPr>
          <p:cNvGraphicFramePr>
            <a:graphicFrameLocks/>
          </p:cNvGraphicFramePr>
          <p:nvPr/>
        </p:nvGraphicFramePr>
        <p:xfrm>
          <a:off x="865054" y="2029634"/>
          <a:ext cx="1333133" cy="4802280"/>
        </p:xfrm>
        <a:graphic>
          <a:graphicData uri="http://schemas.openxmlformats.org/drawingml/2006/table">
            <a:tbl>
              <a:tblPr firstRow="1" bandRow="1">
                <a:tableStyleId>{5C22544A-7EE6-4342-B048-85BDC9FD1C3A}</a:tableStyleId>
              </a:tblPr>
              <a:tblGrid>
                <a:gridCol w="1333133">
                  <a:extLst>
                    <a:ext uri="{9D8B030D-6E8A-4147-A177-3AD203B41FA5}">
                      <a16:colId xmlns:a16="http://schemas.microsoft.com/office/drawing/2014/main" val="2442279439"/>
                    </a:ext>
                  </a:extLst>
                </a:gridCol>
              </a:tblGrid>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Breakfast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454616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Dinner</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7649177"/>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Bath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009363"/>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service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5942188"/>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State</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6277239"/>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Facility</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2178284"/>
                  </a:ext>
                </a:extLst>
              </a:tr>
              <a:tr h="686040">
                <a:tc>
                  <a:txBody>
                    <a:bodyPr/>
                    <a:lstStyle/>
                    <a:p>
                      <a:pPr algn="ct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Room</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541259"/>
                  </a:ext>
                </a:extLst>
              </a:tr>
            </a:tbl>
          </a:graphicData>
        </a:graphic>
      </p:graphicFrame>
      <p:graphicFrame>
        <p:nvGraphicFramePr>
          <p:cNvPr id="8" name="表 7">
            <a:extLst>
              <a:ext uri="{FF2B5EF4-FFF2-40B4-BE49-F238E27FC236}">
                <a16:creationId xmlns:a16="http://schemas.microsoft.com/office/drawing/2014/main" id="{1BB66211-5655-9AA9-CAC7-EC68A5DA4D7E}"/>
              </a:ext>
            </a:extLst>
          </p:cNvPr>
          <p:cNvGraphicFramePr>
            <a:graphicFrameLocks noGrp="1"/>
          </p:cNvGraphicFramePr>
          <p:nvPr>
            <p:extLst>
              <p:ext uri="{D42A27DB-BD31-4B8C-83A1-F6EECF244321}">
                <p14:modId xmlns:p14="http://schemas.microsoft.com/office/powerpoint/2010/main" val="500486428"/>
              </p:ext>
            </p:extLst>
          </p:nvPr>
        </p:nvGraphicFramePr>
        <p:xfrm>
          <a:off x="857305" y="852115"/>
          <a:ext cx="7372294" cy="1170444"/>
        </p:xfrm>
        <a:graphic>
          <a:graphicData uri="http://schemas.openxmlformats.org/drawingml/2006/table">
            <a:tbl>
              <a:tblPr firstRow="1" bandRow="1">
                <a:tableStyleId>{5C22544A-7EE6-4342-B048-85BDC9FD1C3A}</a:tableStyleId>
              </a:tblPr>
              <a:tblGrid>
                <a:gridCol w="2674980">
                  <a:extLst>
                    <a:ext uri="{9D8B030D-6E8A-4147-A177-3AD203B41FA5}">
                      <a16:colId xmlns:a16="http://schemas.microsoft.com/office/drawing/2014/main" val="1728122528"/>
                    </a:ext>
                  </a:extLst>
                </a:gridCol>
                <a:gridCol w="4697314">
                  <a:extLst>
                    <a:ext uri="{9D8B030D-6E8A-4147-A177-3AD203B41FA5}">
                      <a16:colId xmlns:a16="http://schemas.microsoft.com/office/drawing/2014/main" val="1637890482"/>
                    </a:ext>
                  </a:extLst>
                </a:gridCol>
              </a:tblGrid>
              <a:tr h="1170444">
                <a:tc>
                  <a:txBody>
                    <a:bodyPr/>
                    <a:lstStyle/>
                    <a:p>
                      <a:pPr algn="ctr">
                        <a:lnSpc>
                          <a:spcPct val="300000"/>
                        </a:lnSpc>
                      </a:pPr>
                      <a:r>
                        <a:rPr kumimoji="1" lang="en-US" altLang="ja-JP" sz="1600" b="0" dirty="0">
                          <a:solidFill>
                            <a:schemeClr val="tx1"/>
                          </a:solidFill>
                          <a:latin typeface="メイリオ" panose="020B0604030504040204" pitchFamily="50" charset="-128"/>
                          <a:ea typeface="メイリオ" panose="020B0604030504040204" pitchFamily="50" charset="-128"/>
                        </a:rPr>
                        <a:t>Text</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200000"/>
                        </a:lnSpc>
                      </a:pPr>
                      <a:r>
                        <a:rPr kumimoji="1" lang="en-US" altLang="ja-JP" sz="1600" b="0" dirty="0">
                          <a:solidFill>
                            <a:schemeClr val="tx1"/>
                          </a:solidFill>
                          <a:latin typeface="メイリオ" panose="020B0604030504040204" pitchFamily="50" charset="-128"/>
                          <a:ea typeface="メイリオ" panose="020B0604030504040204" pitchFamily="50" charset="-128"/>
                        </a:rPr>
                        <a:t>Thank you very much for your kindness.</a:t>
                      </a:r>
                      <a:endParaRPr kumimoji="1" lang="ja-JP" altLang="en-US" sz="1600" b="0" dirty="0">
                        <a:solidFill>
                          <a:schemeClr val="tx1"/>
                        </a:solidFill>
                        <a:latin typeface="メイリオ" panose="020B0604030504040204" pitchFamily="50" charset="-128"/>
                        <a:ea typeface="メイリオ"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8232047"/>
                  </a:ext>
                </a:extLst>
              </a:tr>
            </a:tbl>
          </a:graphicData>
        </a:graphic>
      </p:graphicFrame>
      <p:sp>
        <p:nvSpPr>
          <p:cNvPr id="11" name="タイトル 1">
            <a:extLst>
              <a:ext uri="{FF2B5EF4-FFF2-40B4-BE49-F238E27FC236}">
                <a16:creationId xmlns:a16="http://schemas.microsoft.com/office/drawing/2014/main" id="{3B30998B-5F7D-01B6-D288-CB9F800C4287}"/>
              </a:ext>
            </a:extLst>
          </p:cNvPr>
          <p:cNvSpPr>
            <a:spLocks noGrp="1"/>
          </p:cNvSpPr>
          <p:nvPr>
            <p:ph type="title"/>
          </p:nvPr>
        </p:nvSpPr>
        <p:spPr>
          <a:xfrm>
            <a:off x="957870" y="197316"/>
            <a:ext cx="5148462" cy="422616"/>
          </a:xfrm>
        </p:spPr>
        <p:txBody>
          <a:bodyPr>
            <a:noAutofit/>
          </a:bodyPr>
          <a:lstStyle/>
          <a:p>
            <a:r>
              <a:rPr kumimoji="1" lang="en-US" altLang="ja-JP" sz="3000" dirty="0">
                <a:latin typeface="メイリオ" panose="020B0604030504040204" pitchFamily="50" charset="-128"/>
                <a:ea typeface="メイリオ" panose="020B0604030504040204" pitchFamily="50" charset="-128"/>
              </a:rPr>
              <a:t>Incorrect Example</a:t>
            </a:r>
            <a:r>
              <a:rPr lang="ja-JP" altLang="en-US" sz="3000" dirty="0">
                <a:latin typeface="メイリオ" panose="020B0604030504040204" pitchFamily="50" charset="-128"/>
                <a:ea typeface="メイリオ" panose="020B0604030504040204" pitchFamily="50" charset="-128"/>
              </a:rPr>
              <a:t> </a:t>
            </a:r>
            <a:r>
              <a:rPr lang="en-US" altLang="ja-JP" sz="3000" dirty="0">
                <a:latin typeface="メイリオ" panose="020B0604030504040204" pitchFamily="50" charset="-128"/>
                <a:ea typeface="メイリオ" panose="020B0604030504040204" pitchFamily="50" charset="-128"/>
              </a:rPr>
              <a:t>6</a:t>
            </a:r>
            <a:r>
              <a:rPr lang="ja-JP" altLang="en-US" sz="3000" dirty="0">
                <a:latin typeface="メイリオ" panose="020B0604030504040204" pitchFamily="50" charset="-128"/>
                <a:ea typeface="メイリオ" panose="020B0604030504040204" pitchFamily="50" charset="-128"/>
              </a:rPr>
              <a:t> </a:t>
            </a:r>
            <a:r>
              <a:rPr lang="en-US" altLang="ja-JP" sz="3000" dirty="0">
                <a:latin typeface="メイリオ" panose="020B0604030504040204" pitchFamily="50" charset="-128"/>
                <a:ea typeface="メイリオ" panose="020B0604030504040204" pitchFamily="50" charset="-128"/>
              </a:rPr>
              <a:t>Labels</a:t>
            </a:r>
            <a:endParaRPr kumimoji="1" lang="ja-JP" altLang="en-US" sz="3000" dirty="0">
              <a:latin typeface="メイリオ" panose="020B0604030504040204" pitchFamily="50" charset="-128"/>
              <a:ea typeface="メイリオ" panose="020B0604030504040204" pitchFamily="50" charset="-128"/>
            </a:endParaRPr>
          </a:p>
        </p:txBody>
      </p:sp>
      <p:sp>
        <p:nvSpPr>
          <p:cNvPr id="7" name="スライド番号プレースホルダー 10">
            <a:extLst>
              <a:ext uri="{FF2B5EF4-FFF2-40B4-BE49-F238E27FC236}">
                <a16:creationId xmlns:a16="http://schemas.microsoft.com/office/drawing/2014/main" id="{D96CC176-0A49-C9B4-0D2D-B0329279F396}"/>
              </a:ext>
            </a:extLst>
          </p:cNvPr>
          <p:cNvSpPr txBox="1">
            <a:spLocks/>
          </p:cNvSpPr>
          <p:nvPr/>
        </p:nvSpPr>
        <p:spPr>
          <a:xfrm>
            <a:off x="7810178" y="6381904"/>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5914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4B117F-21D6-EE11-4417-1A72F34F6F3D}"/>
              </a:ext>
            </a:extLst>
          </p:cNvPr>
          <p:cNvSpPr>
            <a:spLocks noGrp="1"/>
          </p:cNvSpPr>
          <p:nvPr>
            <p:ph type="title"/>
          </p:nvPr>
        </p:nvSpPr>
        <p:spPr>
          <a:xfrm>
            <a:off x="459694" y="82359"/>
            <a:ext cx="8079581" cy="1460536"/>
          </a:xfrm>
        </p:spPr>
        <p:txBody>
          <a:bodyPr>
            <a:normAutofit fontScale="90000"/>
          </a:bodyPr>
          <a:lstStyle/>
          <a:p>
            <a:br>
              <a:rPr lang="en-US" altLang="ja-JP" sz="3600" dirty="0">
                <a:latin typeface="メイリオ" panose="020B0604030504040204" pitchFamily="50" charset="-128"/>
                <a:ea typeface="メイリオ" panose="020B0604030504040204" pitchFamily="50" charset="-128"/>
              </a:rPr>
            </a:br>
            <a:r>
              <a:rPr lang="en-US" altLang="ja-JP" sz="3600" dirty="0">
                <a:latin typeface="メイリオ" panose="020B0604030504040204" pitchFamily="50" charset="-128"/>
                <a:ea typeface="メイリオ" panose="020B0604030504040204" pitchFamily="50" charset="-128"/>
              </a:rPr>
              <a:t>Aspect-Based Sentiment Analysis</a:t>
            </a:r>
            <a:r>
              <a:rPr lang="ja-JP" altLang="en-US" sz="3600" dirty="0">
                <a:latin typeface="メイリオ" panose="020B0604030504040204" pitchFamily="50" charset="-128"/>
                <a:ea typeface="メイリオ" panose="020B0604030504040204" pitchFamily="50" charset="-128"/>
              </a:rPr>
              <a:t> </a:t>
            </a:r>
            <a:r>
              <a:rPr lang="en-US" altLang="ja-JP" sz="3600" dirty="0">
                <a:latin typeface="メイリオ" panose="020B0604030504040204" pitchFamily="50" charset="-128"/>
                <a:ea typeface="メイリオ" panose="020B0604030504040204" pitchFamily="50" charset="-128"/>
              </a:rPr>
              <a:t>(ABSA)</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96ED8E0-FAAA-AB47-6986-4825A111B9FD}"/>
              </a:ext>
            </a:extLst>
          </p:cNvPr>
          <p:cNvSpPr>
            <a:spLocks noGrp="1"/>
          </p:cNvSpPr>
          <p:nvPr>
            <p:ph idx="1"/>
          </p:nvPr>
        </p:nvSpPr>
        <p:spPr>
          <a:xfrm>
            <a:off x="466837" y="1823411"/>
            <a:ext cx="8065294" cy="4277365"/>
          </a:xfrm>
        </p:spPr>
        <p:txBody>
          <a:bodyPr>
            <a:normAutofit/>
          </a:bodyPr>
          <a:lstStyle/>
          <a:p>
            <a:pPr marL="0" indent="0">
              <a:buNone/>
            </a:pPr>
            <a:endParaRPr lang="en-US" altLang="ja-JP" sz="2400" dirty="0">
              <a:solidFill>
                <a:schemeClr val="tx1"/>
              </a:solidFill>
              <a:latin typeface="メイリオ" panose="020B0604030504040204" pitchFamily="50" charset="-128"/>
              <a:ea typeface="メイリオ" panose="020B0604030504040204" pitchFamily="50" charset="-128"/>
            </a:endParaRPr>
          </a:p>
          <a:p>
            <a:pPr marL="0" indent="0">
              <a:buNone/>
            </a:pPr>
            <a:r>
              <a:rPr lang="en-US" altLang="ja-JP" sz="2400" dirty="0">
                <a:solidFill>
                  <a:schemeClr val="tx1"/>
                </a:solidFill>
                <a:latin typeface="メイリオ" panose="020B0604030504040204" pitchFamily="50" charset="-128"/>
                <a:ea typeface="メイリオ" panose="020B0604030504040204" pitchFamily="50" charset="-128"/>
              </a:rPr>
              <a:t>aspect information</a:t>
            </a:r>
            <a:br>
              <a:rPr lang="en-US" altLang="ja-JP" sz="2400" dirty="0">
                <a:latin typeface="メイリオ" panose="020B0604030504040204" pitchFamily="50" charset="-128"/>
                <a:ea typeface="メイリオ" panose="020B0604030504040204" pitchFamily="50" charset="-128"/>
              </a:rPr>
            </a:br>
            <a:endParaRPr lang="en-US" altLang="ja-JP" u="sng" dirty="0">
              <a:latin typeface="メイリオ" panose="020B0604030504040204" pitchFamily="50" charset="-128"/>
              <a:ea typeface="メイリオ" panose="020B0604030504040204" pitchFamily="50" charset="-128"/>
            </a:endParaRPr>
          </a:p>
          <a:p>
            <a:pPr marL="0" indent="0">
              <a:buNone/>
            </a:pPr>
            <a:endParaRPr kumimoji="1" lang="en-US" altLang="ja-JP" sz="2400" b="0" dirty="0">
              <a:solidFill>
                <a:srgbClr val="FF0000"/>
              </a:solidFill>
              <a:effectLst/>
              <a:latin typeface="メイリオ" panose="020B0604030504040204" pitchFamily="50" charset="-128"/>
              <a:ea typeface="メイリオ" panose="020B0604030504040204" pitchFamily="50" charset="-128"/>
            </a:endParaRPr>
          </a:p>
          <a:p>
            <a:pPr marL="0" indent="0">
              <a:buNone/>
            </a:pPr>
            <a:r>
              <a:rPr kumimoji="1" lang="en-US" altLang="ja-JP" sz="2400" b="0" dirty="0">
                <a:solidFill>
                  <a:schemeClr val="tx1"/>
                </a:solidFill>
                <a:effectLst/>
                <a:latin typeface="メイリオ" panose="020B0604030504040204" pitchFamily="50" charset="-128"/>
                <a:ea typeface="メイリオ" panose="020B0604030504040204" pitchFamily="50" charset="-128"/>
              </a:rPr>
              <a:t>ex)</a:t>
            </a:r>
          </a:p>
          <a:p>
            <a:pPr>
              <a:lnSpc>
                <a:spcPct val="150000"/>
              </a:lnSpc>
            </a:pPr>
            <a:r>
              <a:rPr kumimoji="1" lang="en-US" altLang="ja-JP" sz="2400" b="0" dirty="0">
                <a:solidFill>
                  <a:srgbClr val="FF0000"/>
                </a:solidFill>
                <a:latin typeface="メイリオ" panose="020B0604030504040204" pitchFamily="50" charset="-128"/>
                <a:ea typeface="メイリオ" panose="020B0604030504040204" pitchFamily="50" charset="-128"/>
              </a:rPr>
              <a:t>Breakfast</a:t>
            </a:r>
            <a:r>
              <a:rPr kumimoji="1" lang="en-US" altLang="ja-JP" sz="2400" b="0" dirty="0">
                <a:solidFill>
                  <a:schemeClr val="tx1"/>
                </a:solidFill>
                <a:latin typeface="メイリオ" panose="020B0604030504040204" pitchFamily="50" charset="-128"/>
                <a:ea typeface="メイリオ" panose="020B0604030504040204" pitchFamily="50" charset="-128"/>
              </a:rPr>
              <a:t> and </a:t>
            </a:r>
            <a:r>
              <a:rPr kumimoji="1" lang="en-US" altLang="ja-JP" sz="2400" b="0" dirty="0">
                <a:solidFill>
                  <a:srgbClr val="FF0000"/>
                </a:solidFill>
                <a:latin typeface="メイリオ" panose="020B0604030504040204" pitchFamily="50" charset="-128"/>
                <a:ea typeface="メイリオ" panose="020B0604030504040204" pitchFamily="50" charset="-128"/>
              </a:rPr>
              <a:t>dinner</a:t>
            </a:r>
          </a:p>
          <a:p>
            <a:pPr>
              <a:lnSpc>
                <a:spcPct val="150000"/>
              </a:lnSpc>
            </a:pPr>
            <a:r>
              <a:rPr kumimoji="1" lang="en-US" altLang="ja-JP" sz="2400" b="0" dirty="0">
                <a:solidFill>
                  <a:schemeClr val="tx1"/>
                </a:solidFill>
                <a:latin typeface="メイリオ" panose="020B0604030504040204" pitchFamily="50" charset="-128"/>
                <a:ea typeface="メイリオ" panose="020B0604030504040204" pitchFamily="50" charset="-128"/>
              </a:rPr>
              <a:t> were </a:t>
            </a:r>
            <a:r>
              <a:rPr kumimoji="1" lang="en-US" altLang="ja-JP" sz="2400" b="0" dirty="0">
                <a:solidFill>
                  <a:schemeClr val="accent1"/>
                </a:solidFill>
                <a:latin typeface="メイリオ" panose="020B0604030504040204" pitchFamily="50" charset="-128"/>
                <a:ea typeface="メイリオ" panose="020B0604030504040204" pitchFamily="50" charset="-128"/>
              </a:rPr>
              <a:t>delicious</a:t>
            </a:r>
            <a:r>
              <a:rPr kumimoji="1" lang="en-US" altLang="ja-JP" sz="2400" b="0" dirty="0">
                <a:solidFill>
                  <a:schemeClr val="tx1"/>
                </a:solidFill>
                <a:latin typeface="メイリオ" panose="020B0604030504040204" pitchFamily="50" charset="-128"/>
                <a:ea typeface="メイリオ" panose="020B0604030504040204" pitchFamily="50" charset="-128"/>
              </a:rPr>
              <a:t>.</a:t>
            </a:r>
            <a:endParaRPr kumimoji="1" lang="ja-JP" altLang="en-US" sz="2400" b="0" dirty="0">
              <a:solidFill>
                <a:schemeClr val="tx1"/>
              </a:solidFill>
              <a:latin typeface="メイリオ" panose="020B0604030504040204" pitchFamily="50" charset="-128"/>
              <a:ea typeface="メイリオ" panose="020B0604030504040204" pitchFamily="50" charset="-128"/>
            </a:endParaRPr>
          </a:p>
        </p:txBody>
      </p:sp>
      <p:sp>
        <p:nvSpPr>
          <p:cNvPr id="7" name="スライド番号プレースホルダー 10">
            <a:extLst>
              <a:ext uri="{FF2B5EF4-FFF2-40B4-BE49-F238E27FC236}">
                <a16:creationId xmlns:a16="http://schemas.microsoft.com/office/drawing/2014/main" id="{6F358B83-DA61-48BA-974B-7E0AAA401603}"/>
              </a:ext>
            </a:extLst>
          </p:cNvPr>
          <p:cNvSpPr txBox="1">
            <a:spLocks/>
          </p:cNvSpPr>
          <p:nvPr/>
        </p:nvSpPr>
        <p:spPr>
          <a:xfrm>
            <a:off x="7798130" y="6241329"/>
            <a:ext cx="936813"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graphicFrame>
        <p:nvGraphicFramePr>
          <p:cNvPr id="8" name="表 8">
            <a:extLst>
              <a:ext uri="{FF2B5EF4-FFF2-40B4-BE49-F238E27FC236}">
                <a16:creationId xmlns:a16="http://schemas.microsoft.com/office/drawing/2014/main" id="{CC75FB5C-0698-0C06-4603-EE7F4DF06C42}"/>
              </a:ext>
            </a:extLst>
          </p:cNvPr>
          <p:cNvGraphicFramePr>
            <a:graphicFrameLocks noGrp="1"/>
          </p:cNvGraphicFramePr>
          <p:nvPr>
            <p:extLst>
              <p:ext uri="{D42A27DB-BD31-4B8C-83A1-F6EECF244321}">
                <p14:modId xmlns:p14="http://schemas.microsoft.com/office/powerpoint/2010/main" val="2935539425"/>
              </p:ext>
            </p:extLst>
          </p:nvPr>
        </p:nvGraphicFramePr>
        <p:xfrm>
          <a:off x="4702948" y="3962093"/>
          <a:ext cx="2294811" cy="109728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317763608"/>
                    </a:ext>
                  </a:extLst>
                </a:gridCol>
              </a:tblGrid>
              <a:tr h="193597">
                <a:tc>
                  <a:txBody>
                    <a:bodyPr/>
                    <a:lstStyle/>
                    <a:p>
                      <a:pPr algn="ctr"/>
                      <a:r>
                        <a:rPr kumimoji="1" lang="en-US" altLang="ja-JP" b="0" dirty="0">
                          <a:solidFill>
                            <a:srgbClr val="FF0000"/>
                          </a:solidFill>
                          <a:latin typeface="メイリオ" panose="020B0604030504040204" pitchFamily="50" charset="-128"/>
                          <a:ea typeface="メイリオ" panose="020B0604030504040204" pitchFamily="50" charset="-128"/>
                        </a:rPr>
                        <a:t>entity</a:t>
                      </a:r>
                      <a:endParaRPr kumimoji="1" lang="ja-JP" altLang="en-US" b="0" dirty="0">
                        <a:solidFill>
                          <a:srgbClr val="FF0000"/>
                        </a:solidFill>
                        <a:latin typeface="メイリオ" panose="020B0604030504040204" pitchFamily="50" charset="-128"/>
                        <a:ea typeface="メイリオ" panose="020B0604030504040204" pitchFamily="50" charset="-128"/>
                      </a:endParaRPr>
                    </a:p>
                  </a:txBody>
                  <a:tcPr>
                    <a:solidFill>
                      <a:schemeClr val="tx2">
                        <a:lumMod val="10000"/>
                        <a:lumOff val="90000"/>
                      </a:schemeClr>
                    </a:solidFill>
                  </a:tcPr>
                </a:tc>
                <a:extLst>
                  <a:ext uri="{0D108BD9-81ED-4DB2-BD59-A6C34878D82A}">
                    <a16:rowId xmlns:a16="http://schemas.microsoft.com/office/drawing/2014/main" val="3143256126"/>
                  </a:ext>
                </a:extLst>
              </a:tr>
              <a:tr h="288663">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breakfast</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tx2">
                        <a:lumMod val="10000"/>
                        <a:lumOff val="90000"/>
                      </a:schemeClr>
                    </a:solidFill>
                  </a:tcPr>
                </a:tc>
                <a:extLst>
                  <a:ext uri="{0D108BD9-81ED-4DB2-BD59-A6C34878D82A}">
                    <a16:rowId xmlns:a16="http://schemas.microsoft.com/office/drawing/2014/main" val="1284335463"/>
                  </a:ext>
                </a:extLst>
              </a:tr>
              <a:tr h="288663">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dinner</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tx2">
                        <a:lumMod val="10000"/>
                        <a:lumOff val="90000"/>
                      </a:schemeClr>
                    </a:solidFill>
                  </a:tcPr>
                </a:tc>
                <a:extLst>
                  <a:ext uri="{0D108BD9-81ED-4DB2-BD59-A6C34878D82A}">
                    <a16:rowId xmlns:a16="http://schemas.microsoft.com/office/drawing/2014/main" val="241000495"/>
                  </a:ext>
                </a:extLst>
              </a:tr>
            </a:tbl>
          </a:graphicData>
        </a:graphic>
      </p:graphicFrame>
      <p:graphicFrame>
        <p:nvGraphicFramePr>
          <p:cNvPr id="9" name="表 8">
            <a:extLst>
              <a:ext uri="{FF2B5EF4-FFF2-40B4-BE49-F238E27FC236}">
                <a16:creationId xmlns:a16="http://schemas.microsoft.com/office/drawing/2014/main" id="{E9A21D39-C2B9-209A-E792-37802ADA3007}"/>
              </a:ext>
            </a:extLst>
          </p:cNvPr>
          <p:cNvGraphicFramePr>
            <a:graphicFrameLocks noGrp="1"/>
          </p:cNvGraphicFramePr>
          <p:nvPr>
            <p:extLst>
              <p:ext uri="{D42A27DB-BD31-4B8C-83A1-F6EECF244321}">
                <p14:modId xmlns:p14="http://schemas.microsoft.com/office/powerpoint/2010/main" val="2159825212"/>
              </p:ext>
            </p:extLst>
          </p:nvPr>
        </p:nvGraphicFramePr>
        <p:xfrm>
          <a:off x="4702948" y="5111941"/>
          <a:ext cx="2294811" cy="731520"/>
        </p:xfrm>
        <a:graphic>
          <a:graphicData uri="http://schemas.openxmlformats.org/drawingml/2006/table">
            <a:tbl>
              <a:tblPr firstRow="1" bandRow="1">
                <a:tableStyleId>{5C22544A-7EE6-4342-B048-85BDC9FD1C3A}</a:tableStyleId>
              </a:tblPr>
              <a:tblGrid>
                <a:gridCol w="2294811">
                  <a:extLst>
                    <a:ext uri="{9D8B030D-6E8A-4147-A177-3AD203B41FA5}">
                      <a16:colId xmlns:a16="http://schemas.microsoft.com/office/drawing/2014/main" val="2267923354"/>
                    </a:ext>
                  </a:extLst>
                </a:gridCol>
              </a:tblGrid>
              <a:tr h="288663">
                <a:tc>
                  <a:txBody>
                    <a:bodyPr/>
                    <a:lstStyle/>
                    <a:p>
                      <a:pPr algn="ctr"/>
                      <a:r>
                        <a:rPr kumimoji="1" lang="en-US" altLang="ja-JP" b="0" dirty="0">
                          <a:solidFill>
                            <a:srgbClr val="00B0F0"/>
                          </a:solidFill>
                          <a:latin typeface="メイリオ" panose="020B0604030504040204" pitchFamily="50" charset="-128"/>
                          <a:ea typeface="メイリオ" panose="020B0604030504040204" pitchFamily="50" charset="-128"/>
                        </a:rPr>
                        <a:t>attribute</a:t>
                      </a:r>
                      <a:endParaRPr kumimoji="1" lang="ja-JP" altLang="en-US" b="0" dirty="0">
                        <a:solidFill>
                          <a:srgbClr val="00B0F0"/>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1379250747"/>
                  </a:ext>
                </a:extLst>
              </a:tr>
              <a:tr h="288663">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delicious</a:t>
                      </a:r>
                      <a:endParaRPr kumimoji="1" lang="ja-JP" altLang="en-US" dirty="0">
                        <a:solidFill>
                          <a:schemeClr val="tx1"/>
                        </a:solidFill>
                        <a:latin typeface="メイリオ" panose="020B0604030504040204" pitchFamily="50" charset="-128"/>
                        <a:ea typeface="メイリオ" panose="020B0604030504040204" pitchFamily="50" charset="-128"/>
                      </a:endParaRPr>
                    </a:p>
                  </a:txBody>
                  <a:tcPr>
                    <a:solidFill>
                      <a:schemeClr val="accent2">
                        <a:lumMod val="20000"/>
                        <a:lumOff val="80000"/>
                      </a:schemeClr>
                    </a:solidFill>
                  </a:tcPr>
                </a:tc>
                <a:extLst>
                  <a:ext uri="{0D108BD9-81ED-4DB2-BD59-A6C34878D82A}">
                    <a16:rowId xmlns:a16="http://schemas.microsoft.com/office/drawing/2014/main" val="666671812"/>
                  </a:ext>
                </a:extLst>
              </a:tr>
            </a:tbl>
          </a:graphicData>
        </a:graphic>
      </p:graphicFrame>
      <p:sp>
        <p:nvSpPr>
          <p:cNvPr id="11" name="左中かっこ 10">
            <a:extLst>
              <a:ext uri="{FF2B5EF4-FFF2-40B4-BE49-F238E27FC236}">
                <a16:creationId xmlns:a16="http://schemas.microsoft.com/office/drawing/2014/main" id="{6078CB00-0CD9-082F-F67B-117C3B915043}"/>
              </a:ext>
            </a:extLst>
          </p:cNvPr>
          <p:cNvSpPr/>
          <p:nvPr/>
        </p:nvSpPr>
        <p:spPr>
          <a:xfrm>
            <a:off x="3487783" y="1985744"/>
            <a:ext cx="391886" cy="102705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2AA499C1-67E0-B2E0-0107-EE66C85E90E6}"/>
              </a:ext>
            </a:extLst>
          </p:cNvPr>
          <p:cNvSpPr txBox="1"/>
          <p:nvPr/>
        </p:nvSpPr>
        <p:spPr>
          <a:xfrm>
            <a:off x="3993442" y="2096843"/>
            <a:ext cx="3099986" cy="923330"/>
          </a:xfrm>
          <a:prstGeom prst="rect">
            <a:avLst/>
          </a:prstGeom>
          <a:noFill/>
        </p:spPr>
        <p:txBody>
          <a:bodyPr wrap="square" rtlCol="0">
            <a:spAutoFit/>
          </a:bodyPr>
          <a:lstStyle/>
          <a:p>
            <a:r>
              <a:rPr kumimoji="1" lang="ja-JP" altLang="en-US" sz="1800" dirty="0">
                <a:latin typeface="メイリオ" panose="020B0604030504040204" pitchFamily="50" charset="-128"/>
                <a:ea typeface="メイリオ" panose="020B0604030504040204" pitchFamily="50" charset="-128"/>
              </a:rPr>
              <a:t>・</a:t>
            </a:r>
            <a:r>
              <a:rPr kumimoji="1" lang="en-US" altLang="ja-JP" sz="1800" dirty="0">
                <a:solidFill>
                  <a:srgbClr val="FF0000"/>
                </a:solidFill>
                <a:latin typeface="メイリオ" panose="020B0604030504040204" pitchFamily="50" charset="-128"/>
                <a:ea typeface="メイリオ" panose="020B0604030504040204" pitchFamily="50" charset="-128"/>
              </a:rPr>
              <a:t>entity</a:t>
            </a:r>
            <a:r>
              <a:rPr kumimoji="1" lang="en-US" altLang="ja-JP" sz="1800" dirty="0">
                <a:latin typeface="メイリオ" panose="020B0604030504040204" pitchFamily="50" charset="-128"/>
                <a:ea typeface="メイリオ" panose="020B0604030504040204" pitchFamily="50" charset="-128"/>
              </a:rPr>
              <a:t> of the text</a:t>
            </a:r>
            <a:br>
              <a:rPr kumimoji="1" lang="en-US" altLang="ja-JP" sz="1800" dirty="0">
                <a:latin typeface="メイリオ" panose="020B0604030504040204" pitchFamily="50" charset="-128"/>
                <a:ea typeface="メイリオ" panose="020B0604030504040204" pitchFamily="50" charset="-128"/>
              </a:rPr>
            </a:br>
            <a:endParaRPr kumimoji="1" lang="en-US" altLang="ja-JP" sz="1800" dirty="0">
              <a:latin typeface="メイリオ" panose="020B0604030504040204" pitchFamily="50" charset="-128"/>
              <a:ea typeface="メイリオ" panose="020B0604030504040204" pitchFamily="50" charset="-128"/>
            </a:endParaRPr>
          </a:p>
          <a:p>
            <a:r>
              <a:rPr kumimoji="1" lang="ja-JP" altLang="en-US" sz="1800" dirty="0">
                <a:latin typeface="メイリオ" panose="020B0604030504040204" pitchFamily="50" charset="-128"/>
                <a:ea typeface="メイリオ" panose="020B0604030504040204" pitchFamily="50" charset="-128"/>
              </a:rPr>
              <a:t>・</a:t>
            </a:r>
            <a:r>
              <a:rPr kumimoji="1" lang="en-US" altLang="ja-JP" sz="1800" dirty="0">
                <a:solidFill>
                  <a:schemeClr val="accent1"/>
                </a:solidFill>
                <a:latin typeface="メイリオ" panose="020B0604030504040204" pitchFamily="50" charset="-128"/>
                <a:ea typeface="メイリオ" panose="020B0604030504040204" pitchFamily="50" charset="-128"/>
              </a:rPr>
              <a:t>Attribute</a:t>
            </a:r>
            <a:r>
              <a:rPr kumimoji="1" lang="en-US" altLang="ja-JP" sz="1800" dirty="0">
                <a:latin typeface="メイリオ" panose="020B0604030504040204" pitchFamily="50" charset="-128"/>
                <a:ea typeface="メイリオ" panose="020B0604030504040204" pitchFamily="50" charset="-128"/>
              </a:rPr>
              <a:t> of the entity</a:t>
            </a:r>
            <a:endParaRPr kumimoji="1" lang="ja-JP" altLang="en-US" dirty="0"/>
          </a:p>
        </p:txBody>
      </p:sp>
    </p:spTree>
    <p:extLst>
      <p:ext uri="{BB962C8B-B14F-4D97-AF65-F5344CB8AC3E}">
        <p14:creationId xmlns:p14="http://schemas.microsoft.com/office/powerpoint/2010/main" val="4126652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85791-AD63-5B07-F9BA-5ABC93B1E415}"/>
              </a:ext>
            </a:extLst>
          </p:cNvPr>
          <p:cNvSpPr>
            <a:spLocks noGrp="1"/>
          </p:cNvSpPr>
          <p:nvPr>
            <p:ph type="title"/>
          </p:nvPr>
        </p:nvSpPr>
        <p:spPr>
          <a:xfrm>
            <a:off x="493010" y="551858"/>
            <a:ext cx="6447501" cy="703847"/>
          </a:xfrm>
        </p:spPr>
        <p:txBody>
          <a:bodyPr>
            <a:normAutofit/>
          </a:bodyPr>
          <a:lstStyle/>
          <a:p>
            <a:r>
              <a:rPr kumimoji="1" lang="en-US" altLang="ja-JP" sz="3600" dirty="0">
                <a:latin typeface="メイリオ" panose="020B0604030504040204" pitchFamily="50" charset="-128"/>
                <a:ea typeface="メイリオ" panose="020B0604030504040204" pitchFamily="50" charset="-128"/>
              </a:rPr>
              <a:t>Summary</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19F32800-C38A-EBC2-0E61-0AC96E4C58D0}"/>
              </a:ext>
            </a:extLst>
          </p:cNvPr>
          <p:cNvSpPr>
            <a:spLocks noGrp="1"/>
          </p:cNvSpPr>
          <p:nvPr>
            <p:ph idx="1"/>
          </p:nvPr>
        </p:nvSpPr>
        <p:spPr>
          <a:xfrm>
            <a:off x="0" y="1415441"/>
            <a:ext cx="9616697" cy="2896313"/>
          </a:xfrm>
        </p:spPr>
        <p:txBody>
          <a:bodyPr>
            <a:normAutofit/>
          </a:bodyPr>
          <a:lstStyle/>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 proposed </a:t>
            </a:r>
            <a:r>
              <a:rPr lang="en-US" altLang="ja-JP" dirty="0" err="1">
                <a:latin typeface="メイリオ" panose="020B0604030504040204" pitchFamily="50" charset="-128"/>
                <a:ea typeface="メイリオ" panose="020B0604030504040204" pitchFamily="50" charset="-128"/>
              </a:rPr>
              <a:t>Mpm+T</a:t>
            </a:r>
            <a:r>
              <a:rPr lang="en-US" altLang="ja-JP" dirty="0">
                <a:latin typeface="メイリオ" panose="020B0604030504040204" pitchFamily="50" charset="-128"/>
                <a:ea typeface="メイリオ" panose="020B0604030504040204" pitchFamily="50" charset="-128"/>
              </a:rPr>
              <a:t>, a deep language model using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   ensemble learning to improve the multi-label classification</a:t>
            </a:r>
            <a:endParaRPr lang="en-US" altLang="ja-JP" sz="1800" dirty="0">
              <a:latin typeface="+mj-ea"/>
              <a:ea typeface="+mj-ea"/>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The accuracy of MLC is improved by 8.5% from </a:t>
            </a:r>
          </a:p>
          <a:p>
            <a:pPr marL="0" indent="0">
              <a:buNone/>
            </a:pPr>
            <a:r>
              <a:rPr lang="en-US" altLang="ja-JP" dirty="0">
                <a:latin typeface="メイリオ" panose="020B0604030504040204" pitchFamily="50" charset="-128"/>
                <a:ea typeface="メイリオ" panose="020B0604030504040204" pitchFamily="50" charset="-128"/>
              </a:rPr>
              <a:t>   related research</a:t>
            </a:r>
          </a:p>
          <a:p>
            <a:pPr marL="0" indent="0">
              <a:buNone/>
            </a:pPr>
            <a:endParaRPr lang="en-US" altLang="ja-JP" sz="1800" dirty="0">
              <a:latin typeface="+mj-ea"/>
              <a:ea typeface="+mj-ea"/>
            </a:endParaRPr>
          </a:p>
          <a:p>
            <a:pPr marL="0" indent="0">
              <a:buNone/>
            </a:pPr>
            <a:endParaRPr lang="en-US" altLang="ja-JP" sz="1800" dirty="0">
              <a:latin typeface="+mj-ea"/>
              <a:ea typeface="+mj-ea"/>
            </a:endParaRPr>
          </a:p>
          <a:p>
            <a:pPr marL="0" indent="0">
              <a:buNone/>
            </a:pP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10">
            <a:extLst>
              <a:ext uri="{FF2B5EF4-FFF2-40B4-BE49-F238E27FC236}">
                <a16:creationId xmlns:a16="http://schemas.microsoft.com/office/drawing/2014/main" id="{591D8BBF-BEB1-7E90-90B2-2FD7E073CB91}"/>
              </a:ext>
            </a:extLst>
          </p:cNvPr>
          <p:cNvSpPr txBox="1">
            <a:spLocks/>
          </p:cNvSpPr>
          <p:nvPr/>
        </p:nvSpPr>
        <p:spPr>
          <a:xfrm>
            <a:off x="7795648" y="6413143"/>
            <a:ext cx="116237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29</a:t>
            </a:r>
          </a:p>
        </p:txBody>
      </p:sp>
      <p:sp>
        <p:nvSpPr>
          <p:cNvPr id="7" name="タイトル 1">
            <a:extLst>
              <a:ext uri="{FF2B5EF4-FFF2-40B4-BE49-F238E27FC236}">
                <a16:creationId xmlns:a16="http://schemas.microsoft.com/office/drawing/2014/main" id="{D884B713-80EB-DC79-195B-A6003DBBA842}"/>
              </a:ext>
            </a:extLst>
          </p:cNvPr>
          <p:cNvSpPr txBox="1">
            <a:spLocks/>
          </p:cNvSpPr>
          <p:nvPr/>
        </p:nvSpPr>
        <p:spPr>
          <a:xfrm>
            <a:off x="493010" y="4311754"/>
            <a:ext cx="6447501" cy="7038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a:lstStyle>
          <a:p>
            <a:r>
              <a:rPr lang="en-US" altLang="ja-JP" sz="3600" dirty="0">
                <a:latin typeface="メイリオ" panose="020B0604030504040204" pitchFamily="50" charset="-128"/>
                <a:ea typeface="メイリオ" panose="020B0604030504040204" pitchFamily="50" charset="-128"/>
              </a:rPr>
              <a:t>Future Issue</a:t>
            </a:r>
            <a:endParaRPr lang="ja-JP" altLang="en-US" sz="36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1BCC9B1-AE28-567A-42A7-02F1223597D2}"/>
              </a:ext>
            </a:extLst>
          </p:cNvPr>
          <p:cNvSpPr txBox="1"/>
          <p:nvPr/>
        </p:nvSpPr>
        <p:spPr>
          <a:xfrm>
            <a:off x="185980" y="5242864"/>
            <a:ext cx="9066508" cy="1477328"/>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We will work on improving the accuracy of </a:t>
            </a:r>
          </a:p>
          <a:p>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   multi-label data, which has low classification accuracy.</a:t>
            </a:r>
          </a:p>
          <a:p>
            <a:r>
              <a:rPr kumimoji="1" lang="ja-JP" altLang="en-US" dirty="0"/>
              <a:t> </a:t>
            </a:r>
          </a:p>
        </p:txBody>
      </p:sp>
    </p:spTree>
    <p:extLst>
      <p:ext uri="{BB962C8B-B14F-4D97-AF65-F5344CB8AC3E}">
        <p14:creationId xmlns:p14="http://schemas.microsoft.com/office/powerpoint/2010/main" val="3312612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753E-7C05-0F79-D042-DFE4F3E69FEA}"/>
              </a:ext>
            </a:extLst>
          </p:cNvPr>
          <p:cNvSpPr>
            <a:spLocks noGrp="1"/>
          </p:cNvSpPr>
          <p:nvPr>
            <p:ph type="title"/>
          </p:nvPr>
        </p:nvSpPr>
        <p:spPr>
          <a:xfrm>
            <a:off x="645319" y="2480733"/>
            <a:ext cx="8079581" cy="1658198"/>
          </a:xfrm>
        </p:spPr>
        <p:txBody>
          <a:bodyPr>
            <a:normAutofit/>
          </a:bodyPr>
          <a:lstStyle/>
          <a:p>
            <a:r>
              <a:rPr kumimoji="1" lang="en-US" altLang="ja-JP" sz="4000" dirty="0">
                <a:latin typeface="メイリオ" panose="020B0604030504040204" pitchFamily="50" charset="-128"/>
                <a:ea typeface="メイリオ" panose="020B0604030504040204" pitchFamily="50" charset="-128"/>
              </a:rPr>
              <a:t>Thank you for your attention</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520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7DD49-69B6-8479-691D-688789A7A577}"/>
              </a:ext>
            </a:extLst>
          </p:cNvPr>
          <p:cNvSpPr>
            <a:spLocks noGrp="1"/>
          </p:cNvSpPr>
          <p:nvPr>
            <p:ph type="title"/>
          </p:nvPr>
        </p:nvSpPr>
        <p:spPr>
          <a:xfrm>
            <a:off x="34994" y="176106"/>
            <a:ext cx="9335729" cy="1464439"/>
          </a:xfrm>
        </p:spPr>
        <p:txBody>
          <a:bodyPr/>
          <a:lstStyle/>
          <a:p>
            <a:r>
              <a:rPr kumimoji="1" lang="en-US" altLang="ja-JP" dirty="0">
                <a:latin typeface="メイリオ" panose="020B0604030504040204" pitchFamily="50" charset="-128"/>
                <a:ea typeface="メイリオ" panose="020B0604030504040204" pitchFamily="50" charset="-128"/>
              </a:rPr>
              <a:t>Multi-Label Classification (MLC)</a:t>
            </a:r>
            <a:endParaRPr kumimoji="1" lang="ja-JP" altLang="en-US" dirty="0">
              <a:latin typeface="メイリオ" panose="020B0604030504040204" pitchFamily="50" charset="-128"/>
              <a:ea typeface="メイリオ" panose="020B0604030504040204" pitchFamily="50" charset="-128"/>
            </a:endParaRPr>
          </a:p>
        </p:txBody>
      </p:sp>
      <p:sp>
        <p:nvSpPr>
          <p:cNvPr id="30" name="スライド番号プレースホルダー 10">
            <a:extLst>
              <a:ext uri="{FF2B5EF4-FFF2-40B4-BE49-F238E27FC236}">
                <a16:creationId xmlns:a16="http://schemas.microsoft.com/office/drawing/2014/main" id="{7644D4DC-6729-2E3B-54FD-7F4D72547AEB}"/>
              </a:ext>
            </a:extLst>
          </p:cNvPr>
          <p:cNvSpPr txBox="1">
            <a:spLocks/>
          </p:cNvSpPr>
          <p:nvPr/>
        </p:nvSpPr>
        <p:spPr>
          <a:xfrm>
            <a:off x="8022937" y="6170450"/>
            <a:ext cx="945396" cy="5114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3</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C971CA2-66C4-59C2-F699-E657B175FF6B}"/>
              </a:ext>
            </a:extLst>
          </p:cNvPr>
          <p:cNvSpPr txBox="1"/>
          <p:nvPr/>
        </p:nvSpPr>
        <p:spPr>
          <a:xfrm>
            <a:off x="2435897" y="6213002"/>
            <a:ext cx="2026517" cy="430887"/>
          </a:xfrm>
          <a:prstGeom prst="rect">
            <a:avLst/>
          </a:prstGeom>
          <a:noFill/>
        </p:spPr>
        <p:txBody>
          <a:bodyPr wrap="none" rtlCol="0">
            <a:spAutoFit/>
          </a:bodyPr>
          <a:lstStyle/>
          <a:p>
            <a:r>
              <a:rPr kumimoji="1" lang="en-US" altLang="ja-JP" sz="2200" dirty="0">
                <a:latin typeface="メイリオ" panose="020B0604030504040204" pitchFamily="50" charset="-128"/>
                <a:ea typeface="メイリオ" panose="020B0604030504040204" pitchFamily="50" charset="-128"/>
              </a:rPr>
              <a:t>This is a dog.</a:t>
            </a:r>
            <a:endParaRPr kumimoji="1" lang="ja-JP" altLang="en-US" sz="2200" dirty="0">
              <a:latin typeface="メイリオ" panose="020B0604030504040204" pitchFamily="50" charset="-128"/>
              <a:ea typeface="メイリオ" panose="020B0604030504040204" pitchFamily="50" charset="-128"/>
            </a:endParaRPr>
          </a:p>
        </p:txBody>
      </p:sp>
      <p:sp>
        <p:nvSpPr>
          <p:cNvPr id="14" name="矢印: 下 13">
            <a:extLst>
              <a:ext uri="{FF2B5EF4-FFF2-40B4-BE49-F238E27FC236}">
                <a16:creationId xmlns:a16="http://schemas.microsoft.com/office/drawing/2014/main" id="{03EFCAE7-812D-9D3B-7F45-A15768059888}"/>
              </a:ext>
            </a:extLst>
          </p:cNvPr>
          <p:cNvSpPr/>
          <p:nvPr/>
        </p:nvSpPr>
        <p:spPr>
          <a:xfrm rot="10800000">
            <a:off x="3132353" y="5347943"/>
            <a:ext cx="602611" cy="739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6" name="正方形/長方形 15">
            <a:extLst>
              <a:ext uri="{FF2B5EF4-FFF2-40B4-BE49-F238E27FC236}">
                <a16:creationId xmlns:a16="http://schemas.microsoft.com/office/drawing/2014/main" id="{F47E9FC7-E5D4-25A9-4CF4-4166CF97F4F1}"/>
              </a:ext>
            </a:extLst>
          </p:cNvPr>
          <p:cNvSpPr/>
          <p:nvPr/>
        </p:nvSpPr>
        <p:spPr>
          <a:xfrm>
            <a:off x="2108552" y="4410295"/>
            <a:ext cx="2650210" cy="914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MLC model</a:t>
            </a:r>
            <a:endParaRPr kumimoji="1" lang="ja-JP" altLang="en-US" sz="2200" dirty="0">
              <a:solidFill>
                <a:schemeClr val="tx1"/>
              </a:solidFill>
              <a:latin typeface="メイリオ" panose="020B0604030504040204" pitchFamily="50" charset="-128"/>
              <a:ea typeface="メイリオ" panose="020B0604030504040204" pitchFamily="50" charset="-128"/>
            </a:endParaRPr>
          </a:p>
        </p:txBody>
      </p:sp>
      <p:cxnSp>
        <p:nvCxnSpPr>
          <p:cNvPr id="20" name="直線矢印コネクタ 19">
            <a:extLst>
              <a:ext uri="{FF2B5EF4-FFF2-40B4-BE49-F238E27FC236}">
                <a16:creationId xmlns:a16="http://schemas.microsoft.com/office/drawing/2014/main" id="{51DF728A-3135-4D48-681E-E326A5893398}"/>
              </a:ext>
            </a:extLst>
          </p:cNvPr>
          <p:cNvCxnSpPr>
            <a:cxnSpLocks/>
            <a:endCxn id="36" idx="2"/>
          </p:cNvCxnSpPr>
          <p:nvPr/>
        </p:nvCxnSpPr>
        <p:spPr>
          <a:xfrm flipH="1" flipV="1">
            <a:off x="2075366" y="3533614"/>
            <a:ext cx="710021" cy="892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EB588F07-3374-B6A5-3D89-BB0C13682DE5}"/>
              </a:ext>
            </a:extLst>
          </p:cNvPr>
          <p:cNvSpPr txBox="1"/>
          <p:nvPr/>
        </p:nvSpPr>
        <p:spPr>
          <a:xfrm>
            <a:off x="658676" y="1436965"/>
            <a:ext cx="7237710" cy="830997"/>
          </a:xfrm>
          <a:prstGeom prst="rect">
            <a:avLst/>
          </a:prstGeom>
          <a:noFill/>
        </p:spPr>
        <p:txBody>
          <a:bodyPr wrap="square">
            <a:spAutoFit/>
          </a:bodyPr>
          <a:lstStyle/>
          <a:p>
            <a:r>
              <a:rPr lang="en-US" altLang="ja-JP" sz="2400" dirty="0">
                <a:latin typeface="メイリオ" panose="020B0604030504040204" pitchFamily="50" charset="-128"/>
                <a:ea typeface="メイリオ" panose="020B0604030504040204" pitchFamily="50" charset="-128"/>
              </a:rPr>
              <a:t>“This is a dog.”</a:t>
            </a:r>
          </a:p>
          <a:p>
            <a:r>
              <a:rPr lang="ja-JP" altLang="en-US" sz="2400" dirty="0">
                <a:latin typeface="メイリオ" panose="020B0604030504040204" pitchFamily="50" charset="-128"/>
                <a:ea typeface="メイリオ" panose="020B0604030504040204" pitchFamily="50" charset="-128"/>
              </a:rPr>
              <a:t>To which category does this sentence belong?</a:t>
            </a:r>
          </a:p>
        </p:txBody>
      </p:sp>
      <p:cxnSp>
        <p:nvCxnSpPr>
          <p:cNvPr id="28" name="直線矢印コネクタ 27">
            <a:extLst>
              <a:ext uri="{FF2B5EF4-FFF2-40B4-BE49-F238E27FC236}">
                <a16:creationId xmlns:a16="http://schemas.microsoft.com/office/drawing/2014/main" id="{448A0D09-07E3-8E44-7DE5-10193F34ECA2}"/>
              </a:ext>
            </a:extLst>
          </p:cNvPr>
          <p:cNvCxnSpPr>
            <a:cxnSpLocks/>
          </p:cNvCxnSpPr>
          <p:nvPr/>
        </p:nvCxnSpPr>
        <p:spPr>
          <a:xfrm flipV="1">
            <a:off x="3433657" y="3533614"/>
            <a:ext cx="15498" cy="876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0D141A8-27D8-9457-F1D2-8D936054F496}"/>
              </a:ext>
            </a:extLst>
          </p:cNvPr>
          <p:cNvCxnSpPr>
            <a:cxnSpLocks/>
          </p:cNvCxnSpPr>
          <p:nvPr/>
        </p:nvCxnSpPr>
        <p:spPr>
          <a:xfrm flipV="1">
            <a:off x="4165152" y="3533614"/>
            <a:ext cx="593610" cy="8815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33EC1AAD-95DD-2342-B33B-1DE9B35E5315}"/>
              </a:ext>
            </a:extLst>
          </p:cNvPr>
          <p:cNvSpPr txBox="1"/>
          <p:nvPr/>
        </p:nvSpPr>
        <p:spPr>
          <a:xfrm>
            <a:off x="1557056" y="3102727"/>
            <a:ext cx="1036620" cy="430887"/>
          </a:xfrm>
          <a:prstGeom prst="rect">
            <a:avLst/>
          </a:prstGeom>
          <a:noFill/>
        </p:spPr>
        <p:txBody>
          <a:bodyPr wrap="square" rtlCol="0">
            <a:spAutoFit/>
          </a:bodyPr>
          <a:lstStyle/>
          <a:p>
            <a:r>
              <a:rPr kumimoji="1" lang="en-US" altLang="ja-JP" sz="2200" dirty="0">
                <a:latin typeface="メイリオ" panose="020B0604030504040204" pitchFamily="50" charset="-128"/>
                <a:ea typeface="メイリオ" panose="020B0604030504040204" pitchFamily="50" charset="-128"/>
              </a:rPr>
              <a:t>dog?</a:t>
            </a:r>
            <a:endParaRPr kumimoji="1" lang="ja-JP" altLang="en-US" sz="22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6067715C-BC60-C3C2-1DF4-2F27468B9EFD}"/>
              </a:ext>
            </a:extLst>
          </p:cNvPr>
          <p:cNvSpPr txBox="1"/>
          <p:nvPr/>
        </p:nvSpPr>
        <p:spPr>
          <a:xfrm>
            <a:off x="3132353" y="3064867"/>
            <a:ext cx="1228332" cy="430887"/>
          </a:xfrm>
          <a:prstGeom prst="rect">
            <a:avLst/>
          </a:prstGeom>
          <a:noFill/>
        </p:spPr>
        <p:txBody>
          <a:bodyPr wrap="square" rtlCol="0">
            <a:spAutoFit/>
          </a:bodyPr>
          <a:lstStyle/>
          <a:p>
            <a:r>
              <a:rPr kumimoji="1" lang="en-US" altLang="ja-JP" sz="2200" dirty="0">
                <a:latin typeface="メイリオ" panose="020B0604030504040204" pitchFamily="50" charset="-128"/>
                <a:ea typeface="メイリオ" panose="020B0604030504040204" pitchFamily="50" charset="-128"/>
              </a:rPr>
              <a:t>cat?</a:t>
            </a:r>
            <a:endParaRPr kumimoji="1" lang="ja-JP" altLang="en-US" sz="22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FA510139-157C-547E-A07E-ADC5B4DBD911}"/>
              </a:ext>
            </a:extLst>
          </p:cNvPr>
          <p:cNvSpPr txBox="1"/>
          <p:nvPr/>
        </p:nvSpPr>
        <p:spPr>
          <a:xfrm>
            <a:off x="4277531" y="3079479"/>
            <a:ext cx="1369616" cy="430887"/>
          </a:xfrm>
          <a:prstGeom prst="rect">
            <a:avLst/>
          </a:prstGeom>
          <a:noFill/>
        </p:spPr>
        <p:txBody>
          <a:bodyPr wrap="square" rtlCol="0">
            <a:spAutoFit/>
          </a:bodyPr>
          <a:lstStyle/>
          <a:p>
            <a:r>
              <a:rPr kumimoji="1" lang="en-US" altLang="ja-JP" sz="2200" dirty="0">
                <a:latin typeface="メイリオ" panose="020B0604030504040204" pitchFamily="50" charset="-128"/>
                <a:ea typeface="メイリオ" panose="020B0604030504040204" pitchFamily="50" charset="-128"/>
              </a:rPr>
              <a:t>animal?</a:t>
            </a:r>
            <a:endParaRPr kumimoji="1" lang="ja-JP" altLang="en-US" sz="2200" dirty="0">
              <a:latin typeface="メイリオ" panose="020B0604030504040204" pitchFamily="50" charset="-128"/>
              <a:ea typeface="メイリオ" panose="020B0604030504040204" pitchFamily="50" charset="-128"/>
            </a:endParaRPr>
          </a:p>
        </p:txBody>
      </p:sp>
      <p:sp>
        <p:nvSpPr>
          <p:cNvPr id="41" name="楕円 40">
            <a:extLst>
              <a:ext uri="{FF2B5EF4-FFF2-40B4-BE49-F238E27FC236}">
                <a16:creationId xmlns:a16="http://schemas.microsoft.com/office/drawing/2014/main" id="{8E1EC2A8-6FA2-E08C-B0D7-7020201D1A08}"/>
              </a:ext>
            </a:extLst>
          </p:cNvPr>
          <p:cNvSpPr/>
          <p:nvPr/>
        </p:nvSpPr>
        <p:spPr>
          <a:xfrm>
            <a:off x="6261887" y="4444533"/>
            <a:ext cx="2233748"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Ensemble</a:t>
            </a:r>
          </a:p>
          <a:p>
            <a:pPr algn="ctr"/>
            <a:r>
              <a:rPr kumimoji="1" lang="en-US" altLang="ja-JP" sz="2200" dirty="0">
                <a:solidFill>
                  <a:schemeClr val="tx1"/>
                </a:solidFill>
                <a:latin typeface="メイリオ" panose="020B0604030504040204" pitchFamily="50" charset="-128"/>
                <a:ea typeface="メイリオ" panose="020B0604030504040204" pitchFamily="50" charset="-128"/>
              </a:rPr>
              <a:t>learning</a:t>
            </a:r>
            <a:endParaRPr kumimoji="1" lang="ja-JP" altLang="en-US" sz="2200" dirty="0">
              <a:solidFill>
                <a:schemeClr val="tx1"/>
              </a:solidFill>
              <a:latin typeface="メイリオ" panose="020B0604030504040204" pitchFamily="50" charset="-128"/>
              <a:ea typeface="メイリオ" panose="020B0604030504040204" pitchFamily="50" charset="-128"/>
            </a:endParaRPr>
          </a:p>
        </p:txBody>
      </p:sp>
      <p:sp>
        <p:nvSpPr>
          <p:cNvPr id="42" name="加算記号 41">
            <a:extLst>
              <a:ext uri="{FF2B5EF4-FFF2-40B4-BE49-F238E27FC236}">
                <a16:creationId xmlns:a16="http://schemas.microsoft.com/office/drawing/2014/main" id="{890E2E52-009F-8878-AC54-E4F81E3308C0}"/>
              </a:ext>
            </a:extLst>
          </p:cNvPr>
          <p:cNvSpPr/>
          <p:nvPr/>
        </p:nvSpPr>
        <p:spPr>
          <a:xfrm>
            <a:off x="5146765" y="4532226"/>
            <a:ext cx="796835" cy="7390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941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4DE07C8-E905-C337-3709-5B30F0646E5A}"/>
              </a:ext>
            </a:extLst>
          </p:cNvPr>
          <p:cNvSpPr/>
          <p:nvPr/>
        </p:nvSpPr>
        <p:spPr>
          <a:xfrm>
            <a:off x="2847114" y="2393788"/>
            <a:ext cx="2650210" cy="9144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MLC model</a:t>
            </a:r>
            <a:endParaRPr kumimoji="1" lang="ja-JP" altLang="en-US" sz="2200" dirty="0">
              <a:solidFill>
                <a:schemeClr val="tx1"/>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EE9A6D40-C916-4C7C-0CAE-B49BB5179E99}"/>
              </a:ext>
            </a:extLst>
          </p:cNvPr>
          <p:cNvSpPr/>
          <p:nvPr/>
        </p:nvSpPr>
        <p:spPr>
          <a:xfrm>
            <a:off x="817272" y="3997225"/>
            <a:ext cx="197055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aspect 1 </a:t>
            </a:r>
          </a:p>
          <a:p>
            <a:pPr algn="ctr"/>
            <a:r>
              <a:rPr kumimoji="1" lang="en-US" altLang="ja-JP" sz="2200" dirty="0">
                <a:solidFill>
                  <a:schemeClr val="tx1"/>
                </a:solidFill>
                <a:latin typeface="メイリオ" panose="020B0604030504040204" pitchFamily="50" charset="-128"/>
                <a:ea typeface="メイリオ" panose="020B0604030504040204" pitchFamily="50" charset="-128"/>
              </a:rPr>
              <a:t>sub-classifier</a:t>
            </a:r>
            <a:endParaRPr kumimoji="1" lang="ja-JP" altLang="en-US" sz="22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40F95A98-B9A8-84AB-A934-A33E0411A8A7}"/>
              </a:ext>
            </a:extLst>
          </p:cNvPr>
          <p:cNvSpPr/>
          <p:nvPr/>
        </p:nvSpPr>
        <p:spPr>
          <a:xfrm>
            <a:off x="2914960" y="3997225"/>
            <a:ext cx="197055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aspect 2 </a:t>
            </a:r>
          </a:p>
          <a:p>
            <a:pPr algn="ctr"/>
            <a:r>
              <a:rPr kumimoji="1" lang="en-US" altLang="ja-JP" sz="2200" dirty="0">
                <a:solidFill>
                  <a:schemeClr val="tx1"/>
                </a:solidFill>
                <a:latin typeface="メイリオ" panose="020B0604030504040204" pitchFamily="50" charset="-128"/>
                <a:ea typeface="メイリオ" panose="020B0604030504040204" pitchFamily="50" charset="-128"/>
              </a:rPr>
              <a:t>sub-classifier</a:t>
            </a:r>
            <a:endParaRPr kumimoji="1" lang="ja-JP" altLang="en-US" sz="22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1090003C-6907-ECA3-0A2F-86E762553EA5}"/>
              </a:ext>
            </a:extLst>
          </p:cNvPr>
          <p:cNvSpPr/>
          <p:nvPr/>
        </p:nvSpPr>
        <p:spPr>
          <a:xfrm>
            <a:off x="5053649" y="3997225"/>
            <a:ext cx="1970551"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200" dirty="0">
                <a:solidFill>
                  <a:schemeClr val="tx1"/>
                </a:solidFill>
                <a:latin typeface="メイリオ" panose="020B0604030504040204" pitchFamily="50" charset="-128"/>
                <a:ea typeface="メイリオ" panose="020B0604030504040204" pitchFamily="50" charset="-128"/>
              </a:rPr>
              <a:t>aspect 3</a:t>
            </a:r>
          </a:p>
          <a:p>
            <a:pPr algn="ctr"/>
            <a:r>
              <a:rPr kumimoji="1" lang="en-US" altLang="ja-JP" sz="2200" dirty="0">
                <a:solidFill>
                  <a:schemeClr val="tx1"/>
                </a:solidFill>
                <a:latin typeface="メイリオ" panose="020B0604030504040204" pitchFamily="50" charset="-128"/>
                <a:ea typeface="メイリオ" panose="020B0604030504040204" pitchFamily="50" charset="-128"/>
              </a:rPr>
              <a:t>sub-classifier</a:t>
            </a:r>
            <a:endParaRPr kumimoji="1" lang="ja-JP" altLang="en-US" sz="2200" dirty="0">
              <a:solidFill>
                <a:schemeClr val="tx1"/>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0E90BD9-857B-0EF6-1E91-7D02E542ECF6}"/>
              </a:ext>
            </a:extLst>
          </p:cNvPr>
          <p:cNvSpPr txBox="1"/>
          <p:nvPr/>
        </p:nvSpPr>
        <p:spPr>
          <a:xfrm>
            <a:off x="7024200" y="4222252"/>
            <a:ext cx="1118909" cy="441178"/>
          </a:xfrm>
          <a:prstGeom prst="rect">
            <a:avLst/>
          </a:prstGeom>
          <a:noFill/>
        </p:spPr>
        <p:txBody>
          <a:bodyPr wrap="square" rtlCol="0">
            <a:spAutoFit/>
          </a:bodyPr>
          <a:lstStyle/>
          <a:p>
            <a:r>
              <a:rPr kumimoji="1" lang="ja-JP" altLang="en-US" sz="2200" dirty="0">
                <a:latin typeface="メイリオ" panose="020B0604030504040204" pitchFamily="50" charset="-128"/>
                <a:ea typeface="メイリオ" panose="020B0604030504040204" pitchFamily="50" charset="-128"/>
              </a:rPr>
              <a:t>・・・</a:t>
            </a:r>
          </a:p>
        </p:txBody>
      </p:sp>
      <p:sp>
        <p:nvSpPr>
          <p:cNvPr id="10" name="加算記号 9">
            <a:extLst>
              <a:ext uri="{FF2B5EF4-FFF2-40B4-BE49-F238E27FC236}">
                <a16:creationId xmlns:a16="http://schemas.microsoft.com/office/drawing/2014/main" id="{5D0B61D2-3D5E-BB1B-94B5-4FCAF1B922BF}"/>
              </a:ext>
            </a:extLst>
          </p:cNvPr>
          <p:cNvSpPr/>
          <p:nvPr/>
        </p:nvSpPr>
        <p:spPr>
          <a:xfrm>
            <a:off x="3795322" y="3303596"/>
            <a:ext cx="796835" cy="73901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タイトル 1">
            <a:extLst>
              <a:ext uri="{FF2B5EF4-FFF2-40B4-BE49-F238E27FC236}">
                <a16:creationId xmlns:a16="http://schemas.microsoft.com/office/drawing/2014/main" id="{F49F873F-08EA-96E7-FB72-548FD74EE10A}"/>
              </a:ext>
            </a:extLst>
          </p:cNvPr>
          <p:cNvSpPr>
            <a:spLocks noGrp="1"/>
          </p:cNvSpPr>
          <p:nvPr>
            <p:ph type="title"/>
          </p:nvPr>
        </p:nvSpPr>
        <p:spPr>
          <a:xfrm>
            <a:off x="46147" y="493572"/>
            <a:ext cx="9335729" cy="1464439"/>
          </a:xfrm>
        </p:spPr>
        <p:txBody>
          <a:bodyPr/>
          <a:lstStyle/>
          <a:p>
            <a:r>
              <a:rPr kumimoji="1" lang="en-US" altLang="ja-JP" dirty="0">
                <a:latin typeface="メイリオ" panose="020B0604030504040204" pitchFamily="50" charset="-128"/>
                <a:ea typeface="メイリオ" panose="020B0604030504040204" pitchFamily="50" charset="-128"/>
              </a:rPr>
              <a:t>Multi-Label Classification (MLC)</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AD221B4-492A-3145-F765-673897D71183}"/>
              </a:ext>
            </a:extLst>
          </p:cNvPr>
          <p:cNvSpPr txBox="1"/>
          <p:nvPr/>
        </p:nvSpPr>
        <p:spPr>
          <a:xfrm>
            <a:off x="3508929" y="5802906"/>
            <a:ext cx="1415772" cy="430887"/>
          </a:xfrm>
          <a:prstGeom prst="rect">
            <a:avLst/>
          </a:prstGeom>
          <a:noFill/>
        </p:spPr>
        <p:txBody>
          <a:bodyPr wrap="none" rtlCol="0">
            <a:spAutoFit/>
          </a:bodyPr>
          <a:lstStyle/>
          <a:p>
            <a:r>
              <a:rPr kumimoji="1" lang="en-US" altLang="ja-JP" sz="2200" dirty="0">
                <a:latin typeface="メイリオ" panose="020B0604030504040204" pitchFamily="50" charset="-128"/>
                <a:ea typeface="メイリオ" panose="020B0604030504040204" pitchFamily="50" charset="-128"/>
              </a:rPr>
              <a:t>sentence</a:t>
            </a:r>
            <a:endParaRPr kumimoji="1" lang="ja-JP" altLang="en-US" sz="2200" dirty="0">
              <a:latin typeface="メイリオ" panose="020B0604030504040204" pitchFamily="50" charset="-128"/>
              <a:ea typeface="メイリオ" panose="020B0604030504040204" pitchFamily="50" charset="-128"/>
            </a:endParaRPr>
          </a:p>
        </p:txBody>
      </p:sp>
      <p:sp>
        <p:nvSpPr>
          <p:cNvPr id="13" name="矢印: 下 12">
            <a:extLst>
              <a:ext uri="{FF2B5EF4-FFF2-40B4-BE49-F238E27FC236}">
                <a16:creationId xmlns:a16="http://schemas.microsoft.com/office/drawing/2014/main" id="{C1720FE0-C3E6-0992-691D-4B4F896AAC7F}"/>
              </a:ext>
            </a:extLst>
          </p:cNvPr>
          <p:cNvSpPr/>
          <p:nvPr/>
        </p:nvSpPr>
        <p:spPr>
          <a:xfrm rot="10800000">
            <a:off x="3916127" y="5086899"/>
            <a:ext cx="512184" cy="615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dirty="0"/>
          </a:p>
        </p:txBody>
      </p:sp>
      <p:sp>
        <p:nvSpPr>
          <p:cNvPr id="14" name="スライド番号プレースホルダー 10">
            <a:extLst>
              <a:ext uri="{FF2B5EF4-FFF2-40B4-BE49-F238E27FC236}">
                <a16:creationId xmlns:a16="http://schemas.microsoft.com/office/drawing/2014/main" id="{303D8BDB-A9C5-0D45-FB6C-98E18C5F8E48}"/>
              </a:ext>
            </a:extLst>
          </p:cNvPr>
          <p:cNvSpPr txBox="1">
            <a:spLocks/>
          </p:cNvSpPr>
          <p:nvPr/>
        </p:nvSpPr>
        <p:spPr>
          <a:xfrm>
            <a:off x="7804646" y="6116418"/>
            <a:ext cx="676926" cy="6875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4</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867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8111D-1716-3F79-F3D4-8F1D1B64345D}"/>
              </a:ext>
            </a:extLst>
          </p:cNvPr>
          <p:cNvSpPr>
            <a:spLocks noGrp="1"/>
          </p:cNvSpPr>
          <p:nvPr>
            <p:ph type="title"/>
          </p:nvPr>
        </p:nvSpPr>
        <p:spPr/>
        <p:txBody>
          <a:bodyPr>
            <a:normAutofit/>
          </a:bodyPr>
          <a:lstStyle/>
          <a:p>
            <a:r>
              <a:rPr kumimoji="1" lang="en-US" altLang="ja-JP" sz="4000" dirty="0">
                <a:latin typeface="メイリオ" panose="020B0604030504040204" pitchFamily="50" charset="-128"/>
                <a:ea typeface="メイリオ" panose="020B0604030504040204" pitchFamily="50" charset="-128"/>
              </a:rPr>
              <a:t>Research Purpose</a:t>
            </a:r>
            <a:endParaRPr kumimoji="1" lang="ja-JP" alt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0CB751B0-2436-E4DB-0082-C6B894A5499E}"/>
              </a:ext>
            </a:extLst>
          </p:cNvPr>
          <p:cNvSpPr>
            <a:spLocks noGrp="1"/>
          </p:cNvSpPr>
          <p:nvPr>
            <p:ph idx="1"/>
          </p:nvPr>
        </p:nvSpPr>
        <p:spPr>
          <a:xfrm>
            <a:off x="500062" y="2047638"/>
            <a:ext cx="8065294" cy="990530"/>
          </a:xfrm>
        </p:spPr>
        <p:txBody>
          <a:bodyPr>
            <a:normAutofit lnSpcReduction="10000"/>
          </a:bodyPr>
          <a:lstStyle/>
          <a:p>
            <a:r>
              <a:rPr lang="en-US" altLang="ja-JP" dirty="0">
                <a:latin typeface="メイリオ" panose="020B0604030504040204" pitchFamily="50" charset="-128"/>
                <a:ea typeface="メイリオ" panose="020B0604030504040204" pitchFamily="50" charset="-128"/>
              </a:rPr>
              <a:t>Following the problems of NLP, the research </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purpose is to improve the accuracy of MLC</a:t>
            </a: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26CF88C-AC53-7585-3A61-402B8EF03C18}"/>
              </a:ext>
            </a:extLst>
          </p:cNvPr>
          <p:cNvSpPr txBox="1"/>
          <p:nvPr/>
        </p:nvSpPr>
        <p:spPr>
          <a:xfrm>
            <a:off x="666426" y="4586273"/>
            <a:ext cx="7408189" cy="1938992"/>
          </a:xfrm>
          <a:prstGeom prst="rect">
            <a:avLst/>
          </a:prstGeom>
          <a:noFill/>
        </p:spPr>
        <p:txBody>
          <a:bodyPr wrap="square">
            <a:spAutoFit/>
          </a:bodyPr>
          <a:lstStyle/>
          <a:p>
            <a:r>
              <a:rPr lang="en-US" altLang="ja-JP" sz="2400" dirty="0">
                <a:latin typeface="メイリオ" panose="020B0604030504040204" pitchFamily="50" charset="-128"/>
                <a:ea typeface="メイリオ" panose="020B0604030504040204" pitchFamily="50" charset="-128"/>
              </a:rPr>
              <a:t>The novelty of the model compared to the</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model of Miura et al. is the incorporation of </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ensemble learning.</a:t>
            </a:r>
            <a:endParaRPr lang="ja-JP" altLang="en-US" sz="2400" dirty="0">
              <a:latin typeface="メイリオ" panose="020B0604030504040204" pitchFamily="50" charset="-128"/>
              <a:ea typeface="メイリオ" panose="020B0604030504040204" pitchFamily="50" charset="-128"/>
            </a:endParaRPr>
          </a:p>
        </p:txBody>
      </p:sp>
      <p:sp>
        <p:nvSpPr>
          <p:cNvPr id="6" name="タイトル 1">
            <a:extLst>
              <a:ext uri="{FF2B5EF4-FFF2-40B4-BE49-F238E27FC236}">
                <a16:creationId xmlns:a16="http://schemas.microsoft.com/office/drawing/2014/main" id="{047232E9-0B6A-62F9-4500-B31EF6EEFA67}"/>
              </a:ext>
            </a:extLst>
          </p:cNvPr>
          <p:cNvSpPr txBox="1">
            <a:spLocks/>
          </p:cNvSpPr>
          <p:nvPr/>
        </p:nvSpPr>
        <p:spPr>
          <a:xfrm>
            <a:off x="532209" y="3042072"/>
            <a:ext cx="8079581" cy="1658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800" kern="1200" spc="-120" baseline="0">
                <a:solidFill>
                  <a:schemeClr val="accent1"/>
                </a:solidFill>
                <a:latin typeface="+mj-lt"/>
                <a:ea typeface="+mj-ea"/>
                <a:cs typeface="+mj-cs"/>
              </a:defRPr>
            </a:lvl1pPr>
          </a:lstStyle>
          <a:p>
            <a:r>
              <a:rPr lang="en-US" altLang="ja-JP" sz="4000" dirty="0">
                <a:latin typeface="メイリオ" panose="020B0604030504040204" pitchFamily="50" charset="-128"/>
                <a:ea typeface="メイリオ" panose="020B0604030504040204" pitchFamily="50" charset="-128"/>
              </a:rPr>
              <a:t>Novelty</a:t>
            </a:r>
            <a:endParaRPr lang="ja-JP" altLang="en-US" sz="4000" dirty="0">
              <a:latin typeface="メイリオ" panose="020B0604030504040204" pitchFamily="50" charset="-128"/>
              <a:ea typeface="メイリオ" panose="020B0604030504040204" pitchFamily="50" charset="-128"/>
            </a:endParaRPr>
          </a:p>
        </p:txBody>
      </p:sp>
      <p:sp>
        <p:nvSpPr>
          <p:cNvPr id="7" name="スライド番号プレースホルダー 10">
            <a:extLst>
              <a:ext uri="{FF2B5EF4-FFF2-40B4-BE49-F238E27FC236}">
                <a16:creationId xmlns:a16="http://schemas.microsoft.com/office/drawing/2014/main" id="{7D2A698C-432C-65B7-976B-7D6826A5AFC2}"/>
              </a:ext>
            </a:extLst>
          </p:cNvPr>
          <p:cNvSpPr txBox="1">
            <a:spLocks/>
          </p:cNvSpPr>
          <p:nvPr/>
        </p:nvSpPr>
        <p:spPr>
          <a:xfrm>
            <a:off x="7895575" y="6156572"/>
            <a:ext cx="676926" cy="687550"/>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5</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1891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557479" y="6190755"/>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6</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608" y="1327108"/>
            <a:ext cx="4158756" cy="5530892"/>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C9F38AA-2505-CBFE-C081-A7918AE478D0}"/>
              </a:ext>
            </a:extLst>
          </p:cNvPr>
          <p:cNvSpPr/>
          <p:nvPr/>
        </p:nvSpPr>
        <p:spPr>
          <a:xfrm>
            <a:off x="2777570" y="4595246"/>
            <a:ext cx="3835831" cy="11236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矢印: 右 3">
            <a:extLst>
              <a:ext uri="{FF2B5EF4-FFF2-40B4-BE49-F238E27FC236}">
                <a16:creationId xmlns:a16="http://schemas.microsoft.com/office/drawing/2014/main" id="{CF14FD6F-A5B1-48DA-B66A-F31842024938}"/>
              </a:ext>
            </a:extLst>
          </p:cNvPr>
          <p:cNvSpPr/>
          <p:nvPr/>
        </p:nvSpPr>
        <p:spPr>
          <a:xfrm>
            <a:off x="1952797" y="4905292"/>
            <a:ext cx="585289" cy="41979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C6C72C-5143-58A2-CF5F-5FDF250A1F8E}"/>
              </a:ext>
            </a:extLst>
          </p:cNvPr>
          <p:cNvSpPr txBox="1"/>
          <p:nvPr/>
        </p:nvSpPr>
        <p:spPr>
          <a:xfrm>
            <a:off x="554372" y="4905292"/>
            <a:ext cx="1398425"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novelty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6311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557479" y="6190755"/>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7</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898" y="1304986"/>
            <a:ext cx="4158756" cy="5530892"/>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C9F38AA-2505-CBFE-C081-A7918AE478D0}"/>
              </a:ext>
            </a:extLst>
          </p:cNvPr>
          <p:cNvSpPr/>
          <p:nvPr/>
        </p:nvSpPr>
        <p:spPr>
          <a:xfrm>
            <a:off x="1791931" y="5685503"/>
            <a:ext cx="5361037" cy="11430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365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82CE0-4B09-89BC-7849-E00705F2531E}"/>
              </a:ext>
            </a:extLst>
          </p:cNvPr>
          <p:cNvSpPr>
            <a:spLocks noGrp="1"/>
          </p:cNvSpPr>
          <p:nvPr>
            <p:ph type="title"/>
          </p:nvPr>
        </p:nvSpPr>
        <p:spPr>
          <a:xfrm>
            <a:off x="462324" y="273093"/>
            <a:ext cx="8526074" cy="848900"/>
          </a:xfrm>
        </p:spPr>
        <p:txBody>
          <a:bodyPr>
            <a:noAutofit/>
          </a:bodyPr>
          <a:lstStyle/>
          <a:p>
            <a:pPr>
              <a:lnSpc>
                <a:spcPct val="130000"/>
              </a:lnSpc>
            </a:pPr>
            <a:r>
              <a:rPr lang="en-US" altLang="ja-JP" sz="3600" dirty="0" err="1">
                <a:latin typeface="メイリオ" panose="020B0604030504040204" pitchFamily="50" charset="-128"/>
                <a:ea typeface="メイリオ" panose="020B0604030504040204" pitchFamily="50" charset="-128"/>
              </a:rPr>
              <a:t>Mpm+T</a:t>
            </a:r>
            <a:br>
              <a:rPr lang="en-US" altLang="ja-JP" sz="28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(Multi pretrained models Transformer)</a:t>
            </a:r>
            <a:r>
              <a:rPr lang="ja-JP" altLang="en-US" sz="2400" dirty="0">
                <a:latin typeface="メイリオ" panose="020B0604030504040204" pitchFamily="50" charset="-128"/>
                <a:ea typeface="メイリオ" panose="020B0604030504040204" pitchFamily="50" charset="-128"/>
              </a:rPr>
              <a:t>  </a:t>
            </a:r>
          </a:p>
        </p:txBody>
      </p:sp>
      <p:sp>
        <p:nvSpPr>
          <p:cNvPr id="48" name="スライド番号プレースホルダー 10">
            <a:extLst>
              <a:ext uri="{FF2B5EF4-FFF2-40B4-BE49-F238E27FC236}">
                <a16:creationId xmlns:a16="http://schemas.microsoft.com/office/drawing/2014/main" id="{9B8F0991-AB67-9CCB-9EAE-7F5496865DD9}"/>
              </a:ext>
            </a:extLst>
          </p:cNvPr>
          <p:cNvSpPr txBox="1">
            <a:spLocks/>
          </p:cNvSpPr>
          <p:nvPr/>
        </p:nvSpPr>
        <p:spPr>
          <a:xfrm>
            <a:off x="7557479" y="6190755"/>
            <a:ext cx="1170122" cy="534312"/>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sz="2400" dirty="0">
                <a:solidFill>
                  <a:schemeClr val="tx1"/>
                </a:solidFill>
                <a:latin typeface="メイリオ" panose="020B0604030504040204" pitchFamily="50" charset="-128"/>
                <a:ea typeface="メイリオ" panose="020B0604030504040204" pitchFamily="50" charset="-128"/>
              </a:rPr>
              <a:t>8</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pic>
        <p:nvPicPr>
          <p:cNvPr id="4098" name="Picture 2">
            <a:extLst>
              <a:ext uri="{FF2B5EF4-FFF2-40B4-BE49-F238E27FC236}">
                <a16:creationId xmlns:a16="http://schemas.microsoft.com/office/drawing/2014/main" id="{58502B67-8E33-E816-3695-56652211D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898" y="1327108"/>
            <a:ext cx="4158756" cy="553089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56307008-713D-25F6-2B20-09E00B6D4101}"/>
              </a:ext>
            </a:extLst>
          </p:cNvPr>
          <p:cNvSpPr/>
          <p:nvPr/>
        </p:nvSpPr>
        <p:spPr>
          <a:xfrm>
            <a:off x="1799305" y="3776852"/>
            <a:ext cx="5361037" cy="24139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142534887"/>
      </p:ext>
    </p:extLst>
  </p:cSld>
  <p:clrMapOvr>
    <a:masterClrMapping/>
  </p:clrMapOvr>
</p:sld>
</file>

<file path=ppt/theme/theme1.xml><?xml version="1.0" encoding="utf-8"?>
<a:theme xmlns:a="http://schemas.openxmlformats.org/drawingml/2006/main" name="メトロポリタン">
  <a:themeElements>
    <a:clrScheme name="メトロポリタン">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メトロポリタン">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メトロポリタン">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メトロポリタン</Template>
  <TotalTime>68746</TotalTime>
  <Words>1555</Words>
  <Application>Microsoft Office PowerPoint</Application>
  <PresentationFormat>画面に合わせる (4:3)</PresentationFormat>
  <Paragraphs>613</Paragraphs>
  <Slides>31</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ＭＳ Ｐゴシック</vt:lpstr>
      <vt:lpstr>メイリオ</vt:lpstr>
      <vt:lpstr>游ゴシック</vt:lpstr>
      <vt:lpstr>Arial</vt:lpstr>
      <vt:lpstr>Calibri Light</vt:lpstr>
      <vt:lpstr>Courier New</vt:lpstr>
      <vt:lpstr>メトロポリタン</vt:lpstr>
      <vt:lpstr>An improved method for multi-label classification methods using deep neural language models with ensemble learning </vt:lpstr>
      <vt:lpstr>Agenda</vt:lpstr>
      <vt:lpstr> Aspect-Based Sentiment Analysis (ABSA)</vt:lpstr>
      <vt:lpstr>Multi-Label Classification (MLC)</vt:lpstr>
      <vt:lpstr>Multi-Label Classification (MLC)</vt:lpstr>
      <vt:lpstr>Research Purpose</vt:lpstr>
      <vt:lpstr>Mpm+T (Multi pretrained models Transformer)  </vt:lpstr>
      <vt:lpstr>Mpm+T (Multi pretrained models Transformer)  </vt:lpstr>
      <vt:lpstr>Mpm+T (Multi pretrained models Transformer)  </vt:lpstr>
      <vt:lpstr>Mpm+T (Multi pretrained models Transformer)  </vt:lpstr>
      <vt:lpstr>Model diagram of the sub-classifiers</vt:lpstr>
      <vt:lpstr>Sub-classifiers for Two Types of Tasks</vt:lpstr>
      <vt:lpstr>Experiments</vt:lpstr>
      <vt:lpstr>Dataset</vt:lpstr>
      <vt:lpstr>Dataset</vt:lpstr>
      <vt:lpstr>Mpm+T Parameters during Training</vt:lpstr>
      <vt:lpstr>BERT＋MLP Parameters during Training</vt:lpstr>
      <vt:lpstr>Model of Miura et al. Parameters during Training</vt:lpstr>
      <vt:lpstr>Entity classifiers and attribute classifiers</vt:lpstr>
      <vt:lpstr>Experiment Results</vt:lpstr>
      <vt:lpstr>Definitions</vt:lpstr>
      <vt:lpstr>Content of test data.</vt:lpstr>
      <vt:lpstr>Content of test data.</vt:lpstr>
      <vt:lpstr>Percentage of completely correct </vt:lpstr>
      <vt:lpstr>Content of test data.</vt:lpstr>
      <vt:lpstr>Accuracy of Completely Correct  for Multi-label Data</vt:lpstr>
      <vt:lpstr>Correct Example 3 Labels</vt:lpstr>
      <vt:lpstr>Correct Example 7 Labels</vt:lpstr>
      <vt:lpstr>Incorrect Example 6 Labels</vt:lpstr>
      <vt:lpstr>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アンサンブル学習を利用した深層言語 モデル によるマルチラベル分類手法の改良</dc:title>
  <dc:creator>クスモト_w5i1069276 ユウキ</dc:creator>
  <cp:lastModifiedBy>クスモト_w5i1069276 ユウキ</cp:lastModifiedBy>
  <cp:revision>41</cp:revision>
  <dcterms:created xsi:type="dcterms:W3CDTF">2022-11-06T00:54:15Z</dcterms:created>
  <dcterms:modified xsi:type="dcterms:W3CDTF">2023-01-30T05:14:07Z</dcterms:modified>
</cp:coreProperties>
</file>