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1" r:id="rId3"/>
    <p:sldId id="262" r:id="rId4"/>
    <p:sldId id="293" r:id="rId5"/>
    <p:sldId id="295" r:id="rId6"/>
    <p:sldId id="326" r:id="rId7"/>
    <p:sldId id="327" r:id="rId8"/>
    <p:sldId id="332" r:id="rId9"/>
    <p:sldId id="325" r:id="rId10"/>
    <p:sldId id="302" r:id="rId11"/>
    <p:sldId id="307" r:id="rId12"/>
    <p:sldId id="264" r:id="rId13"/>
    <p:sldId id="304" r:id="rId14"/>
    <p:sldId id="330" r:id="rId15"/>
    <p:sldId id="309" r:id="rId16"/>
    <p:sldId id="329" r:id="rId17"/>
    <p:sldId id="305" r:id="rId18"/>
    <p:sldId id="322" r:id="rId19"/>
    <p:sldId id="314" r:id="rId20"/>
    <p:sldId id="313" r:id="rId21"/>
    <p:sldId id="315" r:id="rId22"/>
    <p:sldId id="323" r:id="rId23"/>
    <p:sldId id="331" r:id="rId24"/>
    <p:sldId id="316" r:id="rId25"/>
    <p:sldId id="317" r:id="rId26"/>
    <p:sldId id="276" r:id="rId27"/>
    <p:sldId id="318" r:id="rId28"/>
    <p:sldId id="319" r:id="rId29"/>
    <p:sldId id="320" r:id="rId30"/>
    <p:sldId id="306" r:id="rId31"/>
    <p:sldId id="288" r:id="rId32"/>
    <p:sldId id="292" r:id="rId33"/>
    <p:sldId id="273" r:id="rId34"/>
    <p:sldId id="312" r:id="rId35"/>
    <p:sldId id="321" r:id="rId36"/>
    <p:sldId id="324" r:id="rId37"/>
    <p:sldId id="266" r:id="rId38"/>
    <p:sldId id="283" r:id="rId39"/>
    <p:sldId id="328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楠本 祐暉" initials="楠本" lastIdx="4" clrIdx="0">
    <p:extLst>
      <p:ext uri="{19B8F6BF-5375-455C-9EA6-DF929625EA0E}">
        <p15:presenceInfo xmlns:p15="http://schemas.microsoft.com/office/powerpoint/2012/main" userId="116c508e753fe88a" providerId="Windows Live"/>
      </p:ext>
    </p:extLst>
  </p:cmAuthor>
  <p:cmAuthor id="2" name="岡田 真" initials="岡田" lastIdx="14" clrIdx="1">
    <p:extLst>
      <p:ext uri="{19B8F6BF-5375-455C-9EA6-DF929625EA0E}">
        <p15:presenceInfo xmlns:p15="http://schemas.microsoft.com/office/powerpoint/2012/main" userId="S-1-5-21-3546269859-4046422955-380346031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8" autoAdjust="0"/>
    <p:restoredTop sz="94486" autoAdjust="0"/>
  </p:normalViewPr>
  <p:slideViewPr>
    <p:cSldViewPr snapToGrid="0">
      <p:cViewPr varScale="1">
        <p:scale>
          <a:sx n="79" d="100"/>
          <a:sy n="7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8:49.150" idx="7">
    <p:pos x="10" y="10"/>
    <p:text>実際のデータの例を用意しておく．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29:18.735" idx="8">
    <p:pos x="1824" y="1915"/>
    <p:text>字が小さすぎ．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18:31:37.438" idx="12">
    <p:pos x="146" y="146"/>
    <p:text>これは何を示すためのスライド？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1C0FBDB-1E10-445C-86A8-FF28D5608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CC110-EE8F-4235-BCB2-A324D1EC1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5E629-F95A-47C8-B356-8927C5DB0B8F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57A518-C811-4DFB-AC26-1BB15C3A4B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E7D68B-0A0A-4E34-81D0-96EE6A695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77A0-B09D-4398-9AC3-E1040EE3A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480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D16512-2CCC-4FA4-B510-FAB0A98F4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0E10C-1EED-438D-A7D0-F0D470838D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830F-71F5-4E9C-8785-61244E2A7023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F9946B2A-E510-4B3A-8393-19D289F9C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B054A134-A727-4D24-8BB6-5C2FBE78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CF6C-BEAD-4121-82D3-0D6360D23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73156-21D8-412E-A2DC-E35FFD2F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FE651-9E56-4C69-AC8B-C9AFB25A3B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予測が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に寄ってしまい、正解率だと正確な評価にはならないと考えたため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FE651-9E56-4C69-AC8B-C9AFB25A3BF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B4F6-7CBC-432C-9AE3-6A8540AE3AF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/>
          <p:nvPr userDrawn="1"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4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DB0-7B19-493C-BEC1-EA2F3E7E8E5A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7FBD-7091-4F4D-ABE0-B76F42E8F773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70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70B0-A32F-4BD6-8944-CAC2E8844866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1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ED0-96B4-4EA3-AA02-BBAE2966E63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7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F83D-4C0C-4F80-AA9D-EB96769E9129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6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1E9-1440-4D6F-AC86-A8CB51FFC2E8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1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7ED7-6AAC-4A55-A9A6-A8254366C2B7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BE88-6F6A-4E8E-979E-699F819BC4E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989C-A19A-41AB-9FE4-D54A034BE89E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9B72-307D-4855-8A95-85BF60E62B86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4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9C1A-45BD-4CA8-A215-66ACEE23399A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8B2-766A-46F6-BB5A-1D1A1E602F45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5775-E9E1-4E6E-9A57-6136D7797D4F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86B-65A0-487A-9B9C-823336C144F6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C25B-4599-44C7-87B7-97DF8265466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0A51-BE5A-46CC-8F6E-DEE38228C823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22B20-76E9-4BCC-AC9A-37FC2DD162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sc.repo.nii.ac.jp/?action=pages_view_main&amp;active_action=repository_view_main_item_detail&amp;item_id=1752&amp;item_no=1&amp;page_id=13&amp;block_id=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A305D-1DF0-4FD5-8226-37902B1F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535" y="1914607"/>
            <a:ext cx="7391332" cy="1395454"/>
          </a:xfrm>
        </p:spPr>
        <p:txBody>
          <a:bodyPr>
            <a:normAutofit/>
          </a:bodyPr>
          <a:lstStyle/>
          <a:p>
            <a:r>
              <a:rPr lang="ja-JP" altLang="en-US" sz="2400" b="0" i="0" dirty="0">
                <a:solidFill>
                  <a:srgbClr val="1D1C1D"/>
                </a:solidFill>
                <a:effectLst/>
                <a:latin typeface="NotoSansJP"/>
              </a:rPr>
              <a:t>アスペクトベース評判分析モデルの提案と</a:t>
            </a:r>
            <a:br>
              <a:rPr lang="en-US" altLang="ja-JP" sz="2400" b="0" i="0" dirty="0">
                <a:solidFill>
                  <a:srgbClr val="1D1C1D"/>
                </a:solidFill>
                <a:effectLst/>
                <a:latin typeface="NotoSansJP"/>
              </a:rPr>
            </a:br>
            <a:r>
              <a:rPr lang="ja-JP" altLang="en-US" sz="2400" b="0" i="0" dirty="0">
                <a:solidFill>
                  <a:srgbClr val="1D1C1D"/>
                </a:solidFill>
                <a:effectLst/>
                <a:latin typeface="NotoSansJP"/>
              </a:rPr>
              <a:t>有効性の予備的検証</a:t>
            </a:r>
            <a:endParaRPr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010BBD-813C-4BFE-A066-DA41F30FD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2000" dirty="0">
                <a:latin typeface="+mn-ea"/>
              </a:rPr>
              <a:t>ソフトウェアシステム研究グループ</a:t>
            </a:r>
            <a:endParaRPr kumimoji="1" lang="en-US" altLang="ja-JP" sz="2000" dirty="0">
              <a:latin typeface="+mn-ea"/>
            </a:endParaRPr>
          </a:p>
          <a:p>
            <a:pPr algn="r"/>
            <a:r>
              <a:rPr lang="en-US" altLang="ja-JP" sz="2000" dirty="0">
                <a:latin typeface="+mn-ea"/>
              </a:rPr>
              <a:t>M1</a:t>
            </a:r>
            <a:r>
              <a:rPr lang="ja-JP" altLang="en-US" sz="2000" dirty="0">
                <a:latin typeface="+mn-ea"/>
              </a:rPr>
              <a:t>　楠本祐暉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23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3</a:t>
            </a:r>
            <a:r>
              <a:rPr lang="ja-JP" altLang="en-US" sz="2000" dirty="0">
                <a:solidFill>
                  <a:schemeClr val="bg2"/>
                </a:solidFill>
              </a:rPr>
              <a:t>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4</a:t>
            </a:r>
            <a:r>
              <a:rPr lang="ja-JP" altLang="en-US" sz="2000" dirty="0">
                <a:solidFill>
                  <a:schemeClr val="bg2"/>
                </a:solidFill>
              </a:rPr>
              <a:t>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5</a:t>
            </a:r>
            <a:r>
              <a:rPr lang="ja-JP" altLang="en-US" sz="2000" dirty="0">
                <a:solidFill>
                  <a:schemeClr val="bg2"/>
                </a:solidFill>
              </a:rPr>
              <a:t>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535F939-F21C-41CB-BEB2-5B760E87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FE444-FEBC-4C0F-8EEA-A6BCC9B9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29" y="741237"/>
            <a:ext cx="5329539" cy="630155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ea typeface="+mn-ea"/>
              </a:rPr>
              <a:t>Transformer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56E61-A9CC-4C66-9EE4-D33BBF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157" y="1371393"/>
            <a:ext cx="7161450" cy="459243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000" dirty="0">
                <a:latin typeface="+mn-ea"/>
              </a:rPr>
              <a:t>畳み込みニューラルネットワークや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再帰的ニューラルネットワーク</a:t>
            </a:r>
            <a:r>
              <a:rPr lang="ja-JP" altLang="en-US" sz="2000" dirty="0">
                <a:latin typeface="+mn-ea"/>
              </a:rPr>
              <a:t>を用いず</a:t>
            </a:r>
            <a:r>
              <a:rPr lang="en-US" altLang="ja-JP" sz="2000" dirty="0">
                <a:latin typeface="+mn-ea"/>
              </a:rPr>
              <a:t>, 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Attention </a:t>
            </a:r>
            <a:r>
              <a:rPr lang="ja-JP" altLang="en-US" sz="2000" dirty="0">
                <a:latin typeface="+mn-ea"/>
              </a:rPr>
              <a:t>層のみで構築</a:t>
            </a:r>
            <a:br>
              <a:rPr lang="en-US" altLang="ja-JP" sz="2000" dirty="0">
                <a:latin typeface="+mn-ea"/>
              </a:rPr>
            </a:b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計算速度の高速化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Positional</a:t>
            </a: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Encoding</a:t>
            </a:r>
            <a:r>
              <a:rPr lang="ja-JP" altLang="en-US" sz="2000" dirty="0">
                <a:latin typeface="+mn-ea"/>
              </a:rPr>
              <a:t>層の採用</a:t>
            </a:r>
            <a:br>
              <a:rPr lang="en-US" altLang="ja-JP" sz="2000" dirty="0">
                <a:latin typeface="+mn-ea"/>
              </a:rPr>
            </a:b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入力する単語データに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文全体における単語の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位置情報を付与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en-US" altLang="ja-JP" sz="2000" dirty="0">
                <a:latin typeface="+mn-ea"/>
              </a:rPr>
              <a:t>Attention</a:t>
            </a:r>
            <a:r>
              <a:rPr lang="ja-JP" altLang="en-US" sz="2000" dirty="0">
                <a:latin typeface="+mn-ea"/>
              </a:rPr>
              <a:t> </a:t>
            </a:r>
            <a:r>
              <a:rPr kumimoji="1" lang="ja-JP" altLang="en-US" sz="2000" dirty="0">
                <a:latin typeface="+mn-ea"/>
              </a:rPr>
              <a:t>層における </a:t>
            </a:r>
            <a:r>
              <a:rPr kumimoji="1" lang="en-US" altLang="ja-JP" sz="2000" dirty="0">
                <a:latin typeface="+mn-ea"/>
              </a:rPr>
              <a:t>Query, Key, Value </a:t>
            </a:r>
            <a:r>
              <a:rPr kumimoji="1" lang="ja-JP" altLang="en-US" sz="2000" dirty="0">
                <a:latin typeface="+mn-ea"/>
              </a:rPr>
              <a:t>モデルの採用</a:t>
            </a:r>
            <a:br>
              <a:rPr kumimoji="1" lang="en-US" altLang="ja-JP" sz="2000" dirty="0">
                <a:latin typeface="+mn-ea"/>
              </a:rPr>
            </a:b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単語間の</a:t>
            </a:r>
            <a:r>
              <a:rPr lang="ja-JP" altLang="en-US" sz="2000" dirty="0">
                <a:latin typeface="+mn-ea"/>
              </a:rPr>
              <a:t>関連度</a:t>
            </a:r>
            <a:r>
              <a:rPr kumimoji="1" lang="ja-JP" altLang="en-US" sz="2000" dirty="0">
                <a:latin typeface="+mn-ea"/>
              </a:rPr>
              <a:t>を正確に計算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B22F6C-22A0-4C69-B4D5-7283133C4465}"/>
              </a:ext>
            </a:extLst>
          </p:cNvPr>
          <p:cNvSpPr/>
          <p:nvPr/>
        </p:nvSpPr>
        <p:spPr>
          <a:xfrm>
            <a:off x="1343278" y="6116763"/>
            <a:ext cx="7290924" cy="46206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・</a:t>
            </a:r>
            <a:r>
              <a:rPr lang="en-US" altLang="ja-JP" sz="1000" dirty="0"/>
              <a:t>Ashish Vaswani, Noam </a:t>
            </a:r>
            <a:r>
              <a:rPr lang="en-US" altLang="ja-JP" sz="1000" dirty="0" err="1"/>
              <a:t>Shazeer</a:t>
            </a:r>
            <a:r>
              <a:rPr lang="en-US" altLang="ja-JP" sz="1000" dirty="0"/>
              <a:t>, Niki Parmar, Jakob </a:t>
            </a:r>
            <a:r>
              <a:rPr lang="en-US" altLang="ja-JP" sz="1000" dirty="0" err="1"/>
              <a:t>Uszkoreit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Llion</a:t>
            </a:r>
            <a:r>
              <a:rPr lang="en-US" altLang="ja-JP" sz="1000" dirty="0"/>
              <a:t> Jones, Aidan N Gomez, Lukasz Kaiser, and </a:t>
            </a:r>
            <a:r>
              <a:rPr lang="en-US" altLang="ja-JP" sz="1000" dirty="0" err="1"/>
              <a:t>Illia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Polosukhin</a:t>
            </a:r>
            <a:r>
              <a:rPr lang="en-US" altLang="ja-JP" sz="1000" dirty="0"/>
              <a:t>. Attention is all you need. In Advances in neural information processing systems, pp. 5998–6008, 2017. </a:t>
            </a:r>
            <a:endParaRPr lang="en-US" altLang="ja-JP" sz="1000" dirty="0">
              <a:latin typeface="+mn-ea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E834F4-38B2-422A-8A38-A9AC361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9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A5472-AF20-464A-AC56-BF3078B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BERT (Bidirectional Encoder Representations from Transformers)</a:t>
            </a:r>
            <a:endParaRPr lang="ja-JP" altLang="en-US" sz="24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64217-1C8F-4B59-B048-F812E55D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>
                <a:latin typeface="+mn-ea"/>
              </a:rPr>
              <a:t>複数の双方向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に基づく汎用言語モデルである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文章に依存した各単語、および文章の分散表現が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得られる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本研究では、日本語 </a:t>
            </a:r>
            <a:r>
              <a:rPr lang="en-US" altLang="ja-JP" sz="2000" dirty="0">
                <a:latin typeface="+mn-ea"/>
              </a:rPr>
              <a:t>Wikipedia </a:t>
            </a:r>
            <a:r>
              <a:rPr lang="ja-JP" altLang="en-US" sz="2000" dirty="0">
                <a:latin typeface="+mn-ea"/>
              </a:rPr>
              <a:t>を用いた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事前学習済み </a:t>
            </a:r>
            <a:r>
              <a:rPr lang="en-US" altLang="ja-JP" sz="2000" dirty="0">
                <a:latin typeface="+mn-ea"/>
              </a:rPr>
              <a:t>BERT </a:t>
            </a:r>
            <a:r>
              <a:rPr lang="ja-JP" altLang="en-US" sz="2000" dirty="0">
                <a:latin typeface="+mn-ea"/>
              </a:rPr>
              <a:t>モデルを使用した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東北大学 乾・鈴木研究室</a:t>
            </a:r>
            <a:r>
              <a:rPr lang="en-US" altLang="ja-JP" sz="2000" dirty="0">
                <a:latin typeface="+mn-ea"/>
              </a:rPr>
              <a:t>)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F3D8813-4A92-4FC0-9FC4-F3A96E577D5D}"/>
              </a:ext>
            </a:extLst>
          </p:cNvPr>
          <p:cNvSpPr/>
          <p:nvPr/>
        </p:nvSpPr>
        <p:spPr>
          <a:xfrm>
            <a:off x="1529395" y="5911222"/>
            <a:ext cx="7266648" cy="77067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sz="1050" dirty="0">
                <a:latin typeface="+mn-ea"/>
              </a:rPr>
              <a:t>・</a:t>
            </a:r>
            <a:r>
              <a:rPr lang="en-US" altLang="ja-JP" sz="1050" dirty="0"/>
              <a:t>Jacob Devlin, Ming-Wei Chang, Kenton Lee, and Kristina Toutanova. Bert: Pre-training of deep bidirectional transformers for language understanding. </a:t>
            </a:r>
            <a:r>
              <a:rPr lang="en-US" altLang="ja-JP" sz="1050" dirty="0" err="1"/>
              <a:t>arXiv</a:t>
            </a:r>
            <a:r>
              <a:rPr lang="en-US" altLang="ja-JP" sz="1050" dirty="0"/>
              <a:t> preprint arXiv:1810.04805, 2018.</a:t>
            </a:r>
          </a:p>
          <a:p>
            <a:pPr marL="0" indent="0">
              <a:buNone/>
            </a:pP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050" dirty="0"/>
              <a:t>Pretrained Japanese BERT models released _ </a:t>
            </a:r>
            <a:r>
              <a:rPr lang="ja-JP" altLang="en-US" sz="1050" dirty="0"/>
              <a:t>日本語 </a:t>
            </a:r>
            <a:r>
              <a:rPr lang="en-US" altLang="ja-JP" sz="1050" dirty="0"/>
              <a:t>BERT </a:t>
            </a:r>
            <a:r>
              <a:rPr lang="ja-JP" altLang="en-US" sz="1050" dirty="0"/>
              <a:t>モデル 公開 </a:t>
            </a:r>
            <a:r>
              <a:rPr lang="en-US" altLang="ja-JP" sz="1050" dirty="0"/>
              <a:t>Tohoku NLP Lab _ </a:t>
            </a:r>
            <a:r>
              <a:rPr lang="ja-JP" altLang="en-US" sz="1050" dirty="0"/>
              <a:t>東北大学 乾・鈴木研究室 </a:t>
            </a:r>
            <a:r>
              <a:rPr lang="en-US" altLang="ja-JP" sz="1050" dirty="0"/>
              <a:t>https://www.nlp.ecei.tohoku.ac.jp/news-release/3284/</a:t>
            </a:r>
            <a:endParaRPr lang="en-US" altLang="ja-JP" sz="1050" dirty="0">
              <a:latin typeface="+mn-ea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CB2E7B-5C16-4248-AC5D-174FB98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8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3</a:t>
            </a:r>
            <a:r>
              <a:rPr lang="ja-JP" altLang="en-US" sz="2000" dirty="0">
                <a:solidFill>
                  <a:schemeClr val="tx1"/>
                </a:solidFill>
              </a:rPr>
              <a:t>．提案手法と提案モデル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4</a:t>
            </a:r>
            <a:r>
              <a:rPr lang="ja-JP" altLang="en-US" sz="2000" dirty="0">
                <a:solidFill>
                  <a:schemeClr val="bg2"/>
                </a:solidFill>
              </a:rPr>
              <a:t>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5</a:t>
            </a:r>
            <a:r>
              <a:rPr lang="ja-JP" altLang="en-US" sz="2000" dirty="0">
                <a:solidFill>
                  <a:schemeClr val="bg2"/>
                </a:solidFill>
              </a:rPr>
              <a:t>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5CD9494-3314-4515-99D8-A7B2AE8C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504BE-7807-4A0B-A2C8-154568C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論文にて提案されたモデル</a:t>
            </a:r>
            <a:endParaRPr kumimoji="1" lang="ja-JP" altLang="en-US" sz="24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E674A2D-660A-4A4B-AEDF-E0E4F5C2A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90" y="1564950"/>
            <a:ext cx="5753438" cy="52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922ED-2A63-4EDB-A204-7E5FC80F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88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6A91-80E2-4D9B-8243-19E79B1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lang="ja-JP" altLang="en-US" sz="2400" dirty="0"/>
              <a:t>論文にて提案されたモデル</a:t>
            </a:r>
            <a:endParaRPr kumimoji="1" lang="ja-JP" altLang="en-US" sz="24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5A18389-A6BD-46EC-A6FF-0EED2B31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8" y="2257803"/>
            <a:ext cx="8014888" cy="45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86D517-A543-4740-BABB-C6E1F5CE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92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90A8-AA17-4F93-BE21-A8A36D16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41" y="379000"/>
            <a:ext cx="6589199" cy="128089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提案モデルを模倣し</a:t>
            </a:r>
            <a:r>
              <a:rPr lang="en-US" altLang="ja-JP" sz="2400" dirty="0"/>
              <a:t>, </a:t>
            </a:r>
            <a:r>
              <a:rPr lang="ja-JP" altLang="en-US" sz="2400" dirty="0"/>
              <a:t>追実験をする為に構築中の </a:t>
            </a:r>
            <a:r>
              <a:rPr lang="en-US" altLang="ja-JP" sz="2400" dirty="0"/>
              <a:t>BERT-Transformer </a:t>
            </a:r>
            <a:r>
              <a:rPr lang="ja-JP" altLang="en-US" sz="2400" dirty="0"/>
              <a:t>モデル</a:t>
            </a:r>
            <a:endParaRPr kumimoji="1" lang="ja-JP" altLang="en-US" sz="2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A6AB36-A1F4-42F1-BD86-0AB17F12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2217672"/>
            <a:ext cx="6591985" cy="4016218"/>
          </a:xfrm>
        </p:spPr>
        <p:txBody>
          <a:bodyPr/>
          <a:lstStyle/>
          <a:p>
            <a:r>
              <a:rPr kumimoji="1" lang="ja-JP" altLang="en-US" sz="2000" dirty="0">
                <a:latin typeface="+mn-ea"/>
              </a:rPr>
              <a:t>アスペクトベースの</a:t>
            </a:r>
            <a:r>
              <a:rPr lang="ja-JP" altLang="en-US" sz="2000" dirty="0">
                <a:latin typeface="+mn-ea"/>
              </a:rPr>
              <a:t>評判</a:t>
            </a:r>
            <a:r>
              <a:rPr kumimoji="1" lang="ja-JP" altLang="en-US" sz="2000" dirty="0">
                <a:latin typeface="+mn-ea"/>
              </a:rPr>
              <a:t>分析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において分類タスクの精度は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重視される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　</a:t>
            </a:r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</a:t>
            </a:r>
            <a:r>
              <a:rPr kumimoji="1" lang="ja-JP" altLang="en-US" sz="2000" dirty="0">
                <a:latin typeface="+mn-ea"/>
              </a:rPr>
              <a:t>関連研究をベースに作成した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　モデルの一部</a:t>
            </a:r>
            <a:r>
              <a:rPr lang="ja-JP" altLang="en-US" sz="2000" dirty="0">
                <a:latin typeface="+mn-ea"/>
              </a:rPr>
              <a:t>で</a:t>
            </a:r>
            <a:r>
              <a:rPr kumimoji="1" lang="ja-JP" altLang="en-US" sz="2000" dirty="0">
                <a:latin typeface="+mn-ea"/>
              </a:rPr>
              <a:t> </a:t>
            </a:r>
            <a:r>
              <a:rPr kumimoji="1" lang="en-US" altLang="ja-JP" sz="2000" dirty="0">
                <a:latin typeface="+mn-ea"/>
              </a:rPr>
              <a:t>2 </a:t>
            </a:r>
            <a:r>
              <a:rPr kumimoji="1" lang="ja-JP" altLang="en-US" sz="2000" dirty="0">
                <a:latin typeface="+mn-ea"/>
              </a:rPr>
              <a:t>値分類をして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　</a:t>
            </a:r>
            <a:r>
              <a:rPr lang="ja-JP" altLang="en-US" sz="2000" dirty="0">
                <a:latin typeface="+mn-ea"/>
              </a:rPr>
              <a:t>精度</a:t>
            </a:r>
            <a:r>
              <a:rPr kumimoji="1" lang="ja-JP" altLang="en-US" sz="2000" dirty="0">
                <a:latin typeface="+mn-ea"/>
              </a:rPr>
              <a:t>を確認した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0E1D041-931B-4C51-B69D-6BC04733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33" y="1642683"/>
            <a:ext cx="3614738" cy="516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13C5005-E8EC-43CF-BD8F-A9758BA6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82AB0ED-2B61-410C-A22E-CAF50C64B20E}"/>
              </a:ext>
            </a:extLst>
          </p:cNvPr>
          <p:cNvSpPr/>
          <p:nvPr/>
        </p:nvSpPr>
        <p:spPr>
          <a:xfrm>
            <a:off x="3032024" y="3325828"/>
            <a:ext cx="445062" cy="60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0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3</a:t>
            </a:r>
            <a:r>
              <a:rPr lang="ja-JP" altLang="en-US" sz="2000" dirty="0">
                <a:solidFill>
                  <a:schemeClr val="bg2"/>
                </a:solidFill>
              </a:rPr>
              <a:t>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4</a:t>
            </a:r>
            <a:r>
              <a:rPr lang="ja-JP" altLang="en-US" sz="2000" dirty="0">
                <a:solidFill>
                  <a:schemeClr val="tx1"/>
                </a:solidFill>
              </a:rPr>
              <a:t>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5</a:t>
            </a:r>
            <a:r>
              <a:rPr lang="ja-JP" altLang="en-US" sz="2000" dirty="0">
                <a:solidFill>
                  <a:schemeClr val="bg2"/>
                </a:solidFill>
              </a:rPr>
              <a:t>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6F15961-BCA9-4C9F-9F29-866A7C23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33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962FA-B071-4CAD-A14D-212625D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917DA-BC06-4801-8C3B-4ADA1D5F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000" dirty="0"/>
              <a:t>BERT-Transformer </a:t>
            </a:r>
            <a:r>
              <a:rPr kumimoji="1" lang="ja-JP" altLang="en-US" sz="2000" dirty="0"/>
              <a:t>モデルでプログラムの</a:t>
            </a:r>
            <a:br>
              <a:rPr kumimoji="1" lang="en-US" altLang="ja-JP" sz="2000" dirty="0"/>
            </a:br>
            <a:r>
              <a:rPr kumimoji="1" lang="ja-JP" altLang="en-US" sz="2000" dirty="0"/>
              <a:t>正確さを確認するために </a:t>
            </a:r>
            <a:r>
              <a:rPr kumimoji="1" lang="en-US" altLang="ja-JP" sz="2000" dirty="0"/>
              <a:t>2 </a:t>
            </a:r>
            <a:r>
              <a:rPr kumimoji="1" lang="ja-JP" altLang="en-US" sz="2000" dirty="0"/>
              <a:t>値分類をした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ベースラインとして </a:t>
            </a:r>
            <a:r>
              <a:rPr lang="en-US" altLang="ja-JP" sz="2000" dirty="0"/>
              <a:t>BERT </a:t>
            </a:r>
            <a:r>
              <a:rPr lang="ja-JP" altLang="en-US" sz="2000" dirty="0"/>
              <a:t>に線形層を接続した</a:t>
            </a:r>
            <a:br>
              <a:rPr lang="en-US" altLang="ja-JP" sz="2000" dirty="0"/>
            </a:br>
            <a:r>
              <a:rPr lang="ja-JP" altLang="en-US" sz="2000" dirty="0"/>
              <a:t>モデルで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値分類をした</a:t>
            </a:r>
            <a:endParaRPr lang="en-US" altLang="ja-JP" sz="20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FC546B0-EE57-429C-B961-E17545A8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4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24B2F-2B28-40E9-855B-B7727E4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>
                <a:latin typeface="+mn-ea"/>
                <a:ea typeface="+mn-ea"/>
              </a:rPr>
            </a:br>
            <a:r>
              <a:rPr kumimoji="1" lang="ja-JP" altLang="en-US" sz="2400" dirty="0">
                <a:latin typeface="+mn-ea"/>
                <a:ea typeface="+mn-ea"/>
              </a:rPr>
              <a:t>実験 </a:t>
            </a:r>
            <a:br>
              <a:rPr kumimoji="1" lang="en-US" altLang="ja-JP" sz="2400" dirty="0">
                <a:latin typeface="+mn-ea"/>
                <a:ea typeface="+mn-ea"/>
              </a:rPr>
            </a:b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74DCB1-65A8-42D1-80C0-B664DFE7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44" y="2606726"/>
            <a:ext cx="6693726" cy="4198497"/>
          </a:xfrm>
        </p:spPr>
        <p:txBody>
          <a:bodyPr/>
          <a:lstStyle/>
          <a:p>
            <a:r>
              <a:rPr lang="en-US" altLang="ja-JP" sz="2000" dirty="0"/>
              <a:t>Transformer</a:t>
            </a:r>
            <a:r>
              <a:rPr lang="ja-JP" altLang="en-US" sz="2000" dirty="0"/>
              <a:t> エンコーダ層に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値分類器</a:t>
            </a:r>
            <a:br>
              <a:rPr lang="en-US" altLang="ja-JP" sz="2000" dirty="0"/>
            </a:br>
            <a:r>
              <a:rPr lang="ja-JP" altLang="en-US" sz="2000" dirty="0"/>
              <a:t>を接続した </a:t>
            </a:r>
            <a:r>
              <a:rPr lang="en-US" altLang="ja-JP" sz="2000" dirty="0"/>
              <a:t>BERT–Transformer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1.</a:t>
            </a:r>
            <a:r>
              <a:rPr lang="ja-JP" altLang="en-US" sz="2000" dirty="0"/>
              <a:t> 分散表現を獲得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 </a:t>
            </a:r>
            <a:r>
              <a:rPr lang="en-US" altLang="ja-JP" sz="2000" dirty="0">
                <a:latin typeface="+mj-ea"/>
                <a:ea typeface="+mj-ea"/>
              </a:rPr>
              <a:t>CLS </a:t>
            </a:r>
            <a:r>
              <a:rPr lang="ja-JP" altLang="en-US" sz="2000" dirty="0">
                <a:latin typeface="+mj-ea"/>
                <a:ea typeface="+mj-ea"/>
              </a:rPr>
              <a:t>トークンのベクトルを獲得</a:t>
            </a:r>
            <a:endParaRPr lang="en-US" altLang="ja-JP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</a:t>
            </a:r>
            <a:r>
              <a:rPr lang="ja-JP" altLang="en-US" sz="2000" dirty="0"/>
              <a:t> 分類器による推定</a:t>
            </a: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0C5E04A-0094-4B0D-A522-3D7B63C2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61" y="1778661"/>
            <a:ext cx="3144903" cy="5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24DF0B4-842C-47FC-8703-F6D7C6F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tx1"/>
                </a:solidFill>
              </a:rPr>
              <a:t>２．要素技術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3</a:t>
            </a:r>
            <a:r>
              <a:rPr lang="ja-JP" altLang="en-US" sz="2000" dirty="0">
                <a:solidFill>
                  <a:schemeClr val="tx1"/>
                </a:solidFill>
              </a:rPr>
              <a:t>．提案手法と提案モデル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4</a:t>
            </a:r>
            <a:r>
              <a:rPr lang="ja-JP" altLang="en-US" sz="2000" dirty="0">
                <a:solidFill>
                  <a:schemeClr val="tx1"/>
                </a:solidFill>
              </a:rPr>
              <a:t>．実験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5</a:t>
            </a:r>
            <a:r>
              <a:rPr lang="ja-JP" altLang="en-US" sz="2000" dirty="0">
                <a:solidFill>
                  <a:schemeClr val="tx1"/>
                </a:solidFill>
              </a:rPr>
              <a:t>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5750CE0-3B91-4A1C-8B26-1DFBB4C6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3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352F-43D1-4117-BF79-1C07176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j-cs"/>
              </a:rPr>
              <a:t>実験 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0C1EA44-3159-4121-8396-412B4A2E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33" y="2298628"/>
            <a:ext cx="6591985" cy="3777622"/>
          </a:xfrm>
        </p:spPr>
        <p:txBody>
          <a:bodyPr/>
          <a:lstStyle/>
          <a:p>
            <a:r>
              <a:rPr lang="ja-JP" altLang="en-US" sz="2000" dirty="0"/>
              <a:t>文章を </a:t>
            </a:r>
            <a:r>
              <a:rPr lang="en-US" altLang="ja-JP" sz="2000" dirty="0"/>
              <a:t>2 </a:t>
            </a:r>
            <a:r>
              <a:rPr lang="ja-JP" altLang="en-US" sz="2000" dirty="0"/>
              <a:t>値分類する</a:t>
            </a:r>
            <a:br>
              <a:rPr lang="en-US" altLang="ja-JP" sz="2000" dirty="0"/>
            </a:br>
            <a:r>
              <a:rPr lang="ja-JP" altLang="en-US" sz="2000" dirty="0"/>
              <a:t>シンプルな </a:t>
            </a:r>
            <a:r>
              <a:rPr lang="en-US" altLang="ja-JP" sz="2000" dirty="0"/>
              <a:t>BERT </a:t>
            </a:r>
            <a:r>
              <a:rPr lang="ja-JP" altLang="en-US" sz="2000" dirty="0"/>
              <a:t>モデル</a:t>
            </a:r>
            <a:br>
              <a:rPr lang="en-US" altLang="ja-JP" sz="2000" dirty="0"/>
            </a:br>
            <a:r>
              <a:rPr lang="en-US" altLang="ja-JP" sz="2000" dirty="0"/>
              <a:t>( </a:t>
            </a:r>
            <a:r>
              <a:rPr lang="ja-JP" altLang="en-US" sz="2000" dirty="0"/>
              <a:t>ベースライン</a:t>
            </a:r>
            <a:r>
              <a:rPr lang="en-US" altLang="ja-JP" sz="2000" dirty="0"/>
              <a:t> )</a:t>
            </a:r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endParaRPr kumimoji="1" lang="ja-JP" alt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CFEB38F-DBB7-48FA-B2F9-720CD4F7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58" y="2087745"/>
            <a:ext cx="2855170" cy="463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8ACAEE-0C05-4DF7-B43E-13B5DB81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2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33A08-42E0-4B75-A761-A9743231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842749" cy="1280890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 BERT-Transformer </a:t>
            </a:r>
            <a:r>
              <a:rPr lang="ja-JP" altLang="en-US" sz="2400" dirty="0"/>
              <a:t>モデルの</a:t>
            </a:r>
            <a:r>
              <a:rPr kumimoji="1" lang="ja-JP" altLang="en-US" sz="2400" dirty="0"/>
              <a:t>実験時のパラメータ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AD362F-979D-43DC-95B5-CAB19BEFB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75957"/>
              </p:ext>
            </p:extLst>
          </p:nvPr>
        </p:nvGraphicFramePr>
        <p:xfrm>
          <a:off x="1943100" y="2298138"/>
          <a:ext cx="65913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768268902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978133497"/>
                    </a:ext>
                  </a:extLst>
                </a:gridCol>
              </a:tblGrid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299999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層の出力次元数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480507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層の層数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234769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35345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Transformer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層の出力次元数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6763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61867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最適化関数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Adam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844696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学習率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270208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Cross Entropy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4014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1953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8C60F6B9-901B-43F4-9420-32D23018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81710"/>
            <a:ext cx="6589199" cy="616428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BE53D8-4C62-4F66-B64C-01CCD0B0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2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B0C25-C6E9-4752-BC76-FEE4C08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400" dirty="0">
                <a:latin typeface="+mj-ea"/>
              </a:rPr>
            </a:br>
            <a:r>
              <a:rPr lang="ja-JP" altLang="en-US" sz="2400" dirty="0">
                <a:latin typeface="+mj-ea"/>
              </a:rPr>
              <a:t>本実験で用いたデータ</a:t>
            </a:r>
            <a:endParaRPr kumimoji="1" lang="ja-JP" altLang="en-US" sz="2400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272F6-6A64-4308-880C-24BB62B5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610315"/>
            <a:ext cx="6591985" cy="4300907"/>
          </a:xfrm>
        </p:spPr>
        <p:txBody>
          <a:bodyPr/>
          <a:lstStyle/>
          <a:p>
            <a:r>
              <a:rPr kumimoji="1" lang="en-US" altLang="ja-JP" dirty="0">
                <a:latin typeface="+mn-ea"/>
              </a:rPr>
              <a:t>TripAdvisor </a:t>
            </a:r>
            <a:r>
              <a:rPr kumimoji="1" lang="ja-JP" altLang="en-US" dirty="0">
                <a:latin typeface="+mn-ea"/>
              </a:rPr>
              <a:t>の日本語レビュー文書の訓練用データと評価用データから作成した評判分析チェック用データ</a:t>
            </a:r>
            <a:r>
              <a:rPr lang="ja-JP" altLang="en-US" dirty="0">
                <a:latin typeface="+mn-ea"/>
              </a:rPr>
              <a:t>である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文章データには</a:t>
            </a:r>
            <a:r>
              <a:rPr lang="en-US" altLang="ja-JP" dirty="0">
                <a:latin typeface="+mn-ea"/>
              </a:rPr>
              <a:t>, </a:t>
            </a:r>
            <a:r>
              <a:rPr kumimoji="1" lang="ja-JP" altLang="en-US" dirty="0">
                <a:latin typeface="+mn-ea"/>
              </a:rPr>
              <a:t>好評 </a:t>
            </a:r>
            <a:r>
              <a:rPr kumimoji="1" lang="en-US" altLang="ja-JP" dirty="0">
                <a:latin typeface="+mn-ea"/>
              </a:rPr>
              <a:t>( </a:t>
            </a:r>
            <a:r>
              <a:rPr kumimoji="1" lang="ja-JP" altLang="en-US" dirty="0">
                <a:latin typeface="+mn-ea"/>
              </a:rPr>
              <a:t>ラベル </a:t>
            </a:r>
            <a:r>
              <a:rPr kumimoji="1" lang="en-US" altLang="ja-JP" dirty="0">
                <a:latin typeface="+mn-ea"/>
              </a:rPr>
              <a:t>1 ), </a:t>
            </a:r>
            <a:r>
              <a:rPr kumimoji="1" lang="ja-JP" altLang="en-US" dirty="0">
                <a:latin typeface="+mn-ea"/>
              </a:rPr>
              <a:t>不評 </a:t>
            </a:r>
            <a:r>
              <a:rPr kumimoji="1" lang="en-US" altLang="ja-JP" dirty="0">
                <a:latin typeface="+mn-ea"/>
              </a:rPr>
              <a:t>( </a:t>
            </a:r>
            <a:r>
              <a:rPr kumimoji="1" lang="ja-JP" altLang="en-US" dirty="0">
                <a:latin typeface="+mn-ea"/>
              </a:rPr>
              <a:t>ラベル </a:t>
            </a:r>
            <a:r>
              <a:rPr kumimoji="1" lang="en-US" altLang="ja-JP" dirty="0">
                <a:latin typeface="+mn-ea"/>
              </a:rPr>
              <a:t>0 ) </a:t>
            </a:r>
            <a:br>
              <a:rPr kumimoji="1"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の</a:t>
            </a:r>
            <a:r>
              <a:rPr kumimoji="1" lang="ja-JP" altLang="en-US" dirty="0">
                <a:latin typeface="+mn-ea"/>
              </a:rPr>
              <a:t>ラベルが付与されている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 </a:t>
            </a:r>
            <a:endParaRPr kumimoji="1"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B65675-6737-4884-806E-6887E7A70301}"/>
              </a:ext>
            </a:extLst>
          </p:cNvPr>
          <p:cNvSpPr/>
          <p:nvPr/>
        </p:nvSpPr>
        <p:spPr>
          <a:xfrm>
            <a:off x="1316318" y="6502564"/>
            <a:ext cx="7827682" cy="365125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ja-JP" sz="1200" dirty="0">
                <a:latin typeface="+mn-ea"/>
              </a:rPr>
              <a:t>https://github.com/1g-hub/okada/commit/2ab6fd77053038934900083d7177f1a58a4b4304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46B647C-463C-473A-BDCF-BE4A9589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73939"/>
              </p:ext>
            </p:extLst>
          </p:nvPr>
        </p:nvGraphicFramePr>
        <p:xfrm>
          <a:off x="2071910" y="2948525"/>
          <a:ext cx="6316498" cy="262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249">
                  <a:extLst>
                    <a:ext uri="{9D8B030D-6E8A-4147-A177-3AD203B41FA5}">
                      <a16:colId xmlns:a16="http://schemas.microsoft.com/office/drawing/2014/main" val="2026706167"/>
                    </a:ext>
                  </a:extLst>
                </a:gridCol>
                <a:gridCol w="3158249">
                  <a:extLst>
                    <a:ext uri="{9D8B030D-6E8A-4147-A177-3AD203B41FA5}">
                      <a16:colId xmlns:a16="http://schemas.microsoft.com/office/drawing/2014/main" val="987445554"/>
                    </a:ext>
                  </a:extLst>
                </a:gridCol>
              </a:tblGrid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データ数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5506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総データ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6000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99084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訓練データ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4800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1218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テストデータ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71301"/>
                  </a:ext>
                </a:extLst>
              </a:tr>
            </a:tbl>
          </a:graphicData>
        </a:graphic>
      </p:graphicFrame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AED2A49-3F48-4E25-AB27-1D9E9855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3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72A73-4F2C-49EB-9D26-3CBC1AF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 </a:t>
            </a:r>
            <a:br>
              <a:rPr kumimoji="1" lang="en-US" altLang="ja-JP" sz="2400" dirty="0"/>
            </a:br>
            <a:r>
              <a:rPr kumimoji="1" lang="en-US" altLang="ja-JP" sz="2400" dirty="0"/>
              <a:t>BERT-Transformer </a:t>
            </a:r>
            <a:r>
              <a:rPr lang="ja-JP" altLang="en-US" sz="2400" dirty="0"/>
              <a:t>モデルの</a:t>
            </a:r>
            <a:r>
              <a:rPr kumimoji="1" lang="ja-JP" altLang="en-US" sz="24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3845C5-7FB6-4FA3-AD91-8EAF5FBF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pc="-1" dirty="0">
                <a:latin typeface="+mn-ea"/>
              </a:rPr>
              <a:t>訓練データを </a:t>
            </a:r>
            <a:r>
              <a:rPr lang="en-US" altLang="ja-JP" sz="2000" spc="-1" dirty="0">
                <a:latin typeface="+mn-ea"/>
              </a:rPr>
              <a:t>5 </a:t>
            </a:r>
            <a:r>
              <a:rPr lang="ja-JP" altLang="en-US" sz="2000" spc="-1" dirty="0">
                <a:latin typeface="+mn-ea"/>
              </a:rPr>
              <a:t>分割して交差検証をすることで</a:t>
            </a:r>
            <a:br>
              <a:rPr lang="en-US" altLang="ja-JP" sz="2000" spc="-1" dirty="0">
                <a:latin typeface="+mn-ea"/>
              </a:rPr>
            </a:br>
            <a:r>
              <a:rPr lang="ja-JP" altLang="en-US" sz="2000" spc="-1" dirty="0">
                <a:latin typeface="+mn-ea"/>
              </a:rPr>
              <a:t> </a:t>
            </a:r>
            <a:r>
              <a:rPr lang="en-US" altLang="ja-JP" sz="2000" spc="-1" dirty="0">
                <a:latin typeface="+mn-ea"/>
              </a:rPr>
              <a:t>5 </a:t>
            </a:r>
            <a:r>
              <a:rPr lang="ja-JP" altLang="en-US" sz="2000" spc="-1" dirty="0">
                <a:latin typeface="+mn-ea"/>
              </a:rPr>
              <a:t>個の識別器を作った</a:t>
            </a:r>
            <a:br>
              <a:rPr lang="en-US" altLang="ja-JP" sz="2000" spc="-1" dirty="0">
                <a:latin typeface="+mn-ea"/>
              </a:rPr>
            </a:br>
            <a:endParaRPr lang="en-US" altLang="ja-JP" sz="2000" spc="-1" dirty="0">
              <a:latin typeface="+mn-ea"/>
            </a:endParaRPr>
          </a:p>
          <a:p>
            <a:r>
              <a:rPr lang="ja-JP" altLang="en-US" sz="2000" spc="-1" dirty="0">
                <a:latin typeface="+mn-ea"/>
              </a:rPr>
              <a:t>それらの識別器での評価値の平均値と</a:t>
            </a:r>
            <a:br>
              <a:rPr lang="en-US" altLang="ja-JP" sz="2000" spc="-1" dirty="0">
                <a:latin typeface="+mn-ea"/>
              </a:rPr>
            </a:br>
            <a:r>
              <a:rPr lang="ja-JP" altLang="en-US" sz="2000" spc="-1" dirty="0">
                <a:latin typeface="+mn-ea"/>
              </a:rPr>
              <a:t>標準偏差を得る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テスト時の正解率が最も高いモデルの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混合行列を得る</a:t>
            </a:r>
            <a:endParaRPr kumimoji="1" lang="en-US" altLang="ja-JP" sz="20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176881-6827-4F56-9826-EFE833C7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8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E5C8A-80AD-4C3E-A7AF-E26B02FE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en-US" altLang="ja-JP" sz="2400" dirty="0"/>
              <a:t>BERT-Transformer </a:t>
            </a:r>
            <a:r>
              <a:rPr lang="ja-JP" altLang="en-US" sz="2400" dirty="0"/>
              <a:t>モデルの</a:t>
            </a:r>
            <a:r>
              <a:rPr kumimoji="1" lang="ja-JP" altLang="en-US" sz="2400" dirty="0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037D2-6E34-47E2-A3DA-A2FAC6AB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071" y="2163761"/>
            <a:ext cx="6619775" cy="46942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+mn-ea"/>
              </a:rPr>
              <a:t>訓練時の </a:t>
            </a:r>
            <a:r>
              <a:rPr lang="en-US" altLang="ja-JP" sz="2000" dirty="0">
                <a:latin typeface="+mn-ea"/>
              </a:rPr>
              <a:t>Accuracy </a:t>
            </a:r>
            <a:r>
              <a:rPr lang="ja-JP" altLang="en-US" sz="2000" dirty="0">
                <a:latin typeface="+mn-ea"/>
              </a:rPr>
              <a:t>と </a:t>
            </a:r>
            <a:r>
              <a:rPr lang="en-US" altLang="ja-JP" sz="2000" dirty="0">
                <a:latin typeface="+mn-ea"/>
              </a:rPr>
              <a:t>Loss </a:t>
            </a:r>
            <a:r>
              <a:rPr lang="ja-JP" altLang="en-US" sz="2000" dirty="0">
                <a:latin typeface="+mn-ea"/>
              </a:rPr>
              <a:t>の推移からエポック毎にモデルの学習が進んでいることがわかる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58E35E6-3378-4B59-BB00-BBB6402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E1171B3-417D-4917-B1F4-B0B049A3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" y="4126938"/>
            <a:ext cx="3978576" cy="26757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488D9E6-A9FF-4A54-8E42-68FC5DE4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04" y="4099762"/>
            <a:ext cx="3978576" cy="27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24620-7FFB-47A7-9357-B859084A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kumimoji="1" lang="en-US" altLang="ja-JP" sz="2400" dirty="0"/>
              <a:t>BERT-Transformer </a:t>
            </a:r>
            <a:r>
              <a:rPr lang="ja-JP" altLang="en-US" sz="2400" dirty="0"/>
              <a:t>モデルの</a:t>
            </a:r>
            <a:r>
              <a:rPr kumimoji="1" lang="ja-JP" altLang="en-US" sz="2400" dirty="0"/>
              <a:t>実験結果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4727B66-47C8-4031-8E92-52ECB2E0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テストデータの正解率は </a:t>
            </a:r>
            <a:r>
              <a:rPr lang="en-US" altLang="ja-JP" dirty="0">
                <a:latin typeface="+mn-ea"/>
              </a:rPr>
              <a:t>0.9617 </a:t>
            </a:r>
            <a:r>
              <a:rPr lang="ja-JP" altLang="en-US" dirty="0">
                <a:latin typeface="+mn-ea"/>
              </a:rPr>
              <a:t>であった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混合行列から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 dirty="0">
                <a:latin typeface="+mn-ea"/>
              </a:rPr>
              <a:t>分類性能に問題はないと考えられる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D3972A-EB3E-4F46-A866-4F04048F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8959503-8AB9-4C95-BCB4-165CF65EE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10545"/>
              </p:ext>
            </p:extLst>
          </p:nvPr>
        </p:nvGraphicFramePr>
        <p:xfrm>
          <a:off x="2087745" y="3429000"/>
          <a:ext cx="5607781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6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536468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397801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556146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ポジティブ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ネガティブ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ポジティブ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573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ネガティブ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581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1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52505-AEA9-4D2A-A3B3-40D9DA3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ja-JP" dirty="0"/>
            </a:br>
            <a:r>
              <a:rPr lang="ja-JP" altLang="en-US" sz="2100" dirty="0"/>
              <a:t>シンプルな </a:t>
            </a:r>
            <a:r>
              <a:rPr lang="en-US" altLang="ja-JP" sz="2100" dirty="0"/>
              <a:t>BERT </a:t>
            </a:r>
            <a:r>
              <a:rPr lang="ja-JP" altLang="en-US" sz="2100" dirty="0"/>
              <a:t>モデルの実験時のパラメータ</a:t>
            </a:r>
            <a:br>
              <a:rPr lang="en-US" altLang="ja-JP" sz="2100" dirty="0"/>
            </a:br>
            <a:r>
              <a:rPr lang="en-US" altLang="ja-JP" sz="2100" dirty="0"/>
              <a:t>( </a:t>
            </a:r>
            <a:r>
              <a:rPr lang="ja-JP" altLang="en-US" sz="2100" dirty="0"/>
              <a:t>ベースライン</a:t>
            </a:r>
            <a:r>
              <a:rPr lang="en-US" altLang="ja-JP" sz="2100" dirty="0"/>
              <a:t> )</a:t>
            </a:r>
            <a:endParaRPr lang="ja-JP" altLang="en-US" sz="21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BC54D76-9602-43CF-AA10-36ED4401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518670"/>
              </p:ext>
            </p:extLst>
          </p:nvPr>
        </p:nvGraphicFramePr>
        <p:xfrm>
          <a:off x="1944694" y="3065725"/>
          <a:ext cx="6686550" cy="358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1384531393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33917415"/>
                    </a:ext>
                  </a:extLst>
                </a:gridCol>
              </a:tblGrid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 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層の入力次元数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087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層の出力次元数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96278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バッチサイズ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766444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最適化関数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Adam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599832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学習率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0.0001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51890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目的関数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Cross Entropy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0239"/>
                  </a:ext>
                </a:extLst>
              </a:tr>
              <a:tr h="51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エポック数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351360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15F096FF-D576-4EF9-B272-45EE71B1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4096"/>
              </p:ext>
            </p:extLst>
          </p:nvPr>
        </p:nvGraphicFramePr>
        <p:xfrm>
          <a:off x="1944694" y="2479316"/>
          <a:ext cx="6683764" cy="52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882">
                  <a:extLst>
                    <a:ext uri="{9D8B030D-6E8A-4147-A177-3AD203B41FA5}">
                      <a16:colId xmlns:a16="http://schemas.microsoft.com/office/drawing/2014/main" val="4227173635"/>
                    </a:ext>
                  </a:extLst>
                </a:gridCol>
                <a:gridCol w="3341882">
                  <a:extLst>
                    <a:ext uri="{9D8B030D-6E8A-4147-A177-3AD203B41FA5}">
                      <a16:colId xmlns:a16="http://schemas.microsoft.com/office/drawing/2014/main" val="2481637146"/>
                    </a:ext>
                  </a:extLst>
                </a:gridCol>
              </a:tblGrid>
              <a:tr h="522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パラメータ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65665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F69F42-AF1E-495E-9C27-D975AE87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78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C10C0-D378-464F-A6B2-3CFA98DA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400" dirty="0">
                <a:latin typeface="+mn-ea"/>
                <a:ea typeface="+mn-ea"/>
              </a:rPr>
            </a:br>
            <a:r>
              <a:rPr lang="ja-JP" altLang="en-US" sz="2400" dirty="0"/>
              <a:t>シンプルな </a:t>
            </a:r>
            <a:r>
              <a:rPr lang="en-US" altLang="ja-JP" sz="2400" dirty="0"/>
              <a:t>BERT </a:t>
            </a:r>
            <a:r>
              <a:rPr lang="ja-JP" altLang="en-US" sz="2400" dirty="0"/>
              <a:t>モデルの実験</a:t>
            </a:r>
            <a:br>
              <a:rPr lang="en-US" altLang="ja-JP" sz="2400" dirty="0"/>
            </a:br>
            <a:r>
              <a:rPr lang="en-US" altLang="ja-JP" sz="2400" dirty="0"/>
              <a:t>( </a:t>
            </a:r>
            <a:r>
              <a:rPr lang="ja-JP" altLang="en-US" sz="2400" dirty="0"/>
              <a:t>ベースライン</a:t>
            </a:r>
            <a:r>
              <a:rPr lang="en-US" altLang="ja-JP" sz="2400" dirty="0"/>
              <a:t> )</a:t>
            </a: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A0DE4B-A062-4260-96AF-3A145B85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pc="-1" dirty="0">
                <a:latin typeface="+mn-ea"/>
              </a:rPr>
              <a:t>訓練データを </a:t>
            </a:r>
            <a:r>
              <a:rPr lang="en-US" altLang="ja-JP" sz="2000" spc="-1" dirty="0">
                <a:latin typeface="+mn-ea"/>
              </a:rPr>
              <a:t>5 </a:t>
            </a:r>
            <a:r>
              <a:rPr lang="ja-JP" altLang="en-US" sz="2000" spc="-1" dirty="0">
                <a:latin typeface="+mn-ea"/>
              </a:rPr>
              <a:t>分割して交差検証をすることで</a:t>
            </a:r>
            <a:br>
              <a:rPr lang="en-US" altLang="ja-JP" sz="2000" spc="-1" dirty="0">
                <a:latin typeface="+mn-ea"/>
              </a:rPr>
            </a:br>
            <a:r>
              <a:rPr lang="ja-JP" altLang="en-US" sz="2000" spc="-1" dirty="0">
                <a:latin typeface="+mn-ea"/>
              </a:rPr>
              <a:t> </a:t>
            </a:r>
            <a:r>
              <a:rPr lang="en-US" altLang="ja-JP" sz="2000" spc="-1" dirty="0">
                <a:latin typeface="+mn-ea"/>
              </a:rPr>
              <a:t>5 </a:t>
            </a:r>
            <a:r>
              <a:rPr lang="ja-JP" altLang="en-US" sz="2000" spc="-1" dirty="0">
                <a:latin typeface="+mn-ea"/>
              </a:rPr>
              <a:t>個の識別器を作った</a:t>
            </a:r>
            <a:br>
              <a:rPr lang="en-US" altLang="ja-JP" sz="2000" spc="-1" dirty="0">
                <a:latin typeface="+mn-ea"/>
              </a:rPr>
            </a:br>
            <a:endParaRPr lang="en-US" altLang="ja-JP" sz="2000" spc="-1" dirty="0">
              <a:latin typeface="+mn-ea"/>
            </a:endParaRPr>
          </a:p>
          <a:p>
            <a:r>
              <a:rPr lang="ja-JP" altLang="en-US" sz="2000" spc="-1" dirty="0">
                <a:latin typeface="+mn-ea"/>
              </a:rPr>
              <a:t>それらの識別器での評価値の平均値と</a:t>
            </a:r>
            <a:br>
              <a:rPr lang="en-US" altLang="ja-JP" sz="2000" spc="-1">
                <a:latin typeface="+mn-ea"/>
              </a:rPr>
            </a:br>
            <a:r>
              <a:rPr lang="ja-JP" altLang="en-US" sz="2000" spc="-1">
                <a:latin typeface="+mn-ea"/>
              </a:rPr>
              <a:t>標</a:t>
            </a:r>
            <a:r>
              <a:rPr lang="ja-JP" altLang="en-US" sz="2000" spc="-1" dirty="0">
                <a:latin typeface="+mn-ea"/>
              </a:rPr>
              <a:t>準偏差を得る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テスト時の正解率が最も高いモデルの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混合行列を得る</a:t>
            </a:r>
            <a:endParaRPr kumimoji="1" lang="en-US" altLang="ja-JP" sz="2000" dirty="0">
              <a:latin typeface="+mn-ea"/>
            </a:endParaRPr>
          </a:p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39D92A-EB07-470A-A235-3CC2E0DF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08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545F0-221C-45CB-8069-8D03229C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400" dirty="0"/>
            </a:br>
            <a:r>
              <a:rPr lang="ja-JP" altLang="en-US" sz="2400" dirty="0"/>
              <a:t>シンプルな </a:t>
            </a:r>
            <a:r>
              <a:rPr lang="en-US" altLang="ja-JP" sz="2400" dirty="0"/>
              <a:t>BERT </a:t>
            </a:r>
            <a:r>
              <a:rPr lang="ja-JP" altLang="en-US" sz="2400" dirty="0"/>
              <a:t>モデルの実験</a:t>
            </a:r>
            <a:br>
              <a:rPr lang="en-US" altLang="ja-JP" sz="2400" dirty="0"/>
            </a:br>
            <a:r>
              <a:rPr lang="en-US" altLang="ja-JP" sz="2400" dirty="0"/>
              <a:t>( </a:t>
            </a:r>
            <a:r>
              <a:rPr lang="ja-JP" altLang="en-US" sz="2400" dirty="0"/>
              <a:t>ベースライン</a:t>
            </a:r>
            <a:r>
              <a:rPr lang="en-US" altLang="ja-JP" sz="2400" dirty="0"/>
              <a:t> )</a:t>
            </a:r>
            <a:endParaRPr kumimoji="1" lang="ja-JP" altLang="en-US" sz="24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460344D-4FB2-4817-9089-DE70222B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テストデータでの正解率は </a:t>
            </a:r>
            <a:r>
              <a:rPr lang="en-US" altLang="ja-JP" dirty="0"/>
              <a:t>0.9583 </a:t>
            </a:r>
            <a:r>
              <a:rPr lang="ja-JP" altLang="en-US" dirty="0"/>
              <a:t>であった</a:t>
            </a:r>
            <a:endParaRPr lang="en-US" altLang="ja-JP" dirty="0"/>
          </a:p>
          <a:p>
            <a:r>
              <a:rPr lang="ja-JP" altLang="en-US" dirty="0">
                <a:latin typeface="+mn-ea"/>
              </a:rPr>
              <a:t>混合行列は以下の通りである</a:t>
            </a:r>
            <a:r>
              <a:rPr lang="en-US" altLang="ja-JP" dirty="0">
                <a:latin typeface="+mn-ea"/>
              </a:rPr>
              <a:t> 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6FCB6E-AC9E-4C15-BB04-6E16A81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89D0552-BE1F-4BF7-8F54-1D57CD4B6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67823"/>
              </p:ext>
            </p:extLst>
          </p:nvPr>
        </p:nvGraphicFramePr>
        <p:xfrm>
          <a:off x="2087745" y="3429000"/>
          <a:ext cx="5607781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6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536468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397801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556146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ポジティブ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ネガティブ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ポジティブ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573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ネガティブ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581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79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F7CB6-E616-431A-84B8-27BF9F04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F0203-2DFC-4D7C-B581-695A50CC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74456"/>
            <a:ext cx="6821259" cy="48066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BERT-Transformer </a:t>
            </a:r>
            <a:r>
              <a:rPr lang="ja-JP" altLang="en-US" sz="2000" dirty="0">
                <a:latin typeface="+mn-ea"/>
              </a:rPr>
              <a:t>の一部のモデルは </a:t>
            </a:r>
            <a:r>
              <a:rPr lang="en-US" altLang="ja-JP" sz="2000" dirty="0">
                <a:latin typeface="+mn-ea"/>
              </a:rPr>
              <a:t>Precision </a:t>
            </a:r>
            <a:r>
              <a:rPr lang="ja-JP" altLang="en-US" sz="2000" dirty="0">
                <a:latin typeface="+mn-ea"/>
              </a:rPr>
              <a:t>以外の評価指標においてベースラインより高い精度で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分類できていることがわかる</a:t>
            </a:r>
            <a:br>
              <a:rPr lang="en-US" altLang="ja-JP" sz="2000" dirty="0">
                <a:latin typeface="+mn-ea"/>
              </a:rPr>
            </a:b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これらの分類結果が得られたことからプログラムの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正確さについて確認ができたといえる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kumimoji="1" lang="ja-JP" altLang="en-US" sz="2000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8C3153C-E084-48D4-B1DC-321D2EC1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775DC36A-ED5A-455B-AB79-1BAB6163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51070"/>
              </p:ext>
            </p:extLst>
          </p:nvPr>
        </p:nvGraphicFramePr>
        <p:xfrm>
          <a:off x="380326" y="1707620"/>
          <a:ext cx="8634200" cy="2501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40">
                  <a:extLst>
                    <a:ext uri="{9D8B030D-6E8A-4147-A177-3AD203B41FA5}">
                      <a16:colId xmlns:a16="http://schemas.microsoft.com/office/drawing/2014/main" val="2449660234"/>
                    </a:ext>
                  </a:extLst>
                </a:gridCol>
                <a:gridCol w="1726840">
                  <a:extLst>
                    <a:ext uri="{9D8B030D-6E8A-4147-A177-3AD203B41FA5}">
                      <a16:colId xmlns:a16="http://schemas.microsoft.com/office/drawing/2014/main" val="1798279908"/>
                    </a:ext>
                  </a:extLst>
                </a:gridCol>
                <a:gridCol w="1726840">
                  <a:extLst>
                    <a:ext uri="{9D8B030D-6E8A-4147-A177-3AD203B41FA5}">
                      <a16:colId xmlns:a16="http://schemas.microsoft.com/office/drawing/2014/main" val="3535081542"/>
                    </a:ext>
                  </a:extLst>
                </a:gridCol>
                <a:gridCol w="1726840">
                  <a:extLst>
                    <a:ext uri="{9D8B030D-6E8A-4147-A177-3AD203B41FA5}">
                      <a16:colId xmlns:a16="http://schemas.microsoft.com/office/drawing/2014/main" val="3479861179"/>
                    </a:ext>
                  </a:extLst>
                </a:gridCol>
                <a:gridCol w="1726840">
                  <a:extLst>
                    <a:ext uri="{9D8B030D-6E8A-4147-A177-3AD203B41FA5}">
                      <a16:colId xmlns:a16="http://schemas.microsoft.com/office/drawing/2014/main" val="3638545839"/>
                    </a:ext>
                  </a:extLst>
                </a:gridCol>
              </a:tblGrid>
              <a:tr h="5664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Accuracy 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Precision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Recall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F1 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005185"/>
                  </a:ext>
                </a:extLst>
              </a:tr>
              <a:tr h="526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BERT-Transformer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0.9518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( 0.0751)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0.9319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( 0.1274 )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0.9753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( 0.0951 )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0.9532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( 0.0708 )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62121"/>
                  </a:ext>
                </a:extLst>
              </a:tr>
              <a:tr h="779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ベースライン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0.9487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(0.0754)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0.9369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( 0.1385 )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0.9626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( 0.1044 )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0.9494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( 0.0695 )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１．はじめに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3</a:t>
            </a:r>
            <a:r>
              <a:rPr lang="ja-JP" altLang="en-US" sz="2000" dirty="0">
                <a:solidFill>
                  <a:schemeClr val="bg2"/>
                </a:solidFill>
              </a:rPr>
              <a:t>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4</a:t>
            </a:r>
            <a:r>
              <a:rPr lang="ja-JP" altLang="en-US" sz="2000" dirty="0">
                <a:solidFill>
                  <a:schemeClr val="bg2"/>
                </a:solidFill>
              </a:rPr>
              <a:t>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5</a:t>
            </a:r>
            <a:r>
              <a:rPr lang="ja-JP" altLang="en-US" sz="2000" dirty="0">
                <a:solidFill>
                  <a:schemeClr val="bg2"/>
                </a:solidFill>
              </a:rPr>
              <a:t>．まとめと今後の課題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57F5561-91E8-43ED-B58C-D287A5BF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87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027E16D-ACE0-4E85-B3EF-E5DFC7C9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970345"/>
            <a:ext cx="6683765" cy="55154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+mn-ea"/>
              </a:rPr>
              <a:t>発表の流れ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DDB8E3F-EA2F-4313-871F-414158E0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12788"/>
            <a:ext cx="6686550" cy="4945212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bg2"/>
                </a:solidFill>
              </a:rPr>
              <a:t>１．はじめに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r>
              <a:rPr lang="ja-JP" altLang="en-US" sz="2000" dirty="0">
                <a:solidFill>
                  <a:schemeClr val="bg2"/>
                </a:solidFill>
              </a:rPr>
              <a:t>２．要素技術</a:t>
            </a:r>
            <a:endParaRPr lang="en-US" altLang="ja-JP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3</a:t>
            </a:r>
            <a:r>
              <a:rPr lang="ja-JP" altLang="en-US" sz="2000" dirty="0">
                <a:solidFill>
                  <a:schemeClr val="bg2"/>
                </a:solidFill>
              </a:rPr>
              <a:t>．提案手法と提案モデル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bg2"/>
                </a:solidFill>
              </a:rPr>
              <a:t> 4</a:t>
            </a:r>
            <a:r>
              <a:rPr lang="ja-JP" altLang="en-US" sz="2000" dirty="0">
                <a:solidFill>
                  <a:schemeClr val="bg2"/>
                </a:solidFill>
              </a:rPr>
              <a:t>．実験</a:t>
            </a: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>
              <a:solidFill>
                <a:schemeClr val="bg2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 5</a:t>
            </a:r>
            <a:r>
              <a:rPr lang="ja-JP" altLang="en-US" sz="2000" dirty="0">
                <a:solidFill>
                  <a:schemeClr val="tx1"/>
                </a:solidFill>
              </a:rPr>
              <a:t>．まとめと今後の課題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8F91191-BDC8-4CBC-89F3-20EAF52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76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14B91-BA54-46E1-8CAE-131F3A4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j-ea"/>
              </a:rPr>
            </a:br>
            <a:r>
              <a:rPr lang="ja-JP" altLang="en-US" sz="2100" dirty="0">
                <a:latin typeface="+mj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5876C-718F-4389-B56C-14EEF8C6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9501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+mn-ea"/>
              </a:rPr>
              <a:t>本研究では</a:t>
            </a:r>
            <a:r>
              <a:rPr lang="ja-JP" altLang="en-US" sz="2000" dirty="0">
                <a:latin typeface="+mn-ea"/>
              </a:rPr>
              <a:t>関連研究で提案された</a:t>
            </a:r>
            <a:br>
              <a:rPr lang="en-US" altLang="ja-JP" sz="2000" dirty="0">
                <a:latin typeface="+mn-ea"/>
              </a:rPr>
            </a:br>
            <a:r>
              <a:rPr lang="en-US" altLang="ja-JP" sz="2000" dirty="0">
                <a:latin typeface="+mn-ea"/>
              </a:rPr>
              <a:t>BERT </a:t>
            </a:r>
            <a:r>
              <a:rPr lang="ja-JP" altLang="en-US" sz="2000" dirty="0">
                <a:latin typeface="+mn-ea"/>
              </a:rPr>
              <a:t>エンコーダ層と </a:t>
            </a:r>
            <a:r>
              <a:rPr lang="en-US" altLang="ja-JP" sz="2000" dirty="0">
                <a:latin typeface="+mn-ea"/>
              </a:rPr>
              <a:t>Transformer </a:t>
            </a:r>
            <a:r>
              <a:rPr lang="ja-JP" altLang="en-US" sz="2000" dirty="0">
                <a:latin typeface="+mn-ea"/>
              </a:rPr>
              <a:t>エンコーダ層を接続した</a:t>
            </a:r>
            <a:r>
              <a:rPr lang="en-US" altLang="ja-JP" sz="2000" dirty="0">
                <a:latin typeface="+mn-ea"/>
              </a:rPr>
              <a:t> BERT-Transformer </a:t>
            </a:r>
            <a:r>
              <a:rPr lang="ja-JP" altLang="en-US" sz="2000" dirty="0">
                <a:latin typeface="+mn-ea"/>
              </a:rPr>
              <a:t>モデルを紹介した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追実験をするために紹介したモデルを模倣しているが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現在は構築途中である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アスペクトベースの評判分析におけるモデルの分類性能の重要性から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構築が済んでいるモデルの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分類性能を検証するために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値分類をした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ベースラインとの比較から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構築が済んでいるモデルに関して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プログラムの正確さが確認できた</a:t>
            </a:r>
            <a:endParaRPr lang="en-US" altLang="ja-JP" sz="2000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AF6CB42-E3BC-4CE2-B12C-A30AFD4D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17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36C30-97A3-4E08-B289-C973265B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389BD-3899-4C38-A6BC-82C40B42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構築中のモデルを完成させる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BERT–Transformer </a:t>
            </a:r>
            <a:r>
              <a:rPr lang="ja-JP" altLang="en-US" sz="2000" dirty="0">
                <a:latin typeface="+mn-ea"/>
              </a:rPr>
              <a:t>モデルでアスペクトベースの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評判分析のためのマルチラベルデータセットを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用いる実験を開始する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まずは予測精度向上を目指してモデルの改良に取り組みながら</a:t>
            </a:r>
            <a:r>
              <a:rPr lang="en-US" altLang="ja-JP" sz="2000" dirty="0">
                <a:latin typeface="+mn-ea"/>
              </a:rPr>
              <a:t>, </a:t>
            </a:r>
            <a:r>
              <a:rPr lang="ja-JP" altLang="en-US" sz="2000" dirty="0">
                <a:latin typeface="+mn-ea"/>
              </a:rPr>
              <a:t>独自性のある形にする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アスペクトベースの評判分析で日本語文章中の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推定結果の理由を抽出するモデルを構築する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7A53439-04FE-4224-B2FC-2167A609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97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70E54-FE76-4C21-9264-B540F11C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識別機の評価指標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A1D0C-CF31-4E82-8F83-C0F2B8E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36484"/>
            <a:ext cx="6591985" cy="5021516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精度評価</a:t>
            </a:r>
            <a:br>
              <a:rPr lang="en-US" altLang="ja-JP" sz="2000" dirty="0">
                <a:latin typeface="+mn-ea"/>
              </a:rPr>
            </a:b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</a:t>
            </a:r>
            <a:r>
              <a:rPr lang="en-US" altLang="ja-JP" sz="2000" dirty="0">
                <a:latin typeface="+mn-ea"/>
              </a:rPr>
              <a:t>Accuracy, Precision, Recall, F </a:t>
            </a:r>
            <a:r>
              <a:rPr lang="ja-JP" altLang="en-US" sz="2000" dirty="0">
                <a:latin typeface="+mn-ea"/>
              </a:rPr>
              <a:t>値</a:t>
            </a:r>
            <a:r>
              <a:rPr lang="en-US" altLang="ja-JP" sz="2000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を用いる</a:t>
            </a:r>
            <a:endParaRPr lang="en-US" altLang="ja-JP" sz="2000" i="1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/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US" altLang="ja-JP" sz="2000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ja-JP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den>
                    </m:f>
                  </m:oMath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35084E2-AFE6-47F5-85E3-735EAAB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16" y="3692178"/>
                <a:ext cx="3542338" cy="31658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9560DB1-6C10-474F-AA64-62936E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35308"/>
              </p:ext>
            </p:extLst>
          </p:nvPr>
        </p:nvGraphicFramePr>
        <p:xfrm>
          <a:off x="430306" y="3692176"/>
          <a:ext cx="4856309" cy="316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63">
                  <a:extLst>
                    <a:ext uri="{9D8B030D-6E8A-4147-A177-3AD203B41FA5}">
                      <a16:colId xmlns:a16="http://schemas.microsoft.com/office/drawing/2014/main" val="2619614494"/>
                    </a:ext>
                  </a:extLst>
                </a:gridCol>
                <a:gridCol w="1282181">
                  <a:extLst>
                    <a:ext uri="{9D8B030D-6E8A-4147-A177-3AD203B41FA5}">
                      <a16:colId xmlns:a16="http://schemas.microsoft.com/office/drawing/2014/main" val="1609164138"/>
                    </a:ext>
                  </a:extLst>
                </a:gridCol>
                <a:gridCol w="1166463">
                  <a:extLst>
                    <a:ext uri="{9D8B030D-6E8A-4147-A177-3AD203B41FA5}">
                      <a16:colId xmlns:a16="http://schemas.microsoft.com/office/drawing/2014/main" val="701887859"/>
                    </a:ext>
                  </a:extLst>
                </a:gridCol>
                <a:gridCol w="1298602">
                  <a:extLst>
                    <a:ext uri="{9D8B030D-6E8A-4147-A177-3AD203B41FA5}">
                      <a16:colId xmlns:a16="http://schemas.microsoft.com/office/drawing/2014/main" val="1883101212"/>
                    </a:ext>
                  </a:extLst>
                </a:gridCol>
              </a:tblGrid>
              <a:tr h="7914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真の結果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13140"/>
                  </a:ext>
                </a:extLst>
              </a:tr>
              <a:tr h="79145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61295"/>
                  </a:ext>
                </a:extLst>
              </a:tr>
              <a:tr h="79145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予測結果</a:t>
                      </a: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FP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0975"/>
                  </a:ext>
                </a:extLst>
              </a:tr>
              <a:tr h="791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32699"/>
                  </a:ext>
                </a:extLst>
              </a:tr>
            </a:tbl>
          </a:graphicData>
        </a:graphic>
      </p:graphicFrame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CD0EE497-773F-486B-B786-398F9ED1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25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5881C-1412-4143-9E16-76541DBF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82" y="647197"/>
            <a:ext cx="6589199" cy="1280890"/>
          </a:xfrm>
        </p:spPr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kumimoji="1" lang="ja-JP" altLang="en-US" sz="2400" dirty="0"/>
              <a:t>提案モデル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A5B14-9D89-4436-82C8-65AA66A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14" y="1928087"/>
            <a:ext cx="7126386" cy="4007411"/>
          </a:xfrm>
        </p:spPr>
        <p:txBody>
          <a:bodyPr/>
          <a:lstStyle/>
          <a:p>
            <a:r>
              <a:rPr kumimoji="1" lang="en-US" altLang="ja-JP" dirty="0"/>
              <a:t>Attention </a:t>
            </a:r>
            <a:r>
              <a:rPr kumimoji="1" lang="ja-JP" altLang="en-US" dirty="0"/>
              <a:t>導出における </a:t>
            </a:r>
            <a:r>
              <a:rPr kumimoji="1" lang="en-US" altLang="ja-JP" dirty="0"/>
              <a:t>Query, Key, Value </a:t>
            </a:r>
            <a:r>
              <a:rPr kumimoji="1" lang="ja-JP" altLang="en-US" dirty="0"/>
              <a:t>の関係図を示す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AC6957-B8B9-440C-B72A-12FD331A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86" y="2703266"/>
            <a:ext cx="7459439" cy="41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1FE165-F293-4C77-815E-1D614814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9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98AE1-56BF-4149-9B7F-B354FD1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B1C94F-438A-4580-8255-0206152C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実験 </a:t>
            </a:r>
            <a:r>
              <a:rPr kumimoji="1" lang="en-US" altLang="ja-JP" dirty="0">
                <a:latin typeface="+mn-ea"/>
              </a:rPr>
              <a:t>1 </a:t>
            </a:r>
            <a:r>
              <a:rPr kumimoji="1" lang="ja-JP" altLang="en-US" dirty="0">
                <a:latin typeface="+mn-ea"/>
              </a:rPr>
              <a:t>には以下 </a:t>
            </a:r>
            <a:r>
              <a:rPr kumimoji="1" lang="en-US" altLang="ja-JP" dirty="0">
                <a:latin typeface="+mn-ea"/>
              </a:rPr>
              <a:t>2 </a:t>
            </a:r>
            <a:r>
              <a:rPr kumimoji="1" lang="ja-JP" altLang="en-US" dirty="0">
                <a:latin typeface="+mn-ea"/>
              </a:rPr>
              <a:t>つの前提条件がある</a:t>
            </a:r>
            <a:endParaRPr kumimoji="1"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dirty="0">
                <a:latin typeface="+mn-ea"/>
              </a:rPr>
              <a:t>1. </a:t>
            </a:r>
            <a:r>
              <a:rPr kumimoji="1" lang="ja-JP" altLang="en-US" dirty="0">
                <a:latin typeface="+mn-ea"/>
              </a:rPr>
              <a:t>提案モデルの </a:t>
            </a:r>
            <a:r>
              <a:rPr kumimoji="1" lang="en-US" altLang="ja-JP" dirty="0">
                <a:latin typeface="+mn-ea"/>
              </a:rPr>
              <a:t>Transformer </a:t>
            </a:r>
            <a:r>
              <a:rPr kumimoji="1" lang="ja-JP" altLang="en-US" dirty="0">
                <a:latin typeface="+mn-ea"/>
              </a:rPr>
              <a:t>エンコーダ層の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Multi-Head Attention </a:t>
            </a:r>
            <a:r>
              <a:rPr kumimoji="1" lang="ja-JP" altLang="en-US" dirty="0">
                <a:latin typeface="+mn-ea"/>
              </a:rPr>
              <a:t>数は一般的には </a:t>
            </a:r>
            <a:r>
              <a:rPr kumimoji="1" lang="en-US" altLang="ja-JP" dirty="0">
                <a:latin typeface="+mn-ea"/>
              </a:rPr>
              <a:t>8 </a:t>
            </a:r>
            <a:r>
              <a:rPr kumimoji="1" lang="ja-JP" altLang="en-US" dirty="0">
                <a:latin typeface="+mn-ea"/>
              </a:rPr>
              <a:t>であるが</a:t>
            </a:r>
            <a:r>
              <a:rPr kumimoji="1" lang="en-US" altLang="ja-JP" dirty="0">
                <a:latin typeface="+mn-ea"/>
              </a:rPr>
              <a:t>,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</a:t>
            </a:r>
            <a:r>
              <a:rPr kumimoji="1" lang="ja-JP" altLang="en-US" dirty="0">
                <a:latin typeface="+mn-ea"/>
              </a:rPr>
              <a:t>プログラムの正確さの確認のため</a:t>
            </a:r>
            <a:r>
              <a:rPr kumimoji="1" lang="en-US" altLang="ja-JP" dirty="0">
                <a:latin typeface="+mn-ea"/>
              </a:rPr>
              <a:t>, </a:t>
            </a:r>
            <a:r>
              <a:rPr kumimoji="1" lang="ja-JP" altLang="en-US" dirty="0">
                <a:latin typeface="+mn-ea"/>
              </a:rPr>
              <a:t>今回の実験では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    </a:t>
            </a:r>
            <a:r>
              <a:rPr kumimoji="1" lang="en-US" altLang="ja-JP" dirty="0">
                <a:latin typeface="+mn-ea"/>
              </a:rPr>
              <a:t>1 </a:t>
            </a:r>
            <a:r>
              <a:rPr kumimoji="1" lang="ja-JP" altLang="en-US" dirty="0">
                <a:latin typeface="+mn-ea"/>
              </a:rPr>
              <a:t>とした</a:t>
            </a:r>
            <a:r>
              <a:rPr kumimoji="1" lang="en-US" altLang="ja-JP" dirty="0">
                <a:latin typeface="+mn-ea"/>
              </a:rPr>
              <a:t>. </a:t>
            </a:r>
            <a:endParaRPr lang="en-US" altLang="ja-JP" dirty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dirty="0">
                <a:latin typeface="+mn-ea"/>
              </a:rPr>
              <a:t>2. Transformer </a:t>
            </a:r>
            <a:r>
              <a:rPr kumimoji="1" lang="ja-JP" altLang="en-US" dirty="0">
                <a:latin typeface="+mn-ea"/>
              </a:rPr>
              <a:t>エンコーダ層での </a:t>
            </a:r>
            <a:r>
              <a:rPr kumimoji="1" lang="en-US" altLang="ja-JP" dirty="0">
                <a:latin typeface="+mn-ea"/>
              </a:rPr>
              <a:t>Attention </a:t>
            </a:r>
            <a:r>
              <a:rPr kumimoji="1" lang="ja-JP" altLang="en-US" dirty="0">
                <a:latin typeface="+mn-ea"/>
              </a:rPr>
              <a:t>の重み計算時</a:t>
            </a:r>
            <a:br>
              <a:rPr kumimoji="1" lang="en-US" altLang="ja-JP" dirty="0">
                <a:latin typeface="+mn-ea"/>
              </a:rPr>
            </a:br>
            <a:r>
              <a:rPr kumimoji="1" lang="en-US" altLang="ja-JP" dirty="0">
                <a:latin typeface="+mn-ea"/>
              </a:rPr>
              <a:t>    </a:t>
            </a:r>
            <a:r>
              <a:rPr kumimoji="1" lang="ja-JP" altLang="en-US" dirty="0">
                <a:latin typeface="+mn-ea"/>
              </a:rPr>
              <a:t>は入力文章の </a:t>
            </a:r>
            <a:r>
              <a:rPr kumimoji="1" lang="en-US" altLang="ja-JP" dirty="0">
                <a:latin typeface="+mn-ea"/>
              </a:rPr>
              <a:t>Padding </a:t>
            </a:r>
            <a:r>
              <a:rPr kumimoji="1" lang="ja-JP" altLang="en-US" dirty="0">
                <a:latin typeface="+mn-ea"/>
              </a:rPr>
              <a:t>部分の特徴量に関する考慮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　 をしていない</a:t>
            </a:r>
            <a:r>
              <a:rPr kumimoji="1" lang="en-US" altLang="ja-JP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1236946-7BEB-4147-94AF-B6714E6B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2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145D2-FAC2-418A-8253-ECF75D2D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rPr>
              <a:t>評判分析チェック用データ</a:t>
            </a:r>
            <a:endParaRPr kumimoji="1"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B1B1168-FCE2-42AD-8FD6-9F27D981E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412959"/>
              </p:ext>
            </p:extLst>
          </p:nvPr>
        </p:nvGraphicFramePr>
        <p:xfrm>
          <a:off x="1096206" y="2338598"/>
          <a:ext cx="7922104" cy="420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052">
                  <a:extLst>
                    <a:ext uri="{9D8B030D-6E8A-4147-A177-3AD203B41FA5}">
                      <a16:colId xmlns:a16="http://schemas.microsoft.com/office/drawing/2014/main" val="3517919396"/>
                    </a:ext>
                  </a:extLst>
                </a:gridCol>
                <a:gridCol w="3961052">
                  <a:extLst>
                    <a:ext uri="{9D8B030D-6E8A-4147-A177-3AD203B41FA5}">
                      <a16:colId xmlns:a16="http://schemas.microsoft.com/office/drawing/2014/main" val="401737208"/>
                    </a:ext>
                  </a:extLst>
                </a:gridCol>
              </a:tblGrid>
              <a:tr h="7264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ラベル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20803"/>
                  </a:ext>
                </a:extLst>
              </a:tr>
              <a:tr h="16585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繁華街に歩いていける距離でとても便利でした。朝食もとてもおいしく、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素敵な休暇を過ごせました。ありがとうございました。近くにある西苑という中華料理屋さんとてもおいしかったです！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70296"/>
                  </a:ext>
                </a:extLst>
              </a:tr>
              <a:tr h="139669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円キャッシュバックに魅力を感じ、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泊してみました。今となると、魅力なく、２回目は無しです。ラブホテルに一人で泊まっているような感じで、イヤな感じを受けたのは私だけ？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23153"/>
                  </a:ext>
                </a:extLst>
              </a:tr>
            </a:tbl>
          </a:graphicData>
        </a:graphic>
      </p:graphicFrame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7F3344-109E-4D32-87D6-27301159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05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62CDD-8116-42D5-9176-CA44FA4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100" dirty="0"/>
              <a:t>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0D106-D172-413E-96B5-B399248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97001"/>
            <a:ext cx="6591985" cy="5562600"/>
          </a:xfrm>
        </p:spPr>
        <p:txBody>
          <a:bodyPr>
            <a:normAutofit fontScale="92500"/>
          </a:bodyPr>
          <a:lstStyle/>
          <a:p>
            <a:r>
              <a:rPr lang="ja-JP" altLang="en-US" sz="2200" dirty="0">
                <a:latin typeface="+mn-ea"/>
              </a:rPr>
              <a:t>楽天トラベルレビューの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アスペクトセンチメントタグ付きコーパスを使用</a:t>
            </a:r>
            <a:endParaRPr lang="en-US" altLang="ja-JP" sz="2200" dirty="0"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楽天トラベルのレビュー約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万文について、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立地、部屋、食事等の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  <a:t>7</a:t>
            </a: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項目のアスペクトに対する</a:t>
            </a:r>
            <a:br>
              <a:rPr lang="en-US" altLang="ja-JP" sz="22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ポジティブまたはネガティブのタグが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ja-JP" altLang="en-US" sz="2200" b="0" i="0" dirty="0">
                <a:solidFill>
                  <a:srgbClr val="000000"/>
                </a:solidFill>
                <a:effectLst/>
                <a:latin typeface="+mn-ea"/>
              </a:rPr>
              <a:t>付与されている</a:t>
            </a:r>
            <a:endParaRPr lang="en-US" altLang="ja-JP" sz="22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ja-JP" sz="2200" dirty="0">
              <a:latin typeface="+mn-ea"/>
            </a:endParaRPr>
          </a:p>
          <a:p>
            <a:r>
              <a:rPr lang="ja-JP" altLang="en-US" sz="2200" dirty="0">
                <a:latin typeface="+mn-ea"/>
              </a:rPr>
              <a:t>文章があるクラスに属していれば </a:t>
            </a:r>
            <a:r>
              <a:rPr lang="en-US" altLang="ja-JP" sz="2200" dirty="0">
                <a:latin typeface="+mn-ea"/>
              </a:rPr>
              <a:t>1 </a:t>
            </a:r>
            <a:r>
              <a:rPr lang="ja-JP" altLang="en-US" sz="2200" dirty="0">
                <a:latin typeface="+mn-ea"/>
              </a:rPr>
              <a:t>、</a:t>
            </a:r>
            <a:br>
              <a:rPr lang="en-US" altLang="ja-JP" sz="2200" dirty="0">
                <a:latin typeface="+mn-ea"/>
              </a:rPr>
            </a:br>
            <a:r>
              <a:rPr lang="ja-JP" altLang="en-US" sz="2200" dirty="0">
                <a:latin typeface="+mn-ea"/>
              </a:rPr>
              <a:t>属していなければ </a:t>
            </a:r>
            <a:r>
              <a:rPr lang="en-US" altLang="ja-JP" sz="2200" dirty="0">
                <a:latin typeface="+mn-ea"/>
              </a:rPr>
              <a:t>0 </a:t>
            </a:r>
            <a:r>
              <a:rPr lang="ja-JP" altLang="en-US" sz="2200" dirty="0">
                <a:latin typeface="+mn-ea"/>
              </a:rPr>
              <a:t>というラベルが付与されている</a:t>
            </a:r>
            <a:endParaRPr lang="en-US" altLang="ja-JP" sz="2200" dirty="0">
              <a:latin typeface="+mn-ea"/>
            </a:endParaRPr>
          </a:p>
          <a:p>
            <a:pPr marL="0" indent="0">
              <a:buNone/>
            </a:pPr>
            <a:r>
              <a:rPr lang="ja-JP" altLang="en-US" sz="1500" dirty="0"/>
              <a:t>　</a:t>
            </a:r>
            <a:endParaRPr lang="en-US" altLang="ja-JP" sz="1500" dirty="0"/>
          </a:p>
          <a:p>
            <a:r>
              <a:rPr lang="ja-JP" altLang="en-US" sz="1500" dirty="0"/>
              <a:t>次ページにデータの具体例を示す</a:t>
            </a: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楽天データセット </a:t>
            </a:r>
            <a:r>
              <a:rPr lang="en-US" altLang="ja-JP" sz="10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https://dsc.repo.nii.ac.jp/?action=pages_view_main&amp;active_action=repository_view_main_item_detail&amp;item_id=1752&amp;item_no=1&amp;page_id=13&amp;block_id=</a:t>
            </a:r>
            <a:r>
              <a:rPr lang="en-US" altLang="ja-JP" sz="1000" dirty="0">
                <a:solidFill>
                  <a:schemeClr val="tx1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US" altLang="ja-JP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000" dirty="0">
                <a:latin typeface="+mn-ea"/>
              </a:rPr>
              <a:t>作成者</a:t>
            </a:r>
            <a:endParaRPr lang="en-US" altLang="ja-JP" sz="1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000" i="0" dirty="0">
                <a:solidFill>
                  <a:srgbClr val="000000"/>
                </a:solidFill>
                <a:latin typeface="+mn-ea"/>
              </a:rPr>
              <a:t>https://global.rakuten.com/corp/</a:t>
            </a:r>
            <a:endParaRPr lang="ja-JP" altLang="en-US" sz="1000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B0B4224-91C0-44D7-914F-1322EDA0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A5CF9-84B1-41FA-A241-380F997D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93589"/>
            <a:ext cx="6589199" cy="1280890"/>
          </a:xfrm>
        </p:spPr>
        <p:txBody>
          <a:bodyPr>
            <a:normAutofit/>
          </a:bodyPr>
          <a:lstStyle/>
          <a:p>
            <a:br>
              <a:rPr lang="en-US" altLang="ja-JP" sz="2100" dirty="0">
                <a:latin typeface="+mn-ea"/>
                <a:ea typeface="+mn-ea"/>
              </a:rPr>
            </a:br>
            <a:r>
              <a:rPr lang="ja-JP" altLang="en-US" sz="2100" dirty="0">
                <a:latin typeface="+mn-ea"/>
                <a:ea typeface="+mn-ea"/>
              </a:rPr>
              <a:t>データの具体例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FC7912-D0B6-4DDA-A61E-C0EDCA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32290"/>
            <a:ext cx="6591985" cy="5304329"/>
          </a:xfrm>
        </p:spPr>
        <p:txBody>
          <a:bodyPr/>
          <a:lstStyle/>
          <a:p>
            <a:r>
              <a:rPr lang="ja-JP" altLang="en-US" dirty="0"/>
              <a:t>属しているクラス数を </a:t>
            </a:r>
            <a:r>
              <a:rPr lang="en-US" altLang="ja-JP" dirty="0"/>
              <a:t>k</a:t>
            </a:r>
            <a:r>
              <a:rPr lang="ja-JP" altLang="en-US" dirty="0"/>
              <a:t> とし、クラス数を</a:t>
            </a:r>
            <a:r>
              <a:rPr lang="en-US" altLang="ja-JP" dirty="0"/>
              <a:t> N </a:t>
            </a:r>
            <a:r>
              <a:rPr lang="ja-JP" altLang="en-US" dirty="0"/>
              <a:t>とすると、</a:t>
            </a:r>
            <a:br>
              <a:rPr lang="en-US" altLang="ja-JP" dirty="0"/>
            </a:br>
            <a:r>
              <a:rPr lang="ja-JP" altLang="en-US" dirty="0"/>
              <a:t>クラス情報は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 </a:t>
            </a:r>
            <a:r>
              <a:rPr lang="en-US" altLang="ja-JP" b="0" i="1" dirty="0">
                <a:solidFill>
                  <a:srgbClr val="1D1C1D"/>
                </a:solidFill>
                <a:effectLst/>
                <a:latin typeface="NotoSansJP"/>
              </a:rPr>
              <a:t>k of N 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ベクトルの形式になる</a:t>
            </a:r>
            <a:endParaRPr lang="ja-JP" altLang="en-US" dirty="0"/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BE82D8A2-6661-48DB-8C77-7C3701E9D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1991"/>
              </p:ext>
            </p:extLst>
          </p:nvPr>
        </p:nvGraphicFramePr>
        <p:xfrm>
          <a:off x="889751" y="2116667"/>
          <a:ext cx="7967200" cy="474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404">
                  <a:extLst>
                    <a:ext uri="{9D8B030D-6E8A-4147-A177-3AD203B41FA5}">
                      <a16:colId xmlns:a16="http://schemas.microsoft.com/office/drawing/2014/main" val="1060049001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81114930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942599353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1084675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61893519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479045744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76322741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37920922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4075143100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2069981135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83367067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7135268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61177623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3095003866"/>
                    </a:ext>
                  </a:extLst>
                </a:gridCol>
                <a:gridCol w="312414">
                  <a:extLst>
                    <a:ext uri="{9D8B030D-6E8A-4147-A177-3AD203B41FA5}">
                      <a16:colId xmlns:a16="http://schemas.microsoft.com/office/drawing/2014/main" val="1325663438"/>
                    </a:ext>
                  </a:extLst>
                </a:gridCol>
              </a:tblGrid>
              <a:tr h="1737488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サービス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05186"/>
                  </a:ext>
                </a:extLst>
              </a:tr>
              <a:tr h="148611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お部屋も広くて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お料理もとても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美しく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部屋の露天風呂からは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星がプラネタリウムのように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広がっていて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とにかく</a:t>
                      </a:r>
                      <a:b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最高でした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92190"/>
                  </a:ext>
                </a:extLst>
              </a:tr>
              <a:tr h="1289345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一部の方が指摘した通り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廊下が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タバコ臭いのが気になりました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36216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CFB059-9A09-4AB2-B22B-95DE5DCB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8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9F14C-55AB-4C3D-9E9A-383E2522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4758314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+mn-ea"/>
              </a:rPr>
              <a:t>本発表では</a:t>
            </a:r>
            <a:r>
              <a:rPr lang="en-US" altLang="ja-JP" sz="2000" dirty="0">
                <a:latin typeface="+mn-ea"/>
              </a:rPr>
              <a:t>,</a:t>
            </a:r>
            <a:r>
              <a:rPr lang="ja-JP" altLang="en-US" sz="2000" dirty="0">
                <a:latin typeface="+mn-ea"/>
              </a:rPr>
              <a:t>　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先述のアスペクトベースのデータセットではなく</a:t>
            </a:r>
            <a:r>
              <a:rPr lang="en-US" altLang="ja-JP" sz="2000" dirty="0">
                <a:latin typeface="+mn-ea"/>
              </a:rPr>
              <a:t>,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シンプルなポジティブ </a:t>
            </a:r>
            <a:r>
              <a:rPr lang="en-US" altLang="ja-JP" sz="2000" dirty="0">
                <a:latin typeface="+mn-ea"/>
              </a:rPr>
              <a:t>( 1 ) </a:t>
            </a:r>
            <a:r>
              <a:rPr lang="ja-JP" altLang="en-US" sz="2000" dirty="0">
                <a:latin typeface="+mn-ea"/>
              </a:rPr>
              <a:t>とネガティブ </a:t>
            </a:r>
            <a:r>
              <a:rPr lang="en-US" altLang="ja-JP" sz="2000" dirty="0">
                <a:latin typeface="+mn-ea"/>
              </a:rPr>
              <a:t>( 0 )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のラベルが付与されたデータセットを用いて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値分類をした</a:t>
            </a:r>
            <a:endParaRPr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latin typeface="+mn-ea"/>
              </a:rPr>
              <a:t>　</a:t>
            </a:r>
            <a:r>
              <a:rPr kumimoji="1" lang="ja-JP" altLang="en-US" sz="2000" dirty="0">
                <a:latin typeface="+mn-ea"/>
              </a:rPr>
              <a:t>関連研究をベースに</a:t>
            </a:r>
            <a:r>
              <a:rPr lang="ja-JP" altLang="en-US" sz="2000" dirty="0">
                <a:latin typeface="+mn-ea"/>
              </a:rPr>
              <a:t>構築</a:t>
            </a:r>
            <a:r>
              <a:rPr kumimoji="1" lang="ja-JP" altLang="en-US" sz="2000" dirty="0">
                <a:latin typeface="+mn-ea"/>
              </a:rPr>
              <a:t>中のモデルの一部の性能を</a:t>
            </a:r>
            <a:br>
              <a:rPr kumimoji="1" lang="en-US" altLang="ja-JP" sz="2000" dirty="0">
                <a:latin typeface="+mn-ea"/>
              </a:rPr>
            </a:br>
            <a:r>
              <a:rPr kumimoji="1" lang="ja-JP" altLang="en-US" sz="2000" dirty="0">
                <a:latin typeface="+mn-ea"/>
              </a:rPr>
              <a:t>　確認するため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8FC317F-6B72-4C83-AD6A-9FC720AB63B5}"/>
              </a:ext>
            </a:extLst>
          </p:cNvPr>
          <p:cNvSpPr/>
          <p:nvPr/>
        </p:nvSpPr>
        <p:spPr>
          <a:xfrm rot="16200000">
            <a:off x="4590166" y="2660295"/>
            <a:ext cx="453155" cy="489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E58E2FD-C755-4BAF-A457-4C654D5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6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33E8E-5A00-4741-A03B-5E4D3582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1" lang="en-US" altLang="ja-JP" sz="2800" dirty="0"/>
            </a:br>
            <a:r>
              <a:rPr lang="ja-JP" altLang="en-US" sz="2800" dirty="0"/>
              <a:t>はじ</a:t>
            </a:r>
            <a:r>
              <a:rPr kumimoji="1" lang="ja-JP" altLang="en-US" sz="2800" dirty="0"/>
              <a:t>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CEE60-61C8-441A-B8A9-00711D31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88341"/>
            <a:ext cx="6591985" cy="49442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+mn-ea"/>
              </a:rPr>
              <a:t>・</a:t>
            </a:r>
            <a:r>
              <a:rPr lang="ja-JP" altLang="en-US" sz="2000" dirty="0">
                <a:latin typeface="+mn-ea"/>
              </a:rPr>
              <a:t>近年、説明可能な人工知能が注目されている</a:t>
            </a: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評判分析での評価理由や</a:t>
            </a:r>
            <a:r>
              <a:rPr kumimoji="1" lang="en-US" altLang="ja-JP" sz="2000" dirty="0"/>
              <a:t>,</a:t>
            </a:r>
            <a:r>
              <a:rPr lang="ja-JP" altLang="en-US" sz="2000" dirty="0"/>
              <a:t> 分析結果の原因</a:t>
            </a:r>
            <a:br>
              <a:rPr lang="en-US" altLang="ja-JP" sz="2000" dirty="0"/>
            </a:br>
            <a:r>
              <a:rPr lang="ja-JP" altLang="en-US" sz="2000" dirty="0"/>
              <a:t>　</a:t>
            </a:r>
            <a:r>
              <a:rPr kumimoji="1" lang="ja-JP" altLang="en-US" sz="2000" dirty="0"/>
              <a:t>の説明</a:t>
            </a:r>
            <a:r>
              <a:rPr lang="ja-JP" altLang="en-US" sz="2000" dirty="0"/>
              <a:t>が求められている</a:t>
            </a:r>
            <a:br>
              <a:rPr lang="en-US" altLang="ja-JP" sz="2000" dirty="0"/>
            </a:b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・関連研究として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渥美らが取り組んでいる</a:t>
            </a:r>
            <a:br>
              <a:rPr kumimoji="1" lang="en-US" altLang="ja-JP" sz="2000" dirty="0"/>
            </a:br>
            <a:r>
              <a:rPr kumimoji="1" lang="ja-JP" altLang="en-US" sz="2000" dirty="0"/>
              <a:t>　</a:t>
            </a:r>
            <a:r>
              <a:rPr kumimoji="1" lang="ja-JP" altLang="en-US" sz="2000" dirty="0">
                <a:solidFill>
                  <a:srgbClr val="FF0000"/>
                </a:solidFill>
              </a:rPr>
              <a:t>アスペクトベースの感情分析</a:t>
            </a:r>
            <a:r>
              <a:rPr kumimoji="1" lang="ja-JP" altLang="en-US" sz="2000" dirty="0"/>
              <a:t>がある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感情・評判分析のタスクの </a:t>
            </a:r>
            <a:r>
              <a:rPr kumimoji="1" lang="en-US" altLang="ja-JP" sz="2000" dirty="0"/>
              <a:t>1 </a:t>
            </a:r>
            <a:r>
              <a:rPr kumimoji="1" lang="ja-JP" altLang="en-US" sz="2000" dirty="0"/>
              <a:t>つであり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文脈情報の</a:t>
            </a:r>
            <a:br>
              <a:rPr kumimoji="1" lang="en-US" altLang="ja-JP" sz="2000" dirty="0"/>
            </a:br>
            <a:r>
              <a:rPr kumimoji="1" lang="ja-JP" altLang="en-US" sz="2000" dirty="0"/>
              <a:t>　解析に重点を置いた分析研究である</a:t>
            </a:r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89F88303-28C2-46C1-AFB2-B3CB5EC1086E}"/>
              </a:ext>
            </a:extLst>
          </p:cNvPr>
          <p:cNvSpPr/>
          <p:nvPr/>
        </p:nvSpPr>
        <p:spPr>
          <a:xfrm>
            <a:off x="3607474" y="2460493"/>
            <a:ext cx="417669" cy="411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86B6D8-3BFF-4E37-AB89-9D05BD8F8E25}"/>
              </a:ext>
            </a:extLst>
          </p:cNvPr>
          <p:cNvSpPr txBox="1"/>
          <p:nvPr/>
        </p:nvSpPr>
        <p:spPr>
          <a:xfrm>
            <a:off x="4146523" y="2471411"/>
            <a:ext cx="362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自然言語処理の分野では</a:t>
            </a:r>
            <a:r>
              <a:rPr kumimoji="1" lang="en-US" altLang="ja-JP" sz="2000" dirty="0">
                <a:latin typeface="+mn-ea"/>
              </a:rPr>
              <a:t>…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FC3F3DD8-24FF-46F4-8EEC-CDFC45B4FDEB}"/>
              </a:ext>
            </a:extLst>
          </p:cNvPr>
          <p:cNvSpPr/>
          <p:nvPr/>
        </p:nvSpPr>
        <p:spPr>
          <a:xfrm>
            <a:off x="3615566" y="4871484"/>
            <a:ext cx="459546" cy="400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85A90A2-0B07-46CB-A2B8-5A419536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DEAEAE1-10A7-414F-85AE-DAAD943A9399}"/>
              </a:ext>
            </a:extLst>
          </p:cNvPr>
          <p:cNvSpPr/>
          <p:nvPr/>
        </p:nvSpPr>
        <p:spPr>
          <a:xfrm>
            <a:off x="1472750" y="6319063"/>
            <a:ext cx="7290924" cy="46206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ja-JP" altLang="en-US" sz="1000" dirty="0"/>
              <a:t>・三浦義栄</a:t>
            </a:r>
            <a:r>
              <a:rPr lang="en-US" altLang="ja-JP" sz="1000" dirty="0"/>
              <a:t>, </a:t>
            </a:r>
            <a:r>
              <a:rPr lang="ja-JP" altLang="en-US" sz="1000" dirty="0"/>
              <a:t>渥美雅保</a:t>
            </a:r>
            <a:r>
              <a:rPr lang="en-US" altLang="ja-JP" sz="1000" dirty="0"/>
              <a:t>. </a:t>
            </a:r>
            <a:r>
              <a:rPr lang="ja-JP" altLang="en-US" sz="1000" dirty="0"/>
              <a:t>事前学習言語モデルを用い たアスペクトベースセンチメント分析ニューラ ルネットワーク</a:t>
            </a:r>
            <a:r>
              <a:rPr lang="en-US" altLang="ja-JP" sz="1000" dirty="0"/>
              <a:t>. </a:t>
            </a:r>
            <a:r>
              <a:rPr lang="ja-JP" altLang="en-US" sz="1000" dirty="0"/>
              <a:t>人工知能学会全国大会論文集 第 </a:t>
            </a:r>
            <a:r>
              <a:rPr lang="en-US" altLang="ja-JP" sz="1000" dirty="0"/>
              <a:t>35 </a:t>
            </a:r>
            <a:r>
              <a:rPr lang="ja-JP" altLang="en-US" sz="1000" dirty="0"/>
              <a:t>回全国大会 </a:t>
            </a:r>
            <a:r>
              <a:rPr lang="en-US" altLang="ja-JP" sz="1000" dirty="0"/>
              <a:t>(2021), pp. 2Yin507–2Yin507. </a:t>
            </a:r>
            <a:r>
              <a:rPr lang="ja-JP" altLang="en-US" sz="1000" dirty="0"/>
              <a:t>一般社団法人 人工知能学会</a:t>
            </a:r>
            <a:r>
              <a:rPr lang="en-US" altLang="ja-JP" sz="1000" dirty="0"/>
              <a:t>, 2021. </a:t>
            </a:r>
            <a:endParaRPr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31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3E946-85B9-4EA7-9E72-9DAA688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400" dirty="0"/>
              <a:t>実験時の </a:t>
            </a:r>
            <a:r>
              <a:rPr lang="en-US" altLang="ja-JP" sz="2400" dirty="0"/>
              <a:t>BERT </a:t>
            </a:r>
            <a:r>
              <a:rPr lang="ja-JP" altLang="en-US" sz="2400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A900A-306E-4854-B967-1BEA021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082373"/>
            <a:ext cx="6686550" cy="3941909"/>
          </a:xfrm>
        </p:spPr>
        <p:txBody>
          <a:bodyPr/>
          <a:lstStyle/>
          <a:p>
            <a:r>
              <a:rPr lang="ja-JP" altLang="en-US" sz="2000" dirty="0"/>
              <a:t>文章を多クラスに分類するシンプルな </a:t>
            </a:r>
            <a:r>
              <a:rPr lang="en-US" altLang="ja-JP" sz="2000" dirty="0"/>
              <a:t>BERT </a:t>
            </a:r>
            <a:r>
              <a:rPr lang="ja-JP" altLang="en-US" sz="2000" dirty="0"/>
              <a:t>モデル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</a:t>
            </a:r>
            <a:r>
              <a:rPr lang="ja-JP" altLang="en-US" sz="2000" dirty="0"/>
              <a:t>．分散表現を獲得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</a:t>
            </a:r>
            <a:r>
              <a:rPr lang="ja-JP" altLang="en-US" sz="2000" dirty="0"/>
              <a:t>．分類器による推定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8AB1AE-7B1A-4691-A565-422C463D12FD}"/>
              </a:ext>
            </a:extLst>
          </p:cNvPr>
          <p:cNvSpPr/>
          <p:nvPr/>
        </p:nvSpPr>
        <p:spPr>
          <a:xfrm>
            <a:off x="1219176" y="4238543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E6F229-683C-466C-BAC1-FC5DBBE0D68E}"/>
              </a:ext>
            </a:extLst>
          </p:cNvPr>
          <p:cNvSpPr/>
          <p:nvPr/>
        </p:nvSpPr>
        <p:spPr>
          <a:xfrm>
            <a:off x="3127348" y="4238544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ＢＥＲＴ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857A5D-E93C-4C25-9EF6-FFD688215729}"/>
              </a:ext>
            </a:extLst>
          </p:cNvPr>
          <p:cNvSpPr/>
          <p:nvPr/>
        </p:nvSpPr>
        <p:spPr>
          <a:xfrm>
            <a:off x="2020615" y="4775406"/>
            <a:ext cx="1014797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8677C-B515-40D9-93FE-84C8C8936D5E}"/>
              </a:ext>
            </a:extLst>
          </p:cNvPr>
          <p:cNvSpPr txBox="1"/>
          <p:nvPr/>
        </p:nvSpPr>
        <p:spPr>
          <a:xfrm>
            <a:off x="2081862" y="4375990"/>
            <a:ext cx="7494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>
                <a:latin typeface="+mn-ea"/>
              </a:rPr>
              <a:t>単語</a:t>
            </a:r>
            <a:r>
              <a:rPr kumimoji="1" lang="en-US" altLang="ja-JP" sz="1350" dirty="0">
                <a:latin typeface="+mn-ea"/>
              </a:rPr>
              <a:t>ID</a:t>
            </a:r>
            <a:endParaRPr kumimoji="1" lang="ja-JP" altLang="en-US" sz="1350" dirty="0">
              <a:latin typeface="+mn-ea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262085-FAEC-4AA8-90DB-DA9163A1E08B}"/>
              </a:ext>
            </a:extLst>
          </p:cNvPr>
          <p:cNvSpPr/>
          <p:nvPr/>
        </p:nvSpPr>
        <p:spPr>
          <a:xfrm>
            <a:off x="4970042" y="4299528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分類器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0C3CBC-5A50-43A3-A447-7C2EFCF6D232}"/>
              </a:ext>
            </a:extLst>
          </p:cNvPr>
          <p:cNvSpPr/>
          <p:nvPr/>
        </p:nvSpPr>
        <p:spPr>
          <a:xfrm>
            <a:off x="6812736" y="4300565"/>
            <a:ext cx="632129" cy="1103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350" dirty="0"/>
              <a:t>推定結果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85BD2-ECFC-449F-A015-7C7450012917}"/>
              </a:ext>
            </a:extLst>
          </p:cNvPr>
          <p:cNvSpPr/>
          <p:nvPr/>
        </p:nvSpPr>
        <p:spPr>
          <a:xfrm>
            <a:off x="3876587" y="4775338"/>
            <a:ext cx="1008798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48136A7-11F9-4C1C-A1F6-EBA91371239F}"/>
              </a:ext>
            </a:extLst>
          </p:cNvPr>
          <p:cNvSpPr/>
          <p:nvPr/>
        </p:nvSpPr>
        <p:spPr>
          <a:xfrm>
            <a:off x="5686827" y="4790164"/>
            <a:ext cx="1093453" cy="357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62D722-7DEE-4FB8-930C-37F5B868EAD3}"/>
              </a:ext>
            </a:extLst>
          </p:cNvPr>
          <p:cNvSpPr txBox="1"/>
          <p:nvPr/>
        </p:nvSpPr>
        <p:spPr>
          <a:xfrm>
            <a:off x="3910489" y="4299528"/>
            <a:ext cx="9748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dirty="0">
                <a:latin typeface="+mn-ea"/>
              </a:rPr>
              <a:t>[CLS]</a:t>
            </a:r>
            <a:r>
              <a:rPr kumimoji="1" lang="ja-JP" altLang="en-US" sz="1350" dirty="0">
                <a:latin typeface="+mn-ea"/>
              </a:rPr>
              <a:t>の分散表現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B7A889-3534-41B9-A388-81B1AB85F8E8}"/>
              </a:ext>
            </a:extLst>
          </p:cNvPr>
          <p:cNvSpPr txBox="1"/>
          <p:nvPr/>
        </p:nvSpPr>
        <p:spPr>
          <a:xfrm>
            <a:off x="5738257" y="4366216"/>
            <a:ext cx="8317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　推定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8E2CF6-9E6B-43C2-A22C-64DA5CBA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3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D1AC9-5D7C-4666-B848-A3FEE2D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sz="2100" dirty="0"/>
            </a:br>
            <a:r>
              <a:rPr lang="ja-JP" altLang="en-US" sz="2100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38696-2DC8-4B72-8BBA-A04E1F39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05000"/>
            <a:ext cx="6686550" cy="4328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・アスペクトベースの感情分析</a:t>
            </a:r>
            <a:br>
              <a:rPr lang="en-US" altLang="ja-JP" sz="3600" dirty="0">
                <a:latin typeface="+mn-ea"/>
              </a:rPr>
            </a:b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文章中に含まれる</a:t>
            </a:r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アスペクト情報</a:t>
            </a:r>
            <a:r>
              <a:rPr lang="ja-JP" altLang="en-US" sz="3600" dirty="0">
                <a:latin typeface="+mn-ea"/>
              </a:rPr>
              <a:t>を利用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br>
              <a:rPr lang="en-US" altLang="ja-JP" sz="3600" dirty="0">
                <a:latin typeface="+mn-ea"/>
              </a:rPr>
            </a:br>
            <a:endParaRPr lang="en-US" altLang="ja-JP" sz="3600" dirty="0">
              <a:latin typeface="+mn-ea"/>
            </a:endParaRPr>
          </a:p>
          <a:p>
            <a:endParaRPr lang="en-US" altLang="ja-JP" sz="3600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どの様なことについて書かれた文章なのかを分析</a:t>
            </a:r>
            <a:br>
              <a:rPr lang="en-US" altLang="ja-JP" sz="1650" dirty="0"/>
            </a:br>
            <a:br>
              <a:rPr lang="en-US" altLang="ja-JP" sz="1500" dirty="0"/>
            </a:br>
            <a:br>
              <a:rPr lang="en-US" altLang="ja-JP" sz="1500" dirty="0"/>
            </a:br>
            <a:endParaRPr lang="en-US" altLang="ja-JP" sz="15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F21ECDD-F35B-4CFB-ADDD-4150EB8E3174}"/>
              </a:ext>
            </a:extLst>
          </p:cNvPr>
          <p:cNvSpPr/>
          <p:nvPr/>
        </p:nvSpPr>
        <p:spPr>
          <a:xfrm>
            <a:off x="2680782" y="3498155"/>
            <a:ext cx="463660" cy="116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DA7E2AB-DFEA-46C5-928D-E3CF10AAA5EA}"/>
              </a:ext>
            </a:extLst>
          </p:cNvPr>
          <p:cNvSpPr/>
          <p:nvPr/>
        </p:nvSpPr>
        <p:spPr>
          <a:xfrm>
            <a:off x="4572000" y="3632050"/>
            <a:ext cx="2630091" cy="1304364"/>
          </a:xfrm>
          <a:prstGeom prst="wedgeRectCallout">
            <a:avLst>
              <a:gd name="adj1" fmla="val -34596"/>
              <a:gd name="adj2" fmla="val -736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r>
              <a:rPr kumimoji="1" lang="ja-JP" altLang="en-US" sz="2000" dirty="0">
                <a:latin typeface="+mn-ea"/>
              </a:rPr>
              <a:t>・文章が何を対象？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・その対象の属性</a:t>
            </a:r>
          </a:p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1984FD5-BD78-48E2-A870-F7FA008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BA9BC-DBAE-4650-A52C-FF6EF56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4" y="2176758"/>
            <a:ext cx="7072113" cy="4732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200" dirty="0"/>
              <a:t>1. </a:t>
            </a:r>
            <a:r>
              <a:rPr lang="ja-JP" altLang="en-US" sz="2200" dirty="0"/>
              <a:t>アスペクトカテゴリの分類</a:t>
            </a:r>
            <a:br>
              <a:rPr lang="en-US" altLang="ja-JP" sz="2200" dirty="0"/>
            </a:br>
            <a:r>
              <a:rPr lang="ja-JP" altLang="en-US" sz="2200" dirty="0">
                <a:solidFill>
                  <a:schemeClr val="tx1"/>
                </a:solidFill>
              </a:rPr>
              <a:t>この場合は</a:t>
            </a:r>
            <a:r>
              <a:rPr lang="ja-JP" altLang="en-US" sz="2200" u="sng" dirty="0">
                <a:solidFill>
                  <a:schemeClr val="tx1"/>
                </a:solidFill>
              </a:rPr>
              <a:t>朝食</a:t>
            </a:r>
            <a:r>
              <a:rPr lang="en-US" altLang="ja-JP" sz="2200" u="sng" dirty="0">
                <a:solidFill>
                  <a:schemeClr val="tx1"/>
                </a:solidFill>
              </a:rPr>
              <a:t>,</a:t>
            </a:r>
            <a:r>
              <a:rPr lang="ja-JP" altLang="en-US" sz="2200" u="sng" dirty="0">
                <a:solidFill>
                  <a:schemeClr val="tx1"/>
                </a:solidFill>
              </a:rPr>
              <a:t> </a:t>
            </a:r>
            <a:r>
              <a:rPr lang="en-US" altLang="ja-JP" sz="2200" u="sng" dirty="0">
                <a:solidFill>
                  <a:schemeClr val="tx1"/>
                </a:solidFill>
              </a:rPr>
              <a:t> </a:t>
            </a:r>
            <a:r>
              <a:rPr lang="ja-JP" altLang="en-US" sz="2200" u="sng" dirty="0">
                <a:solidFill>
                  <a:schemeClr val="tx1"/>
                </a:solidFill>
              </a:rPr>
              <a:t>設備ポジティブ</a:t>
            </a:r>
            <a:br>
              <a:rPr lang="en-US" altLang="ja-JP" sz="2200" u="sng" dirty="0">
                <a:solidFill>
                  <a:schemeClr val="tx1"/>
                </a:solidFill>
              </a:rPr>
            </a:br>
            <a:endParaRPr lang="en-US" altLang="ja-JP" sz="2200" u="sng" dirty="0">
              <a:solidFill>
                <a:schemeClr val="tx1"/>
              </a:solidFill>
            </a:endParaRPr>
          </a:p>
          <a:p>
            <a:r>
              <a:rPr lang="en-US" altLang="ja-JP" sz="2200" dirty="0">
                <a:solidFill>
                  <a:schemeClr val="tx1"/>
                </a:solidFill>
              </a:rPr>
              <a:t>2.</a:t>
            </a:r>
            <a:r>
              <a:rPr lang="ja-JP" altLang="en-US" sz="2200" dirty="0">
                <a:solidFill>
                  <a:schemeClr val="tx1"/>
                </a:solidFill>
              </a:rPr>
              <a:t> ターゲットフレーズの特定</a:t>
            </a:r>
            <a:br>
              <a:rPr lang="en-US" altLang="ja-JP" sz="2200" dirty="0">
                <a:solidFill>
                  <a:schemeClr val="tx1"/>
                </a:solidFill>
              </a:rPr>
            </a:br>
            <a:r>
              <a:rPr lang="ja-JP" altLang="en-US" sz="2200" dirty="0">
                <a:solidFill>
                  <a:schemeClr val="tx1"/>
                </a:solidFill>
              </a:rPr>
              <a:t>この場合は</a:t>
            </a:r>
            <a:r>
              <a:rPr lang="ja-JP" altLang="en-US" sz="2200" u="sng" dirty="0">
                <a:solidFill>
                  <a:schemeClr val="tx1"/>
                </a:solidFill>
              </a:rPr>
              <a:t>朝ごはんと部屋</a:t>
            </a:r>
            <a:br>
              <a:rPr lang="en-US" altLang="ja-JP" sz="2200" dirty="0">
                <a:solidFill>
                  <a:schemeClr val="tx1"/>
                </a:solidFill>
              </a:rPr>
            </a:br>
            <a:endParaRPr lang="en-US" altLang="ja-JP" sz="2200" dirty="0">
              <a:solidFill>
                <a:schemeClr val="tx1"/>
              </a:solidFill>
            </a:endParaRPr>
          </a:p>
          <a:p>
            <a:r>
              <a:rPr lang="en-US" altLang="ja-JP" sz="2200" dirty="0">
                <a:solidFill>
                  <a:schemeClr val="tx1"/>
                </a:solidFill>
              </a:rPr>
              <a:t>3. </a:t>
            </a:r>
            <a:r>
              <a:rPr lang="ja-JP" altLang="en-US" sz="2200" dirty="0">
                <a:solidFill>
                  <a:schemeClr val="tx1"/>
                </a:solidFill>
              </a:rPr>
              <a:t>極性の推定</a:t>
            </a:r>
            <a:br>
              <a:rPr lang="en-US" altLang="ja-JP" sz="2200" dirty="0">
                <a:solidFill>
                  <a:schemeClr val="tx1"/>
                </a:solidFill>
              </a:rPr>
            </a:br>
            <a:r>
              <a:rPr lang="ja-JP" altLang="en-US" sz="2200" dirty="0">
                <a:solidFill>
                  <a:schemeClr val="tx1"/>
                </a:solidFill>
              </a:rPr>
              <a:t>この場合は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 dirty="0">
                <a:solidFill>
                  <a:schemeClr val="tx1"/>
                </a:solidFill>
              </a:rPr>
              <a:t>朝ごはんと部屋という</a:t>
            </a:r>
            <a:br>
              <a:rPr lang="en-US" altLang="ja-JP" sz="2200" dirty="0">
                <a:solidFill>
                  <a:schemeClr val="tx1"/>
                </a:solidFill>
              </a:rPr>
            </a:br>
            <a:r>
              <a:rPr lang="ja-JP" altLang="en-US" sz="2200" dirty="0">
                <a:solidFill>
                  <a:schemeClr val="tx1"/>
                </a:solidFill>
              </a:rPr>
              <a:t>フレーズが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 dirty="0">
                <a:solidFill>
                  <a:schemeClr val="tx1"/>
                </a:solidFill>
              </a:rPr>
              <a:t>ポジティブかネガティブか</a:t>
            </a:r>
            <a:br>
              <a:rPr lang="en-US" altLang="ja-JP" sz="2200" dirty="0">
                <a:solidFill>
                  <a:schemeClr val="tx1"/>
                </a:solidFill>
              </a:rPr>
            </a:br>
            <a:r>
              <a:rPr lang="ja-JP" altLang="en-US" sz="2200" dirty="0">
                <a:solidFill>
                  <a:schemeClr val="tx1"/>
                </a:solidFill>
              </a:rPr>
              <a:t>を推定</a:t>
            </a:r>
            <a:br>
              <a:rPr lang="en-US" altLang="ja-JP" sz="2000" dirty="0">
                <a:solidFill>
                  <a:schemeClr val="bg2"/>
                </a:solidFill>
              </a:rPr>
            </a:br>
            <a:endParaRPr lang="en-US" altLang="ja-JP" sz="20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C51647-B395-4B02-A852-1FCE522E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6914"/>
              </p:ext>
            </p:extLst>
          </p:nvPr>
        </p:nvGraphicFramePr>
        <p:xfrm>
          <a:off x="1467941" y="631189"/>
          <a:ext cx="6949532" cy="280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44">
                  <a:extLst>
                    <a:ext uri="{9D8B030D-6E8A-4147-A177-3AD203B41FA5}">
                      <a16:colId xmlns:a16="http://schemas.microsoft.com/office/drawing/2014/main" val="211801285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85519987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65246497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91309692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72381052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3542816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68571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806280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307876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7100127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4464601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6393664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31605137"/>
                    </a:ext>
                  </a:extLst>
                </a:gridCol>
              </a:tblGrid>
              <a:tr h="1598659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560909"/>
                  </a:ext>
                </a:extLst>
              </a:tr>
              <a:tr h="120606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朝ごはんのパンは美味しかったし、部屋もきれいでした。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37901"/>
                  </a:ext>
                </a:extLst>
              </a:tr>
            </a:tbl>
          </a:graphicData>
        </a:graphic>
      </p:graphicFrame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565FE95-3828-40F6-A081-E22C14C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DC2164F-4EC7-453E-970C-6F9660FBBBA9}"/>
              </a:ext>
            </a:extLst>
          </p:cNvPr>
          <p:cNvSpPr/>
          <p:nvPr/>
        </p:nvSpPr>
        <p:spPr>
          <a:xfrm>
            <a:off x="6853952" y="3916545"/>
            <a:ext cx="453155" cy="2310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0CDFCF-F183-4F7A-B289-9FBDAB23508A}"/>
              </a:ext>
            </a:extLst>
          </p:cNvPr>
          <p:cNvSpPr txBox="1"/>
          <p:nvPr/>
        </p:nvSpPr>
        <p:spPr>
          <a:xfrm>
            <a:off x="7468947" y="4332165"/>
            <a:ext cx="138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アスペクトベースの</a:t>
            </a:r>
            <a:br>
              <a:rPr kumimoji="1" lang="en-US" altLang="ja-JP" dirty="0"/>
            </a:br>
            <a:r>
              <a:rPr kumimoji="1" lang="ja-JP" altLang="en-US" dirty="0"/>
              <a:t>評判分析の</a:t>
            </a:r>
            <a:br>
              <a:rPr kumimoji="1" lang="en-US" altLang="ja-JP" dirty="0"/>
            </a:br>
            <a:r>
              <a:rPr kumimoji="1" lang="ja-JP" altLang="en-US" dirty="0"/>
              <a:t>流れ</a:t>
            </a:r>
          </a:p>
        </p:txBody>
      </p:sp>
    </p:spTree>
    <p:extLst>
      <p:ext uri="{BB962C8B-B14F-4D97-AF65-F5344CB8AC3E}">
        <p14:creationId xmlns:p14="http://schemas.microsoft.com/office/powerpoint/2010/main" val="221512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BA9BC-DBAE-4650-A52C-FF6EF56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80248"/>
            <a:ext cx="6591985" cy="5077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en-US" altLang="ja-JP" sz="2200" dirty="0"/>
              <a:t>1. </a:t>
            </a:r>
            <a:r>
              <a:rPr lang="ja-JP" altLang="en-US" sz="2200" dirty="0"/>
              <a:t>アスペクトカテゴリの分類</a:t>
            </a:r>
            <a:br>
              <a:rPr lang="en-US" altLang="ja-JP" sz="2200" dirty="0"/>
            </a:br>
            <a:r>
              <a:rPr lang="ja-JP" altLang="en-US" sz="2200" dirty="0">
                <a:solidFill>
                  <a:schemeClr val="bg2"/>
                </a:solidFill>
              </a:rPr>
              <a:t>この場合は朝食</a:t>
            </a:r>
            <a:r>
              <a:rPr lang="en-US" altLang="ja-JP" sz="2200" dirty="0">
                <a:solidFill>
                  <a:schemeClr val="bg2"/>
                </a:solidFill>
              </a:rPr>
              <a:t>,</a:t>
            </a:r>
            <a:r>
              <a:rPr lang="ja-JP" altLang="en-US" sz="2200" dirty="0">
                <a:solidFill>
                  <a:schemeClr val="bg2"/>
                </a:solidFill>
              </a:rPr>
              <a:t> 設備ポジティブ</a:t>
            </a:r>
            <a:br>
              <a:rPr lang="en-US" altLang="ja-JP" sz="2200" dirty="0">
                <a:solidFill>
                  <a:schemeClr val="bg2"/>
                </a:solidFill>
              </a:rPr>
            </a:br>
            <a:endParaRPr lang="en-US" altLang="ja-JP" sz="2200" dirty="0">
              <a:solidFill>
                <a:schemeClr val="bg2"/>
              </a:solidFill>
            </a:endParaRPr>
          </a:p>
          <a:p>
            <a:r>
              <a:rPr lang="en-US" altLang="ja-JP" sz="2200" dirty="0">
                <a:solidFill>
                  <a:schemeClr val="bg2"/>
                </a:solidFill>
              </a:rPr>
              <a:t>2.</a:t>
            </a:r>
            <a:r>
              <a:rPr lang="ja-JP" altLang="en-US" sz="2200" dirty="0">
                <a:solidFill>
                  <a:schemeClr val="bg2"/>
                </a:solidFill>
              </a:rPr>
              <a:t> ターゲットフレーズの特定</a:t>
            </a:r>
            <a:br>
              <a:rPr lang="en-US" altLang="ja-JP" sz="2200" dirty="0">
                <a:solidFill>
                  <a:schemeClr val="bg2"/>
                </a:solidFill>
              </a:rPr>
            </a:br>
            <a:r>
              <a:rPr lang="ja-JP" altLang="en-US" sz="2200" dirty="0">
                <a:solidFill>
                  <a:schemeClr val="bg2"/>
                </a:solidFill>
              </a:rPr>
              <a:t>この場合は朝ごはんと部屋</a:t>
            </a:r>
            <a:br>
              <a:rPr lang="en-US" altLang="ja-JP" sz="2200" dirty="0">
                <a:solidFill>
                  <a:schemeClr val="bg2"/>
                </a:solidFill>
              </a:rPr>
            </a:br>
            <a:endParaRPr lang="en-US" altLang="ja-JP" sz="2200" dirty="0">
              <a:solidFill>
                <a:schemeClr val="bg2"/>
              </a:solidFill>
            </a:endParaRPr>
          </a:p>
          <a:p>
            <a:r>
              <a:rPr lang="en-US" altLang="ja-JP" sz="2200" dirty="0">
                <a:solidFill>
                  <a:schemeClr val="bg2"/>
                </a:solidFill>
              </a:rPr>
              <a:t>3. </a:t>
            </a:r>
            <a:r>
              <a:rPr lang="ja-JP" altLang="en-US" sz="2200" dirty="0">
                <a:solidFill>
                  <a:schemeClr val="bg2"/>
                </a:solidFill>
              </a:rPr>
              <a:t>極性の推定</a:t>
            </a:r>
            <a:br>
              <a:rPr lang="en-US" altLang="ja-JP" sz="2200" dirty="0">
                <a:solidFill>
                  <a:schemeClr val="bg2"/>
                </a:solidFill>
              </a:rPr>
            </a:br>
            <a:r>
              <a:rPr lang="ja-JP" altLang="en-US" sz="2200" dirty="0">
                <a:solidFill>
                  <a:schemeClr val="bg2"/>
                </a:solidFill>
              </a:rPr>
              <a:t>この場合は</a:t>
            </a:r>
            <a:r>
              <a:rPr lang="en-US" altLang="ja-JP" sz="2200" dirty="0">
                <a:solidFill>
                  <a:schemeClr val="bg2"/>
                </a:solidFill>
              </a:rPr>
              <a:t>, </a:t>
            </a:r>
            <a:r>
              <a:rPr lang="ja-JP" altLang="en-US" sz="2200" dirty="0">
                <a:solidFill>
                  <a:schemeClr val="bg2"/>
                </a:solidFill>
              </a:rPr>
              <a:t>朝ごはんと部屋というフレーズが</a:t>
            </a:r>
            <a:br>
              <a:rPr lang="ja-JP" altLang="en-US" sz="2200" dirty="0">
                <a:solidFill>
                  <a:schemeClr val="bg2"/>
                </a:solidFill>
              </a:rPr>
            </a:br>
            <a:r>
              <a:rPr lang="ja-JP" altLang="en-US" sz="2200" dirty="0">
                <a:solidFill>
                  <a:schemeClr val="bg2"/>
                </a:solidFill>
              </a:rPr>
              <a:t>ポジティブかネガティブかを推定</a:t>
            </a:r>
            <a:br>
              <a:rPr lang="en-US" altLang="ja-JP" sz="2200" dirty="0">
                <a:solidFill>
                  <a:schemeClr val="bg2"/>
                </a:solidFill>
              </a:rPr>
            </a:br>
            <a:endParaRPr lang="en-US" altLang="ja-JP" sz="2200" dirty="0">
              <a:solidFill>
                <a:schemeClr val="bg2"/>
              </a:solidFill>
            </a:endParaRP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C51647-B395-4B02-A852-1FCE522E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88134"/>
              </p:ext>
            </p:extLst>
          </p:nvPr>
        </p:nvGraphicFramePr>
        <p:xfrm>
          <a:off x="1467942" y="673317"/>
          <a:ext cx="6949532" cy="280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44">
                  <a:extLst>
                    <a:ext uri="{9D8B030D-6E8A-4147-A177-3AD203B41FA5}">
                      <a16:colId xmlns:a16="http://schemas.microsoft.com/office/drawing/2014/main" val="211801285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855199874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65246497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591309692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72381052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635428169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0685715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806280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73078763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971001277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3446460198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1163936640"/>
                    </a:ext>
                  </a:extLst>
                </a:gridCol>
                <a:gridCol w="295699">
                  <a:extLst>
                    <a:ext uri="{9D8B030D-6E8A-4147-A177-3AD203B41FA5}">
                      <a16:colId xmlns:a16="http://schemas.microsoft.com/office/drawing/2014/main" val="2231605137"/>
                    </a:ext>
                  </a:extLst>
                </a:gridCol>
              </a:tblGrid>
              <a:tr h="1598659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夕食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風呂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立地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設備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部屋</a:t>
                      </a:r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560909"/>
                  </a:ext>
                </a:extLst>
              </a:tr>
              <a:tr h="120606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朝ごはんのパンは美味しかったし、部屋もきれいでした。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37901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0182441-D4A6-40DF-9AD5-71B1D08B24A8}"/>
              </a:ext>
            </a:extLst>
          </p:cNvPr>
          <p:cNvSpPr/>
          <p:nvPr/>
        </p:nvSpPr>
        <p:spPr>
          <a:xfrm>
            <a:off x="4876800" y="4319124"/>
            <a:ext cx="3390563" cy="1678408"/>
          </a:xfrm>
          <a:prstGeom prst="wedgeRoundRectCallout">
            <a:avLst>
              <a:gd name="adj1" fmla="val -32064"/>
              <a:gd name="adj2" fmla="val -611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今回の研究では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2 </a:t>
            </a:r>
            <a:r>
              <a:rPr kumimoji="1" lang="ja-JP" altLang="en-US" dirty="0"/>
              <a:t>値分類用のデータセットでこのタスクをした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2CB378-7F2E-48B8-96EF-9C2CE214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40735B-9D01-4693-BBA3-CCCF91A63E35}"/>
              </a:ext>
            </a:extLst>
          </p:cNvPr>
          <p:cNvSpPr txBox="1"/>
          <p:nvPr/>
        </p:nvSpPr>
        <p:spPr>
          <a:xfrm>
            <a:off x="2286000" y="3250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論文にて提案されたモデル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83F3AC-05E5-4CD1-BC04-4906C28FAB68}"/>
              </a:ext>
            </a:extLst>
          </p:cNvPr>
          <p:cNvSpPr txBox="1"/>
          <p:nvPr/>
        </p:nvSpPr>
        <p:spPr>
          <a:xfrm>
            <a:off x="2286000" y="3250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論文にて提案されたモデル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92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0D9AD-168A-43EE-8551-14CCD704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787783"/>
            <a:ext cx="6591985" cy="5888145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私の研究目標は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アスペクトベースの評判分析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について</a:t>
            </a:r>
            <a:r>
              <a:rPr lang="ja-JP" altLang="en-US" sz="2000" b="0" i="0" u="sng" dirty="0">
                <a:solidFill>
                  <a:srgbClr val="1D1C1D"/>
                </a:solidFill>
                <a:effectLst/>
                <a:latin typeface="+mn-ea"/>
              </a:rPr>
              <a:t>理由を示すことができる手法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を提案する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ことである</a:t>
            </a:r>
            <a:endParaRPr lang="en-US" altLang="ja-JP" sz="2000" dirty="0">
              <a:solidFill>
                <a:srgbClr val="1D1C1D"/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ja-JP" sz="2000" b="0" i="0" dirty="0">
              <a:solidFill>
                <a:srgbClr val="1D1C1D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　渥美らの論文で提案されたモデルを参考に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推定結果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　の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理由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を示す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文中のフレーズを指摘できる手法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　を取り入れたい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現在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提案されたモデルを模倣して追実験をする段階であるが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モデルは構築中である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後ほど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論文内で提案されたモデルを紹介し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現在模倣済みの部分についてのモデルを提示する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 ) </a:t>
            </a:r>
            <a:br>
              <a:rPr lang="en-US" altLang="ja-JP" sz="2000" dirty="0">
                <a:solidFill>
                  <a:schemeClr val="tx1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構築が済んでいる部分のモデルの性能を確認するために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</a:t>
            </a:r>
            <a:r>
              <a:rPr lang="ja-JP" altLang="en-US" sz="2000" dirty="0">
                <a:latin typeface="+mn-ea"/>
              </a:rPr>
              <a:t>シンプルなポジティブ </a:t>
            </a:r>
            <a:r>
              <a:rPr lang="en-US" altLang="ja-JP" sz="2000" dirty="0">
                <a:latin typeface="+mn-ea"/>
              </a:rPr>
              <a:t>( 1 ) </a:t>
            </a:r>
            <a:r>
              <a:rPr lang="ja-JP" altLang="en-US" sz="2000" dirty="0">
                <a:latin typeface="+mn-ea"/>
              </a:rPr>
              <a:t>とネガティブ </a:t>
            </a:r>
            <a:r>
              <a:rPr lang="en-US" altLang="ja-JP" sz="2000" dirty="0">
                <a:latin typeface="+mn-ea"/>
              </a:rPr>
              <a:t>( 0 )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のラベルが付与されたデータセットを用いて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値分類をした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solidFill>
                <a:srgbClr val="1D1C1D"/>
              </a:solidFill>
              <a:latin typeface="+mn-ea"/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1A65E66-CCBD-4317-8545-3CCF64C8F17C}"/>
              </a:ext>
            </a:extLst>
          </p:cNvPr>
          <p:cNvSpPr/>
          <p:nvPr/>
        </p:nvSpPr>
        <p:spPr>
          <a:xfrm rot="10800000">
            <a:off x="4458711" y="1575922"/>
            <a:ext cx="582626" cy="665571"/>
          </a:xfrm>
          <a:prstGeom prst="downArrow">
            <a:avLst>
              <a:gd name="adj1" fmla="val 54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C9A5E9-9F5D-4A65-A60D-9B77097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29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0D9AD-168A-43EE-8551-14CCD704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787783"/>
            <a:ext cx="6591985" cy="5888145"/>
          </a:xfrm>
        </p:spPr>
        <p:txBody>
          <a:bodyPr>
            <a:normAutofit/>
          </a:bodyPr>
          <a:lstStyle/>
          <a:p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目標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は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アスペクトベースの評判分析について理由を示すことができる手法を提案する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ことである</a:t>
            </a:r>
            <a:endParaRPr lang="en-US" altLang="ja-JP" sz="2000" dirty="0">
              <a:solidFill>
                <a:srgbClr val="1D1C1D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2000" b="0" i="0" dirty="0">
              <a:solidFill>
                <a:srgbClr val="1D1C1D"/>
              </a:solidFill>
              <a:effectLst/>
              <a:latin typeface="+mn-ea"/>
            </a:endParaRPr>
          </a:p>
          <a:p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渥美らの論文で提案されたモデルを参考に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推定結果の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理由となるような文中のフレーズを指摘できる</a:t>
            </a:r>
            <a:br>
              <a:rPr lang="en-US" altLang="ja-JP" sz="2000" b="0" i="0" dirty="0">
                <a:solidFill>
                  <a:srgbClr val="1D1C1D"/>
                </a:solidFill>
                <a:effectLst/>
                <a:latin typeface="+mn-ea"/>
              </a:rPr>
            </a:br>
            <a:r>
              <a:rPr lang="ja-JP" altLang="en-US" sz="2000" b="0" i="0" dirty="0">
                <a:solidFill>
                  <a:srgbClr val="1D1C1D"/>
                </a:solidFill>
                <a:effectLst/>
                <a:latin typeface="+mn-ea"/>
              </a:rPr>
              <a:t>手法を取り入れたい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現在モデルは構築中である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. 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そこで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 </a:t>
            </a:r>
            <a:r>
              <a:rPr lang="ja-JP" altLang="en-US" sz="2000" dirty="0">
                <a:solidFill>
                  <a:srgbClr val="1D1C1D"/>
                </a:solidFill>
                <a:latin typeface="+mn-ea"/>
              </a:rPr>
              <a:t>構築が済んでいる部分のモデルの性能を確認するために</a:t>
            </a:r>
            <a:r>
              <a:rPr lang="en-US" altLang="ja-JP" sz="2000" dirty="0">
                <a:solidFill>
                  <a:srgbClr val="1D1C1D"/>
                </a:solidFill>
                <a:latin typeface="+mn-ea"/>
              </a:rPr>
              <a:t>,</a:t>
            </a:r>
            <a:br>
              <a:rPr lang="en-US" altLang="ja-JP" sz="2000" dirty="0">
                <a:solidFill>
                  <a:srgbClr val="1D1C1D"/>
                </a:solidFill>
                <a:latin typeface="+mn-ea"/>
              </a:rPr>
            </a:br>
            <a:r>
              <a:rPr lang="ja-JP" altLang="en-US" sz="2000" dirty="0">
                <a:latin typeface="+mn-ea"/>
              </a:rPr>
              <a:t>シンプルなポジティブ </a:t>
            </a:r>
            <a:r>
              <a:rPr lang="en-US" altLang="ja-JP" sz="2000" dirty="0">
                <a:latin typeface="+mn-ea"/>
              </a:rPr>
              <a:t>( 1 ) </a:t>
            </a:r>
            <a:r>
              <a:rPr lang="ja-JP" altLang="en-US" sz="2000" dirty="0">
                <a:latin typeface="+mn-ea"/>
              </a:rPr>
              <a:t>とネガティブ </a:t>
            </a:r>
            <a:r>
              <a:rPr lang="en-US" altLang="ja-JP" sz="2000" dirty="0">
                <a:latin typeface="+mn-ea"/>
              </a:rPr>
              <a:t>( 0 ) 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のラベルが付与されたデータセットを用いて</a:t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 </a:t>
            </a:r>
            <a:r>
              <a:rPr lang="en-US" altLang="ja-JP" sz="2000" dirty="0">
                <a:latin typeface="+mn-ea"/>
              </a:rPr>
              <a:t>2 </a:t>
            </a:r>
            <a:r>
              <a:rPr lang="ja-JP" altLang="en-US" sz="2000" dirty="0">
                <a:latin typeface="+mn-ea"/>
              </a:rPr>
              <a:t>値分類をした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solidFill>
                <a:srgbClr val="1D1C1D"/>
              </a:solidFill>
              <a:latin typeface="+mn-ea"/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21A65E66-CCBD-4317-8545-3CCF64C8F17C}"/>
              </a:ext>
            </a:extLst>
          </p:cNvPr>
          <p:cNvSpPr/>
          <p:nvPr/>
        </p:nvSpPr>
        <p:spPr>
          <a:xfrm>
            <a:off x="5149395" y="2878741"/>
            <a:ext cx="364142" cy="420786"/>
          </a:xfrm>
          <a:prstGeom prst="downArrow">
            <a:avLst>
              <a:gd name="adj1" fmla="val 54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C9A5E9-9F5D-4A65-A60D-9B77097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2B20-76E9-4BCC-AC9A-37FC2DD162A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7181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22445</TotalTime>
  <Words>2632</Words>
  <Application>Microsoft Office PowerPoint</Application>
  <PresentationFormat>画面に合わせる (4:3)</PresentationFormat>
  <Paragraphs>650</Paragraphs>
  <Slides>40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NotoSansJP</vt:lpstr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アスペクトベース評判分析モデルの提案と 有効性の予備的検証</vt:lpstr>
      <vt:lpstr>発表の流れ</vt:lpstr>
      <vt:lpstr>発表の流れ</vt:lpstr>
      <vt:lpstr> はじめに</vt:lpstr>
      <vt:lpstr> 関連研究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発表の流れ</vt:lpstr>
      <vt:lpstr>Transformer</vt:lpstr>
      <vt:lpstr>BERT (Bidirectional Encoder Representations from Transformers)</vt:lpstr>
      <vt:lpstr>発表の流れ</vt:lpstr>
      <vt:lpstr>論文にて提案されたモデル</vt:lpstr>
      <vt:lpstr> 論文にて提案されたモデル</vt:lpstr>
      <vt:lpstr>提案モデルを模倣し, 追実験をする為に構築中の BERT-Transformer モデル</vt:lpstr>
      <vt:lpstr>発表の流れ</vt:lpstr>
      <vt:lpstr>実験 </vt:lpstr>
      <vt:lpstr> 実験  </vt:lpstr>
      <vt:lpstr> 実験 </vt:lpstr>
      <vt:lpstr> BERT-Transformer モデルの実験時のパラメータ</vt:lpstr>
      <vt:lpstr> 本実験で用いたデータ</vt:lpstr>
      <vt:lpstr>  BERT-Transformer モデルの実験</vt:lpstr>
      <vt:lpstr> BERT-Transformer モデルの実験結果</vt:lpstr>
      <vt:lpstr> BERT-Transformer モデルの実験結果</vt:lpstr>
      <vt:lpstr> シンプルな BERT モデルの実験時のパラメータ ( ベースライン )</vt:lpstr>
      <vt:lpstr> シンプルな BERT モデルの実験 ( ベースライン )</vt:lpstr>
      <vt:lpstr> シンプルな BERT モデルの実験 ( ベースライン )</vt:lpstr>
      <vt:lpstr>実験結果</vt:lpstr>
      <vt:lpstr>発表の流れ</vt:lpstr>
      <vt:lpstr> まとめ</vt:lpstr>
      <vt:lpstr> 今後の課題</vt:lpstr>
      <vt:lpstr> 識別機の評価指標</vt:lpstr>
      <vt:lpstr> 提案モデル</vt:lpstr>
      <vt:lpstr>実験</vt:lpstr>
      <vt:lpstr> 評判分析チェック用データ</vt:lpstr>
      <vt:lpstr>データセット</vt:lpstr>
      <vt:lpstr> データの具体例</vt:lpstr>
      <vt:lpstr>PowerPoint プレゼンテーション</vt:lpstr>
      <vt:lpstr> 実験時の BERT 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 祐暉</dc:creator>
  <cp:lastModifiedBy>楠本 祐暉</cp:lastModifiedBy>
  <cp:revision>108</cp:revision>
  <dcterms:created xsi:type="dcterms:W3CDTF">2021-07-17T03:46:58Z</dcterms:created>
  <dcterms:modified xsi:type="dcterms:W3CDTF">2021-11-17T04:10:36Z</dcterms:modified>
</cp:coreProperties>
</file>