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6"/>
  </p:notesMasterIdLst>
  <p:sldIdLst>
    <p:sldId id="256" r:id="rId2"/>
    <p:sldId id="301" r:id="rId3"/>
    <p:sldId id="262" r:id="rId4"/>
    <p:sldId id="293" r:id="rId5"/>
    <p:sldId id="295" r:id="rId6"/>
    <p:sldId id="308" r:id="rId7"/>
    <p:sldId id="302" r:id="rId8"/>
    <p:sldId id="307" r:id="rId9"/>
    <p:sldId id="264" r:id="rId10"/>
    <p:sldId id="303" r:id="rId11"/>
    <p:sldId id="266" r:id="rId12"/>
    <p:sldId id="283" r:id="rId13"/>
    <p:sldId id="304" r:id="rId14"/>
    <p:sldId id="309" r:id="rId15"/>
    <p:sldId id="269" r:id="rId16"/>
    <p:sldId id="305" r:id="rId17"/>
    <p:sldId id="271" r:id="rId18"/>
    <p:sldId id="310" r:id="rId19"/>
    <p:sldId id="273" r:id="rId20"/>
    <p:sldId id="274" r:id="rId21"/>
    <p:sldId id="276" r:id="rId22"/>
    <p:sldId id="306" r:id="rId23"/>
    <p:sldId id="288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楠本 祐暉" initials="楠本" lastIdx="1" clrIdx="0">
    <p:extLst>
      <p:ext uri="{19B8F6BF-5375-455C-9EA6-DF929625EA0E}">
        <p15:presenceInfo xmlns:p15="http://schemas.microsoft.com/office/powerpoint/2012/main" userId="116c508e753fe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486" autoAdjust="0"/>
  </p:normalViewPr>
  <p:slideViewPr>
    <p:cSldViewPr snapToGrid="0">
      <p:cViewPr varScale="1">
        <p:scale>
          <a:sx n="79" d="100"/>
          <a:sy n="79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19:41:26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D16512-2CCC-4FA4-B510-FAB0A98F4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0E10C-1EED-438D-A7D0-F0D470838D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830F-71F5-4E9C-8785-61244E2A7023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F9946B2A-E510-4B3A-8393-19D289F9C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B054A134-A727-4D24-8BB6-5C2FBE78B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1CF6C-BEAD-4121-82D3-0D6360D23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73156-21D8-412E-A2DC-E35FFD2F0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E651-9E56-4C69-AC8B-C9AFB25A3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予測が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に寄ってしまい、正解率だと正確な評価にはならないと考えたため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FE651-9E56-4C69-AC8B-C9AFB25A3BF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179C-5FBE-4004-8385-9159788A8558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C15B-04A9-4230-935D-9A5FB9ADB0D6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4FD4-712E-4B69-8FB2-84F342A63EDD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70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C532-D610-451F-9627-8AF42AC5563F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1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3EF8-A723-46DB-9CC7-2ECF1ECA9A9E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7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984-C988-4001-8239-C63B4AF2764B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16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E51-EAD6-4DAF-AD15-4A4DDDFB8687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12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BACD-61E8-42BA-AD8E-44715DCAF60B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7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2E6F-99E1-4336-B996-B475BCC62D41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4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8AF-04C3-401A-876A-9150D5DEFB85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4123-C185-4248-925F-5A531CF4CD62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4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B062-4432-4ED8-9529-08F6AB323822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5A0C-B6B8-4D97-A06D-F1C5B871A707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7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7DF-1BAB-47E4-9419-1EAA57C615DB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39F0-B0CD-440C-B883-AD0E99454BA2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1A00-AA17-4EA1-A70F-83E59A21A642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C28A-BB68-45D7-8A83-74988895DB55}" type="datetime1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sc.repo.nii.ac.jp/?action=pages_view_main&amp;active_action=repository_view_main_item_detail&amp;item_id=1752&amp;item_no=1&amp;page_id=13&amp;block_id=2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A305D-1DF0-4FD5-8226-37902B1F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535" y="1914607"/>
            <a:ext cx="7391332" cy="1395454"/>
          </a:xfrm>
        </p:spPr>
        <p:txBody>
          <a:bodyPr>
            <a:normAutofit/>
          </a:bodyPr>
          <a:lstStyle/>
          <a:p>
            <a:r>
              <a:rPr lang="ja-JP" altLang="en-US" sz="2800"/>
              <a:t>未定です</a:t>
            </a:r>
            <a:endParaRPr lang="ja-JP" altLang="en-US" sz="2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010BBD-813C-4BFE-A066-DA41F30FD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2000" dirty="0">
                <a:latin typeface="+mn-ea"/>
              </a:rPr>
              <a:t>ソフトウェアシステム研究グループ</a:t>
            </a:r>
            <a:endParaRPr kumimoji="1" lang="en-US" altLang="ja-JP" sz="2000" dirty="0">
              <a:latin typeface="+mn-ea"/>
            </a:endParaRPr>
          </a:p>
          <a:p>
            <a:pPr algn="r"/>
            <a:r>
              <a:rPr lang="en-US" altLang="ja-JP" sz="2000" dirty="0">
                <a:latin typeface="+mn-ea"/>
              </a:rPr>
              <a:t>M1</a:t>
            </a:r>
            <a:r>
              <a:rPr lang="ja-JP" altLang="en-US" sz="2000" dirty="0">
                <a:latin typeface="+mn-ea"/>
              </a:rPr>
              <a:t>　楠本祐暉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BE8A9-C8E7-481B-8489-86429FBE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3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３．データセット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62CDD-8116-42D5-9176-CA44FA4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100" dirty="0"/>
              <a:t>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0D106-D172-413E-96B5-B399248F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97001"/>
            <a:ext cx="6591985" cy="5562600"/>
          </a:xfrm>
        </p:spPr>
        <p:txBody>
          <a:bodyPr>
            <a:normAutofit fontScale="92500"/>
          </a:bodyPr>
          <a:lstStyle/>
          <a:p>
            <a:r>
              <a:rPr lang="ja-JP" altLang="en-US" sz="2200" dirty="0">
                <a:latin typeface="+mn-ea"/>
              </a:rPr>
              <a:t>楽天トラベルレビューの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アスペクトセンチメントタグ付きコーパスを使用</a:t>
            </a:r>
            <a:endParaRPr lang="en-US" altLang="ja-JP" sz="2200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楽天トラベルのレビュー約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万文について、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立地、部屋、食事等の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項目のアスペクトに対する</a:t>
            </a:r>
            <a:br>
              <a:rPr lang="en-US" altLang="ja-JP" sz="2200" dirty="0">
                <a:solidFill>
                  <a:srgbClr val="000000"/>
                </a:solidFill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ポジティブまたはネガティブのタグが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付与されている</a:t>
            </a:r>
            <a:endParaRPr lang="en-US" altLang="ja-JP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文章があるクラスに属していれば </a:t>
            </a:r>
            <a:r>
              <a:rPr lang="en-US" altLang="ja-JP" sz="2200" dirty="0">
                <a:latin typeface="+mn-ea"/>
              </a:rPr>
              <a:t>1 </a:t>
            </a:r>
            <a:r>
              <a:rPr lang="ja-JP" altLang="en-US" sz="2200" dirty="0">
                <a:latin typeface="+mn-ea"/>
              </a:rPr>
              <a:t>、属していな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ければ </a:t>
            </a:r>
            <a:r>
              <a:rPr lang="en-US" altLang="ja-JP" sz="2200" dirty="0">
                <a:latin typeface="+mn-ea"/>
              </a:rPr>
              <a:t>0 </a:t>
            </a:r>
            <a:r>
              <a:rPr lang="ja-JP" altLang="en-US" sz="2200" dirty="0">
                <a:latin typeface="+mn-ea"/>
              </a:rPr>
              <a:t>というラベルが付与されている</a:t>
            </a:r>
            <a:endParaRPr lang="en-US" altLang="ja-JP" sz="2200" dirty="0">
              <a:latin typeface="+mn-ea"/>
            </a:endParaRPr>
          </a:p>
          <a:p>
            <a:endParaRPr lang="en-US" altLang="ja-JP" sz="1500" dirty="0"/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楽天データセット </a:t>
            </a:r>
            <a:r>
              <a:rPr lang="en-US" altLang="ja-JP" sz="10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https://dsc.repo.nii.ac.jp/?action=pages_view_main&amp;active_action=repository_view_main_item_detail&amp;item_id=1752&amp;item_no=1&amp;page_id=13&amp;block_id=</a:t>
            </a:r>
            <a:r>
              <a:rPr lang="en-US" altLang="ja-JP" sz="1000" dirty="0">
                <a:solidFill>
                  <a:schemeClr val="tx1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endParaRPr lang="en-US" altLang="ja-JP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作成者</a:t>
            </a:r>
            <a:endParaRPr lang="en-US" altLang="ja-JP" sz="1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000" i="0" dirty="0">
                <a:solidFill>
                  <a:srgbClr val="000000"/>
                </a:solidFill>
                <a:latin typeface="+mn-ea"/>
              </a:rPr>
              <a:t>https://global.rakuten.com/corp/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3EA386-2D85-43F3-AA92-9FAFE98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5CF9-84B1-41FA-A241-380F997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データの具体例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41C743-191A-4EC4-BAB3-AF1F181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FC7912-D0B6-4DDA-A61E-C0EDCA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84350"/>
            <a:ext cx="6591985" cy="4126872"/>
          </a:xfrm>
        </p:spPr>
        <p:txBody>
          <a:bodyPr/>
          <a:lstStyle/>
          <a:p>
            <a:r>
              <a:rPr lang="ja-JP" altLang="en-US" dirty="0"/>
              <a:t>属しているクラス数を </a:t>
            </a:r>
            <a:r>
              <a:rPr lang="en-US" altLang="ja-JP" dirty="0"/>
              <a:t>k</a:t>
            </a:r>
            <a:r>
              <a:rPr lang="ja-JP" altLang="en-US" dirty="0"/>
              <a:t> とし、クラス数を</a:t>
            </a:r>
            <a:r>
              <a:rPr lang="en-US" altLang="ja-JP" dirty="0"/>
              <a:t> N </a:t>
            </a:r>
            <a:r>
              <a:rPr lang="ja-JP" altLang="en-US" dirty="0"/>
              <a:t>とすると、</a:t>
            </a:r>
            <a:br>
              <a:rPr lang="en-US" altLang="ja-JP" dirty="0"/>
            </a:br>
            <a:r>
              <a:rPr lang="ja-JP" altLang="en-US" dirty="0"/>
              <a:t>クラス情報は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 </a:t>
            </a:r>
            <a:r>
              <a:rPr lang="en-US" altLang="ja-JP" b="0" i="1" dirty="0">
                <a:solidFill>
                  <a:srgbClr val="1D1C1D"/>
                </a:solidFill>
                <a:effectLst/>
                <a:latin typeface="NotoSansJP"/>
              </a:rPr>
              <a:t>k of N 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ベクトルの形式になる</a:t>
            </a:r>
            <a:endParaRPr lang="ja-JP" altLang="en-US" dirty="0"/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BE82D8A2-6661-48DB-8C77-7C3701E9D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376407"/>
              </p:ext>
            </p:extLst>
          </p:nvPr>
        </p:nvGraphicFramePr>
        <p:xfrm>
          <a:off x="873567" y="2596676"/>
          <a:ext cx="7967200" cy="318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404">
                  <a:extLst>
                    <a:ext uri="{9D8B030D-6E8A-4147-A177-3AD203B41FA5}">
                      <a16:colId xmlns:a16="http://schemas.microsoft.com/office/drawing/2014/main" val="1060049001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81114930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942599353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1084675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61893519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479045744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76322741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37920922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407514310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06998113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833670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7135268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177623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09500386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325663438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0518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お部屋も広くて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お料理もとても美味しく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部屋の露天風呂からは星がプラネタリウム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のように広がっていて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とにかく最高でした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92190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一部の方が指摘した通り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廊下が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タバコ臭いのが気になりました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36216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立地と値段で決めました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0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8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４．提案手法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6A91-80E2-4D9B-8243-19E79B1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kumimoji="1" lang="ja-JP" altLang="en-US" sz="2400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263C9B-EAE9-4E15-88AC-79F82342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ここで </a:t>
            </a:r>
            <a:r>
              <a:rPr kumimoji="1" lang="en-US" altLang="ja-JP" dirty="0"/>
              <a:t>BERT‐Transformer </a:t>
            </a:r>
            <a:r>
              <a:rPr kumimoji="1" lang="ja-JP" altLang="en-US" dirty="0"/>
              <a:t>のモデル図を載せて解説したいのですが、</a:t>
            </a:r>
            <a:r>
              <a:rPr kumimoji="1" lang="en-US" altLang="ja-JP" dirty="0"/>
              <a:t>BERT </a:t>
            </a:r>
            <a:r>
              <a:rPr kumimoji="1" lang="ja-JP" altLang="en-US" dirty="0"/>
              <a:t>エンコーダ層、</a:t>
            </a:r>
            <a:r>
              <a:rPr kumimoji="1" lang="en-US" altLang="ja-JP" dirty="0"/>
              <a:t>Transformer</a:t>
            </a:r>
            <a:r>
              <a:rPr lang="ja-JP" altLang="en-US" dirty="0"/>
              <a:t> エンコーダ層、に分けて書いた方がいいですかね？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Transformer </a:t>
            </a:r>
            <a:r>
              <a:rPr lang="ja-JP" altLang="en-US" dirty="0"/>
              <a:t>エンコーダ層内部の </a:t>
            </a:r>
            <a:r>
              <a:rPr lang="en-US" altLang="ja-JP" dirty="0"/>
              <a:t>Query, Key, Value </a:t>
            </a:r>
            <a:r>
              <a:rPr lang="ja-JP" altLang="en-US" dirty="0"/>
              <a:t>の計算も図示した方がいいでしょうか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38F3D6-939D-4719-8AEF-0C9E330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92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3E946-85B9-4EA7-9E72-9DAA688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400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A900A-306E-4854-B967-1BEA021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082373"/>
            <a:ext cx="6686550" cy="3941909"/>
          </a:xfrm>
        </p:spPr>
        <p:txBody>
          <a:bodyPr/>
          <a:lstStyle/>
          <a:p>
            <a:r>
              <a:rPr lang="ja-JP" altLang="en-US" sz="2000" dirty="0"/>
              <a:t>文章を多クラスに分類するシンプルな </a:t>
            </a:r>
            <a:r>
              <a:rPr lang="en-US" altLang="ja-JP" sz="2000" dirty="0"/>
              <a:t>BERT </a:t>
            </a:r>
            <a:r>
              <a:rPr lang="ja-JP" altLang="en-US" sz="2000" dirty="0"/>
              <a:t>モデル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．分散表現を獲得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</a:t>
            </a:r>
            <a:r>
              <a:rPr lang="ja-JP" altLang="en-US" sz="2000" dirty="0"/>
              <a:t>．分類器による推定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657AB7-A817-4D4D-8693-B7C197B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8AB1AE-7B1A-4691-A565-422C463D12FD}"/>
              </a:ext>
            </a:extLst>
          </p:cNvPr>
          <p:cNvSpPr/>
          <p:nvPr/>
        </p:nvSpPr>
        <p:spPr>
          <a:xfrm>
            <a:off x="1219176" y="4238543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データ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E6F229-683C-466C-BAC1-FC5DBBE0D68E}"/>
              </a:ext>
            </a:extLst>
          </p:cNvPr>
          <p:cNvSpPr/>
          <p:nvPr/>
        </p:nvSpPr>
        <p:spPr>
          <a:xfrm>
            <a:off x="3127348" y="4238544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ＢＥＲＴ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857A5D-E93C-4C25-9EF6-FFD688215729}"/>
              </a:ext>
            </a:extLst>
          </p:cNvPr>
          <p:cNvSpPr/>
          <p:nvPr/>
        </p:nvSpPr>
        <p:spPr>
          <a:xfrm>
            <a:off x="2020615" y="4775406"/>
            <a:ext cx="1014797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8677C-B515-40D9-93FE-84C8C8936D5E}"/>
              </a:ext>
            </a:extLst>
          </p:cNvPr>
          <p:cNvSpPr txBox="1"/>
          <p:nvPr/>
        </p:nvSpPr>
        <p:spPr>
          <a:xfrm>
            <a:off x="2081862" y="4375990"/>
            <a:ext cx="7494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>
                <a:latin typeface="+mn-ea"/>
              </a:rPr>
              <a:t>単語</a:t>
            </a:r>
            <a:r>
              <a:rPr kumimoji="1" lang="en-US" altLang="ja-JP" sz="1350" dirty="0">
                <a:latin typeface="+mn-ea"/>
              </a:rPr>
              <a:t>ID</a:t>
            </a:r>
            <a:endParaRPr kumimoji="1" lang="ja-JP" altLang="en-US" sz="1350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262085-FAEC-4AA8-90DB-DA9163A1E08B}"/>
              </a:ext>
            </a:extLst>
          </p:cNvPr>
          <p:cNvSpPr/>
          <p:nvPr/>
        </p:nvSpPr>
        <p:spPr>
          <a:xfrm>
            <a:off x="4970042" y="4299528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分類器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10C3CBC-5A50-43A3-A447-7C2EFCF6D232}"/>
              </a:ext>
            </a:extLst>
          </p:cNvPr>
          <p:cNvSpPr/>
          <p:nvPr/>
        </p:nvSpPr>
        <p:spPr>
          <a:xfrm>
            <a:off x="6812736" y="4300565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推定結果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185BD2-ECFC-449F-A015-7C7450012917}"/>
              </a:ext>
            </a:extLst>
          </p:cNvPr>
          <p:cNvSpPr/>
          <p:nvPr/>
        </p:nvSpPr>
        <p:spPr>
          <a:xfrm>
            <a:off x="3876587" y="4775338"/>
            <a:ext cx="1008798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D48136A7-11F9-4C1C-A1F6-EBA91371239F}"/>
              </a:ext>
            </a:extLst>
          </p:cNvPr>
          <p:cNvSpPr/>
          <p:nvPr/>
        </p:nvSpPr>
        <p:spPr>
          <a:xfrm>
            <a:off x="5686827" y="4790164"/>
            <a:ext cx="1093453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62D722-7DEE-4FB8-930C-37F5B868EAD3}"/>
              </a:ext>
            </a:extLst>
          </p:cNvPr>
          <p:cNvSpPr txBox="1"/>
          <p:nvPr/>
        </p:nvSpPr>
        <p:spPr>
          <a:xfrm>
            <a:off x="3910489" y="4299528"/>
            <a:ext cx="9748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50" dirty="0">
                <a:latin typeface="+mn-ea"/>
              </a:rPr>
              <a:t>[CLS]</a:t>
            </a:r>
            <a:r>
              <a:rPr kumimoji="1" lang="ja-JP" altLang="en-US" sz="1350" dirty="0">
                <a:latin typeface="+mn-ea"/>
              </a:rPr>
              <a:t>の分散表現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B7A889-3534-41B9-A388-81B1AB85F8E8}"/>
              </a:ext>
            </a:extLst>
          </p:cNvPr>
          <p:cNvSpPr txBox="1"/>
          <p:nvPr/>
        </p:nvSpPr>
        <p:spPr>
          <a:xfrm>
            <a:off x="5738257" y="4366216"/>
            <a:ext cx="831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　推定</a:t>
            </a:r>
          </a:p>
        </p:txBody>
      </p:sp>
    </p:spTree>
    <p:extLst>
      <p:ext uri="{BB962C8B-B14F-4D97-AF65-F5344CB8AC3E}">
        <p14:creationId xmlns:p14="http://schemas.microsoft.com/office/powerpoint/2010/main" val="364693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５．実験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33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3B19-7F95-4A30-A9A8-0869EC87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実験 </a:t>
            </a:r>
            <a:r>
              <a:rPr lang="en-US" altLang="ja-JP" sz="2100" dirty="0"/>
              <a:t>1</a:t>
            </a:r>
            <a:endParaRPr lang="ja-JP" altLang="en-US" sz="21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7860D-0AC2-48C1-A788-FC1B1059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812616"/>
            <a:ext cx="6591985" cy="469338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200" dirty="0">
                <a:latin typeface="+mn-ea"/>
              </a:rPr>
              <a:t>BERT</a:t>
            </a:r>
            <a:r>
              <a:rPr lang="ja-JP" altLang="en-US" sz="2200" dirty="0">
                <a:latin typeface="+mn-ea"/>
              </a:rPr>
              <a:t> </a:t>
            </a:r>
            <a:r>
              <a:rPr lang="en-US" altLang="ja-JP" sz="2200" dirty="0">
                <a:latin typeface="+mn-ea"/>
              </a:rPr>
              <a:t>–</a:t>
            </a:r>
            <a:r>
              <a:rPr lang="ja-JP" altLang="en-US" sz="2200" dirty="0">
                <a:latin typeface="+mn-ea"/>
              </a:rPr>
              <a:t> </a:t>
            </a:r>
            <a:r>
              <a:rPr lang="en-US" altLang="ja-JP" sz="2200" dirty="0">
                <a:latin typeface="+mn-ea"/>
              </a:rPr>
              <a:t>Transformer </a:t>
            </a:r>
            <a:r>
              <a:rPr lang="ja-JP" altLang="en-US" sz="2200" dirty="0">
                <a:latin typeface="+mn-ea"/>
              </a:rPr>
              <a:t>モデルでの実験を想定し</a:t>
            </a:r>
            <a:r>
              <a:rPr lang="en-US" altLang="ja-JP" sz="2200" dirty="0">
                <a:latin typeface="+mn-ea"/>
              </a:rPr>
              <a:t>, 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シンプルな </a:t>
            </a:r>
            <a:r>
              <a:rPr lang="en-US" altLang="ja-JP" sz="2200" dirty="0">
                <a:latin typeface="+mn-ea"/>
              </a:rPr>
              <a:t>BERT </a:t>
            </a:r>
            <a:r>
              <a:rPr lang="ja-JP" altLang="en-US" sz="2200" dirty="0">
                <a:latin typeface="+mn-ea"/>
              </a:rPr>
              <a:t>で分類精度が担保される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データセットの調整をした</a:t>
            </a:r>
            <a:r>
              <a:rPr lang="en-US" altLang="ja-JP" sz="2200" dirty="0">
                <a:latin typeface="+mn-ea"/>
              </a:rPr>
              <a:t>.</a:t>
            </a:r>
          </a:p>
          <a:p>
            <a:endParaRPr lang="en-US" altLang="ja-JP" sz="2200" dirty="0">
              <a:latin typeface="+mn-ea"/>
            </a:endParaRPr>
          </a:p>
          <a:p>
            <a:pPr marL="0" indent="0">
              <a:buNone/>
            </a:pPr>
            <a:r>
              <a:rPr lang="ja-JP" altLang="en-US" sz="2200" dirty="0">
                <a:latin typeface="+mn-ea"/>
              </a:rPr>
              <a:t>　　　　　　　　　　　まず</a:t>
            </a:r>
            <a:r>
              <a:rPr lang="en-US" altLang="ja-JP" sz="2200" dirty="0">
                <a:latin typeface="+mn-ea"/>
              </a:rPr>
              <a:t>, </a:t>
            </a:r>
            <a:r>
              <a:rPr lang="ja-JP" altLang="en-US" sz="2200" dirty="0">
                <a:latin typeface="+mn-ea"/>
              </a:rPr>
              <a:t>デフォルトとして</a:t>
            </a:r>
            <a:endParaRPr lang="en-US" altLang="ja-JP" sz="2200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kumimoji="1" lang="ja-JP" altLang="en-US" sz="2200" dirty="0">
                <a:latin typeface="+mn-ea"/>
              </a:rPr>
              <a:t>全文が英語で書かれたレビュー文を取り除</a:t>
            </a:r>
            <a:r>
              <a:rPr lang="ja-JP" altLang="en-US" sz="2200" dirty="0">
                <a:latin typeface="+mn-ea"/>
              </a:rPr>
              <a:t>き</a:t>
            </a:r>
            <a:r>
              <a:rPr lang="en-US" altLang="ja-JP" sz="2200" dirty="0">
                <a:latin typeface="+mn-ea"/>
              </a:rPr>
              <a:t>, 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語彙数が </a:t>
            </a:r>
            <a:r>
              <a:rPr lang="en-US" altLang="ja-JP" sz="2200" dirty="0">
                <a:latin typeface="+mn-ea"/>
              </a:rPr>
              <a:t>15 ~ 100 </a:t>
            </a:r>
            <a:r>
              <a:rPr lang="ja-JP" altLang="en-US" sz="2200" dirty="0">
                <a:latin typeface="+mn-ea"/>
              </a:rPr>
              <a:t>となる文章に限定</a:t>
            </a:r>
            <a:br>
              <a:rPr lang="en-US" altLang="ja-JP" sz="2200" dirty="0">
                <a:latin typeface="+mn-ea"/>
              </a:rPr>
            </a:br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全ラベルが </a:t>
            </a:r>
            <a:r>
              <a:rPr lang="en-US" altLang="ja-JP" sz="2200" dirty="0">
                <a:latin typeface="+mn-ea"/>
              </a:rPr>
              <a:t>0 </a:t>
            </a:r>
            <a:r>
              <a:rPr lang="ja-JP" altLang="en-US" sz="2200" dirty="0">
                <a:latin typeface="+mn-ea"/>
              </a:rPr>
              <a:t>となるデータと </a:t>
            </a:r>
            <a:r>
              <a:rPr lang="en-US" altLang="ja-JP" sz="2200" dirty="0">
                <a:latin typeface="+mn-ea"/>
              </a:rPr>
              <a:t>1 </a:t>
            </a:r>
            <a:r>
              <a:rPr lang="ja-JP" altLang="en-US" sz="2200" dirty="0">
                <a:latin typeface="+mn-ea"/>
              </a:rPr>
              <a:t>つのラベルに対してポジティブ</a:t>
            </a:r>
            <a:r>
              <a:rPr lang="en-US" altLang="ja-JP" sz="2200" dirty="0">
                <a:latin typeface="+mn-ea"/>
              </a:rPr>
              <a:t>, </a:t>
            </a:r>
            <a:r>
              <a:rPr lang="ja-JP" altLang="en-US" sz="2200" dirty="0">
                <a:latin typeface="+mn-ea"/>
              </a:rPr>
              <a:t>ネガティブ両方を含む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データを取り除いた</a:t>
            </a:r>
            <a:br>
              <a:rPr lang="en-US" altLang="ja-JP" sz="2000" dirty="0"/>
            </a:b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3B23B0-97BE-481E-A1F3-7194513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43B3A7A-DF46-47F4-B7C4-CEFF4DD30D98}"/>
              </a:ext>
            </a:extLst>
          </p:cNvPr>
          <p:cNvSpPr/>
          <p:nvPr/>
        </p:nvSpPr>
        <p:spPr>
          <a:xfrm rot="5400000">
            <a:off x="3703759" y="3173182"/>
            <a:ext cx="1014797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6390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CC0A-A8C6-46CF-985B-237690E1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400" dirty="0">
                <a:latin typeface="+mn-ea"/>
                <a:ea typeface="+mn-ea"/>
              </a:rPr>
            </a:br>
            <a:r>
              <a:rPr lang="ja-JP" altLang="en-US" sz="2400" dirty="0">
                <a:latin typeface="+mn-ea"/>
                <a:ea typeface="+mn-ea"/>
              </a:rPr>
              <a:t>実験 </a:t>
            </a:r>
            <a:r>
              <a:rPr lang="en-US" altLang="ja-JP" sz="2400" dirty="0">
                <a:latin typeface="+mn-ea"/>
                <a:ea typeface="+mn-ea"/>
              </a:rPr>
              <a:t>2</a:t>
            </a:r>
            <a:endParaRPr kumimoji="1" lang="ja-JP" altLang="en-US" sz="24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7F631-84BA-4C5F-93CB-C5122A9F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更に以下の処理をしたデータセットでの実験をした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ja-JP" altLang="en-US" dirty="0"/>
              <a:t>日本語文字を全角にし</a:t>
            </a:r>
            <a:r>
              <a:rPr kumimoji="1" lang="en-US" altLang="ja-JP" dirty="0"/>
              <a:t>, </a:t>
            </a:r>
            <a:r>
              <a:rPr kumimoji="1" lang="ja-JP" altLang="en-US" dirty="0"/>
              <a:t>英単語を小文字に統一した</a:t>
            </a:r>
            <a:r>
              <a:rPr kumimoji="1" lang="en-US" altLang="ja-JP" dirty="0"/>
              <a:t>.</a:t>
            </a:r>
          </a:p>
          <a:p>
            <a:endParaRPr kumimoji="1" lang="en-US" altLang="ja-JP" dirty="0"/>
          </a:p>
          <a:p>
            <a:r>
              <a:rPr lang="ja-JP" altLang="en-US" dirty="0"/>
              <a:t>具体的な</a:t>
            </a:r>
            <a:r>
              <a:rPr kumimoji="1" lang="ja-JP" altLang="en-US" dirty="0"/>
              <a:t>数値は今回のタスクにおいて有用ではない</a:t>
            </a:r>
            <a:br>
              <a:rPr kumimoji="1" lang="en-US" altLang="ja-JP" dirty="0"/>
            </a:br>
            <a:r>
              <a:rPr kumimoji="1" lang="ja-JP" altLang="en-US" dirty="0"/>
              <a:t>と判断し</a:t>
            </a:r>
            <a:r>
              <a:rPr kumimoji="1" lang="en-US" altLang="ja-JP" dirty="0"/>
              <a:t>, </a:t>
            </a:r>
            <a:r>
              <a:rPr kumimoji="1" lang="ja-JP" altLang="en-US" dirty="0"/>
              <a:t>全てを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に変換し</a:t>
            </a:r>
            <a:r>
              <a:rPr kumimoji="1" lang="en-US" altLang="ja-JP" dirty="0"/>
              <a:t>, </a:t>
            </a:r>
            <a:r>
              <a:rPr kumimoji="1" lang="ja-JP" altLang="en-US" dirty="0"/>
              <a:t>各種記号については</a:t>
            </a:r>
            <a:br>
              <a:rPr kumimoji="1" lang="en-US" altLang="ja-JP" dirty="0"/>
            </a:br>
            <a:r>
              <a:rPr kumimoji="1" lang="ja-JP" altLang="en-US" dirty="0"/>
              <a:t>取り除いた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1B4941-9D68-4D04-99FE-0BCBF26C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09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70E54-FE76-4C21-9264-B540F11C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識別機の評価指標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A1D0C-CF31-4E82-8F83-C0F2B8E8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836484"/>
            <a:ext cx="6591985" cy="5021516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精度評価</a:t>
            </a:r>
            <a:br>
              <a:rPr lang="en-US" altLang="ja-JP" sz="2000" dirty="0">
                <a:latin typeface="+mn-ea"/>
              </a:rPr>
            </a:b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F1 </a:t>
            </a:r>
            <a:r>
              <a:rPr lang="ja-JP" altLang="en-US" sz="2000" dirty="0">
                <a:latin typeface="+mn-ea"/>
              </a:rPr>
              <a:t>値 </a:t>
            </a:r>
            <a:r>
              <a:rPr lang="en-US" altLang="ja-JP" sz="2000" dirty="0">
                <a:latin typeface="+mn-ea"/>
              </a:rPr>
              <a:t>( F1 ) </a:t>
            </a:r>
            <a:r>
              <a:rPr lang="ja-JP" altLang="en-US" sz="2000" dirty="0">
                <a:latin typeface="+mn-ea"/>
              </a:rPr>
              <a:t>を用いる</a:t>
            </a:r>
            <a:endParaRPr lang="en-US" altLang="ja-JP" sz="2000" i="1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BF83A-59E2-4EB2-BE5D-F78B04ED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/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US" altLang="ja-JP" sz="2000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den>
                    </m:f>
                  </m:oMath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39560DB1-6C10-474F-AA64-62936EDE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61116"/>
              </p:ext>
            </p:extLst>
          </p:nvPr>
        </p:nvGraphicFramePr>
        <p:xfrm>
          <a:off x="430306" y="3692176"/>
          <a:ext cx="4856309" cy="316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63">
                  <a:extLst>
                    <a:ext uri="{9D8B030D-6E8A-4147-A177-3AD203B41FA5}">
                      <a16:colId xmlns:a16="http://schemas.microsoft.com/office/drawing/2014/main" val="2619614494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1609164138"/>
                    </a:ext>
                  </a:extLst>
                </a:gridCol>
                <a:gridCol w="1166463">
                  <a:extLst>
                    <a:ext uri="{9D8B030D-6E8A-4147-A177-3AD203B41FA5}">
                      <a16:colId xmlns:a16="http://schemas.microsoft.com/office/drawing/2014/main" val="701887859"/>
                    </a:ext>
                  </a:extLst>
                </a:gridCol>
                <a:gridCol w="1298602">
                  <a:extLst>
                    <a:ext uri="{9D8B030D-6E8A-4147-A177-3AD203B41FA5}">
                      <a16:colId xmlns:a16="http://schemas.microsoft.com/office/drawing/2014/main" val="1883101212"/>
                    </a:ext>
                  </a:extLst>
                </a:gridCol>
              </a:tblGrid>
              <a:tr h="79145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真の結果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13140"/>
                  </a:ext>
                </a:extLst>
              </a:tr>
              <a:tr h="79145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61295"/>
                  </a:ext>
                </a:extLst>
              </a:tr>
              <a:tr h="79145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予測結果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0975"/>
                  </a:ext>
                </a:extLst>
              </a:tr>
              <a:tr h="791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3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2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３．データセット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４．提案手法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５．実験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６．まとめと今後の課題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3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30929-BFF0-4186-92D1-2F49B5D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識別器の評価指標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0E83B-634D-4AEF-8D67-D66E8C4D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全データ中の </a:t>
            </a:r>
            <a:r>
              <a:rPr lang="en-US" altLang="ja-JP" sz="2000" dirty="0">
                <a:latin typeface="+mn-ea"/>
              </a:rPr>
              <a:t>2 </a:t>
            </a:r>
            <a:r>
              <a:rPr lang="ja-JP" altLang="en-US" sz="2000" dirty="0">
                <a:latin typeface="+mn-ea"/>
              </a:rPr>
              <a:t>割をテストデータ、</a:t>
            </a:r>
            <a:r>
              <a:rPr lang="en-US" altLang="ja-JP" sz="2000" dirty="0">
                <a:latin typeface="+mn-ea"/>
              </a:rPr>
              <a:t> 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8 </a:t>
            </a:r>
            <a:r>
              <a:rPr lang="ja-JP" altLang="en-US" sz="2000" dirty="0">
                <a:latin typeface="+mn-ea"/>
              </a:rPr>
              <a:t>割を訓練データとした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訓練データを </a:t>
            </a:r>
            <a:r>
              <a:rPr lang="en-US" altLang="ja-JP" sz="2000" dirty="0">
                <a:latin typeface="+mn-ea"/>
              </a:rPr>
              <a:t>5 </a:t>
            </a:r>
            <a:r>
              <a:rPr lang="ja-JP" altLang="en-US" sz="2000" dirty="0">
                <a:latin typeface="+mn-ea"/>
              </a:rPr>
              <a:t>分割し、</a:t>
            </a:r>
            <a:r>
              <a:rPr lang="en-US" altLang="ja-JP" sz="2000" dirty="0">
                <a:latin typeface="+mn-ea"/>
              </a:rPr>
              <a:t>5 </a:t>
            </a:r>
            <a:r>
              <a:rPr lang="ja-JP" altLang="en-US" sz="2000" dirty="0">
                <a:latin typeface="+mn-ea"/>
              </a:rPr>
              <a:t>分割検証をすることで 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5 </a:t>
            </a:r>
            <a:r>
              <a:rPr lang="ja-JP" altLang="en-US" sz="2000" dirty="0">
                <a:latin typeface="+mn-ea"/>
              </a:rPr>
              <a:t>個の識別機を作成した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このうち、最も正解率の高いモデルを用いて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テストデータでの評価をした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15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4259D-A429-49AA-89E6-AA7FFACB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15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52505-AEA9-4D2A-A3B3-40D9DA3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ja-JP" altLang="en-US" sz="2100" dirty="0"/>
              <a:t>実験時のパラメータ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BC54D76-9602-43CF-AA10-36ED4401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083835"/>
              </p:ext>
            </p:extLst>
          </p:nvPr>
        </p:nvGraphicFramePr>
        <p:xfrm>
          <a:off x="1944694" y="3065725"/>
          <a:ext cx="6686550" cy="307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1384531393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33917415"/>
                    </a:ext>
                  </a:extLst>
                </a:gridCol>
              </a:tblGrid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入力層の次元数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28087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出力層の次元数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096278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バッチサイズ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766444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学習率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1e-4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51890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BCE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with Logistic Loss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0239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エポック数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35136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2E6F66-19BE-48BE-BAB9-08E2770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15F096FF-D576-4EF9-B272-45EE71B1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94096"/>
              </p:ext>
            </p:extLst>
          </p:nvPr>
        </p:nvGraphicFramePr>
        <p:xfrm>
          <a:off x="1944694" y="2479316"/>
          <a:ext cx="6683764" cy="52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882">
                  <a:extLst>
                    <a:ext uri="{9D8B030D-6E8A-4147-A177-3AD203B41FA5}">
                      <a16:colId xmlns:a16="http://schemas.microsoft.com/office/drawing/2014/main" val="4227173635"/>
                    </a:ext>
                  </a:extLst>
                </a:gridCol>
                <a:gridCol w="3341882">
                  <a:extLst>
                    <a:ext uri="{9D8B030D-6E8A-4147-A177-3AD203B41FA5}">
                      <a16:colId xmlns:a16="http://schemas.microsoft.com/office/drawing/2014/main" val="2481637146"/>
                    </a:ext>
                  </a:extLst>
                </a:gridCol>
              </a:tblGrid>
              <a:tr h="522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パラメータ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26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8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６．まとめと今後の課題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7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14B91-BA54-46E1-8CAE-131F3A45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j-ea"/>
              </a:rPr>
            </a:br>
            <a:r>
              <a:rPr lang="ja-JP" altLang="en-US" sz="2100" dirty="0">
                <a:latin typeface="+mj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5876C-718F-4389-B56C-14EEF8C6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>
                <a:latin typeface="+mn-ea"/>
              </a:rPr>
              <a:t>本研究では</a:t>
            </a:r>
            <a:r>
              <a:rPr lang="ja-JP" altLang="en-US" sz="2000" dirty="0">
                <a:latin typeface="+mn-ea"/>
              </a:rPr>
              <a:t>アノテーションされたアスペクトベースのデータセットの調整をした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6A3493-E1A7-48F6-B8BD-5E6D82E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21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36C30-97A3-4E08-B289-C973265B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9389BD-3899-4C38-A6BC-82C40B42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>
                <a:latin typeface="+mn-ea"/>
              </a:rPr>
              <a:t>BERT – Transformer </a:t>
            </a:r>
            <a:r>
              <a:rPr lang="ja-JP" altLang="en-US" sz="2000" dirty="0">
                <a:latin typeface="+mn-ea"/>
              </a:rPr>
              <a:t>モデルで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マルチラベルデータセットを用いる実験を開始する</a:t>
            </a:r>
            <a:r>
              <a:rPr lang="en-US" altLang="ja-JP" sz="2000" dirty="0">
                <a:latin typeface="+mn-ea"/>
              </a:rPr>
              <a:t>.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まずは予測精度向上を目指してモデルの改良に取り組みながら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独自性のある形にする</a:t>
            </a:r>
            <a:r>
              <a:rPr lang="en-US" altLang="ja-JP" sz="2000" dirty="0">
                <a:latin typeface="+mn-ea"/>
              </a:rPr>
              <a:t>.</a:t>
            </a:r>
            <a:r>
              <a:rPr lang="ja-JP" altLang="en-US" sz="2000" dirty="0">
                <a:latin typeface="+mn-ea"/>
              </a:rPr>
              <a:t> 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幾つか存在する </a:t>
            </a:r>
            <a:r>
              <a:rPr lang="en-US" altLang="ja-JP" sz="2000" dirty="0">
                <a:latin typeface="+mn-ea"/>
              </a:rPr>
              <a:t>Attention </a:t>
            </a:r>
            <a:r>
              <a:rPr lang="ja-JP" altLang="en-US" sz="2000" dirty="0">
                <a:latin typeface="+mn-ea"/>
              </a:rPr>
              <a:t>の可視化手法についても検討する</a:t>
            </a:r>
            <a:r>
              <a:rPr lang="en-US" altLang="ja-JP" sz="2000" dirty="0">
                <a:latin typeface="+mn-ea"/>
              </a:rPr>
              <a:t>.</a:t>
            </a: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AE7EC2-799F-4731-AF1A-457134BF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9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87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33E8E-5A00-4741-A03B-5E4D3582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800" dirty="0"/>
            </a:br>
            <a:r>
              <a:rPr lang="ja-JP" altLang="en-US" sz="2800" dirty="0"/>
              <a:t>はじ</a:t>
            </a:r>
            <a:r>
              <a:rPr kumimoji="1" lang="ja-JP" altLang="en-US" sz="2800" dirty="0"/>
              <a:t>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CEE60-61C8-441A-B8A9-00711D31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latin typeface="+mn-ea"/>
              </a:rPr>
              <a:t>・</a:t>
            </a:r>
            <a:r>
              <a:rPr lang="ja-JP" altLang="en-US" sz="2000" dirty="0">
                <a:latin typeface="+mn-ea"/>
              </a:rPr>
              <a:t>近年、説明可能な人工知能が注目されている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・文章のセンチメントタグがなぜポジティブなのか、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kumimoji="1" lang="ja-JP" altLang="en-US" sz="2000" dirty="0"/>
              <a:t>ネガティブなのかの説明</a:t>
            </a:r>
            <a:r>
              <a:rPr lang="ja-JP" altLang="en-US" sz="2000" dirty="0"/>
              <a:t>が求められている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C140F1-B151-4E9D-A2E6-550BDB5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89F88303-28C2-46C1-AFB2-B3CB5EC1086E}"/>
              </a:ext>
            </a:extLst>
          </p:cNvPr>
          <p:cNvSpPr/>
          <p:nvPr/>
        </p:nvSpPr>
        <p:spPr>
          <a:xfrm>
            <a:off x="3167103" y="2833306"/>
            <a:ext cx="663389" cy="1485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86B6D8-3BFF-4E37-AB89-9D05BD8F8E25}"/>
              </a:ext>
            </a:extLst>
          </p:cNvPr>
          <p:cNvSpPr txBox="1"/>
          <p:nvPr/>
        </p:nvSpPr>
        <p:spPr>
          <a:xfrm>
            <a:off x="4203167" y="3244334"/>
            <a:ext cx="362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自然言語処理の分野では</a:t>
            </a:r>
            <a:r>
              <a:rPr kumimoji="1" lang="en-US" altLang="ja-JP" sz="2000" dirty="0">
                <a:latin typeface="+mn-ea"/>
              </a:rPr>
              <a:t>…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3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D1AC9-5D7C-4666-B848-A3FEE2D3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38696-2DC8-4B72-8BBA-A04E1F39E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05000"/>
            <a:ext cx="6686550" cy="4328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・アスペクトベースの感情分析</a:t>
            </a:r>
            <a:br>
              <a:rPr lang="en-US" altLang="ja-JP" sz="3600" dirty="0">
                <a:latin typeface="+mn-ea"/>
              </a:rPr>
            </a:b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文章中に含まれる</a:t>
            </a:r>
            <a:r>
              <a:rPr lang="ja-JP" altLang="en-US" sz="3600" dirty="0">
                <a:solidFill>
                  <a:srgbClr val="FF0000"/>
                </a:solidFill>
                <a:latin typeface="+mn-ea"/>
              </a:rPr>
              <a:t>アスペクト情報</a:t>
            </a:r>
            <a:r>
              <a:rPr lang="ja-JP" altLang="en-US" sz="3600" dirty="0">
                <a:latin typeface="+mn-ea"/>
              </a:rPr>
              <a:t>を利用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endParaRPr lang="en-US" altLang="ja-JP" sz="3600" u="sng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どの様なことについて書かれた文章なのかを分析</a:t>
            </a:r>
            <a:br>
              <a:rPr lang="en-US" altLang="ja-JP" sz="1650" dirty="0"/>
            </a:br>
            <a:br>
              <a:rPr lang="en-US" altLang="ja-JP" sz="1500" dirty="0"/>
            </a:br>
            <a:br>
              <a:rPr lang="en-US" altLang="ja-JP" sz="1500" dirty="0"/>
            </a:br>
            <a:endParaRPr lang="en-US" altLang="ja-JP" sz="15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AFC4C-9E9D-48C6-ACE5-AD15D888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F21ECDD-F35B-4CFB-ADDD-4150EB8E3174}"/>
              </a:ext>
            </a:extLst>
          </p:cNvPr>
          <p:cNvSpPr/>
          <p:nvPr/>
        </p:nvSpPr>
        <p:spPr>
          <a:xfrm>
            <a:off x="2680782" y="3498155"/>
            <a:ext cx="463660" cy="116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DA7E2AB-DFEA-46C5-928D-E3CF10AAA5EA}"/>
              </a:ext>
            </a:extLst>
          </p:cNvPr>
          <p:cNvSpPr/>
          <p:nvPr/>
        </p:nvSpPr>
        <p:spPr>
          <a:xfrm>
            <a:off x="4571405" y="3567314"/>
            <a:ext cx="2630091" cy="1304364"/>
          </a:xfrm>
          <a:prstGeom prst="wedgeRectCallout">
            <a:avLst>
              <a:gd name="adj1" fmla="val -34596"/>
              <a:gd name="adj2" fmla="val -736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r>
              <a:rPr kumimoji="1" lang="ja-JP" altLang="en-US" sz="2000" dirty="0">
                <a:latin typeface="+mn-ea"/>
              </a:rPr>
              <a:t>・文章が何を対象？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・その対象の属性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54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435F-68A0-4E6F-AB7A-47765E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アスペクトベースの感情分析の</a:t>
            </a:r>
            <a:br>
              <a:rPr kumimoji="1" lang="en-US" altLang="ja-JP" dirty="0"/>
            </a:br>
            <a:r>
              <a:rPr kumimoji="1" lang="ja-JP" altLang="en-US" dirty="0"/>
              <a:t>詳細を書きます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506D4-5CB2-4ABD-8370-29BC693A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C9F5BF-CD97-4AF0-A90C-EE86CF4B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6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FE444-FEBC-4C0F-8EEA-A6BCC9B9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029" y="741237"/>
            <a:ext cx="5329539" cy="630155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ea typeface="+mn-ea"/>
              </a:rPr>
              <a:t>Transformer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56E61-A9CC-4C66-9EE4-D33BBF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157" y="2047285"/>
            <a:ext cx="7161450" cy="4369699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CNN </a:t>
            </a:r>
            <a:r>
              <a:rPr kumimoji="1" lang="ja-JP" altLang="en-US" sz="2000" dirty="0"/>
              <a:t>や </a:t>
            </a:r>
            <a:r>
              <a:rPr kumimoji="1" lang="en-US" altLang="ja-JP" sz="2000" dirty="0"/>
              <a:t>RNN </a:t>
            </a:r>
            <a:r>
              <a:rPr lang="ja-JP" altLang="en-US" sz="2000" dirty="0"/>
              <a:t>を用いず</a:t>
            </a:r>
            <a:r>
              <a:rPr lang="en-US" altLang="ja-JP" sz="2000" dirty="0"/>
              <a:t>, Attention </a:t>
            </a:r>
            <a:r>
              <a:rPr lang="ja-JP" altLang="en-US" sz="2000" dirty="0"/>
              <a:t>層のみで構築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計算速度の高速化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 err="1"/>
              <a:t>PositionalEncoding</a:t>
            </a:r>
            <a:r>
              <a:rPr lang="ja-JP" altLang="en-US" sz="2000" dirty="0"/>
              <a:t>層の採用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入力する単語データに</a:t>
            </a:r>
            <a:r>
              <a:rPr lang="en-US" altLang="ja-JP" sz="2000" dirty="0"/>
              <a:t>, </a:t>
            </a:r>
            <a:r>
              <a:rPr lang="ja-JP" altLang="en-US" sz="2000" dirty="0"/>
              <a:t>文全体における単語の</a:t>
            </a:r>
            <a:br>
              <a:rPr lang="en-US" altLang="ja-JP" sz="2000" dirty="0"/>
            </a:br>
            <a:r>
              <a:rPr lang="ja-JP" altLang="en-US" sz="2000" dirty="0"/>
              <a:t>位置情報を付与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Attention</a:t>
            </a:r>
            <a:r>
              <a:rPr kumimoji="1" lang="ja-JP" altLang="en-US" sz="2000" dirty="0"/>
              <a:t>層における </a:t>
            </a:r>
            <a:r>
              <a:rPr kumimoji="1" lang="en-US" altLang="ja-JP" sz="2000" dirty="0"/>
              <a:t>Query, Key, Value </a:t>
            </a:r>
            <a:r>
              <a:rPr kumimoji="1" lang="ja-JP" altLang="en-US" sz="2000" dirty="0"/>
              <a:t>モデルの採用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ja-JP" altLang="en-US" sz="2000" dirty="0"/>
              <a:t>単語間の</a:t>
            </a:r>
            <a:r>
              <a:rPr lang="ja-JP" altLang="en-US" sz="2000" dirty="0"/>
              <a:t>関連度</a:t>
            </a:r>
            <a:r>
              <a:rPr kumimoji="1" lang="ja-JP" altLang="en-US" sz="2000" dirty="0"/>
              <a:t>を正確に計算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32CD9-AABC-4F60-AAAB-BEDBBEE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A5472-AF20-464A-AC56-BF3078B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100" dirty="0">
                <a:latin typeface="+mn-ea"/>
                <a:ea typeface="+mn-ea"/>
              </a:rPr>
              <a:t>BERT (Bidirectional Encoder Representations from Transformers)</a:t>
            </a:r>
            <a:endParaRPr lang="ja-JP" altLang="en-US" sz="21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64217-1C8F-4B59-B048-F812E55D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>
                <a:latin typeface="+mn-ea"/>
              </a:rPr>
              <a:t>複数の双方向 </a:t>
            </a:r>
            <a:r>
              <a:rPr lang="en-US" altLang="ja-JP" sz="2000" dirty="0">
                <a:latin typeface="+mn-ea"/>
              </a:rPr>
              <a:t>Transformer </a:t>
            </a:r>
            <a:r>
              <a:rPr lang="ja-JP" altLang="en-US" sz="2000" dirty="0">
                <a:latin typeface="+mn-ea"/>
              </a:rPr>
              <a:t>に基づく汎用言語モデル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文章に依存した各単語、および文章の分散表現が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得られる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本研究では、日本語 </a:t>
            </a:r>
            <a:r>
              <a:rPr lang="en-US" altLang="ja-JP" sz="2000" dirty="0">
                <a:latin typeface="+mn-ea"/>
              </a:rPr>
              <a:t>Wikipedia </a:t>
            </a:r>
            <a:r>
              <a:rPr lang="ja-JP" altLang="en-US" sz="2000" dirty="0">
                <a:latin typeface="+mn-ea"/>
              </a:rPr>
              <a:t>を用いた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事前学習済み </a:t>
            </a:r>
            <a:r>
              <a:rPr lang="en-US" altLang="ja-JP" sz="2000" dirty="0">
                <a:latin typeface="+mn-ea"/>
              </a:rPr>
              <a:t>BERT </a:t>
            </a:r>
            <a:r>
              <a:rPr lang="ja-JP" altLang="en-US" sz="2000" dirty="0">
                <a:latin typeface="+mn-ea"/>
              </a:rPr>
              <a:t>モデルを使用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東北大学 乾・鈴木研究室</a:t>
            </a:r>
            <a:r>
              <a:rPr lang="en-US" altLang="ja-JP" sz="2000" dirty="0">
                <a:latin typeface="+mn-ea"/>
              </a:rPr>
              <a:t>)</a:t>
            </a:r>
            <a:endParaRPr kumimoji="1" lang="en-US" altLang="ja-JP" sz="2000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D04E41-AF3F-4101-80C2-8A879829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8596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10693</TotalTime>
  <Words>1188</Words>
  <Application>Microsoft Office PowerPoint</Application>
  <PresentationFormat>画面に合わせる (4:3)</PresentationFormat>
  <Paragraphs>414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NotoSansJP</vt:lpstr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未定です</vt:lpstr>
      <vt:lpstr>発表の流れ</vt:lpstr>
      <vt:lpstr>発表の流れ</vt:lpstr>
      <vt:lpstr> はじめに</vt:lpstr>
      <vt:lpstr> 関連研究</vt:lpstr>
      <vt:lpstr>アスペクトベースの感情分析の 詳細を書きます</vt:lpstr>
      <vt:lpstr>発表の流れ</vt:lpstr>
      <vt:lpstr>Transformer</vt:lpstr>
      <vt:lpstr>BERT (Bidirectional Encoder Representations from Transformers)</vt:lpstr>
      <vt:lpstr>発表の流れ</vt:lpstr>
      <vt:lpstr>データセット</vt:lpstr>
      <vt:lpstr> データの具体例</vt:lpstr>
      <vt:lpstr>発表の流れ</vt:lpstr>
      <vt:lpstr> 提案手法</vt:lpstr>
      <vt:lpstr> 提案手法</vt:lpstr>
      <vt:lpstr>発表の流れ</vt:lpstr>
      <vt:lpstr> 実験 1</vt:lpstr>
      <vt:lpstr> 実験 2</vt:lpstr>
      <vt:lpstr> 識別機の評価指標</vt:lpstr>
      <vt:lpstr> 識別器の評価指標</vt:lpstr>
      <vt:lpstr> 実験時のパラメータ</vt:lpstr>
      <vt:lpstr>発表の流れ</vt:lpstr>
      <vt:lpstr> まとめ</vt:lpstr>
      <vt:lpstr> 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楠本 祐暉</dc:creator>
  <cp:lastModifiedBy>楠本 祐暉</cp:lastModifiedBy>
  <cp:revision>73</cp:revision>
  <dcterms:created xsi:type="dcterms:W3CDTF">2021-07-17T03:46:58Z</dcterms:created>
  <dcterms:modified xsi:type="dcterms:W3CDTF">2021-11-04T07:06:33Z</dcterms:modified>
</cp:coreProperties>
</file>