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80" r:id="rId3"/>
    <p:sldId id="260" r:id="rId4"/>
    <p:sldId id="265" r:id="rId5"/>
    <p:sldId id="275" r:id="rId6"/>
    <p:sldId id="276" r:id="rId7"/>
    <p:sldId id="277" r:id="rId8"/>
    <p:sldId id="278" r:id="rId9"/>
    <p:sldId id="279" r:id="rId10"/>
    <p:sldId id="281" r:id="rId11"/>
    <p:sldId id="283" r:id="rId12"/>
    <p:sldId id="282"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6F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41"/>
  </p:normalViewPr>
  <p:slideViewPr>
    <p:cSldViewPr snapToGrid="0">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AD850-DE35-865C-2CB8-43B436811B5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07CA869-C4F6-FFAB-83E0-79B3FC5493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D0303BD-9A5B-22A2-2DFE-D565C50862FF}"/>
              </a:ext>
            </a:extLst>
          </p:cNvPr>
          <p:cNvSpPr>
            <a:spLocks noGrp="1"/>
          </p:cNvSpPr>
          <p:nvPr>
            <p:ph type="dt" sz="half" idx="10"/>
          </p:nvPr>
        </p:nvSpPr>
        <p:spPr/>
        <p:txBody>
          <a:bodyPr/>
          <a:lstStyle/>
          <a:p>
            <a:fld id="{BBDE9026-E7F9-BC4A-A583-468357FA7CB0}" type="datetimeFigureOut">
              <a:rPr kumimoji="1" lang="ja-JP" altLang="en-US" smtClean="0"/>
              <a:t>2024/12/17</a:t>
            </a:fld>
            <a:endParaRPr kumimoji="1" lang="ja-JP" altLang="en-US"/>
          </a:p>
        </p:txBody>
      </p:sp>
      <p:sp>
        <p:nvSpPr>
          <p:cNvPr id="5" name="フッター プレースホルダー 4">
            <a:extLst>
              <a:ext uri="{FF2B5EF4-FFF2-40B4-BE49-F238E27FC236}">
                <a16:creationId xmlns:a16="http://schemas.microsoft.com/office/drawing/2014/main" id="{17B329DB-F29C-C079-5212-164BF43653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2D2E80-56FA-88A5-9D2B-B7A68AA8493B}"/>
              </a:ext>
            </a:extLst>
          </p:cNvPr>
          <p:cNvSpPr>
            <a:spLocks noGrp="1"/>
          </p:cNvSpPr>
          <p:nvPr>
            <p:ph type="sldNum" sz="quarter" idx="12"/>
          </p:nvPr>
        </p:nvSpPr>
        <p:spPr/>
        <p:txBody>
          <a:bodyPr/>
          <a:lstStyle/>
          <a:p>
            <a:fld id="{937E240C-AF41-104C-9DF8-C717F8811B23}" type="slidenum">
              <a:rPr kumimoji="1" lang="ja-JP" altLang="en-US" smtClean="0"/>
              <a:t>‹#›</a:t>
            </a:fld>
            <a:endParaRPr kumimoji="1" lang="ja-JP" altLang="en-US"/>
          </a:p>
        </p:txBody>
      </p:sp>
    </p:spTree>
    <p:extLst>
      <p:ext uri="{BB962C8B-B14F-4D97-AF65-F5344CB8AC3E}">
        <p14:creationId xmlns:p14="http://schemas.microsoft.com/office/powerpoint/2010/main" val="3423537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6FFB7-66FA-2960-C24B-0A869AF9B40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C4D25C7-76B5-8AD2-20B5-83767D7AE64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04FCEA-26D3-ED58-CCCD-45B7CEB3A2F4}"/>
              </a:ext>
            </a:extLst>
          </p:cNvPr>
          <p:cNvSpPr>
            <a:spLocks noGrp="1"/>
          </p:cNvSpPr>
          <p:nvPr>
            <p:ph type="dt" sz="half" idx="10"/>
          </p:nvPr>
        </p:nvSpPr>
        <p:spPr/>
        <p:txBody>
          <a:bodyPr/>
          <a:lstStyle/>
          <a:p>
            <a:fld id="{BBDE9026-E7F9-BC4A-A583-468357FA7CB0}" type="datetimeFigureOut">
              <a:rPr kumimoji="1" lang="ja-JP" altLang="en-US" smtClean="0"/>
              <a:t>2024/12/17</a:t>
            </a:fld>
            <a:endParaRPr kumimoji="1" lang="ja-JP" altLang="en-US"/>
          </a:p>
        </p:txBody>
      </p:sp>
      <p:sp>
        <p:nvSpPr>
          <p:cNvPr id="5" name="フッター プレースホルダー 4">
            <a:extLst>
              <a:ext uri="{FF2B5EF4-FFF2-40B4-BE49-F238E27FC236}">
                <a16:creationId xmlns:a16="http://schemas.microsoft.com/office/drawing/2014/main" id="{878338FE-4961-D70A-D131-6E90CE238D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593B05-EDD2-8B9B-6F84-0CA2F5EBB83D}"/>
              </a:ext>
            </a:extLst>
          </p:cNvPr>
          <p:cNvSpPr>
            <a:spLocks noGrp="1"/>
          </p:cNvSpPr>
          <p:nvPr>
            <p:ph type="sldNum" sz="quarter" idx="12"/>
          </p:nvPr>
        </p:nvSpPr>
        <p:spPr/>
        <p:txBody>
          <a:bodyPr/>
          <a:lstStyle/>
          <a:p>
            <a:fld id="{937E240C-AF41-104C-9DF8-C717F8811B23}" type="slidenum">
              <a:rPr kumimoji="1" lang="ja-JP" altLang="en-US" smtClean="0"/>
              <a:t>‹#›</a:t>
            </a:fld>
            <a:endParaRPr kumimoji="1" lang="ja-JP" altLang="en-US"/>
          </a:p>
        </p:txBody>
      </p:sp>
    </p:spTree>
    <p:extLst>
      <p:ext uri="{BB962C8B-B14F-4D97-AF65-F5344CB8AC3E}">
        <p14:creationId xmlns:p14="http://schemas.microsoft.com/office/powerpoint/2010/main" val="2395884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BD083A3-BADF-D1D5-E276-35E6BCB6501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507E6A-EE04-359E-AAE8-E08C003B5B6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179DA56-F65E-5221-10F2-EF815D861D83}"/>
              </a:ext>
            </a:extLst>
          </p:cNvPr>
          <p:cNvSpPr>
            <a:spLocks noGrp="1"/>
          </p:cNvSpPr>
          <p:nvPr>
            <p:ph type="dt" sz="half" idx="10"/>
          </p:nvPr>
        </p:nvSpPr>
        <p:spPr/>
        <p:txBody>
          <a:bodyPr/>
          <a:lstStyle/>
          <a:p>
            <a:fld id="{BBDE9026-E7F9-BC4A-A583-468357FA7CB0}" type="datetimeFigureOut">
              <a:rPr kumimoji="1" lang="ja-JP" altLang="en-US" smtClean="0"/>
              <a:t>2024/12/17</a:t>
            </a:fld>
            <a:endParaRPr kumimoji="1" lang="ja-JP" altLang="en-US"/>
          </a:p>
        </p:txBody>
      </p:sp>
      <p:sp>
        <p:nvSpPr>
          <p:cNvPr id="5" name="フッター プレースホルダー 4">
            <a:extLst>
              <a:ext uri="{FF2B5EF4-FFF2-40B4-BE49-F238E27FC236}">
                <a16:creationId xmlns:a16="http://schemas.microsoft.com/office/drawing/2014/main" id="{EFA5F5D6-722A-4FEB-BE6F-32CFED1DDC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D1CF49-308D-DCE9-D73E-5C2A9EB1FA35}"/>
              </a:ext>
            </a:extLst>
          </p:cNvPr>
          <p:cNvSpPr>
            <a:spLocks noGrp="1"/>
          </p:cNvSpPr>
          <p:nvPr>
            <p:ph type="sldNum" sz="quarter" idx="12"/>
          </p:nvPr>
        </p:nvSpPr>
        <p:spPr/>
        <p:txBody>
          <a:bodyPr/>
          <a:lstStyle/>
          <a:p>
            <a:fld id="{937E240C-AF41-104C-9DF8-C717F8811B23}" type="slidenum">
              <a:rPr kumimoji="1" lang="ja-JP" altLang="en-US" smtClean="0"/>
              <a:t>‹#›</a:t>
            </a:fld>
            <a:endParaRPr kumimoji="1" lang="ja-JP" altLang="en-US"/>
          </a:p>
        </p:txBody>
      </p:sp>
    </p:spTree>
    <p:extLst>
      <p:ext uri="{BB962C8B-B14F-4D97-AF65-F5344CB8AC3E}">
        <p14:creationId xmlns:p14="http://schemas.microsoft.com/office/powerpoint/2010/main" val="145302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4F0C12-3E94-6F8D-6FEA-B30260BFE1EC}"/>
              </a:ext>
            </a:extLst>
          </p:cNvPr>
          <p:cNvSpPr>
            <a:spLocks noGrp="1"/>
          </p:cNvSpPr>
          <p:nvPr>
            <p:ph type="title"/>
          </p:nvPr>
        </p:nvSpPr>
        <p:spPr>
          <a:xfrm>
            <a:off x="838200" y="365578"/>
            <a:ext cx="10118271" cy="630918"/>
          </a:xfrm>
        </p:spPr>
        <p:txBody>
          <a:bodyPr>
            <a:noAutofit/>
          </a:bodyPr>
          <a:lstStyle>
            <a:lvl1pPr>
              <a:defRPr sz="3200"/>
            </a:lvl1pPr>
          </a:lstStyle>
          <a:p>
            <a:endParaRPr kumimoji="1" lang="ja-JP" altLang="en-US" dirty="0"/>
          </a:p>
        </p:txBody>
      </p:sp>
      <p:sp>
        <p:nvSpPr>
          <p:cNvPr id="3" name="コンテンツ プレースホルダー 2">
            <a:extLst>
              <a:ext uri="{FF2B5EF4-FFF2-40B4-BE49-F238E27FC236}">
                <a16:creationId xmlns:a16="http://schemas.microsoft.com/office/drawing/2014/main" id="{B3369120-9831-585C-87AA-2CDBD591339F}"/>
              </a:ext>
            </a:extLst>
          </p:cNvPr>
          <p:cNvSpPr>
            <a:spLocks noGrp="1"/>
          </p:cNvSpPr>
          <p:nvPr>
            <p:ph idx="1"/>
          </p:nvPr>
        </p:nvSpPr>
        <p:spPr>
          <a:xfrm>
            <a:off x="838200" y="1422400"/>
            <a:ext cx="10515600" cy="4754563"/>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69F6D958-1AAA-D10A-237B-17332F994C18}"/>
              </a:ext>
            </a:extLst>
          </p:cNvPr>
          <p:cNvSpPr>
            <a:spLocks noGrp="1"/>
          </p:cNvSpPr>
          <p:nvPr>
            <p:ph type="dt" sz="half" idx="10"/>
          </p:nvPr>
        </p:nvSpPr>
        <p:spPr/>
        <p:txBody>
          <a:bodyPr/>
          <a:lstStyle/>
          <a:p>
            <a:fld id="{5BFDB25A-6C30-3149-8363-55373BC04BA8}" type="datetime1">
              <a:rPr kumimoji="1" lang="ja-JP" altLang="en-US" smtClean="0"/>
              <a:t>2024/12/17</a:t>
            </a:fld>
            <a:endParaRPr kumimoji="1" lang="ja-JP" altLang="en-US"/>
          </a:p>
        </p:txBody>
      </p:sp>
      <p:sp>
        <p:nvSpPr>
          <p:cNvPr id="5" name="フッター プレースホルダー 4">
            <a:extLst>
              <a:ext uri="{FF2B5EF4-FFF2-40B4-BE49-F238E27FC236}">
                <a16:creationId xmlns:a16="http://schemas.microsoft.com/office/drawing/2014/main" id="{00BA82C7-9FA6-EAAA-558D-72A51D2D74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A00E51-C482-AFF2-589D-7CB638FECC4E}"/>
              </a:ext>
            </a:extLst>
          </p:cNvPr>
          <p:cNvSpPr>
            <a:spLocks noGrp="1"/>
          </p:cNvSpPr>
          <p:nvPr>
            <p:ph type="sldNum" sz="quarter" idx="12"/>
          </p:nvPr>
        </p:nvSpPr>
        <p:spPr>
          <a:xfrm>
            <a:off x="-2216524" y="6359566"/>
            <a:ext cx="2743200" cy="365125"/>
          </a:xfrm>
        </p:spPr>
        <p:txBody>
          <a:bodyPr/>
          <a:lstStyle/>
          <a:p>
            <a:fld id="{1F0D8F90-F22E-497B-95CA-ED35908DAA06}"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C9AB739A-BAAA-D719-36B6-30E16BB5081A}"/>
              </a:ext>
            </a:extLst>
          </p:cNvPr>
          <p:cNvSpPr/>
          <p:nvPr userDrawn="1"/>
        </p:nvSpPr>
        <p:spPr>
          <a:xfrm>
            <a:off x="0" y="6655935"/>
            <a:ext cx="12192000" cy="236764"/>
          </a:xfrm>
          <a:prstGeom prst="rect">
            <a:avLst/>
          </a:prstGeom>
          <a:gradFill>
            <a:gsLst>
              <a:gs pos="54000">
                <a:srgbClr val="FF9E00"/>
              </a:gs>
              <a:gs pos="0">
                <a:srgbClr val="FF9900"/>
              </a:gs>
              <a:gs pos="100000">
                <a:srgbClr val="FFBF00"/>
              </a:gs>
              <a:gs pos="100000">
                <a:srgbClr val="FFCC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CB41A7B-5ED0-573F-79C5-53B43E65DE52}"/>
              </a:ext>
            </a:extLst>
          </p:cNvPr>
          <p:cNvSpPr txBox="1"/>
          <p:nvPr userDrawn="1"/>
        </p:nvSpPr>
        <p:spPr>
          <a:xfrm>
            <a:off x="8005082" y="6377122"/>
            <a:ext cx="4114800" cy="261610"/>
          </a:xfrm>
          <a:prstGeom prst="rect">
            <a:avLst/>
          </a:prstGeom>
          <a:noFill/>
        </p:spPr>
        <p:txBody>
          <a:bodyPr wrap="square" rtlCol="0">
            <a:spAutoFit/>
          </a:bodyPr>
          <a:lstStyle/>
          <a:p>
            <a:pPr algn="r"/>
            <a:r>
              <a:rPr kumimoji="1" lang="ja-JP" altLang="en-US" sz="1100" dirty="0">
                <a:solidFill>
                  <a:schemeClr val="bg2">
                    <a:lumMod val="50000"/>
                  </a:schemeClr>
                </a:solidFill>
              </a:rPr>
              <a:t>開志専門職大学 </a:t>
            </a:r>
            <a:r>
              <a:rPr kumimoji="1" lang="ja-JP" altLang="en-US" sz="1100">
                <a:solidFill>
                  <a:schemeClr val="bg2">
                    <a:lumMod val="50000"/>
                  </a:schemeClr>
                </a:solidFill>
              </a:rPr>
              <a:t>情報学部</a:t>
            </a:r>
            <a:r>
              <a:rPr kumimoji="1" lang="en-US" altLang="ja-JP" sz="1100" dirty="0">
                <a:solidFill>
                  <a:schemeClr val="bg2">
                    <a:lumMod val="50000"/>
                  </a:schemeClr>
                </a:solidFill>
              </a:rPr>
              <a:t>4</a:t>
            </a:r>
            <a:r>
              <a:rPr kumimoji="1" lang="ja-JP" altLang="en-US" sz="1100">
                <a:solidFill>
                  <a:schemeClr val="bg2">
                    <a:lumMod val="50000"/>
                  </a:schemeClr>
                </a:solidFill>
              </a:rPr>
              <a:t>年 </a:t>
            </a:r>
            <a:r>
              <a:rPr kumimoji="1" lang="ja-JP" altLang="en-US" sz="1100" dirty="0">
                <a:solidFill>
                  <a:schemeClr val="bg2">
                    <a:lumMod val="50000"/>
                  </a:schemeClr>
                </a:solidFill>
              </a:rPr>
              <a:t>永井友稀</a:t>
            </a:r>
          </a:p>
        </p:txBody>
      </p:sp>
    </p:spTree>
    <p:extLst>
      <p:ext uri="{BB962C8B-B14F-4D97-AF65-F5344CB8AC3E}">
        <p14:creationId xmlns:p14="http://schemas.microsoft.com/office/powerpoint/2010/main" val="217698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9A32A4-015D-13F6-5D2E-E1BFE48D936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261DE7-0854-0A28-3461-E1DA5135A2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3FFF4BA-8D09-DFC0-34A1-833F831FC371}"/>
              </a:ext>
            </a:extLst>
          </p:cNvPr>
          <p:cNvSpPr>
            <a:spLocks noGrp="1"/>
          </p:cNvSpPr>
          <p:nvPr>
            <p:ph type="dt" sz="half" idx="10"/>
          </p:nvPr>
        </p:nvSpPr>
        <p:spPr/>
        <p:txBody>
          <a:bodyPr/>
          <a:lstStyle/>
          <a:p>
            <a:fld id="{BBDE9026-E7F9-BC4A-A583-468357FA7CB0}" type="datetimeFigureOut">
              <a:rPr kumimoji="1" lang="ja-JP" altLang="en-US" smtClean="0"/>
              <a:t>2024/12/17</a:t>
            </a:fld>
            <a:endParaRPr kumimoji="1" lang="ja-JP" altLang="en-US"/>
          </a:p>
        </p:txBody>
      </p:sp>
      <p:sp>
        <p:nvSpPr>
          <p:cNvPr id="5" name="フッター プレースホルダー 4">
            <a:extLst>
              <a:ext uri="{FF2B5EF4-FFF2-40B4-BE49-F238E27FC236}">
                <a16:creationId xmlns:a16="http://schemas.microsoft.com/office/drawing/2014/main" id="{163E8689-276C-5772-35FD-8B077DF876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52054A-964B-CEA0-DA22-1DABE8BAB499}"/>
              </a:ext>
            </a:extLst>
          </p:cNvPr>
          <p:cNvSpPr>
            <a:spLocks noGrp="1"/>
          </p:cNvSpPr>
          <p:nvPr>
            <p:ph type="sldNum" sz="quarter" idx="12"/>
          </p:nvPr>
        </p:nvSpPr>
        <p:spPr/>
        <p:txBody>
          <a:bodyPr/>
          <a:lstStyle/>
          <a:p>
            <a:fld id="{937E240C-AF41-104C-9DF8-C717F8811B23}" type="slidenum">
              <a:rPr kumimoji="1" lang="ja-JP" altLang="en-US" smtClean="0"/>
              <a:t>‹#›</a:t>
            </a:fld>
            <a:endParaRPr kumimoji="1" lang="ja-JP" altLang="en-US"/>
          </a:p>
        </p:txBody>
      </p:sp>
    </p:spTree>
    <p:extLst>
      <p:ext uri="{BB962C8B-B14F-4D97-AF65-F5344CB8AC3E}">
        <p14:creationId xmlns:p14="http://schemas.microsoft.com/office/powerpoint/2010/main" val="425751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B8D199-352A-CDB5-41F9-02E1FDAAD3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AFBA4C-F5FE-1430-AD45-C75D44DC8C8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969CE2C-2ADF-39AE-93F3-CB53F508FB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3551982-8573-9B69-E021-603FF75A37CB}"/>
              </a:ext>
            </a:extLst>
          </p:cNvPr>
          <p:cNvSpPr>
            <a:spLocks noGrp="1"/>
          </p:cNvSpPr>
          <p:nvPr>
            <p:ph type="dt" sz="half" idx="10"/>
          </p:nvPr>
        </p:nvSpPr>
        <p:spPr/>
        <p:txBody>
          <a:bodyPr/>
          <a:lstStyle/>
          <a:p>
            <a:fld id="{BBDE9026-E7F9-BC4A-A583-468357FA7CB0}" type="datetimeFigureOut">
              <a:rPr kumimoji="1" lang="ja-JP" altLang="en-US" smtClean="0"/>
              <a:t>2024/12/17</a:t>
            </a:fld>
            <a:endParaRPr kumimoji="1" lang="ja-JP" altLang="en-US"/>
          </a:p>
        </p:txBody>
      </p:sp>
      <p:sp>
        <p:nvSpPr>
          <p:cNvPr id="6" name="フッター プレースホルダー 5">
            <a:extLst>
              <a:ext uri="{FF2B5EF4-FFF2-40B4-BE49-F238E27FC236}">
                <a16:creationId xmlns:a16="http://schemas.microsoft.com/office/drawing/2014/main" id="{8405B626-6790-CE2E-958C-BCE3FDB9EC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26F434-300D-46CD-0DB9-DBB3798F20DD}"/>
              </a:ext>
            </a:extLst>
          </p:cNvPr>
          <p:cNvSpPr>
            <a:spLocks noGrp="1"/>
          </p:cNvSpPr>
          <p:nvPr>
            <p:ph type="sldNum" sz="quarter" idx="12"/>
          </p:nvPr>
        </p:nvSpPr>
        <p:spPr/>
        <p:txBody>
          <a:bodyPr/>
          <a:lstStyle/>
          <a:p>
            <a:fld id="{937E240C-AF41-104C-9DF8-C717F8811B23}" type="slidenum">
              <a:rPr kumimoji="1" lang="ja-JP" altLang="en-US" smtClean="0"/>
              <a:t>‹#›</a:t>
            </a:fld>
            <a:endParaRPr kumimoji="1" lang="ja-JP" altLang="en-US"/>
          </a:p>
        </p:txBody>
      </p:sp>
    </p:spTree>
    <p:extLst>
      <p:ext uri="{BB962C8B-B14F-4D97-AF65-F5344CB8AC3E}">
        <p14:creationId xmlns:p14="http://schemas.microsoft.com/office/powerpoint/2010/main" val="106400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216D87-A25F-FB19-1125-E4E2E89F553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04DE4B-F675-71FE-E9FF-B8785C6E3D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CDE82B2-2053-0CEF-9C66-E141A13543C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D9C9B6-42DA-9D3D-FB1D-8E8F206F3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A56C6DD-F576-A6C4-F969-9B357122DD2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DDFE292-A078-156F-C906-7322B0E97119}"/>
              </a:ext>
            </a:extLst>
          </p:cNvPr>
          <p:cNvSpPr>
            <a:spLocks noGrp="1"/>
          </p:cNvSpPr>
          <p:nvPr>
            <p:ph type="dt" sz="half" idx="10"/>
          </p:nvPr>
        </p:nvSpPr>
        <p:spPr/>
        <p:txBody>
          <a:bodyPr/>
          <a:lstStyle/>
          <a:p>
            <a:fld id="{BBDE9026-E7F9-BC4A-A583-468357FA7CB0}" type="datetimeFigureOut">
              <a:rPr kumimoji="1" lang="ja-JP" altLang="en-US" smtClean="0"/>
              <a:t>2024/12/17</a:t>
            </a:fld>
            <a:endParaRPr kumimoji="1" lang="ja-JP" altLang="en-US"/>
          </a:p>
        </p:txBody>
      </p:sp>
      <p:sp>
        <p:nvSpPr>
          <p:cNvPr id="8" name="フッター プレースホルダー 7">
            <a:extLst>
              <a:ext uri="{FF2B5EF4-FFF2-40B4-BE49-F238E27FC236}">
                <a16:creationId xmlns:a16="http://schemas.microsoft.com/office/drawing/2014/main" id="{2FC7B7FA-CC44-45F9-6125-2A910B55BC9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6940A45-E690-F9A3-E805-016ADBD58EBB}"/>
              </a:ext>
            </a:extLst>
          </p:cNvPr>
          <p:cNvSpPr>
            <a:spLocks noGrp="1"/>
          </p:cNvSpPr>
          <p:nvPr>
            <p:ph type="sldNum" sz="quarter" idx="12"/>
          </p:nvPr>
        </p:nvSpPr>
        <p:spPr/>
        <p:txBody>
          <a:bodyPr/>
          <a:lstStyle/>
          <a:p>
            <a:fld id="{937E240C-AF41-104C-9DF8-C717F8811B23}" type="slidenum">
              <a:rPr kumimoji="1" lang="ja-JP" altLang="en-US" smtClean="0"/>
              <a:t>‹#›</a:t>
            </a:fld>
            <a:endParaRPr kumimoji="1" lang="ja-JP" altLang="en-US"/>
          </a:p>
        </p:txBody>
      </p:sp>
    </p:spTree>
    <p:extLst>
      <p:ext uri="{BB962C8B-B14F-4D97-AF65-F5344CB8AC3E}">
        <p14:creationId xmlns:p14="http://schemas.microsoft.com/office/powerpoint/2010/main" val="11091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7571AD-6CE1-5A8A-9BC4-96619F22933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8E1DDD-C911-A6A6-528A-5BB572551469}"/>
              </a:ext>
            </a:extLst>
          </p:cNvPr>
          <p:cNvSpPr>
            <a:spLocks noGrp="1"/>
          </p:cNvSpPr>
          <p:nvPr>
            <p:ph type="dt" sz="half" idx="10"/>
          </p:nvPr>
        </p:nvSpPr>
        <p:spPr/>
        <p:txBody>
          <a:bodyPr/>
          <a:lstStyle/>
          <a:p>
            <a:fld id="{BBDE9026-E7F9-BC4A-A583-468357FA7CB0}" type="datetimeFigureOut">
              <a:rPr kumimoji="1" lang="ja-JP" altLang="en-US" smtClean="0"/>
              <a:t>2024/12/17</a:t>
            </a:fld>
            <a:endParaRPr kumimoji="1" lang="ja-JP" altLang="en-US"/>
          </a:p>
        </p:txBody>
      </p:sp>
      <p:sp>
        <p:nvSpPr>
          <p:cNvPr id="4" name="フッター プレースホルダー 3">
            <a:extLst>
              <a:ext uri="{FF2B5EF4-FFF2-40B4-BE49-F238E27FC236}">
                <a16:creationId xmlns:a16="http://schemas.microsoft.com/office/drawing/2014/main" id="{BE1D6F4B-A58E-0CD4-07CA-05447CAC1BC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8D720DA-1571-D1E6-4FAF-E587D6C68B59}"/>
              </a:ext>
            </a:extLst>
          </p:cNvPr>
          <p:cNvSpPr>
            <a:spLocks noGrp="1"/>
          </p:cNvSpPr>
          <p:nvPr>
            <p:ph type="sldNum" sz="quarter" idx="12"/>
          </p:nvPr>
        </p:nvSpPr>
        <p:spPr/>
        <p:txBody>
          <a:bodyPr/>
          <a:lstStyle/>
          <a:p>
            <a:fld id="{937E240C-AF41-104C-9DF8-C717F8811B23}" type="slidenum">
              <a:rPr kumimoji="1" lang="ja-JP" altLang="en-US" smtClean="0"/>
              <a:t>‹#›</a:t>
            </a:fld>
            <a:endParaRPr kumimoji="1" lang="ja-JP" altLang="en-US"/>
          </a:p>
        </p:txBody>
      </p:sp>
    </p:spTree>
    <p:extLst>
      <p:ext uri="{BB962C8B-B14F-4D97-AF65-F5344CB8AC3E}">
        <p14:creationId xmlns:p14="http://schemas.microsoft.com/office/powerpoint/2010/main" val="1135162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83832EF-7DFB-6950-3BDE-38D5841BAFA1}"/>
              </a:ext>
            </a:extLst>
          </p:cNvPr>
          <p:cNvSpPr>
            <a:spLocks noGrp="1"/>
          </p:cNvSpPr>
          <p:nvPr>
            <p:ph type="dt" sz="half" idx="10"/>
          </p:nvPr>
        </p:nvSpPr>
        <p:spPr/>
        <p:txBody>
          <a:bodyPr/>
          <a:lstStyle/>
          <a:p>
            <a:fld id="{BBDE9026-E7F9-BC4A-A583-468357FA7CB0}" type="datetimeFigureOut">
              <a:rPr kumimoji="1" lang="ja-JP" altLang="en-US" smtClean="0"/>
              <a:t>2024/12/17</a:t>
            </a:fld>
            <a:endParaRPr kumimoji="1" lang="ja-JP" altLang="en-US"/>
          </a:p>
        </p:txBody>
      </p:sp>
      <p:sp>
        <p:nvSpPr>
          <p:cNvPr id="3" name="フッター プレースホルダー 2">
            <a:extLst>
              <a:ext uri="{FF2B5EF4-FFF2-40B4-BE49-F238E27FC236}">
                <a16:creationId xmlns:a16="http://schemas.microsoft.com/office/drawing/2014/main" id="{E0101583-AC19-175F-6F30-517015DFA4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04EFE82-F238-7D46-9A08-BF9F20E89DA5}"/>
              </a:ext>
            </a:extLst>
          </p:cNvPr>
          <p:cNvSpPr>
            <a:spLocks noGrp="1"/>
          </p:cNvSpPr>
          <p:nvPr>
            <p:ph type="sldNum" sz="quarter" idx="12"/>
          </p:nvPr>
        </p:nvSpPr>
        <p:spPr/>
        <p:txBody>
          <a:bodyPr/>
          <a:lstStyle/>
          <a:p>
            <a:fld id="{937E240C-AF41-104C-9DF8-C717F8811B23}" type="slidenum">
              <a:rPr kumimoji="1" lang="ja-JP" altLang="en-US" smtClean="0"/>
              <a:t>‹#›</a:t>
            </a:fld>
            <a:endParaRPr kumimoji="1" lang="ja-JP" altLang="en-US"/>
          </a:p>
        </p:txBody>
      </p:sp>
    </p:spTree>
    <p:extLst>
      <p:ext uri="{BB962C8B-B14F-4D97-AF65-F5344CB8AC3E}">
        <p14:creationId xmlns:p14="http://schemas.microsoft.com/office/powerpoint/2010/main" val="356728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652BA-71FF-6B83-601C-4F4D806CBE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29B158-EBD2-35E7-5049-7DABDD483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9146666-CB55-95B9-E66F-60B6EBB4A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0CC09F-3F0B-DDD9-A208-9144602A1758}"/>
              </a:ext>
            </a:extLst>
          </p:cNvPr>
          <p:cNvSpPr>
            <a:spLocks noGrp="1"/>
          </p:cNvSpPr>
          <p:nvPr>
            <p:ph type="dt" sz="half" idx="10"/>
          </p:nvPr>
        </p:nvSpPr>
        <p:spPr/>
        <p:txBody>
          <a:bodyPr/>
          <a:lstStyle/>
          <a:p>
            <a:fld id="{BBDE9026-E7F9-BC4A-A583-468357FA7CB0}" type="datetimeFigureOut">
              <a:rPr kumimoji="1" lang="ja-JP" altLang="en-US" smtClean="0"/>
              <a:t>2024/12/17</a:t>
            </a:fld>
            <a:endParaRPr kumimoji="1" lang="ja-JP" altLang="en-US"/>
          </a:p>
        </p:txBody>
      </p:sp>
      <p:sp>
        <p:nvSpPr>
          <p:cNvPr id="6" name="フッター プレースホルダー 5">
            <a:extLst>
              <a:ext uri="{FF2B5EF4-FFF2-40B4-BE49-F238E27FC236}">
                <a16:creationId xmlns:a16="http://schemas.microsoft.com/office/drawing/2014/main" id="{FA2C7C3F-B4EA-AF88-BF0E-C1C7D9E4AA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D0C5B8-4F63-CF9A-1C95-1096AA68E516}"/>
              </a:ext>
            </a:extLst>
          </p:cNvPr>
          <p:cNvSpPr>
            <a:spLocks noGrp="1"/>
          </p:cNvSpPr>
          <p:nvPr>
            <p:ph type="sldNum" sz="quarter" idx="12"/>
          </p:nvPr>
        </p:nvSpPr>
        <p:spPr/>
        <p:txBody>
          <a:bodyPr/>
          <a:lstStyle/>
          <a:p>
            <a:fld id="{937E240C-AF41-104C-9DF8-C717F8811B23}" type="slidenum">
              <a:rPr kumimoji="1" lang="ja-JP" altLang="en-US" smtClean="0"/>
              <a:t>‹#›</a:t>
            </a:fld>
            <a:endParaRPr kumimoji="1" lang="ja-JP" altLang="en-US"/>
          </a:p>
        </p:txBody>
      </p:sp>
    </p:spTree>
    <p:extLst>
      <p:ext uri="{BB962C8B-B14F-4D97-AF65-F5344CB8AC3E}">
        <p14:creationId xmlns:p14="http://schemas.microsoft.com/office/powerpoint/2010/main" val="190028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C28F0-6BED-0E76-5629-AC277EFC75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0F6D04A-7099-D42B-E863-716A292C8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1BF9A54-E6C5-4DDA-C311-9F0020C3E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F0FFC2-0C86-9A6A-2485-24F7D79891CC}"/>
              </a:ext>
            </a:extLst>
          </p:cNvPr>
          <p:cNvSpPr>
            <a:spLocks noGrp="1"/>
          </p:cNvSpPr>
          <p:nvPr>
            <p:ph type="dt" sz="half" idx="10"/>
          </p:nvPr>
        </p:nvSpPr>
        <p:spPr/>
        <p:txBody>
          <a:bodyPr/>
          <a:lstStyle/>
          <a:p>
            <a:fld id="{BBDE9026-E7F9-BC4A-A583-468357FA7CB0}" type="datetimeFigureOut">
              <a:rPr kumimoji="1" lang="ja-JP" altLang="en-US" smtClean="0"/>
              <a:t>2024/12/17</a:t>
            </a:fld>
            <a:endParaRPr kumimoji="1" lang="ja-JP" altLang="en-US"/>
          </a:p>
        </p:txBody>
      </p:sp>
      <p:sp>
        <p:nvSpPr>
          <p:cNvPr id="6" name="フッター プレースホルダー 5">
            <a:extLst>
              <a:ext uri="{FF2B5EF4-FFF2-40B4-BE49-F238E27FC236}">
                <a16:creationId xmlns:a16="http://schemas.microsoft.com/office/drawing/2014/main" id="{A7CDBD31-A2AA-FDF8-292E-F68AC90E3D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79AC37-B872-D542-CCB0-5C7EF67A5DD3}"/>
              </a:ext>
            </a:extLst>
          </p:cNvPr>
          <p:cNvSpPr>
            <a:spLocks noGrp="1"/>
          </p:cNvSpPr>
          <p:nvPr>
            <p:ph type="sldNum" sz="quarter" idx="12"/>
          </p:nvPr>
        </p:nvSpPr>
        <p:spPr/>
        <p:txBody>
          <a:bodyPr/>
          <a:lstStyle/>
          <a:p>
            <a:fld id="{937E240C-AF41-104C-9DF8-C717F8811B23}" type="slidenum">
              <a:rPr kumimoji="1" lang="ja-JP" altLang="en-US" smtClean="0"/>
              <a:t>‹#›</a:t>
            </a:fld>
            <a:endParaRPr kumimoji="1" lang="ja-JP" altLang="en-US"/>
          </a:p>
        </p:txBody>
      </p:sp>
    </p:spTree>
    <p:extLst>
      <p:ext uri="{BB962C8B-B14F-4D97-AF65-F5344CB8AC3E}">
        <p14:creationId xmlns:p14="http://schemas.microsoft.com/office/powerpoint/2010/main" val="210442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C5C47A-328C-27A2-E399-71E243388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15AFD3-9B31-4367-D3F9-5478EE6BA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E9B94C-BA3B-505C-059A-D4C7606ADB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DE9026-E7F9-BC4A-A583-468357FA7CB0}" type="datetimeFigureOut">
              <a:rPr kumimoji="1" lang="ja-JP" altLang="en-US" smtClean="0"/>
              <a:t>2024/12/17</a:t>
            </a:fld>
            <a:endParaRPr kumimoji="1" lang="ja-JP" altLang="en-US"/>
          </a:p>
        </p:txBody>
      </p:sp>
      <p:sp>
        <p:nvSpPr>
          <p:cNvPr id="5" name="フッター プレースホルダー 4">
            <a:extLst>
              <a:ext uri="{FF2B5EF4-FFF2-40B4-BE49-F238E27FC236}">
                <a16:creationId xmlns:a16="http://schemas.microsoft.com/office/drawing/2014/main" id="{D4AA4624-2F10-D56F-04EF-1276631D0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FCF84D6-23CE-3C31-2658-8FFA42ED5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7E240C-AF41-104C-9DF8-C717F8811B23}" type="slidenum">
              <a:rPr kumimoji="1" lang="ja-JP" altLang="en-US" smtClean="0"/>
              <a:t>‹#›</a:t>
            </a:fld>
            <a:endParaRPr kumimoji="1" lang="ja-JP" altLang="en-US"/>
          </a:p>
        </p:txBody>
      </p:sp>
    </p:spTree>
    <p:extLst>
      <p:ext uri="{BB962C8B-B14F-4D97-AF65-F5344CB8AC3E}">
        <p14:creationId xmlns:p14="http://schemas.microsoft.com/office/powerpoint/2010/main" val="5857051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orms.gle/JVcYaHCP1Ggh6Csr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3F85EB-7C4D-916B-C62F-BE11B42C2EFB}"/>
              </a:ext>
            </a:extLst>
          </p:cNvPr>
          <p:cNvSpPr>
            <a:spLocks noGrp="1"/>
          </p:cNvSpPr>
          <p:nvPr>
            <p:ph type="ctrTitle"/>
          </p:nvPr>
        </p:nvSpPr>
        <p:spPr>
          <a:xfrm>
            <a:off x="767542" y="2710021"/>
            <a:ext cx="9658720" cy="904036"/>
          </a:xfrm>
        </p:spPr>
        <p:txBody>
          <a:bodyPr>
            <a:normAutofit/>
          </a:bodyPr>
          <a:lstStyle/>
          <a:p>
            <a:pPr algn="l"/>
            <a:r>
              <a:rPr kumimoji="1" lang="ja-JP" altLang="en-US" sz="5400" b="1"/>
              <a:t>ユーザビリティテスト</a:t>
            </a:r>
            <a:endParaRPr kumimoji="1" lang="ja-JP" altLang="en-US" sz="5400" b="1" dirty="0"/>
          </a:p>
        </p:txBody>
      </p:sp>
      <p:sp>
        <p:nvSpPr>
          <p:cNvPr id="3" name="字幕 2">
            <a:extLst>
              <a:ext uri="{FF2B5EF4-FFF2-40B4-BE49-F238E27FC236}">
                <a16:creationId xmlns:a16="http://schemas.microsoft.com/office/drawing/2014/main" id="{80E3286D-669F-D467-A279-0198EDADC612}"/>
              </a:ext>
            </a:extLst>
          </p:cNvPr>
          <p:cNvSpPr>
            <a:spLocks noGrp="1"/>
          </p:cNvSpPr>
          <p:nvPr>
            <p:ph type="subTitle" idx="1"/>
          </p:nvPr>
        </p:nvSpPr>
        <p:spPr>
          <a:xfrm>
            <a:off x="767542" y="3722937"/>
            <a:ext cx="9144000" cy="2224819"/>
          </a:xfrm>
        </p:spPr>
        <p:txBody>
          <a:bodyPr>
            <a:normAutofit/>
          </a:bodyPr>
          <a:lstStyle/>
          <a:p>
            <a:pPr algn="l"/>
            <a:r>
              <a:rPr kumimoji="1" lang="en-US" altLang="ja-JP" sz="2200" dirty="0"/>
              <a:t>20121052</a:t>
            </a:r>
            <a:r>
              <a:rPr lang="en-US" altLang="ja-JP" sz="2200" dirty="0"/>
              <a:t> </a:t>
            </a:r>
            <a:r>
              <a:rPr kumimoji="1" lang="en-US" altLang="ja-JP" sz="2200" dirty="0"/>
              <a:t> </a:t>
            </a:r>
            <a:r>
              <a:rPr kumimoji="1" lang="ja-JP" altLang="en-US" sz="2200"/>
              <a:t>永井</a:t>
            </a:r>
            <a:r>
              <a:rPr kumimoji="1" lang="ja-JP" altLang="en-US" sz="2200" dirty="0"/>
              <a:t>友稀</a:t>
            </a:r>
          </a:p>
        </p:txBody>
      </p:sp>
      <p:sp>
        <p:nvSpPr>
          <p:cNvPr id="4" name="正方形/長方形 3">
            <a:extLst>
              <a:ext uri="{FF2B5EF4-FFF2-40B4-BE49-F238E27FC236}">
                <a16:creationId xmlns:a16="http://schemas.microsoft.com/office/drawing/2014/main" id="{6AA104B0-6C56-20DE-6275-8AFFBC16F5A5}"/>
              </a:ext>
            </a:extLst>
          </p:cNvPr>
          <p:cNvSpPr/>
          <p:nvPr/>
        </p:nvSpPr>
        <p:spPr>
          <a:xfrm>
            <a:off x="0" y="0"/>
            <a:ext cx="532015" cy="6858000"/>
          </a:xfrm>
          <a:prstGeom prst="rect">
            <a:avLst/>
          </a:prstGeom>
          <a:gradFill>
            <a:gsLst>
              <a:gs pos="54000">
                <a:srgbClr val="FF9E00"/>
              </a:gs>
              <a:gs pos="0">
                <a:srgbClr val="FF9900"/>
              </a:gs>
              <a:gs pos="100000">
                <a:srgbClr val="FFBF00"/>
              </a:gs>
              <a:gs pos="100000">
                <a:srgbClr val="FFCC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9C6B29A-6025-C917-87D0-1861AC1828B9}"/>
              </a:ext>
            </a:extLst>
          </p:cNvPr>
          <p:cNvSpPr txBox="1"/>
          <p:nvPr/>
        </p:nvSpPr>
        <p:spPr>
          <a:xfrm>
            <a:off x="767542" y="2016366"/>
            <a:ext cx="6770682" cy="584775"/>
          </a:xfrm>
          <a:prstGeom prst="rect">
            <a:avLst/>
          </a:prstGeom>
          <a:noFill/>
        </p:spPr>
        <p:txBody>
          <a:bodyPr wrap="square">
            <a:spAutoFit/>
          </a:bodyPr>
          <a:lstStyle/>
          <a:p>
            <a:r>
              <a:rPr kumimoji="1" lang="en-US" altLang="ja-JP" sz="3200" b="1" dirty="0">
                <a:latin typeface="+mj-lt"/>
              </a:rPr>
              <a:t>2024/12/17</a:t>
            </a:r>
            <a:r>
              <a:rPr kumimoji="1" lang="en-US" altLang="ja-JP" sz="3200" dirty="0">
                <a:latin typeface="+mj-lt"/>
              </a:rPr>
              <a:t>(</a:t>
            </a:r>
            <a:r>
              <a:rPr kumimoji="1" lang="ja-JP" altLang="en-US" sz="3200">
                <a:latin typeface="+mj-lt"/>
              </a:rPr>
              <a:t>火</a:t>
            </a:r>
            <a:r>
              <a:rPr kumimoji="1" lang="en-US" altLang="ja-JP" sz="3200" b="1" dirty="0">
                <a:latin typeface="+mj-lt"/>
              </a:rPr>
              <a:t>)</a:t>
            </a:r>
            <a:endParaRPr lang="ja-JP" altLang="en-US" sz="3200">
              <a:latin typeface="+mj-lt"/>
            </a:endParaRPr>
          </a:p>
        </p:txBody>
      </p:sp>
      <p:sp>
        <p:nvSpPr>
          <p:cNvPr id="8" name="スライド番号プレースホルダー 7">
            <a:extLst>
              <a:ext uri="{FF2B5EF4-FFF2-40B4-BE49-F238E27FC236}">
                <a16:creationId xmlns:a16="http://schemas.microsoft.com/office/drawing/2014/main" id="{A421A28E-045E-FD38-0C48-1B6A3247156E}"/>
              </a:ext>
            </a:extLst>
          </p:cNvPr>
          <p:cNvSpPr>
            <a:spLocks noGrp="1"/>
          </p:cNvSpPr>
          <p:nvPr>
            <p:ph type="sldNum" sz="quarter" idx="12"/>
          </p:nvPr>
        </p:nvSpPr>
        <p:spPr/>
        <p:txBody>
          <a:bodyPr/>
          <a:lstStyle/>
          <a:p>
            <a:fld id="{D10E485C-0CE7-7B4C-898D-0084087DD2A1}" type="slidenum">
              <a:rPr kumimoji="1" lang="ja-JP" altLang="en-US" smtClean="0"/>
              <a:t>1</a:t>
            </a:fld>
            <a:endParaRPr kumimoji="1" lang="ja-JP" altLang="en-US"/>
          </a:p>
        </p:txBody>
      </p:sp>
    </p:spTree>
    <p:extLst>
      <p:ext uri="{BB962C8B-B14F-4D97-AF65-F5344CB8AC3E}">
        <p14:creationId xmlns:p14="http://schemas.microsoft.com/office/powerpoint/2010/main" val="73525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57344-B69A-A149-913F-01AD03B340B5}"/>
              </a:ext>
            </a:extLst>
          </p:cNvPr>
          <p:cNvSpPr>
            <a:spLocks noGrp="1"/>
          </p:cNvSpPr>
          <p:nvPr>
            <p:ph type="title"/>
          </p:nvPr>
        </p:nvSpPr>
        <p:spPr/>
        <p:txBody>
          <a:bodyPr/>
          <a:lstStyle/>
          <a:p>
            <a:r>
              <a:rPr lang="ja-JP" altLang="en-US"/>
              <a:t>テストで行ってもらうタスク</a:t>
            </a:r>
            <a:endParaRPr kumimoji="1" lang="ja-JP" altLang="en-US"/>
          </a:p>
        </p:txBody>
      </p:sp>
      <p:sp>
        <p:nvSpPr>
          <p:cNvPr id="3" name="コンテンツ プレースホルダー 2">
            <a:extLst>
              <a:ext uri="{FF2B5EF4-FFF2-40B4-BE49-F238E27FC236}">
                <a16:creationId xmlns:a16="http://schemas.microsoft.com/office/drawing/2014/main" id="{F7016575-B7FE-57F4-BB2D-219967A38BD0}"/>
              </a:ext>
            </a:extLst>
          </p:cNvPr>
          <p:cNvSpPr>
            <a:spLocks noGrp="1"/>
          </p:cNvSpPr>
          <p:nvPr>
            <p:ph idx="1"/>
          </p:nvPr>
        </p:nvSpPr>
        <p:spPr>
          <a:xfrm>
            <a:off x="838200" y="1422400"/>
            <a:ext cx="5257800" cy="3401847"/>
          </a:xfrm>
        </p:spPr>
        <p:txBody>
          <a:bodyPr>
            <a:normAutofit fontScale="92500" lnSpcReduction="20000"/>
          </a:bodyPr>
          <a:lstStyle/>
          <a:p>
            <a:pPr marL="0" indent="0">
              <a:buNone/>
            </a:pPr>
            <a:r>
              <a:rPr kumimoji="1" lang="ja-JP" altLang="en-US"/>
              <a:t>教師でログイン</a:t>
            </a:r>
          </a:p>
          <a:p>
            <a:pPr marL="514350" indent="-514350">
              <a:buFont typeface="+mj-lt"/>
              <a:buAutoNum type="arabicPeriod"/>
            </a:pPr>
            <a:r>
              <a:rPr kumimoji="1" lang="ja-JP" altLang="en-US"/>
              <a:t>問題の作成</a:t>
            </a:r>
            <a:r>
              <a:rPr kumimoji="1" lang="en-US" altLang="ja-JP" dirty="0"/>
              <a:t>(3</a:t>
            </a:r>
            <a:r>
              <a:rPr kumimoji="1" lang="ja-JP" altLang="en-US"/>
              <a:t>問</a:t>
            </a:r>
            <a:r>
              <a:rPr kumimoji="1" lang="en-US" altLang="ja-JP" dirty="0"/>
              <a:t>)</a:t>
            </a:r>
          </a:p>
          <a:p>
            <a:pPr marL="514350" indent="-514350">
              <a:buFont typeface="+mj-lt"/>
              <a:buAutoNum type="arabicPeriod"/>
            </a:pPr>
            <a:r>
              <a:rPr kumimoji="1" lang="ja-JP" altLang="en-US"/>
              <a:t>コースの作成</a:t>
            </a:r>
            <a:endParaRPr kumimoji="1" lang="en-US" altLang="ja-JP" dirty="0"/>
          </a:p>
          <a:p>
            <a:pPr marL="514350" indent="-514350">
              <a:buFont typeface="+mj-lt"/>
              <a:buAutoNum type="arabicPeriod"/>
            </a:pPr>
            <a:r>
              <a:rPr kumimoji="1" lang="ja-JP" altLang="en-US"/>
              <a:t>テストの作成</a:t>
            </a:r>
          </a:p>
          <a:p>
            <a:pPr marL="514350" indent="-514350">
              <a:buFont typeface="+mj-lt"/>
              <a:buAutoNum type="arabicPeriod"/>
            </a:pPr>
            <a:r>
              <a:rPr kumimoji="1" lang="ja-JP" altLang="en-US"/>
              <a:t>トレーニングの作成</a:t>
            </a:r>
          </a:p>
          <a:p>
            <a:pPr marL="514350" indent="-514350">
              <a:buFont typeface="+mj-lt"/>
              <a:buAutoNum type="arabicPeriod"/>
            </a:pPr>
            <a:r>
              <a:rPr kumimoji="1" lang="ja-JP" altLang="en-US"/>
              <a:t>講義資料のアップロード</a:t>
            </a:r>
          </a:p>
          <a:p>
            <a:pPr marL="514350" indent="-514350">
              <a:buFont typeface="+mj-lt"/>
              <a:buAutoNum type="arabicPeriod"/>
            </a:pPr>
            <a:r>
              <a:rPr kumimoji="1" lang="ja-JP" altLang="en-US"/>
              <a:t>テストの公開成績の確認</a:t>
            </a:r>
          </a:p>
          <a:p>
            <a:pPr marL="0" indent="0">
              <a:buNone/>
            </a:pPr>
            <a:r>
              <a:rPr kumimoji="1" lang="ja-JP" altLang="en-US"/>
              <a:t> </a:t>
            </a:r>
          </a:p>
          <a:p>
            <a:pPr marL="0" indent="0">
              <a:buNone/>
            </a:pPr>
            <a:endParaRPr kumimoji="1" lang="ja-JP" altLang="en-US"/>
          </a:p>
        </p:txBody>
      </p:sp>
      <p:sp>
        <p:nvSpPr>
          <p:cNvPr id="4" name="コンテンツ プレースホルダー 2">
            <a:extLst>
              <a:ext uri="{FF2B5EF4-FFF2-40B4-BE49-F238E27FC236}">
                <a16:creationId xmlns:a16="http://schemas.microsoft.com/office/drawing/2014/main" id="{F5AEDE98-BCC5-EFDD-6BA0-18BE2C1AF94D}"/>
              </a:ext>
            </a:extLst>
          </p:cNvPr>
          <p:cNvSpPr txBox="1">
            <a:spLocks/>
          </p:cNvSpPr>
          <p:nvPr/>
        </p:nvSpPr>
        <p:spPr>
          <a:xfrm>
            <a:off x="5897335" y="1422399"/>
            <a:ext cx="5257800" cy="34018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600"/>
              <a:t>生徒でログイン</a:t>
            </a:r>
          </a:p>
          <a:p>
            <a:pPr marL="514350" indent="-514350">
              <a:buFont typeface="+mj-lt"/>
              <a:buAutoNum type="arabicPeriod"/>
            </a:pPr>
            <a:r>
              <a:rPr lang="ja-JP" altLang="en-US" sz="2600"/>
              <a:t>講義資料の閲覧</a:t>
            </a:r>
          </a:p>
          <a:p>
            <a:pPr marL="514350" indent="-514350">
              <a:buFont typeface="+mj-lt"/>
              <a:buAutoNum type="arabicPeriod"/>
            </a:pPr>
            <a:r>
              <a:rPr lang="ja-JP" altLang="en-US" sz="2600"/>
              <a:t>テストの実行</a:t>
            </a:r>
          </a:p>
          <a:p>
            <a:pPr marL="514350" indent="-514350">
              <a:buFont typeface="+mj-lt"/>
              <a:buAutoNum type="arabicPeriod"/>
            </a:pPr>
            <a:r>
              <a:rPr lang="ja-JP" altLang="en-US" sz="2600"/>
              <a:t>成績の確認</a:t>
            </a:r>
          </a:p>
          <a:p>
            <a:pPr marL="0" indent="0">
              <a:buFont typeface="Arial" panose="020B0604020202020204" pitchFamily="34" charset="0"/>
              <a:buNone/>
            </a:pPr>
            <a:endParaRPr lang="ja-JP" altLang="en-US"/>
          </a:p>
        </p:txBody>
      </p:sp>
      <p:sp>
        <p:nvSpPr>
          <p:cNvPr id="5" name="テキスト ボックス 4">
            <a:extLst>
              <a:ext uri="{FF2B5EF4-FFF2-40B4-BE49-F238E27FC236}">
                <a16:creationId xmlns:a16="http://schemas.microsoft.com/office/drawing/2014/main" id="{79CFC6B4-4D95-5963-7EC7-5B8E9A01F987}"/>
              </a:ext>
            </a:extLst>
          </p:cNvPr>
          <p:cNvSpPr txBox="1"/>
          <p:nvPr/>
        </p:nvSpPr>
        <p:spPr>
          <a:xfrm>
            <a:off x="838200" y="4649984"/>
            <a:ext cx="10118271" cy="1569660"/>
          </a:xfrm>
          <a:prstGeom prst="rect">
            <a:avLst/>
          </a:prstGeom>
          <a:noFill/>
        </p:spPr>
        <p:txBody>
          <a:bodyPr wrap="square" rtlCol="0">
            <a:spAutoFit/>
          </a:bodyPr>
          <a:lstStyle/>
          <a:p>
            <a:r>
              <a:rPr kumimoji="1" lang="ja-JP" altLang="en-US" sz="2400"/>
              <a:t>ログイン情報</a:t>
            </a:r>
            <a:endParaRPr kumimoji="1" lang="en-US" altLang="ja-JP" sz="2400" dirty="0"/>
          </a:p>
          <a:p>
            <a:r>
              <a:rPr lang="ja-JP" altLang="en-US" sz="2400"/>
              <a:t>メールアドレス</a:t>
            </a:r>
            <a:r>
              <a:rPr lang="en-US" altLang="ja-JP" sz="2400" dirty="0"/>
              <a:t>:</a:t>
            </a:r>
          </a:p>
          <a:p>
            <a:r>
              <a:rPr lang="ja-JP" altLang="en-US" sz="2400"/>
              <a:t>パスワード</a:t>
            </a:r>
            <a:r>
              <a:rPr lang="en-US" altLang="ja-JP" sz="2400" dirty="0"/>
              <a:t>:</a:t>
            </a:r>
          </a:p>
          <a:p>
            <a:r>
              <a:rPr kumimoji="1" lang="ja-JP" altLang="en-US" sz="2400"/>
              <a:t>操作についてなどわからないことがあったら遠慮せず教えて下さい！！</a:t>
            </a:r>
          </a:p>
        </p:txBody>
      </p:sp>
    </p:spTree>
    <p:extLst>
      <p:ext uri="{BB962C8B-B14F-4D97-AF65-F5344CB8AC3E}">
        <p14:creationId xmlns:p14="http://schemas.microsoft.com/office/powerpoint/2010/main" val="273353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617CC-FE77-A3A9-B676-0A33CB73DDD3}"/>
              </a:ext>
            </a:extLst>
          </p:cNvPr>
          <p:cNvSpPr>
            <a:spLocks noGrp="1"/>
          </p:cNvSpPr>
          <p:nvPr>
            <p:ph type="title"/>
          </p:nvPr>
        </p:nvSpPr>
        <p:spPr/>
        <p:txBody>
          <a:bodyPr/>
          <a:lstStyle/>
          <a:p>
            <a:r>
              <a:rPr kumimoji="1" lang="ja-JP" altLang="en-US"/>
              <a:t>テストについて</a:t>
            </a:r>
          </a:p>
        </p:txBody>
      </p:sp>
      <p:sp>
        <p:nvSpPr>
          <p:cNvPr id="3" name="コンテンツ プレースホルダー 2">
            <a:extLst>
              <a:ext uri="{FF2B5EF4-FFF2-40B4-BE49-F238E27FC236}">
                <a16:creationId xmlns:a16="http://schemas.microsoft.com/office/drawing/2014/main" id="{6FB67304-45BE-D5AB-46DE-FA8C87390A9B}"/>
              </a:ext>
            </a:extLst>
          </p:cNvPr>
          <p:cNvSpPr>
            <a:spLocks noGrp="1"/>
          </p:cNvSpPr>
          <p:nvPr>
            <p:ph idx="1"/>
          </p:nvPr>
        </p:nvSpPr>
        <p:spPr/>
        <p:txBody>
          <a:bodyPr>
            <a:normAutofit/>
          </a:bodyPr>
          <a:lstStyle/>
          <a:p>
            <a:pPr marL="0" indent="0" algn="ctr">
              <a:buNone/>
            </a:pPr>
            <a:endParaRPr lang="en-US" altLang="ja-JP" dirty="0"/>
          </a:p>
          <a:p>
            <a:pPr marL="0" indent="0" algn="ctr">
              <a:buNone/>
            </a:pPr>
            <a:r>
              <a:rPr kumimoji="1" lang="ja-JP" altLang="en-US"/>
              <a:t>わからないことが多々あると思いますが</a:t>
            </a:r>
            <a:endParaRPr kumimoji="1" lang="en-US" altLang="ja-JP" dirty="0"/>
          </a:p>
          <a:p>
            <a:pPr marL="0" indent="0" algn="ctr">
              <a:buNone/>
            </a:pPr>
            <a:r>
              <a:rPr lang="ja-JP" altLang="en-US" sz="3600" b="1"/>
              <a:t>“あえて”</a:t>
            </a:r>
            <a:endParaRPr lang="en-US" altLang="ja-JP" sz="3600" b="1" dirty="0"/>
          </a:p>
          <a:p>
            <a:pPr marL="0" indent="0" algn="ctr">
              <a:buNone/>
            </a:pPr>
            <a:r>
              <a:rPr lang="ja-JP" altLang="en-US"/>
              <a:t>説明していません！</a:t>
            </a:r>
            <a:endParaRPr lang="en-US" altLang="ja-JP" dirty="0"/>
          </a:p>
          <a:p>
            <a:pPr marL="0" indent="0" algn="ctr">
              <a:buNone/>
            </a:pPr>
            <a:endParaRPr lang="en-US" altLang="ja-JP" dirty="0"/>
          </a:p>
          <a:p>
            <a:pPr marL="0" indent="0" algn="ctr">
              <a:buNone/>
            </a:pPr>
            <a:r>
              <a:rPr kumimoji="1" lang="ja-JP" altLang="en-US"/>
              <a:t>一度ご自身でやってみてそれでもわからなかったら</a:t>
            </a:r>
            <a:endParaRPr kumimoji="1" lang="en-US" altLang="ja-JP" dirty="0"/>
          </a:p>
          <a:p>
            <a:pPr marL="0" indent="0" algn="ctr">
              <a:buNone/>
            </a:pPr>
            <a:r>
              <a:rPr kumimoji="1" lang="ja-JP" altLang="en-US"/>
              <a:t>遠慮せず聞いて下さい！</a:t>
            </a:r>
            <a:endParaRPr kumimoji="1" lang="en-US" altLang="ja-JP" dirty="0"/>
          </a:p>
        </p:txBody>
      </p:sp>
    </p:spTree>
    <p:extLst>
      <p:ext uri="{BB962C8B-B14F-4D97-AF65-F5344CB8AC3E}">
        <p14:creationId xmlns:p14="http://schemas.microsoft.com/office/powerpoint/2010/main" val="95194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E23401-0899-7FCE-0348-52558469F985}"/>
              </a:ext>
            </a:extLst>
          </p:cNvPr>
          <p:cNvSpPr>
            <a:spLocks noGrp="1"/>
          </p:cNvSpPr>
          <p:nvPr>
            <p:ph type="title"/>
          </p:nvPr>
        </p:nvSpPr>
        <p:spPr/>
        <p:txBody>
          <a:bodyPr/>
          <a:lstStyle/>
          <a:p>
            <a:r>
              <a:rPr kumimoji="1" lang="ja-JP" altLang="en-US"/>
              <a:t>最後に</a:t>
            </a:r>
          </a:p>
        </p:txBody>
      </p:sp>
      <p:sp>
        <p:nvSpPr>
          <p:cNvPr id="3" name="コンテンツ プレースホルダー 2">
            <a:extLst>
              <a:ext uri="{FF2B5EF4-FFF2-40B4-BE49-F238E27FC236}">
                <a16:creationId xmlns:a16="http://schemas.microsoft.com/office/drawing/2014/main" id="{35FDBDA1-B2FF-FA95-688D-BEA7F84EB25D}"/>
              </a:ext>
            </a:extLst>
          </p:cNvPr>
          <p:cNvSpPr>
            <a:spLocks noGrp="1"/>
          </p:cNvSpPr>
          <p:nvPr>
            <p:ph idx="1"/>
          </p:nvPr>
        </p:nvSpPr>
        <p:spPr/>
        <p:txBody>
          <a:bodyPr/>
          <a:lstStyle/>
          <a:p>
            <a:pPr marL="0" indent="0">
              <a:buNone/>
            </a:pPr>
            <a:r>
              <a:rPr lang="ja-JP" altLang="en-US"/>
              <a:t>ユーザビリティテストが完了したら</a:t>
            </a:r>
            <a:endParaRPr lang="en-US" altLang="ja-JP" dirty="0"/>
          </a:p>
          <a:p>
            <a:pPr marL="0" indent="0">
              <a:buNone/>
            </a:pPr>
            <a:r>
              <a:rPr lang="ja-JP" altLang="en-US"/>
              <a:t>アンケートの回答をお願いします！！</a:t>
            </a:r>
            <a:endParaRPr lang="en-US" altLang="ja-JP" dirty="0"/>
          </a:p>
          <a:p>
            <a:pPr marL="0" indent="0">
              <a:buNone/>
            </a:pPr>
            <a:r>
              <a:rPr kumimoji="1" lang="en-US" altLang="ja-JP" dirty="0">
                <a:hlinkClick r:id="rId2"/>
              </a:rPr>
              <a:t>https://forms.gle/JVcYaHCP1Ggh6Csr8</a:t>
            </a: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a:t>それが終わった人から解散で問題ありません！！</a:t>
            </a:r>
            <a:endParaRPr lang="en-US" altLang="ja-JP" dirty="0"/>
          </a:p>
          <a:p>
            <a:pPr marL="0" indent="0">
              <a:buNone/>
            </a:pPr>
            <a:r>
              <a:rPr kumimoji="1" lang="ja-JP" altLang="en-US"/>
              <a:t>お疲れ様でした！</a:t>
            </a:r>
          </a:p>
        </p:txBody>
      </p:sp>
    </p:spTree>
    <p:extLst>
      <p:ext uri="{BB962C8B-B14F-4D97-AF65-F5344CB8AC3E}">
        <p14:creationId xmlns:p14="http://schemas.microsoft.com/office/powerpoint/2010/main" val="76915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56B8B-6BB6-6F3B-1154-BCAD28E78D9E}"/>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6D1DFC68-A14E-5C5A-5156-DCD5FEB32A95}"/>
              </a:ext>
            </a:extLst>
          </p:cNvPr>
          <p:cNvSpPr>
            <a:spLocks noGrp="1"/>
          </p:cNvSpPr>
          <p:nvPr>
            <p:ph idx="1"/>
          </p:nvPr>
        </p:nvSpPr>
        <p:spPr/>
        <p:txBody>
          <a:bodyPr>
            <a:normAutofit lnSpcReduction="10000"/>
          </a:bodyPr>
          <a:lstStyle/>
          <a:p>
            <a:pPr marL="514350" indent="-514350">
              <a:buFont typeface="+mj-lt"/>
              <a:buAutoNum type="arabicPeriod"/>
            </a:pPr>
            <a:r>
              <a:rPr kumimoji="1" lang="ja-JP" altLang="en-US" sz="3200"/>
              <a:t>経緯の説明</a:t>
            </a:r>
            <a:endParaRPr kumimoji="1" lang="en-US" altLang="ja-JP" sz="3200" dirty="0"/>
          </a:p>
          <a:p>
            <a:pPr marL="514350" indent="-514350">
              <a:buFont typeface="+mj-lt"/>
              <a:buAutoNum type="arabicPeriod"/>
            </a:pPr>
            <a:endParaRPr kumimoji="1" lang="en-US" altLang="ja-JP" sz="3200" dirty="0"/>
          </a:p>
          <a:p>
            <a:pPr marL="514350" indent="-514350">
              <a:buFont typeface="+mj-lt"/>
              <a:buAutoNum type="arabicPeriod"/>
            </a:pPr>
            <a:r>
              <a:rPr lang="ja-JP" altLang="en-US" sz="3200"/>
              <a:t>システムの説明</a:t>
            </a:r>
            <a:endParaRPr lang="en-US" altLang="ja-JP" sz="3200" dirty="0"/>
          </a:p>
          <a:p>
            <a:pPr marL="514350" indent="-514350">
              <a:buFont typeface="+mj-lt"/>
              <a:buAutoNum type="arabicPeriod"/>
            </a:pPr>
            <a:endParaRPr lang="en-US" altLang="ja-JP" sz="3200" dirty="0"/>
          </a:p>
          <a:p>
            <a:pPr marL="514350" indent="-514350">
              <a:buFont typeface="+mj-lt"/>
              <a:buAutoNum type="arabicPeriod"/>
            </a:pPr>
            <a:r>
              <a:rPr kumimoji="1" lang="ja-JP" altLang="en-US" sz="3200"/>
              <a:t>今日行うテストの説明</a:t>
            </a:r>
            <a:endParaRPr kumimoji="1" lang="en-US" altLang="ja-JP" sz="3200" dirty="0"/>
          </a:p>
          <a:p>
            <a:pPr marL="514350" indent="-514350">
              <a:buFont typeface="+mj-lt"/>
              <a:buAutoNum type="arabicPeriod"/>
            </a:pPr>
            <a:endParaRPr lang="en-US" altLang="ja-JP" sz="3200" dirty="0"/>
          </a:p>
          <a:p>
            <a:pPr marL="514350" indent="-514350">
              <a:buFont typeface="+mj-lt"/>
              <a:buAutoNum type="arabicPeriod"/>
            </a:pPr>
            <a:r>
              <a:rPr kumimoji="1" lang="ja-JP" altLang="en-US" sz="3200"/>
              <a:t>テスト実施</a:t>
            </a:r>
            <a:endParaRPr kumimoji="1" lang="en-US" altLang="ja-JP" sz="3200" dirty="0"/>
          </a:p>
          <a:p>
            <a:pPr marL="514350" indent="-514350">
              <a:buFont typeface="+mj-lt"/>
              <a:buAutoNum type="arabicPeriod"/>
            </a:pPr>
            <a:endParaRPr lang="en-US" altLang="ja-JP" sz="3200" dirty="0"/>
          </a:p>
          <a:p>
            <a:pPr marL="514350" indent="-514350">
              <a:buFont typeface="+mj-lt"/>
              <a:buAutoNum type="arabicPeriod"/>
            </a:pPr>
            <a:r>
              <a:rPr kumimoji="1" lang="ja-JP" altLang="en-US" sz="3200"/>
              <a:t>アンケート回答</a:t>
            </a:r>
          </a:p>
        </p:txBody>
      </p:sp>
    </p:spTree>
    <p:extLst>
      <p:ext uri="{BB962C8B-B14F-4D97-AF65-F5344CB8AC3E}">
        <p14:creationId xmlns:p14="http://schemas.microsoft.com/office/powerpoint/2010/main" val="225315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47ED0-C511-0289-68B6-43C498064C4B}"/>
              </a:ext>
            </a:extLst>
          </p:cNvPr>
          <p:cNvSpPr>
            <a:spLocks noGrp="1"/>
          </p:cNvSpPr>
          <p:nvPr>
            <p:ph type="title"/>
          </p:nvPr>
        </p:nvSpPr>
        <p:spPr/>
        <p:txBody>
          <a:bodyPr/>
          <a:lstStyle/>
          <a:p>
            <a:r>
              <a:rPr kumimoji="1" lang="ja-JP" altLang="en-US"/>
              <a:t>ゼミの内容</a:t>
            </a:r>
          </a:p>
        </p:txBody>
      </p:sp>
      <p:sp>
        <p:nvSpPr>
          <p:cNvPr id="3" name="コンテンツ プレースホルダー 2">
            <a:extLst>
              <a:ext uri="{FF2B5EF4-FFF2-40B4-BE49-F238E27FC236}">
                <a16:creationId xmlns:a16="http://schemas.microsoft.com/office/drawing/2014/main" id="{9DEFC960-86B1-B45A-5EF5-B8B88B65AB2B}"/>
              </a:ext>
            </a:extLst>
          </p:cNvPr>
          <p:cNvSpPr>
            <a:spLocks noGrp="1"/>
          </p:cNvSpPr>
          <p:nvPr>
            <p:ph idx="1"/>
          </p:nvPr>
        </p:nvSpPr>
        <p:spPr/>
        <p:txBody>
          <a:bodyPr/>
          <a:lstStyle/>
          <a:p>
            <a:r>
              <a:rPr kumimoji="1" lang="ja-JP" altLang="en-US"/>
              <a:t>ゼミとしての研究</a:t>
            </a:r>
            <a:endParaRPr lang="en-US" altLang="ja-JP" dirty="0"/>
          </a:p>
          <a:p>
            <a:pPr marL="0" indent="0">
              <a:buNone/>
            </a:pPr>
            <a:r>
              <a:rPr lang="en-US" altLang="ja-JP" b="1" dirty="0"/>
              <a:t>	OLS(Off-site </a:t>
            </a:r>
            <a:r>
              <a:rPr lang="en-US" altLang="ja-JP" b="1" dirty="0" err="1"/>
              <a:t>LearningSystem</a:t>
            </a:r>
            <a:r>
              <a:rPr lang="en-US" altLang="ja-JP" b="1" dirty="0"/>
              <a:t>)</a:t>
            </a:r>
            <a:r>
              <a:rPr lang="ja-JP" altLang="en-US"/>
              <a:t>の開発</a:t>
            </a:r>
            <a:endParaRPr lang="en-US" altLang="ja-JP" dirty="0"/>
          </a:p>
          <a:p>
            <a:pPr marL="0" indent="0">
              <a:buNone/>
            </a:pPr>
            <a:r>
              <a:rPr lang="en-US" altLang="ja-JP" dirty="0"/>
              <a:t>	</a:t>
            </a:r>
            <a:r>
              <a:rPr lang="ja-JP" altLang="en-US"/>
              <a:t>→これが今回テストに使うシステム</a:t>
            </a:r>
            <a:br>
              <a:rPr lang="en-US" altLang="ja-JP" dirty="0"/>
            </a:br>
            <a:br>
              <a:rPr lang="en-US" altLang="ja-JP" dirty="0"/>
            </a:br>
            <a:r>
              <a:rPr lang="en-US" altLang="ja-JP" dirty="0"/>
              <a:t>	</a:t>
            </a:r>
          </a:p>
          <a:p>
            <a:r>
              <a:rPr lang="ja-JP" altLang="en-US"/>
              <a:t>個人としての研究</a:t>
            </a:r>
            <a:endParaRPr lang="en-US" altLang="ja-JP" dirty="0"/>
          </a:p>
          <a:p>
            <a:pPr marL="0" indent="0">
              <a:buNone/>
            </a:pPr>
            <a:r>
              <a:rPr kumimoji="1" lang="en-US" altLang="ja-JP" dirty="0"/>
              <a:t>	</a:t>
            </a:r>
            <a:r>
              <a:rPr kumimoji="1" lang="en-US" altLang="ja-JP" sz="2800" dirty="0"/>
              <a:t>OLS</a:t>
            </a:r>
            <a:r>
              <a:rPr kumimoji="1" lang="ja-JP" altLang="en-US" sz="2800"/>
              <a:t>における</a:t>
            </a:r>
            <a:r>
              <a:rPr kumimoji="1" lang="ja-JP" altLang="en-US" sz="2800" b="1"/>
              <a:t>人間中心設計</a:t>
            </a:r>
            <a:r>
              <a:rPr kumimoji="1" lang="ja-JP" altLang="en-US" sz="2800"/>
              <a:t>に基づいたデザインの再設計 </a:t>
            </a:r>
            <a:endParaRPr lang="en-US" altLang="ja-JP" dirty="0"/>
          </a:p>
          <a:p>
            <a:pPr marL="0" indent="0">
              <a:buNone/>
            </a:pPr>
            <a:r>
              <a:rPr kumimoji="1" lang="en-US" altLang="ja-JP" dirty="0"/>
              <a:t>	</a:t>
            </a:r>
            <a:r>
              <a:rPr kumimoji="1" lang="ja-JP" altLang="en-US"/>
              <a:t>→デザインの面で改善していきたい</a:t>
            </a:r>
          </a:p>
        </p:txBody>
      </p:sp>
    </p:spTree>
    <p:extLst>
      <p:ext uri="{BB962C8B-B14F-4D97-AF65-F5344CB8AC3E}">
        <p14:creationId xmlns:p14="http://schemas.microsoft.com/office/powerpoint/2010/main" val="111179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B21D8-C23D-6AE6-7A12-F7F6DD64B368}"/>
              </a:ext>
            </a:extLst>
          </p:cNvPr>
          <p:cNvSpPr>
            <a:spLocks noGrp="1"/>
          </p:cNvSpPr>
          <p:nvPr>
            <p:ph type="title"/>
          </p:nvPr>
        </p:nvSpPr>
        <p:spPr/>
        <p:txBody>
          <a:bodyPr/>
          <a:lstStyle/>
          <a:p>
            <a:r>
              <a:rPr kumimoji="1" lang="ja-JP" altLang="en-US"/>
              <a:t>人間中心設計とは</a:t>
            </a:r>
          </a:p>
        </p:txBody>
      </p:sp>
      <p:sp>
        <p:nvSpPr>
          <p:cNvPr id="3" name="コンテンツ プレースホルダー 2">
            <a:extLst>
              <a:ext uri="{FF2B5EF4-FFF2-40B4-BE49-F238E27FC236}">
                <a16:creationId xmlns:a16="http://schemas.microsoft.com/office/drawing/2014/main" id="{557005B2-E60E-7C8B-170F-E445D34F210C}"/>
              </a:ext>
            </a:extLst>
          </p:cNvPr>
          <p:cNvSpPr>
            <a:spLocks noGrp="1"/>
          </p:cNvSpPr>
          <p:nvPr>
            <p:ph idx="1"/>
          </p:nvPr>
        </p:nvSpPr>
        <p:spPr/>
        <p:txBody>
          <a:bodyPr/>
          <a:lstStyle/>
          <a:p>
            <a:pPr marL="0" indent="0">
              <a:buNone/>
            </a:pPr>
            <a:r>
              <a:rPr kumimoji="1" lang="ja-JP" altLang="en-US"/>
              <a:t>国際規格「</a:t>
            </a:r>
            <a:r>
              <a:rPr kumimoji="1" lang="en" altLang="ja-JP" dirty="0"/>
              <a:t>ISO 9241-210:2010</a:t>
            </a:r>
            <a:r>
              <a:rPr kumimoji="1" lang="ja-JP" altLang="en"/>
              <a:t>」</a:t>
            </a:r>
            <a:r>
              <a:rPr kumimoji="1" lang="ja-JP" altLang="en-US"/>
              <a:t>の一部抜粋</a:t>
            </a:r>
          </a:p>
          <a:p>
            <a:pPr marL="0" indent="0">
              <a:buNone/>
            </a:pPr>
            <a:r>
              <a:rPr kumimoji="1" lang="ja-JP" altLang="en-US"/>
              <a:t>システムの使用に焦点を当て，人間工学及びユーザビリティの</a:t>
            </a:r>
            <a:br>
              <a:rPr kumimoji="1" lang="en-US" altLang="ja-JP" dirty="0"/>
            </a:br>
            <a:r>
              <a:rPr kumimoji="1" lang="ja-JP" altLang="en-US"/>
              <a:t>知識と手法とを適用することによってインタラクティブシステムをより使えるものにすることを目的としたシステムの設計及び</a:t>
            </a:r>
            <a:br>
              <a:rPr kumimoji="1" lang="en-US" altLang="ja-JP" dirty="0"/>
            </a:br>
            <a:r>
              <a:rPr kumimoji="1" lang="ja-JP" altLang="en-US"/>
              <a:t>開発へのアプローチ</a:t>
            </a:r>
          </a:p>
          <a:p>
            <a:pPr marL="0" indent="0">
              <a:buNone/>
            </a:pPr>
            <a:endParaRPr kumimoji="1" lang="en-US" altLang="ja-JP" dirty="0"/>
          </a:p>
          <a:p>
            <a:pPr marL="0" indent="0">
              <a:buNone/>
            </a:pPr>
            <a:r>
              <a:rPr kumimoji="1" lang="ja-JP" altLang="en-US" sz="3200"/>
              <a:t>→要はユーザー目線に立った設計を行おう</a:t>
            </a:r>
            <a:endParaRPr kumimoji="1" lang="en-US" altLang="ja-JP" sz="3200" dirty="0"/>
          </a:p>
        </p:txBody>
      </p:sp>
      <p:sp>
        <p:nvSpPr>
          <p:cNvPr id="4" name="スライド番号プレースホルダー 3">
            <a:extLst>
              <a:ext uri="{FF2B5EF4-FFF2-40B4-BE49-F238E27FC236}">
                <a16:creationId xmlns:a16="http://schemas.microsoft.com/office/drawing/2014/main" id="{E9D6BE1A-1869-F63D-3670-F1B7A56A1897}"/>
              </a:ext>
            </a:extLst>
          </p:cNvPr>
          <p:cNvSpPr>
            <a:spLocks noGrp="1"/>
          </p:cNvSpPr>
          <p:nvPr>
            <p:ph type="sldNum" sz="quarter" idx="12"/>
          </p:nvPr>
        </p:nvSpPr>
        <p:spPr/>
        <p:txBody>
          <a:bodyPr/>
          <a:lstStyle/>
          <a:p>
            <a:fld id="{1F0D8F90-F22E-497B-95CA-ED35908DAA06}" type="slidenum">
              <a:rPr kumimoji="1" lang="ja-JP" altLang="en-US" smtClean="0"/>
              <a:t>4</a:t>
            </a:fld>
            <a:endParaRPr kumimoji="1" lang="ja-JP" altLang="en-US"/>
          </a:p>
        </p:txBody>
      </p:sp>
    </p:spTree>
    <p:extLst>
      <p:ext uri="{BB962C8B-B14F-4D97-AF65-F5344CB8AC3E}">
        <p14:creationId xmlns:p14="http://schemas.microsoft.com/office/powerpoint/2010/main" val="95171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AFE8B-557F-C27F-0EFA-DE5411EEE76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28ACC8-EF45-BBD1-F0D6-51EAA84CA42D}"/>
              </a:ext>
            </a:extLst>
          </p:cNvPr>
          <p:cNvSpPr>
            <a:spLocks noGrp="1"/>
          </p:cNvSpPr>
          <p:nvPr>
            <p:ph type="title"/>
          </p:nvPr>
        </p:nvSpPr>
        <p:spPr/>
        <p:txBody>
          <a:bodyPr/>
          <a:lstStyle/>
          <a:p>
            <a:r>
              <a:rPr lang="en-US" altLang="ja-JP" dirty="0"/>
              <a:t>OLS</a:t>
            </a:r>
            <a:r>
              <a:rPr lang="ja-JP" altLang="en-US"/>
              <a:t>とは</a:t>
            </a:r>
            <a:r>
              <a:rPr lang="en-US" altLang="ja-JP" dirty="0"/>
              <a:t>(git</a:t>
            </a:r>
            <a:r>
              <a:rPr lang="ja-JP" altLang="en-US"/>
              <a:t>から抜粋</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33A8CEAB-D2C3-C4C2-B97B-076BFED4DBBA}"/>
              </a:ext>
            </a:extLst>
          </p:cNvPr>
          <p:cNvSpPr>
            <a:spLocks noGrp="1"/>
          </p:cNvSpPr>
          <p:nvPr>
            <p:ph idx="1"/>
          </p:nvPr>
        </p:nvSpPr>
        <p:spPr>
          <a:xfrm>
            <a:off x="838200" y="1422400"/>
            <a:ext cx="10921678" cy="4754563"/>
          </a:xfrm>
        </p:spPr>
        <p:txBody>
          <a:bodyPr/>
          <a:lstStyle/>
          <a:p>
            <a:pPr marL="0" indent="0">
              <a:buNone/>
            </a:pPr>
            <a:r>
              <a:rPr kumimoji="1" lang="ja-JP" altLang="en-US" sz="2400"/>
              <a:t>オフサイト学習システム</a:t>
            </a:r>
            <a:r>
              <a:rPr kumimoji="1" lang="en-US" altLang="ja-JP" sz="2400" dirty="0"/>
              <a:t>(</a:t>
            </a:r>
            <a:r>
              <a:rPr kumimoji="1" lang="en" altLang="ja-JP" sz="2400" dirty="0"/>
              <a:t>OLS)</a:t>
            </a:r>
            <a:r>
              <a:rPr kumimoji="1" lang="ja-JP" altLang="en-US" sz="2400"/>
              <a:t>は、</a:t>
            </a:r>
            <a:r>
              <a:rPr lang="ja-JP" altLang="en-US" sz="2400"/>
              <a:t>以下のような役割を持つ</a:t>
            </a:r>
            <a:br>
              <a:rPr lang="en-US" altLang="ja-JP" sz="2400" dirty="0"/>
            </a:br>
            <a:r>
              <a:rPr kumimoji="1" lang="en" altLang="ja-JP" sz="2400" dirty="0"/>
              <a:t>Web</a:t>
            </a:r>
            <a:r>
              <a:rPr kumimoji="1" lang="ja-JP" altLang="en-US" sz="2400"/>
              <a:t>ベースの学習コンテンツ・マネジメント・システムである。</a:t>
            </a:r>
            <a:endParaRPr kumimoji="1" lang="en-US" altLang="ja-JP" sz="2400" dirty="0"/>
          </a:p>
          <a:p>
            <a:pPr marL="0" indent="0">
              <a:buNone/>
            </a:pPr>
            <a:endParaRPr lang="en-US" altLang="ja-JP" sz="1050" dirty="0"/>
          </a:p>
          <a:p>
            <a:r>
              <a:rPr kumimoji="1" lang="ja-JP" altLang="en-US" sz="2400"/>
              <a:t>コンテンツプールとしての</a:t>
            </a:r>
            <a:r>
              <a:rPr kumimoji="1" lang="en-US" altLang="ja-JP" sz="2400" dirty="0"/>
              <a:t>OLS</a:t>
            </a:r>
          </a:p>
          <a:p>
            <a:pPr marL="0" indent="0">
              <a:buNone/>
            </a:pPr>
            <a:r>
              <a:rPr lang="en-US" altLang="ja-JP" sz="2000" dirty="0"/>
              <a:t>	</a:t>
            </a:r>
            <a:r>
              <a:rPr lang="ja-JP" altLang="en-US" sz="2000"/>
              <a:t>既存の実授業コンテンツ（資料、授業ビデオ、復習課題、参考資料など）の保存</a:t>
            </a:r>
            <a:br>
              <a:rPr lang="en-US" altLang="ja-JP" sz="2000" dirty="0"/>
            </a:br>
            <a:r>
              <a:rPr lang="en-US" altLang="ja-JP" sz="2000" dirty="0"/>
              <a:t>	</a:t>
            </a:r>
            <a:r>
              <a:rPr lang="ja-JP" altLang="en-US" sz="2000"/>
              <a:t>および相互参照によって、体系的・有機的な学習コンテンツの提供を可能にする。</a:t>
            </a:r>
            <a:endParaRPr kumimoji="1" lang="en-US" altLang="ja-JP" sz="2000" dirty="0"/>
          </a:p>
          <a:p>
            <a:r>
              <a:rPr kumimoji="1" lang="ja-JP" altLang="en-US" sz="2400"/>
              <a:t>効率的な学習ツールとしての</a:t>
            </a:r>
            <a:r>
              <a:rPr kumimoji="1" lang="en-US" altLang="ja-JP" sz="2400" dirty="0"/>
              <a:t>OLS</a:t>
            </a:r>
          </a:p>
          <a:p>
            <a:pPr marL="457200" lvl="1" indent="0">
              <a:buNone/>
            </a:pPr>
            <a:r>
              <a:rPr lang="en-US" altLang="ja-JP" sz="2000" dirty="0"/>
              <a:t>	</a:t>
            </a:r>
            <a:r>
              <a:rPr lang="ja-JP" altLang="en-US" sz="2000"/>
              <a:t>認知心理学などの人間に関する多くの科学的な研究結果に基づき、コンテンツ提供の</a:t>
            </a:r>
            <a:r>
              <a:rPr lang="en-US" altLang="ja-JP" sz="2000" dirty="0"/>
              <a:t>	</a:t>
            </a:r>
            <a:r>
              <a:rPr lang="ja-JP" altLang="en-US" sz="2000"/>
              <a:t>順番、復習タイミングなどに工夫を凝らすことで、学生の理解・記憶効率の改善に寄</a:t>
            </a:r>
            <a:r>
              <a:rPr lang="en-US" altLang="ja-JP" sz="2000" dirty="0"/>
              <a:t>	</a:t>
            </a:r>
            <a:r>
              <a:rPr lang="ja-JP" altLang="en-US" sz="2000"/>
              <a:t>与する。</a:t>
            </a:r>
            <a:endParaRPr kumimoji="1" lang="en-US" altLang="ja-JP" sz="2400" dirty="0"/>
          </a:p>
          <a:p>
            <a:r>
              <a:rPr kumimoji="1" lang="ja-JP" altLang="en-US" sz="2400"/>
              <a:t>フィードバックフォームとしての</a:t>
            </a:r>
            <a:r>
              <a:rPr kumimoji="1" lang="en-US" altLang="ja-JP" sz="2400" dirty="0"/>
              <a:t>OLS</a:t>
            </a:r>
          </a:p>
          <a:p>
            <a:pPr marL="457200" lvl="1" indent="0">
              <a:buNone/>
            </a:pPr>
            <a:r>
              <a:rPr lang="en-US" altLang="ja-JP" sz="2000" dirty="0"/>
              <a:t>	</a:t>
            </a:r>
            <a:r>
              <a:rPr lang="ja-JP" altLang="en-US" sz="2000"/>
              <a:t>学生からコンテンツへのフィードバックを受け付け、今後のコンテンツ・授業の品質</a:t>
            </a:r>
            <a:r>
              <a:rPr lang="en-US" altLang="ja-JP" sz="2000" dirty="0"/>
              <a:t>	</a:t>
            </a:r>
            <a:r>
              <a:rPr lang="ja-JP" altLang="en-US" sz="2000"/>
              <a:t>向上へ向けた意見を収集する。</a:t>
            </a:r>
            <a:endParaRPr lang="en-US" altLang="ja-JP" sz="2000" dirty="0"/>
          </a:p>
          <a:p>
            <a:pPr marL="0" indent="0">
              <a:buNone/>
            </a:pPr>
            <a:endParaRPr lang="en-US" altLang="ja-JP" dirty="0"/>
          </a:p>
          <a:p>
            <a:pPr marL="0" indent="0">
              <a:buNone/>
            </a:pPr>
            <a:endParaRPr kumimoji="1" lang="ja-JP" altLang="en-US"/>
          </a:p>
        </p:txBody>
      </p:sp>
    </p:spTree>
    <p:extLst>
      <p:ext uri="{BB962C8B-B14F-4D97-AF65-F5344CB8AC3E}">
        <p14:creationId xmlns:p14="http://schemas.microsoft.com/office/powerpoint/2010/main" val="318324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a:extLst>
              <a:ext uri="{FF2B5EF4-FFF2-40B4-BE49-F238E27FC236}">
                <a16:creationId xmlns:a16="http://schemas.microsoft.com/office/drawing/2014/main" id="{7FF9D110-733C-AC20-17F8-E5AD51B5E4D6}"/>
              </a:ext>
            </a:extLst>
          </p:cNvPr>
          <p:cNvSpPr>
            <a:spLocks noGrp="1" noRot="1" noMove="1" noResize="1" noEditPoints="1" noAdjustHandles="1" noChangeArrowheads="1" noChangeShapeType="1"/>
          </p:cNvSpPr>
          <p:nvPr/>
        </p:nvSpPr>
        <p:spPr>
          <a:xfrm>
            <a:off x="6352477" y="1177289"/>
            <a:ext cx="5001321" cy="4999671"/>
          </a:xfrm>
          <a:prstGeom prst="roundRect">
            <a:avLst>
              <a:gd name="adj" fmla="val 6295"/>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1E84D56A-034F-7B37-8D0C-3E4F00A19CF2}"/>
              </a:ext>
            </a:extLst>
          </p:cNvPr>
          <p:cNvSpPr>
            <a:spLocks noGrp="1" noRot="1" noMove="1" noResize="1" noEditPoints="1" noAdjustHandles="1" noChangeArrowheads="1" noChangeShapeType="1"/>
          </p:cNvSpPr>
          <p:nvPr/>
        </p:nvSpPr>
        <p:spPr>
          <a:xfrm>
            <a:off x="838200" y="1177290"/>
            <a:ext cx="5001321" cy="4999672"/>
          </a:xfrm>
          <a:prstGeom prst="roundRect">
            <a:avLst>
              <a:gd name="adj" fmla="val 6295"/>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360470A-4E82-A8BC-7845-A4A6865146BC}"/>
              </a:ext>
            </a:extLst>
          </p:cNvPr>
          <p:cNvSpPr>
            <a:spLocks noGrp="1"/>
          </p:cNvSpPr>
          <p:nvPr>
            <p:ph type="title"/>
          </p:nvPr>
        </p:nvSpPr>
        <p:spPr/>
        <p:txBody>
          <a:bodyPr/>
          <a:lstStyle/>
          <a:p>
            <a:r>
              <a:rPr kumimoji="1" lang="en-US" altLang="ja-JP" dirty="0"/>
              <a:t>OLS</a:t>
            </a:r>
            <a:r>
              <a:rPr kumimoji="1" lang="ja-JP" altLang="en-US"/>
              <a:t>とは</a:t>
            </a:r>
          </a:p>
        </p:txBody>
      </p:sp>
      <p:sp>
        <p:nvSpPr>
          <p:cNvPr id="3" name="コンテンツ プレースホルダー 2">
            <a:extLst>
              <a:ext uri="{FF2B5EF4-FFF2-40B4-BE49-F238E27FC236}">
                <a16:creationId xmlns:a16="http://schemas.microsoft.com/office/drawing/2014/main" id="{EC2E1B4E-BF3C-AB94-AEEA-6D7D6C13AD85}"/>
              </a:ext>
            </a:extLst>
          </p:cNvPr>
          <p:cNvSpPr>
            <a:spLocks noGrp="1"/>
          </p:cNvSpPr>
          <p:nvPr>
            <p:ph idx="1"/>
          </p:nvPr>
        </p:nvSpPr>
        <p:spPr>
          <a:xfrm>
            <a:off x="838200" y="4683511"/>
            <a:ext cx="5001321" cy="1493451"/>
          </a:xfrm>
        </p:spPr>
        <p:txBody>
          <a:bodyPr/>
          <a:lstStyle/>
          <a:p>
            <a:pPr marL="0" indent="0" algn="ctr">
              <a:buNone/>
            </a:pPr>
            <a:r>
              <a:rPr lang="ja-JP" altLang="en-US" sz="2400"/>
              <a:t>資料・動画の作成</a:t>
            </a:r>
            <a:endParaRPr lang="en-US" altLang="ja-JP" sz="2400" dirty="0"/>
          </a:p>
          <a:p>
            <a:pPr marL="0" indent="0" algn="ctr">
              <a:buNone/>
            </a:pPr>
            <a:r>
              <a:rPr lang="ja-JP" altLang="en-US" sz="2400"/>
              <a:t>トレーニング・テストの作成</a:t>
            </a:r>
            <a:endParaRPr lang="en-US" altLang="ja-JP" sz="2400" dirty="0"/>
          </a:p>
        </p:txBody>
      </p:sp>
      <p:sp>
        <p:nvSpPr>
          <p:cNvPr id="4" name="コンテンツ プレースホルダー 2">
            <a:extLst>
              <a:ext uri="{FF2B5EF4-FFF2-40B4-BE49-F238E27FC236}">
                <a16:creationId xmlns:a16="http://schemas.microsoft.com/office/drawing/2014/main" id="{D6619FB2-0646-2169-32FC-279930B66570}"/>
              </a:ext>
            </a:extLst>
          </p:cNvPr>
          <p:cNvSpPr txBox="1">
            <a:spLocks/>
          </p:cNvSpPr>
          <p:nvPr/>
        </p:nvSpPr>
        <p:spPr>
          <a:xfrm>
            <a:off x="6352478" y="4683510"/>
            <a:ext cx="5001322" cy="1493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400"/>
              <a:t>資料・動画の閲覧</a:t>
            </a:r>
            <a:endParaRPr lang="en-US" altLang="ja-JP" sz="2400" dirty="0"/>
          </a:p>
          <a:p>
            <a:pPr marL="0" indent="0" algn="ctr">
              <a:buFont typeface="Arial" panose="020B0604020202020204" pitchFamily="34" charset="0"/>
              <a:buNone/>
            </a:pPr>
            <a:r>
              <a:rPr lang="ja-JP" altLang="en-US" sz="2400"/>
              <a:t>トレーニング・テストの実行</a:t>
            </a:r>
            <a:endParaRPr lang="en-US" altLang="ja-JP" sz="2400" dirty="0"/>
          </a:p>
          <a:p>
            <a:pPr marL="0" indent="0" algn="ctr">
              <a:buFont typeface="Arial" panose="020B0604020202020204" pitchFamily="34" charset="0"/>
              <a:buNone/>
            </a:pPr>
            <a:endParaRPr lang="en-US" altLang="ja-JP" sz="2400" dirty="0"/>
          </a:p>
          <a:p>
            <a:pPr marL="0" indent="0" algn="ctr">
              <a:buFont typeface="Arial" panose="020B0604020202020204" pitchFamily="34" charset="0"/>
              <a:buNone/>
            </a:pPr>
            <a:endParaRPr lang="ja-JP" altLang="en-US"/>
          </a:p>
        </p:txBody>
      </p:sp>
      <p:sp>
        <p:nvSpPr>
          <p:cNvPr id="5" name="コンテンツ プレースホルダー 2">
            <a:extLst>
              <a:ext uri="{FF2B5EF4-FFF2-40B4-BE49-F238E27FC236}">
                <a16:creationId xmlns:a16="http://schemas.microsoft.com/office/drawing/2014/main" id="{78C119D2-BBC5-7A4B-F26C-1BD7F6AF0D50}"/>
              </a:ext>
            </a:extLst>
          </p:cNvPr>
          <p:cNvSpPr txBox="1">
            <a:spLocks/>
          </p:cNvSpPr>
          <p:nvPr/>
        </p:nvSpPr>
        <p:spPr>
          <a:xfrm>
            <a:off x="838198" y="1406940"/>
            <a:ext cx="5001321" cy="567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a:t>先生</a:t>
            </a:r>
          </a:p>
        </p:txBody>
      </p:sp>
      <p:sp>
        <p:nvSpPr>
          <p:cNvPr id="6" name="コンテンツ プレースホルダー 2">
            <a:extLst>
              <a:ext uri="{FF2B5EF4-FFF2-40B4-BE49-F238E27FC236}">
                <a16:creationId xmlns:a16="http://schemas.microsoft.com/office/drawing/2014/main" id="{968E39EF-BF9D-08FF-5619-D34590254315}"/>
              </a:ext>
            </a:extLst>
          </p:cNvPr>
          <p:cNvSpPr txBox="1">
            <a:spLocks/>
          </p:cNvSpPr>
          <p:nvPr/>
        </p:nvSpPr>
        <p:spPr>
          <a:xfrm>
            <a:off x="6352477" y="1408760"/>
            <a:ext cx="5001321" cy="6309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a:t>生徒</a:t>
            </a:r>
          </a:p>
        </p:txBody>
      </p:sp>
      <p:pic>
        <p:nvPicPr>
          <p:cNvPr id="13" name="図 12" descr="アイコン&#10;&#10;自動的に生成された説明">
            <a:extLst>
              <a:ext uri="{FF2B5EF4-FFF2-40B4-BE49-F238E27FC236}">
                <a16:creationId xmlns:a16="http://schemas.microsoft.com/office/drawing/2014/main" id="{D6CCBD2A-D53E-D10D-D524-CA9B6995A594}"/>
              </a:ext>
            </a:extLst>
          </p:cNvPr>
          <p:cNvPicPr>
            <a:picLocks noChangeAspect="1"/>
          </p:cNvPicPr>
          <p:nvPr/>
        </p:nvPicPr>
        <p:blipFill>
          <a:blip r:embed="rId2"/>
          <a:srcRect b="12496"/>
          <a:stretch/>
        </p:blipFill>
        <p:spPr>
          <a:xfrm>
            <a:off x="2516535" y="2053458"/>
            <a:ext cx="1644650" cy="2117045"/>
          </a:xfrm>
          <a:prstGeom prst="rect">
            <a:avLst/>
          </a:prstGeom>
        </p:spPr>
      </p:pic>
      <p:sp>
        <p:nvSpPr>
          <p:cNvPr id="14" name="スライド番号プレースホルダー 13">
            <a:extLst>
              <a:ext uri="{FF2B5EF4-FFF2-40B4-BE49-F238E27FC236}">
                <a16:creationId xmlns:a16="http://schemas.microsoft.com/office/drawing/2014/main" id="{049C750C-0C96-2C9E-E2A8-81913B370601}"/>
              </a:ext>
            </a:extLst>
          </p:cNvPr>
          <p:cNvSpPr>
            <a:spLocks noGrp="1"/>
          </p:cNvSpPr>
          <p:nvPr>
            <p:ph type="sldNum" sz="quarter" idx="12"/>
          </p:nvPr>
        </p:nvSpPr>
        <p:spPr/>
        <p:txBody>
          <a:bodyPr/>
          <a:lstStyle/>
          <a:p>
            <a:fld id="{1F0D8F90-F22E-497B-95CA-ED35908DAA06}" type="slidenum">
              <a:rPr kumimoji="1" lang="ja-JP" altLang="en-US" smtClean="0"/>
              <a:t>6</a:t>
            </a:fld>
            <a:endParaRPr kumimoji="1" lang="ja-JP" altLang="en-US"/>
          </a:p>
        </p:txBody>
      </p:sp>
      <p:pic>
        <p:nvPicPr>
          <p:cNvPr id="7" name="図 6" descr="抽象, 挿絵 が含まれている画像&#10;&#10;自動的に生成された説明">
            <a:extLst>
              <a:ext uri="{FF2B5EF4-FFF2-40B4-BE49-F238E27FC236}">
                <a16:creationId xmlns:a16="http://schemas.microsoft.com/office/drawing/2014/main" id="{164B6C07-5C9E-4241-383F-B28F2B7C56D0}"/>
              </a:ext>
            </a:extLst>
          </p:cNvPr>
          <p:cNvPicPr>
            <a:picLocks noChangeAspect="1"/>
          </p:cNvPicPr>
          <p:nvPr/>
        </p:nvPicPr>
        <p:blipFill>
          <a:blip r:embed="rId3"/>
          <a:stretch>
            <a:fillRect/>
          </a:stretch>
        </p:blipFill>
        <p:spPr>
          <a:xfrm>
            <a:off x="7773050" y="2271149"/>
            <a:ext cx="2160174" cy="1918878"/>
          </a:xfrm>
          <a:prstGeom prst="rect">
            <a:avLst/>
          </a:prstGeom>
        </p:spPr>
      </p:pic>
      <p:grpSp>
        <p:nvGrpSpPr>
          <p:cNvPr id="17" name="グループ化 16">
            <a:extLst>
              <a:ext uri="{FF2B5EF4-FFF2-40B4-BE49-F238E27FC236}">
                <a16:creationId xmlns:a16="http://schemas.microsoft.com/office/drawing/2014/main" id="{1756830F-E661-C72D-60BE-CFAF946153F5}"/>
              </a:ext>
            </a:extLst>
          </p:cNvPr>
          <p:cNvGrpSpPr/>
          <p:nvPr/>
        </p:nvGrpSpPr>
        <p:grpSpPr>
          <a:xfrm>
            <a:off x="5142193" y="2552686"/>
            <a:ext cx="1907612" cy="1805172"/>
            <a:chOff x="5093208" y="2777940"/>
            <a:chExt cx="1907612" cy="1805172"/>
          </a:xfrm>
        </p:grpSpPr>
        <p:sp>
          <p:nvSpPr>
            <p:cNvPr id="9" name="U ターン矢印 8">
              <a:extLst>
                <a:ext uri="{FF2B5EF4-FFF2-40B4-BE49-F238E27FC236}">
                  <a16:creationId xmlns:a16="http://schemas.microsoft.com/office/drawing/2014/main" id="{74D38614-942C-0E28-4471-F3E61F04AF52}"/>
                </a:ext>
              </a:extLst>
            </p:cNvPr>
            <p:cNvSpPr/>
            <p:nvPr/>
          </p:nvSpPr>
          <p:spPr>
            <a:xfrm>
              <a:off x="5191179" y="2777940"/>
              <a:ext cx="1809641" cy="862388"/>
            </a:xfrm>
            <a:prstGeom prst="uturnArrow">
              <a:avLst/>
            </a:prstGeom>
            <a:solidFill>
              <a:srgbClr val="F2F2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U ターン矢印 11">
              <a:extLst>
                <a:ext uri="{FF2B5EF4-FFF2-40B4-BE49-F238E27FC236}">
                  <a16:creationId xmlns:a16="http://schemas.microsoft.com/office/drawing/2014/main" id="{1333A3E5-7B88-238F-D806-ABCA0D4C6841}"/>
                </a:ext>
              </a:extLst>
            </p:cNvPr>
            <p:cNvSpPr/>
            <p:nvPr/>
          </p:nvSpPr>
          <p:spPr>
            <a:xfrm rot="10800000">
              <a:off x="5093208" y="3720724"/>
              <a:ext cx="1809641" cy="862388"/>
            </a:xfrm>
            <a:prstGeom prst="uturnArrow">
              <a:avLst/>
            </a:prstGeom>
            <a:solidFill>
              <a:srgbClr val="F2F2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51102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F9FAB8-F147-6DAB-79EC-7EE2A7797CDA}"/>
              </a:ext>
            </a:extLst>
          </p:cNvPr>
          <p:cNvSpPr>
            <a:spLocks noGrp="1"/>
          </p:cNvSpPr>
          <p:nvPr>
            <p:ph type="title"/>
          </p:nvPr>
        </p:nvSpPr>
        <p:spPr/>
        <p:txBody>
          <a:bodyPr/>
          <a:lstStyle/>
          <a:p>
            <a:r>
              <a:rPr kumimoji="1" lang="ja-JP" altLang="en-US"/>
              <a:t>テストの実施方法</a:t>
            </a:r>
          </a:p>
        </p:txBody>
      </p:sp>
      <p:sp>
        <p:nvSpPr>
          <p:cNvPr id="3" name="コンテンツ プレースホルダー 2">
            <a:extLst>
              <a:ext uri="{FF2B5EF4-FFF2-40B4-BE49-F238E27FC236}">
                <a16:creationId xmlns:a16="http://schemas.microsoft.com/office/drawing/2014/main" id="{A6B0B341-BF16-103B-B7B9-B657B152BFC9}"/>
              </a:ext>
            </a:extLst>
          </p:cNvPr>
          <p:cNvSpPr>
            <a:spLocks noGrp="1"/>
          </p:cNvSpPr>
          <p:nvPr>
            <p:ph idx="1"/>
          </p:nvPr>
        </p:nvSpPr>
        <p:spPr/>
        <p:txBody>
          <a:bodyPr>
            <a:normAutofit/>
          </a:bodyPr>
          <a:lstStyle/>
          <a:p>
            <a:pPr marL="0" indent="0" algn="ctr">
              <a:buNone/>
            </a:pPr>
            <a:endParaRPr kumimoji="1" lang="en-US" altLang="ja-JP" u="sng" dirty="0"/>
          </a:p>
          <a:p>
            <a:pPr marL="0" indent="0" algn="ctr">
              <a:buNone/>
            </a:pPr>
            <a:r>
              <a:rPr kumimoji="1" lang="ja-JP" altLang="en-US" u="sng"/>
              <a:t>今回のユーザビリティテストでは</a:t>
            </a:r>
            <a:endParaRPr kumimoji="1" lang="en-US" altLang="ja-JP" u="sng" dirty="0"/>
          </a:p>
          <a:p>
            <a:pPr marL="0" indent="0" algn="ctr">
              <a:buNone/>
            </a:pPr>
            <a:endParaRPr kumimoji="1" lang="en-US" altLang="ja-JP" sz="1000" u="sng" dirty="0"/>
          </a:p>
          <a:p>
            <a:pPr marL="0" indent="0" algn="ctr">
              <a:buNone/>
            </a:pPr>
            <a:r>
              <a:rPr kumimoji="1" lang="en-US" altLang="ja-JP" sz="4400" b="1" u="sng" dirty="0"/>
              <a:t>”</a:t>
            </a:r>
            <a:r>
              <a:rPr kumimoji="1" lang="ja-JP" altLang="en-US" sz="4400" b="1" u="sng"/>
              <a:t>発話手法</a:t>
            </a:r>
            <a:r>
              <a:rPr kumimoji="1" lang="en-US" altLang="ja-JP" sz="4400" b="1" u="sng" dirty="0"/>
              <a:t>”</a:t>
            </a:r>
          </a:p>
          <a:p>
            <a:pPr marL="0" indent="0" algn="ctr">
              <a:buNone/>
            </a:pPr>
            <a:endParaRPr kumimoji="1" lang="en-US" altLang="ja-JP" sz="1050" b="1" u="sng" dirty="0"/>
          </a:p>
          <a:p>
            <a:pPr marL="0" indent="0" algn="ctr">
              <a:buNone/>
            </a:pPr>
            <a:r>
              <a:rPr lang="ja-JP" altLang="en-US" u="sng"/>
              <a:t>という手法を用いて行います。</a:t>
            </a:r>
            <a:endParaRPr lang="en-US" altLang="ja-JP" u="sng" dirty="0"/>
          </a:p>
          <a:p>
            <a:pPr marL="0" indent="0" algn="ctr">
              <a:buNone/>
            </a:pPr>
            <a:endParaRPr lang="en-US" altLang="ja-JP" sz="1100" dirty="0"/>
          </a:p>
          <a:p>
            <a:pPr marL="0" indent="0" algn="ctr">
              <a:buNone/>
            </a:pPr>
            <a:endParaRPr lang="en-US" altLang="ja-JP" sz="3200" dirty="0"/>
          </a:p>
          <a:p>
            <a:pPr marL="0" indent="0">
              <a:buNone/>
            </a:pPr>
            <a:r>
              <a:rPr lang="ja-JP" altLang="en-US"/>
              <a:t>発話手法とは</a:t>
            </a:r>
            <a:r>
              <a:rPr lang="en-US" altLang="ja-JP" dirty="0"/>
              <a:t>…</a:t>
            </a:r>
          </a:p>
          <a:p>
            <a:pPr marL="0" indent="0">
              <a:buNone/>
            </a:pPr>
            <a:r>
              <a:rPr lang="ja-JP" altLang="en-US"/>
              <a:t>考えや思いついたことを声に出しながらテストを行う方法</a:t>
            </a:r>
          </a:p>
          <a:p>
            <a:pPr marL="0" indent="0">
              <a:buNone/>
            </a:pPr>
            <a:endParaRPr lang="en-US" altLang="ja-JP" dirty="0"/>
          </a:p>
        </p:txBody>
      </p:sp>
    </p:spTree>
    <p:extLst>
      <p:ext uri="{BB962C8B-B14F-4D97-AF65-F5344CB8AC3E}">
        <p14:creationId xmlns:p14="http://schemas.microsoft.com/office/powerpoint/2010/main" val="151849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64AC1-1E71-AAEC-BB43-334C0F587137}"/>
              </a:ext>
            </a:extLst>
          </p:cNvPr>
          <p:cNvSpPr>
            <a:spLocks noGrp="1"/>
          </p:cNvSpPr>
          <p:nvPr>
            <p:ph type="title"/>
          </p:nvPr>
        </p:nvSpPr>
        <p:spPr/>
        <p:txBody>
          <a:bodyPr/>
          <a:lstStyle/>
          <a:p>
            <a:r>
              <a:rPr lang="ja-JP" altLang="en-US"/>
              <a:t>発話手法の例</a:t>
            </a:r>
            <a:endParaRPr kumimoji="1" lang="ja-JP" altLang="en-US"/>
          </a:p>
        </p:txBody>
      </p:sp>
      <p:pic>
        <p:nvPicPr>
          <p:cNvPr id="5" name="コンテンツ プレースホルダー 4" descr="モニター画面に映るウェブサイトのスクリーンショット&#10;&#10;自動的に生成された説明">
            <a:extLst>
              <a:ext uri="{FF2B5EF4-FFF2-40B4-BE49-F238E27FC236}">
                <a16:creationId xmlns:a16="http://schemas.microsoft.com/office/drawing/2014/main" id="{F3E1967D-2C88-D8FF-9A01-7C98D077133B}"/>
              </a:ext>
            </a:extLst>
          </p:cNvPr>
          <p:cNvPicPr>
            <a:picLocks noGrp="1" noChangeAspect="1"/>
          </p:cNvPicPr>
          <p:nvPr>
            <p:ph idx="1"/>
          </p:nvPr>
        </p:nvPicPr>
        <p:blipFill>
          <a:blip r:embed="rId2"/>
          <a:stretch>
            <a:fillRect/>
          </a:stretch>
        </p:blipFill>
        <p:spPr>
          <a:xfrm>
            <a:off x="451394" y="1253671"/>
            <a:ext cx="8159206" cy="5099504"/>
          </a:xfrm>
          <a:ln>
            <a:solidFill>
              <a:schemeClr val="tx1"/>
            </a:solidFill>
          </a:ln>
        </p:spPr>
      </p:pic>
      <p:grpSp>
        <p:nvGrpSpPr>
          <p:cNvPr id="12" name="グループ化 11">
            <a:extLst>
              <a:ext uri="{FF2B5EF4-FFF2-40B4-BE49-F238E27FC236}">
                <a16:creationId xmlns:a16="http://schemas.microsoft.com/office/drawing/2014/main" id="{C0DC2F90-2052-F269-68B9-20F065CF66E0}"/>
              </a:ext>
            </a:extLst>
          </p:cNvPr>
          <p:cNvGrpSpPr/>
          <p:nvPr/>
        </p:nvGrpSpPr>
        <p:grpSpPr>
          <a:xfrm>
            <a:off x="5845957" y="365578"/>
            <a:ext cx="5529286" cy="2924402"/>
            <a:chOff x="5845957" y="365578"/>
            <a:chExt cx="5529286" cy="2924402"/>
          </a:xfrm>
        </p:grpSpPr>
        <p:sp>
          <p:nvSpPr>
            <p:cNvPr id="9" name="角丸四角形吹き出し 8">
              <a:extLst>
                <a:ext uri="{FF2B5EF4-FFF2-40B4-BE49-F238E27FC236}">
                  <a16:creationId xmlns:a16="http://schemas.microsoft.com/office/drawing/2014/main" id="{1A040678-3E7B-DE85-DFBE-0C61DA43835C}"/>
                </a:ext>
              </a:extLst>
            </p:cNvPr>
            <p:cNvSpPr/>
            <p:nvPr/>
          </p:nvSpPr>
          <p:spPr>
            <a:xfrm>
              <a:off x="5845957" y="365578"/>
              <a:ext cx="5529286" cy="2924402"/>
            </a:xfrm>
            <a:prstGeom prst="wedgeRoundRectCallout">
              <a:avLst>
                <a:gd name="adj1" fmla="val -91958"/>
                <a:gd name="adj2" fmla="val 49479"/>
                <a:gd name="adj3" fmla="val 16667"/>
              </a:avLst>
            </a:prstGeom>
            <a:solidFill>
              <a:srgbClr val="F2F2F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a:extLst>
                <a:ext uri="{FF2B5EF4-FFF2-40B4-BE49-F238E27FC236}">
                  <a16:creationId xmlns:a16="http://schemas.microsoft.com/office/drawing/2014/main" id="{0C31817D-8F2C-D9A4-86B8-69AF9A82AEF3}"/>
                </a:ext>
              </a:extLst>
            </p:cNvPr>
            <p:cNvSpPr/>
            <p:nvPr/>
          </p:nvSpPr>
          <p:spPr>
            <a:xfrm>
              <a:off x="5845957" y="365578"/>
              <a:ext cx="5529286" cy="2924402"/>
            </a:xfrm>
            <a:prstGeom prst="wedgeRoundRectCallout">
              <a:avLst>
                <a:gd name="adj1" fmla="val -91958"/>
                <a:gd name="adj2" fmla="val 49479"/>
                <a:gd name="adj3" fmla="val 16667"/>
              </a:avLst>
            </a:prstGeom>
            <a:blipFill dpi="0" rotWithShape="1">
              <a:blip r:embed="rId3"/>
              <a:srcRect/>
              <a:stretch>
                <a:fillRect l="29000"/>
              </a:stretch>
            </a:bli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 name="図 9">
            <a:extLst>
              <a:ext uri="{FF2B5EF4-FFF2-40B4-BE49-F238E27FC236}">
                <a16:creationId xmlns:a16="http://schemas.microsoft.com/office/drawing/2014/main" id="{F6EE5296-6F69-39E1-93FF-D9B32D45CB82}"/>
              </a:ext>
            </a:extLst>
          </p:cNvPr>
          <p:cNvPicPr>
            <a:picLocks noChangeAspect="1"/>
          </p:cNvPicPr>
          <p:nvPr/>
        </p:nvPicPr>
        <p:blipFill>
          <a:blip r:embed="rId4"/>
          <a:stretch>
            <a:fillRect/>
          </a:stretch>
        </p:blipFill>
        <p:spPr>
          <a:xfrm flipH="1">
            <a:off x="9065173" y="3674637"/>
            <a:ext cx="2017423" cy="2536959"/>
          </a:xfrm>
          <a:prstGeom prst="rect">
            <a:avLst/>
          </a:prstGeom>
        </p:spPr>
      </p:pic>
      <p:sp>
        <p:nvSpPr>
          <p:cNvPr id="11" name="雲形吹き出し 10">
            <a:extLst>
              <a:ext uri="{FF2B5EF4-FFF2-40B4-BE49-F238E27FC236}">
                <a16:creationId xmlns:a16="http://schemas.microsoft.com/office/drawing/2014/main" id="{D4B5289C-7139-9EA7-09F3-472C379BECF3}"/>
              </a:ext>
            </a:extLst>
          </p:cNvPr>
          <p:cNvSpPr/>
          <p:nvPr/>
        </p:nvSpPr>
        <p:spPr>
          <a:xfrm>
            <a:off x="4083269" y="3547241"/>
            <a:ext cx="4272455" cy="2254469"/>
          </a:xfrm>
          <a:prstGeom prst="cloudCallout">
            <a:avLst>
              <a:gd name="adj1" fmla="val 62562"/>
              <a:gd name="adj2" fmla="val 25437"/>
            </a:avLst>
          </a:prstGeom>
          <a:solidFill>
            <a:schemeClr val="bg1">
              <a:lumMod val="9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chemeClr val="tx1"/>
                </a:solidFill>
              </a:rPr>
              <a:t>文字が小さくて</a:t>
            </a:r>
            <a:endParaRPr kumimoji="1" lang="en-US" altLang="ja-JP" sz="2400" b="1" dirty="0">
              <a:solidFill>
                <a:schemeClr val="tx1"/>
              </a:solidFill>
            </a:endParaRPr>
          </a:p>
          <a:p>
            <a:pPr algn="ctr"/>
            <a:r>
              <a:rPr kumimoji="1" lang="ja-JP" altLang="en-US" sz="2400" b="1">
                <a:solidFill>
                  <a:schemeClr val="tx1"/>
                </a:solidFill>
              </a:rPr>
              <a:t>見にくいなあ</a:t>
            </a:r>
          </a:p>
        </p:txBody>
      </p:sp>
    </p:spTree>
    <p:extLst>
      <p:ext uri="{BB962C8B-B14F-4D97-AF65-F5344CB8AC3E}">
        <p14:creationId xmlns:p14="http://schemas.microsoft.com/office/powerpoint/2010/main" val="108352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9A4F6-FDFC-32ED-1C48-6C33FF982B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548FD6D-6185-17A4-F716-A452ABD5E731}"/>
              </a:ext>
            </a:extLst>
          </p:cNvPr>
          <p:cNvSpPr>
            <a:spLocks noGrp="1"/>
          </p:cNvSpPr>
          <p:nvPr>
            <p:ph type="title"/>
          </p:nvPr>
        </p:nvSpPr>
        <p:spPr/>
        <p:txBody>
          <a:bodyPr/>
          <a:lstStyle/>
          <a:p>
            <a:r>
              <a:rPr lang="ja-JP" altLang="en-US"/>
              <a:t>発話手法の例</a:t>
            </a:r>
            <a:endParaRPr kumimoji="1" lang="ja-JP" altLang="en-US"/>
          </a:p>
        </p:txBody>
      </p:sp>
      <p:pic>
        <p:nvPicPr>
          <p:cNvPr id="5" name="コンテンツ プレースホルダー 4" descr="モニター画面に映るウェブサイトのスクリーンショット&#10;&#10;自動的に生成された説明">
            <a:extLst>
              <a:ext uri="{FF2B5EF4-FFF2-40B4-BE49-F238E27FC236}">
                <a16:creationId xmlns:a16="http://schemas.microsoft.com/office/drawing/2014/main" id="{ABEF5FE4-BFCB-3FDA-52B7-7BAA34CAD135}"/>
              </a:ext>
            </a:extLst>
          </p:cNvPr>
          <p:cNvPicPr>
            <a:picLocks noGrp="1" noChangeAspect="1"/>
          </p:cNvPicPr>
          <p:nvPr>
            <p:ph idx="1"/>
          </p:nvPr>
        </p:nvPicPr>
        <p:blipFill>
          <a:blip r:embed="rId2"/>
          <a:stretch>
            <a:fillRect/>
          </a:stretch>
        </p:blipFill>
        <p:spPr>
          <a:xfrm>
            <a:off x="451394" y="1253671"/>
            <a:ext cx="8159206" cy="5099504"/>
          </a:xfrm>
          <a:ln>
            <a:solidFill>
              <a:schemeClr val="tx1"/>
            </a:solidFill>
          </a:ln>
        </p:spPr>
      </p:pic>
      <p:grpSp>
        <p:nvGrpSpPr>
          <p:cNvPr id="12" name="グループ化 11">
            <a:extLst>
              <a:ext uri="{FF2B5EF4-FFF2-40B4-BE49-F238E27FC236}">
                <a16:creationId xmlns:a16="http://schemas.microsoft.com/office/drawing/2014/main" id="{28750878-1010-0790-AC79-50F0A775B3F0}"/>
              </a:ext>
            </a:extLst>
          </p:cNvPr>
          <p:cNvGrpSpPr/>
          <p:nvPr/>
        </p:nvGrpSpPr>
        <p:grpSpPr>
          <a:xfrm>
            <a:off x="5845957" y="365578"/>
            <a:ext cx="5529286" cy="2924402"/>
            <a:chOff x="5845957" y="365578"/>
            <a:chExt cx="5529286" cy="2924402"/>
          </a:xfrm>
        </p:grpSpPr>
        <p:sp>
          <p:nvSpPr>
            <p:cNvPr id="9" name="角丸四角形吹き出し 8">
              <a:extLst>
                <a:ext uri="{FF2B5EF4-FFF2-40B4-BE49-F238E27FC236}">
                  <a16:creationId xmlns:a16="http://schemas.microsoft.com/office/drawing/2014/main" id="{74809824-EDDB-D92D-C4AF-80FFA03C41C8}"/>
                </a:ext>
              </a:extLst>
            </p:cNvPr>
            <p:cNvSpPr/>
            <p:nvPr/>
          </p:nvSpPr>
          <p:spPr>
            <a:xfrm>
              <a:off x="5845957" y="365578"/>
              <a:ext cx="5529286" cy="2924402"/>
            </a:xfrm>
            <a:prstGeom prst="wedgeRoundRectCallout">
              <a:avLst>
                <a:gd name="adj1" fmla="val -91958"/>
                <a:gd name="adj2" fmla="val 49479"/>
                <a:gd name="adj3" fmla="val 16667"/>
              </a:avLst>
            </a:prstGeom>
            <a:solidFill>
              <a:srgbClr val="F2F2F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a:extLst>
                <a:ext uri="{FF2B5EF4-FFF2-40B4-BE49-F238E27FC236}">
                  <a16:creationId xmlns:a16="http://schemas.microsoft.com/office/drawing/2014/main" id="{05497587-A6DE-EC83-8556-AB19D9E64043}"/>
                </a:ext>
              </a:extLst>
            </p:cNvPr>
            <p:cNvSpPr/>
            <p:nvPr/>
          </p:nvSpPr>
          <p:spPr>
            <a:xfrm>
              <a:off x="5845957" y="365578"/>
              <a:ext cx="5529286" cy="2924402"/>
            </a:xfrm>
            <a:prstGeom prst="wedgeRoundRectCallout">
              <a:avLst>
                <a:gd name="adj1" fmla="val -91958"/>
                <a:gd name="adj2" fmla="val 49479"/>
                <a:gd name="adj3" fmla="val 16667"/>
              </a:avLst>
            </a:prstGeom>
            <a:blipFill dpi="0" rotWithShape="1">
              <a:blip r:embed="rId3"/>
              <a:srcRect/>
              <a:stretch>
                <a:fillRect l="29000"/>
              </a:stretch>
            </a:bli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 name="図 9">
            <a:extLst>
              <a:ext uri="{FF2B5EF4-FFF2-40B4-BE49-F238E27FC236}">
                <a16:creationId xmlns:a16="http://schemas.microsoft.com/office/drawing/2014/main" id="{13925672-71ED-27E6-D5ED-F40DF3F5382B}"/>
              </a:ext>
            </a:extLst>
          </p:cNvPr>
          <p:cNvPicPr>
            <a:picLocks noChangeAspect="1"/>
          </p:cNvPicPr>
          <p:nvPr/>
        </p:nvPicPr>
        <p:blipFill>
          <a:blip r:embed="rId4"/>
          <a:stretch>
            <a:fillRect/>
          </a:stretch>
        </p:blipFill>
        <p:spPr>
          <a:xfrm flipH="1">
            <a:off x="9065173" y="3674637"/>
            <a:ext cx="2017423" cy="2536959"/>
          </a:xfrm>
          <a:prstGeom prst="rect">
            <a:avLst/>
          </a:prstGeom>
        </p:spPr>
      </p:pic>
      <p:sp>
        <p:nvSpPr>
          <p:cNvPr id="11" name="雲形吹き出し 10">
            <a:extLst>
              <a:ext uri="{FF2B5EF4-FFF2-40B4-BE49-F238E27FC236}">
                <a16:creationId xmlns:a16="http://schemas.microsoft.com/office/drawing/2014/main" id="{F504B722-D9ED-3803-DDA3-77ECC7F50064}"/>
              </a:ext>
            </a:extLst>
          </p:cNvPr>
          <p:cNvSpPr/>
          <p:nvPr/>
        </p:nvSpPr>
        <p:spPr>
          <a:xfrm>
            <a:off x="4083269" y="3547241"/>
            <a:ext cx="4272455" cy="2254469"/>
          </a:xfrm>
          <a:prstGeom prst="cloudCallout">
            <a:avLst>
              <a:gd name="adj1" fmla="val 62562"/>
              <a:gd name="adj2" fmla="val 25437"/>
            </a:avLst>
          </a:prstGeom>
          <a:solidFill>
            <a:schemeClr val="bg1">
              <a:lumMod val="9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chemeClr val="tx1"/>
                </a:solidFill>
              </a:rPr>
              <a:t>文字が小さくて</a:t>
            </a:r>
            <a:endParaRPr kumimoji="1" lang="en-US" altLang="ja-JP" sz="2400" b="1" dirty="0">
              <a:solidFill>
                <a:schemeClr val="tx1"/>
              </a:solidFill>
            </a:endParaRPr>
          </a:p>
          <a:p>
            <a:pPr algn="ctr"/>
            <a:r>
              <a:rPr kumimoji="1" lang="ja-JP" altLang="en-US" sz="2400" b="1">
                <a:solidFill>
                  <a:schemeClr val="tx1"/>
                </a:solidFill>
              </a:rPr>
              <a:t>見にくいなあ</a:t>
            </a:r>
          </a:p>
        </p:txBody>
      </p:sp>
      <p:sp>
        <p:nvSpPr>
          <p:cNvPr id="3" name="正方形/長方形 2">
            <a:extLst>
              <a:ext uri="{FF2B5EF4-FFF2-40B4-BE49-F238E27FC236}">
                <a16:creationId xmlns:a16="http://schemas.microsoft.com/office/drawing/2014/main" id="{CAF6319A-4AEB-CAC0-9AE0-13C0FF999223}"/>
              </a:ext>
            </a:extLst>
          </p:cNvPr>
          <p:cNvSpPr>
            <a:spLocks noGrp="1" noRot="1" noMove="1" noResize="1" noEditPoints="1" noAdjustHandles="1" noChangeArrowheads="1" noChangeShapeType="1"/>
          </p:cNvSpPr>
          <p:nvPr/>
        </p:nvSpPr>
        <p:spPr>
          <a:xfrm>
            <a:off x="0" y="0"/>
            <a:ext cx="12192000" cy="6858000"/>
          </a:xfrm>
          <a:prstGeom prst="rect">
            <a:avLst/>
          </a:prstGeom>
          <a:solidFill>
            <a:schemeClr val="bg2">
              <a:lumMod val="25000"/>
              <a:alpha val="52573"/>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178F1A0-CE17-5090-BE6D-E9AB19C9E5C9}"/>
              </a:ext>
            </a:extLst>
          </p:cNvPr>
          <p:cNvSpPr/>
          <p:nvPr/>
        </p:nvSpPr>
        <p:spPr>
          <a:xfrm>
            <a:off x="-1" y="2084954"/>
            <a:ext cx="12192000" cy="2924402"/>
          </a:xfrm>
          <a:prstGeom prst="rect">
            <a:avLst/>
          </a:prstGeom>
          <a:solidFill>
            <a:schemeClr val="bg1">
              <a:lumMod val="95000"/>
              <a:alpha val="7523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5A82207-01EB-F2AE-D64B-9A43CD557965}"/>
              </a:ext>
            </a:extLst>
          </p:cNvPr>
          <p:cNvSpPr txBox="1"/>
          <p:nvPr/>
        </p:nvSpPr>
        <p:spPr>
          <a:xfrm>
            <a:off x="893379" y="2639895"/>
            <a:ext cx="10405241" cy="2031325"/>
          </a:xfrm>
          <a:prstGeom prst="rect">
            <a:avLst/>
          </a:prstGeom>
          <a:noFill/>
        </p:spPr>
        <p:txBody>
          <a:bodyPr wrap="square" rtlCol="0">
            <a:spAutoFit/>
          </a:bodyPr>
          <a:lstStyle/>
          <a:p>
            <a:pPr algn="ctr"/>
            <a:r>
              <a:rPr lang="ja-JP" altLang="en-US" sz="5400" b="1"/>
              <a:t>「文字が小さくて見にくい</a:t>
            </a:r>
            <a:r>
              <a:rPr lang="en-US" altLang="ja-JP" sz="5400" b="1" dirty="0"/>
              <a:t>!</a:t>
            </a:r>
            <a:r>
              <a:rPr lang="ja-JP" altLang="en-US" sz="5400" b="1"/>
              <a:t>」</a:t>
            </a:r>
            <a:endParaRPr lang="en-US" altLang="ja-JP" sz="5400" b="1" dirty="0"/>
          </a:p>
          <a:p>
            <a:pPr algn="ctr"/>
            <a:r>
              <a:rPr lang="ja-JP" altLang="en-US" sz="3600" b="1"/>
              <a:t>と声に出してください！</a:t>
            </a:r>
            <a:endParaRPr lang="en-US" altLang="ja-JP" sz="3600" b="1" dirty="0"/>
          </a:p>
          <a:p>
            <a:pPr algn="ctr"/>
            <a:r>
              <a:rPr kumimoji="1" lang="en-US" altLang="ja-JP" sz="3600" b="1" dirty="0"/>
              <a:t>(</a:t>
            </a:r>
            <a:r>
              <a:rPr kumimoji="1" lang="ja-JP" altLang="en-US" sz="3600" b="1"/>
              <a:t>それをこちらがメモします</a:t>
            </a:r>
            <a:r>
              <a:rPr kumimoji="1" lang="en-US" altLang="ja-JP" sz="3600" b="1" dirty="0"/>
              <a:t>)</a:t>
            </a:r>
            <a:endParaRPr kumimoji="1" lang="ja-JP" altLang="en-US" sz="3600" b="1"/>
          </a:p>
        </p:txBody>
      </p:sp>
    </p:spTree>
    <p:extLst>
      <p:ext uri="{BB962C8B-B14F-4D97-AF65-F5344CB8AC3E}">
        <p14:creationId xmlns:p14="http://schemas.microsoft.com/office/powerpoint/2010/main" val="7844598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788</TotalTime>
  <Words>556</Words>
  <Application>Microsoft Macintosh PowerPoint</Application>
  <PresentationFormat>ワイド画面</PresentationFormat>
  <Paragraphs>97</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ユーザビリティテスト</vt:lpstr>
      <vt:lpstr>目次</vt:lpstr>
      <vt:lpstr>ゼミの内容</vt:lpstr>
      <vt:lpstr>人間中心設計とは</vt:lpstr>
      <vt:lpstr>OLSとは(gitから抜粋)</vt:lpstr>
      <vt:lpstr>OLSとは</vt:lpstr>
      <vt:lpstr>テストの実施方法</vt:lpstr>
      <vt:lpstr>発話手法の例</vt:lpstr>
      <vt:lpstr>発話手法の例</vt:lpstr>
      <vt:lpstr>テストで行ってもらうタスク</vt:lpstr>
      <vt:lpstr>テストについて</vt:lpstr>
      <vt:lpstr>最後に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永井 友稀　nagai yuuki</dc:creator>
  <cp:lastModifiedBy>永井 友稀　nagai yuuki</cp:lastModifiedBy>
  <cp:revision>3</cp:revision>
  <dcterms:created xsi:type="dcterms:W3CDTF">2024-12-09T20:21:07Z</dcterms:created>
  <dcterms:modified xsi:type="dcterms:W3CDTF">2024-12-16T15:50:07Z</dcterms:modified>
</cp:coreProperties>
</file>