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onsolas" panose="020B0609020204030204" pitchFamily="49" charset="0"/>
      <p:regular r:id="rId16"/>
      <p:bold r:id="rId17"/>
      <p:italic r:id="rId18"/>
      <p:boldItalic r:id="rId19"/>
    </p:embeddedFont>
    <p:embeddedFont>
      <p:font typeface="Source Sans Pro" panose="020B0503030403020204" pitchFamily="34" charset="0"/>
      <p:regular r:id="rId20"/>
      <p:bold r:id="rId21"/>
      <p:italic r:id="rId22"/>
      <p:boldItalic r:id="rId23"/>
    </p:embeddedFont>
    <p:embeddedFont>
      <p:font typeface="Source Sans Pro SemiBold" panose="020B06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E870C5-3D6E-4EE1-9773-6EA9DE736119}">
  <a:tblStyle styleId="{0CE870C5-3D6E-4EE1-9773-6EA9DE736119}"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5BFBDF-F93A-4786-ABEA-27D9E6AC556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58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550b84496_28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550b84496_2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550b84496_2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550b84496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550b84496_29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d550b84496_29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550b8449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550b844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d550b844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d550b844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55ec88c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55ec88c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d550b844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d550b844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55ec88c8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55ec88c8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55ec88c8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55ec88c8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550b8449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550b8449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550b8449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550b8449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550b84496_2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550b84496_2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311700" y="1045025"/>
            <a:ext cx="8681100" cy="10041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rgbClr val="0B5394"/>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GB"/>
              <a:t>By Connor Humphray, Marnie Guy and Yuuki Hosokawa</a:t>
            </a:r>
            <a:endParaRPr/>
          </a:p>
        </p:txBody>
      </p:sp>
      <p:sp>
        <p:nvSpPr>
          <p:cNvPr id="56" name="Google Shape;56;p13"/>
          <p:cNvSpPr txBox="1">
            <a:spLocks noGrp="1"/>
          </p:cNvSpPr>
          <p:nvPr>
            <p:ph type="ctrTitle"/>
          </p:nvPr>
        </p:nvSpPr>
        <p:spPr>
          <a:xfrm>
            <a:off x="259483" y="7815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dplyr Package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480"/>
              <a:buFont typeface="Source Sans Pro SemiBold"/>
              <a:buNone/>
            </a:pPr>
            <a:r>
              <a:rPr lang="en-GB" sz="1600">
                <a:solidFill>
                  <a:schemeClr val="dk1"/>
                </a:solidFill>
                <a:latin typeface="Source Sans Pro"/>
                <a:ea typeface="Source Sans Pro"/>
                <a:cs typeface="Source Sans Pro"/>
                <a:sym typeface="Source Sans Pro"/>
              </a:rPr>
              <a:t>To use Tidyr (used for making code neater) with dplyr you need to take advantage of some of the reshaping functions. </a:t>
            </a:r>
            <a:endParaRPr sz="1600">
              <a:solidFill>
                <a:schemeClr val="dk1"/>
              </a:solidFill>
              <a:latin typeface="Source Sans Pro"/>
              <a:ea typeface="Source Sans Pro"/>
              <a:cs typeface="Source Sans Pro"/>
              <a:sym typeface="Source Sans Pro"/>
            </a:endParaRPr>
          </a:p>
          <a:p>
            <a:pPr marL="0" lvl="0" indent="0" algn="l" rtl="0">
              <a:lnSpc>
                <a:spcPct val="80000"/>
              </a:lnSpc>
              <a:spcBef>
                <a:spcPts val="0"/>
              </a:spcBef>
              <a:spcAft>
                <a:spcPts val="0"/>
              </a:spcAft>
              <a:buClr>
                <a:schemeClr val="dk1"/>
              </a:buClr>
              <a:buSzPts val="1480"/>
              <a:buFont typeface="Source Sans Pro SemiBold"/>
              <a:buNone/>
            </a:pPr>
            <a:endParaRPr sz="1600">
              <a:solidFill>
                <a:schemeClr val="dk1"/>
              </a:solidFill>
              <a:latin typeface="Source Sans Pro"/>
              <a:ea typeface="Source Sans Pro"/>
              <a:cs typeface="Source Sans Pro"/>
              <a:sym typeface="Source Sans Pro"/>
            </a:endParaRPr>
          </a:p>
          <a:p>
            <a:pPr marL="0" lvl="0" indent="0" algn="l" rtl="0">
              <a:lnSpc>
                <a:spcPct val="80000"/>
              </a:lnSpc>
              <a:spcBef>
                <a:spcPts val="0"/>
              </a:spcBef>
              <a:spcAft>
                <a:spcPts val="0"/>
              </a:spcAft>
              <a:buClr>
                <a:schemeClr val="dk1"/>
              </a:buClr>
              <a:buSzPts val="1480"/>
              <a:buFont typeface="Source Sans Pro SemiBold"/>
              <a:buNone/>
            </a:pPr>
            <a:r>
              <a:rPr lang="en-GB" sz="1600">
                <a:solidFill>
                  <a:schemeClr val="dk1"/>
                </a:solidFill>
                <a:latin typeface="Source Sans Pro"/>
                <a:ea typeface="Source Sans Pro"/>
                <a:cs typeface="Source Sans Pro"/>
                <a:sym typeface="Source Sans Pro"/>
              </a:rPr>
              <a:t>Pivot_wider()/_longer() - </a:t>
            </a:r>
            <a:r>
              <a:rPr lang="en-GB" sz="1600">
                <a:solidFill>
                  <a:srgbClr val="0B5394"/>
                </a:solidFill>
                <a:latin typeface="Source Sans Pro"/>
                <a:ea typeface="Source Sans Pro"/>
                <a:cs typeface="Source Sans Pro"/>
                <a:sym typeface="Source Sans Pro"/>
              </a:rPr>
              <a:t>These can be used in order to create new columns allowing for the structure of the table to be manipulated from tidyr to dplyr and vice versa</a:t>
            </a:r>
            <a:endParaRPr sz="1600">
              <a:solidFill>
                <a:srgbClr val="0B5394"/>
              </a:solidFill>
              <a:latin typeface="Source Sans Pro"/>
              <a:ea typeface="Source Sans Pro"/>
              <a:cs typeface="Source Sans Pro"/>
              <a:sym typeface="Source Sans Pro"/>
            </a:endParaRPr>
          </a:p>
          <a:p>
            <a:pPr marL="0" lvl="0" indent="457200" algn="l" rtl="0">
              <a:lnSpc>
                <a:spcPct val="80000"/>
              </a:lnSpc>
              <a:spcBef>
                <a:spcPts val="0"/>
              </a:spcBef>
              <a:spcAft>
                <a:spcPts val="0"/>
              </a:spcAft>
              <a:buClr>
                <a:schemeClr val="dk1"/>
              </a:buClr>
              <a:buSzPts val="1480"/>
              <a:buFont typeface="Source Sans Pro SemiBold"/>
              <a:buNone/>
            </a:pPr>
            <a:endParaRPr sz="1600">
              <a:solidFill>
                <a:srgbClr val="0B5394"/>
              </a:solidFill>
              <a:latin typeface="Source Sans Pro"/>
              <a:ea typeface="Source Sans Pro"/>
              <a:cs typeface="Source Sans Pro"/>
              <a:sym typeface="Source Sans Pro"/>
            </a:endParaRPr>
          </a:p>
          <a:p>
            <a:pPr marL="0" lvl="0" indent="0" algn="l" rtl="0">
              <a:lnSpc>
                <a:spcPct val="80000"/>
              </a:lnSpc>
              <a:spcBef>
                <a:spcPts val="0"/>
              </a:spcBef>
              <a:spcAft>
                <a:spcPts val="0"/>
              </a:spcAft>
              <a:buClr>
                <a:schemeClr val="dk1"/>
              </a:buClr>
              <a:buSzPts val="1480"/>
              <a:buFont typeface="Source Sans Pro SemiBold"/>
              <a:buNone/>
            </a:pPr>
            <a:r>
              <a:rPr lang="en-GB" sz="1600">
                <a:solidFill>
                  <a:schemeClr val="dk1"/>
                </a:solidFill>
                <a:latin typeface="Source Sans Pro"/>
                <a:ea typeface="Source Sans Pro"/>
                <a:cs typeface="Source Sans Pro"/>
                <a:sym typeface="Source Sans Pro"/>
              </a:rPr>
              <a:t>Ggplot can also be used easily to visualise the data used in dplyr.</a:t>
            </a:r>
            <a:endParaRPr sz="1600">
              <a:solidFill>
                <a:schemeClr val="dk1"/>
              </a:solidFill>
              <a:latin typeface="Source Sans Pro"/>
              <a:ea typeface="Source Sans Pro"/>
              <a:cs typeface="Source Sans Pro"/>
              <a:sym typeface="Source Sans Pro"/>
            </a:endParaRPr>
          </a:p>
          <a:p>
            <a:pPr marL="0" lvl="0" indent="0" algn="l" rtl="0">
              <a:lnSpc>
                <a:spcPct val="80000"/>
              </a:lnSpc>
              <a:spcBef>
                <a:spcPts val="0"/>
              </a:spcBef>
              <a:spcAft>
                <a:spcPts val="0"/>
              </a:spcAft>
              <a:buClr>
                <a:schemeClr val="dk1"/>
              </a:buClr>
              <a:buSzPts val="1480"/>
              <a:buFont typeface="Source Sans Pro SemiBold"/>
              <a:buNone/>
            </a:pPr>
            <a:endParaRPr sz="1400">
              <a:solidFill>
                <a:schemeClr val="dk1"/>
              </a:solidFill>
              <a:latin typeface="Source Sans Pro"/>
              <a:ea typeface="Source Sans Pro"/>
              <a:cs typeface="Source Sans Pro"/>
              <a:sym typeface="Source Sans Pro"/>
            </a:endParaRPr>
          </a:p>
        </p:txBody>
      </p:sp>
      <p:sp>
        <p:nvSpPr>
          <p:cNvPr id="117" name="Google Shape;117;p22"/>
          <p:cNvSpPr/>
          <p:nvPr/>
        </p:nvSpPr>
        <p:spPr>
          <a:xfrm>
            <a:off x="231450" y="30547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0B5394"/>
                </a:solidFill>
              </a:rPr>
              <a:t>Integration</a:t>
            </a:r>
            <a:endParaRPr sz="2000" b="1">
              <a:solidFill>
                <a:srgbClr val="0B5394"/>
              </a:solidFill>
            </a:endParaRPr>
          </a:p>
        </p:txBody>
      </p:sp>
      <p:pic>
        <p:nvPicPr>
          <p:cNvPr id="118" name="Google Shape;118;p22"/>
          <p:cNvPicPr preferRelativeResize="0"/>
          <p:nvPr/>
        </p:nvPicPr>
        <p:blipFill>
          <a:blip r:embed="rId3">
            <a:alphaModFix/>
          </a:blip>
          <a:stretch>
            <a:fillRect/>
          </a:stretch>
        </p:blipFill>
        <p:spPr>
          <a:xfrm>
            <a:off x="151276" y="3172600"/>
            <a:ext cx="1637426" cy="1897800"/>
          </a:xfrm>
          <a:prstGeom prst="rect">
            <a:avLst/>
          </a:prstGeom>
          <a:noFill/>
          <a:ln>
            <a:noFill/>
          </a:ln>
        </p:spPr>
      </p:pic>
      <p:pic>
        <p:nvPicPr>
          <p:cNvPr id="119" name="Google Shape;119;p22"/>
          <p:cNvPicPr preferRelativeResize="0"/>
          <p:nvPr/>
        </p:nvPicPr>
        <p:blipFill>
          <a:blip r:embed="rId4">
            <a:alphaModFix/>
          </a:blip>
          <a:stretch>
            <a:fillRect/>
          </a:stretch>
        </p:blipFill>
        <p:spPr>
          <a:xfrm>
            <a:off x="7119500" y="3172600"/>
            <a:ext cx="1897800" cy="189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1700">
                <a:solidFill>
                  <a:schemeClr val="dk1"/>
                </a:solidFill>
                <a:latin typeface="Source Sans Pro"/>
                <a:ea typeface="Source Sans Pro"/>
                <a:cs typeface="Source Sans Pro"/>
                <a:sym typeface="Source Sans Pro"/>
              </a:rPr>
              <a:t>The </a:t>
            </a:r>
            <a:r>
              <a:rPr lang="en-GB" sz="1700" b="1">
                <a:solidFill>
                  <a:schemeClr val="dk1"/>
                </a:solidFill>
                <a:latin typeface="Source Sans Pro"/>
                <a:ea typeface="Source Sans Pro"/>
                <a:cs typeface="Source Sans Pro"/>
                <a:sym typeface="Source Sans Pro"/>
              </a:rPr>
              <a:t>group_by() </a:t>
            </a:r>
            <a:r>
              <a:rPr lang="en-GB" sz="1700">
                <a:solidFill>
                  <a:schemeClr val="dk1"/>
                </a:solidFill>
                <a:latin typeface="Source Sans Pro"/>
                <a:ea typeface="Source Sans Pro"/>
                <a:cs typeface="Source Sans Pro"/>
                <a:sym typeface="Source Sans Pro"/>
              </a:rPr>
              <a:t> function is a very useful part of </a:t>
            </a:r>
            <a:r>
              <a:rPr lang="en-GB" sz="1700" b="1">
                <a:solidFill>
                  <a:schemeClr val="dk1"/>
                </a:solidFill>
                <a:latin typeface="Source Sans Pro"/>
                <a:ea typeface="Source Sans Pro"/>
                <a:cs typeface="Source Sans Pro"/>
                <a:sym typeface="Source Sans Pro"/>
              </a:rPr>
              <a:t>dplyr</a:t>
            </a:r>
            <a:r>
              <a:rPr lang="en-GB" sz="1700">
                <a:solidFill>
                  <a:schemeClr val="dk1"/>
                </a:solidFill>
                <a:latin typeface="Source Sans Pro"/>
                <a:ea typeface="Source Sans Pro"/>
                <a:cs typeface="Source Sans Pro"/>
                <a:sym typeface="Source Sans Pro"/>
              </a:rPr>
              <a:t> as it allows for very specific and targeted computation. The constraints passed as arguments of the function can access various properties of the group to be further analyzed or visualized (ex. summarize()).  There are other functions that allow you to manipulate it more such as:</a:t>
            </a:r>
            <a:endParaRPr sz="1700">
              <a:solidFill>
                <a:schemeClr val="dk1"/>
              </a:solidFill>
              <a:latin typeface="Source Sans Pro"/>
              <a:ea typeface="Source Sans Pro"/>
              <a:cs typeface="Source Sans Pro"/>
              <a:sym typeface="Source Sans Pro"/>
            </a:endParaRPr>
          </a:p>
          <a:p>
            <a:pPr marL="0" lvl="0" indent="0" algn="l" rtl="0">
              <a:lnSpc>
                <a:spcPct val="100000"/>
              </a:lnSpc>
              <a:spcBef>
                <a:spcPts val="1200"/>
              </a:spcBef>
              <a:spcAft>
                <a:spcPts val="0"/>
              </a:spcAft>
              <a:buClr>
                <a:schemeClr val="dk1"/>
              </a:buClr>
              <a:buSzPts val="1100"/>
              <a:buFont typeface="Arial"/>
              <a:buNone/>
            </a:pPr>
            <a:r>
              <a:rPr lang="en-GB" sz="1700">
                <a:solidFill>
                  <a:schemeClr val="dk1"/>
                </a:solidFill>
                <a:latin typeface="Source Sans Pro SemiBold"/>
                <a:ea typeface="Source Sans Pro SemiBold"/>
                <a:cs typeface="Source Sans Pro SemiBold"/>
                <a:sym typeface="Source Sans Pro SemiBold"/>
              </a:rPr>
              <a:t>cur_data()</a:t>
            </a:r>
            <a:r>
              <a:rPr lang="en-GB">
                <a:solidFill>
                  <a:schemeClr val="dk1"/>
                </a:solidFill>
                <a:latin typeface="Source Sans Pro"/>
                <a:ea typeface="Source Sans Pro"/>
                <a:cs typeface="Source Sans Pro"/>
                <a:sym typeface="Source Sans Pro"/>
              </a:rPr>
              <a:t> - </a:t>
            </a:r>
            <a:r>
              <a:rPr lang="en-GB">
                <a:solidFill>
                  <a:srgbClr val="0B5394"/>
                </a:solidFill>
                <a:latin typeface="Source Sans Pro"/>
                <a:ea typeface="Source Sans Pro"/>
                <a:cs typeface="Source Sans Pro"/>
                <a:sym typeface="Source Sans Pro"/>
              </a:rPr>
              <a:t>Returns the current group, removing grouping variables </a:t>
            </a:r>
            <a:endParaRPr sz="1700">
              <a:solidFill>
                <a:schemeClr val="dk1"/>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chemeClr val="dk1"/>
              </a:buClr>
              <a:buSzPts val="1100"/>
              <a:buFont typeface="Arial"/>
              <a:buNone/>
            </a:pPr>
            <a:r>
              <a:rPr lang="en-GB" sz="1700">
                <a:solidFill>
                  <a:schemeClr val="dk1"/>
                </a:solidFill>
                <a:latin typeface="Source Sans Pro SemiBold"/>
                <a:ea typeface="Source Sans Pro SemiBold"/>
                <a:cs typeface="Source Sans Pro SemiBold"/>
                <a:sym typeface="Source Sans Pro SemiBold"/>
              </a:rPr>
              <a:t>ungroup()</a:t>
            </a:r>
            <a:r>
              <a:rPr lang="en-GB">
                <a:solidFill>
                  <a:schemeClr val="dk1"/>
                </a:solidFill>
                <a:latin typeface="Source Sans Pro"/>
                <a:ea typeface="Source Sans Pro"/>
                <a:cs typeface="Source Sans Pro"/>
                <a:sym typeface="Source Sans Pro"/>
              </a:rPr>
              <a:t> - </a:t>
            </a:r>
            <a:r>
              <a:rPr lang="en-GB">
                <a:solidFill>
                  <a:srgbClr val="0B5394"/>
                </a:solidFill>
                <a:latin typeface="Source Sans Pro"/>
                <a:ea typeface="Source Sans Pro"/>
                <a:cs typeface="Source Sans Pro"/>
                <a:sym typeface="Source Sans Pro"/>
              </a:rPr>
              <a:t>Removes all grouping variables</a:t>
            </a:r>
            <a:endParaRPr sz="1700">
              <a:solidFill>
                <a:schemeClr val="dk1"/>
              </a:solidFill>
              <a:latin typeface="Source Sans Pro"/>
              <a:ea typeface="Source Sans Pro"/>
              <a:cs typeface="Source Sans Pro"/>
              <a:sym typeface="Source Sans Pro"/>
            </a:endParaRPr>
          </a:p>
          <a:p>
            <a:pPr marL="0" lvl="0" indent="0" algn="l" rtl="0">
              <a:lnSpc>
                <a:spcPct val="100000"/>
              </a:lnSpc>
              <a:spcBef>
                <a:spcPts val="1000"/>
              </a:spcBef>
              <a:spcAft>
                <a:spcPts val="0"/>
              </a:spcAft>
              <a:buNone/>
            </a:pPr>
            <a:r>
              <a:rPr lang="en-GB" sz="1700">
                <a:solidFill>
                  <a:schemeClr val="dk1"/>
                </a:solidFill>
                <a:latin typeface="Source Sans Pro SemiBold"/>
                <a:ea typeface="Source Sans Pro SemiBold"/>
                <a:cs typeface="Source Sans Pro SemiBold"/>
                <a:sym typeface="Source Sans Pro SemiBold"/>
              </a:rPr>
              <a:t>group_keys()</a:t>
            </a:r>
            <a:r>
              <a:rPr lang="en-GB">
                <a:solidFill>
                  <a:schemeClr val="dk1"/>
                </a:solidFill>
                <a:latin typeface="Source Sans Pro"/>
                <a:ea typeface="Source Sans Pro"/>
                <a:cs typeface="Source Sans Pro"/>
                <a:sym typeface="Source Sans Pro"/>
              </a:rPr>
              <a:t> - </a:t>
            </a:r>
            <a:r>
              <a:rPr lang="en-GB">
                <a:solidFill>
                  <a:srgbClr val="0B5394"/>
                </a:solidFill>
                <a:latin typeface="Source Sans Pro"/>
                <a:ea typeface="Source Sans Pro"/>
                <a:cs typeface="Source Sans Pro"/>
                <a:sym typeface="Source Sans Pro"/>
              </a:rPr>
              <a:t>Shows the underlying group data, one row for each group and a column for each grouping variable</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None/>
            </a:pPr>
            <a:r>
              <a:rPr lang="en-GB">
                <a:solidFill>
                  <a:schemeClr val="dk1"/>
                </a:solidFill>
                <a:latin typeface="Source Sans Pro SemiBold"/>
                <a:ea typeface="Source Sans Pro SemiBold"/>
                <a:cs typeface="Source Sans Pro SemiBold"/>
                <a:sym typeface="Source Sans Pro SemiBold"/>
              </a:rPr>
              <a:t>cur_group_id() - T</a:t>
            </a:r>
            <a:r>
              <a:rPr lang="en-GB">
                <a:solidFill>
                  <a:srgbClr val="0B5394"/>
                </a:solidFill>
                <a:highlight>
                  <a:schemeClr val="lt1"/>
                </a:highlight>
                <a:latin typeface="Source Sans Pro"/>
                <a:ea typeface="Source Sans Pro"/>
                <a:cs typeface="Source Sans Pro"/>
                <a:sym typeface="Source Sans Pro"/>
              </a:rPr>
              <a:t>he current group gets a unique numeric identifier</a:t>
            </a:r>
            <a:endParaRPr>
              <a:solidFill>
                <a:srgbClr val="0B5394"/>
              </a:solidFill>
              <a:highlight>
                <a:schemeClr val="lt1"/>
              </a:highlight>
              <a:latin typeface="Source Sans Pro"/>
              <a:ea typeface="Source Sans Pro"/>
              <a:cs typeface="Source Sans Pro"/>
              <a:sym typeface="Source Sans Pro"/>
            </a:endParaRPr>
          </a:p>
          <a:p>
            <a:pPr marL="0" lvl="0" indent="0" algn="l" rtl="0">
              <a:lnSpc>
                <a:spcPct val="100000"/>
              </a:lnSpc>
              <a:spcBef>
                <a:spcPts val="0"/>
              </a:spcBef>
              <a:spcAft>
                <a:spcPts val="0"/>
              </a:spcAft>
              <a:buClr>
                <a:schemeClr val="dk1"/>
              </a:buClr>
              <a:buSzPts val="1100"/>
              <a:buFont typeface="Arial"/>
              <a:buNone/>
            </a:pPr>
            <a:r>
              <a:rPr lang="en-GB">
                <a:solidFill>
                  <a:schemeClr val="dk1"/>
                </a:solidFill>
                <a:latin typeface="Source Sans Pro SemiBold"/>
                <a:ea typeface="Source Sans Pro SemiBold"/>
                <a:cs typeface="Source Sans Pro SemiBold"/>
                <a:sym typeface="Source Sans Pro SemiBold"/>
              </a:rPr>
              <a:t>cur_group_rows() -</a:t>
            </a:r>
            <a:r>
              <a:rPr lang="en-GB">
                <a:solidFill>
                  <a:srgbClr val="0B5394"/>
                </a:solidFill>
                <a:latin typeface="Source Sans Pro"/>
                <a:ea typeface="Source Sans Pro"/>
                <a:cs typeface="Source Sans Pro"/>
                <a:sym typeface="Source Sans Pro"/>
              </a:rPr>
              <a:t> </a:t>
            </a:r>
            <a:r>
              <a:rPr lang="en-GB">
                <a:solidFill>
                  <a:srgbClr val="0B5394"/>
                </a:solidFill>
                <a:highlight>
                  <a:schemeClr val="lt1"/>
                </a:highlight>
                <a:latin typeface="Source Sans Pro"/>
                <a:ea typeface="Source Sans Pro"/>
                <a:cs typeface="Source Sans Pro"/>
                <a:sym typeface="Source Sans Pro"/>
              </a:rPr>
              <a:t>Row indices for the current group are returned</a:t>
            </a:r>
            <a:endParaRPr sz="2500">
              <a:solidFill>
                <a:srgbClr val="0B5394"/>
              </a:solidFill>
              <a:highlight>
                <a:schemeClr val="lt1"/>
              </a:highlight>
              <a:latin typeface="Source Sans Pro"/>
              <a:ea typeface="Source Sans Pro"/>
              <a:cs typeface="Source Sans Pro"/>
              <a:sym typeface="Source Sans Pro"/>
            </a:endParaRPr>
          </a:p>
        </p:txBody>
      </p:sp>
      <p:sp>
        <p:nvSpPr>
          <p:cNvPr id="125" name="Google Shape;125;p23"/>
          <p:cNvSpPr/>
          <p:nvPr/>
        </p:nvSpPr>
        <p:spPr>
          <a:xfrm>
            <a:off x="231450" y="38222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B5394"/>
                </a:solidFill>
              </a:rPr>
              <a:t>Grouping data</a:t>
            </a:r>
            <a:endParaRPr sz="2400" b="1">
              <a:solidFill>
                <a:srgbClr val="0B539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1"/>
          </p:nvPr>
        </p:nvSpPr>
        <p:spPr>
          <a:xfrm>
            <a:off x="311700" y="1152475"/>
            <a:ext cx="8681100" cy="375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GB" sz="1460">
                <a:solidFill>
                  <a:schemeClr val="dk1"/>
                </a:solidFill>
                <a:latin typeface="Source Sans Pro SemiBold"/>
                <a:ea typeface="Source Sans Pro SemiBold"/>
                <a:cs typeface="Source Sans Pro SemiBold"/>
                <a:sym typeface="Source Sans Pro SemiBold"/>
              </a:rPr>
              <a:t>bind_cols()</a:t>
            </a:r>
            <a:r>
              <a:rPr lang="en-GB" sz="1460">
                <a:solidFill>
                  <a:schemeClr val="dk1"/>
                </a:solidFill>
                <a:latin typeface="Source Sans Pro"/>
                <a:ea typeface="Source Sans Pro"/>
                <a:cs typeface="Source Sans Pro"/>
                <a:sym typeface="Source Sans Pro"/>
              </a:rPr>
              <a:t> returns tables pasted next to each other whilst the bind_cols(...) variation combines the two tables into one</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SemiBold"/>
                <a:ea typeface="Source Sans Pro SemiBold"/>
                <a:cs typeface="Source Sans Pro SemiBold"/>
                <a:sym typeface="Source Sans Pro SemiBold"/>
              </a:rPr>
              <a:t>bind_rows()</a:t>
            </a:r>
            <a:r>
              <a:rPr lang="en-GB" sz="1460">
                <a:solidFill>
                  <a:schemeClr val="dk1"/>
                </a:solidFill>
                <a:latin typeface="Source Sans Pro"/>
                <a:ea typeface="Source Sans Pro"/>
                <a:cs typeface="Source Sans Pro"/>
                <a:sym typeface="Source Sans Pro"/>
              </a:rPr>
              <a:t> returns tables joined underneath each other or in other words by rows</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SemiBold"/>
                <a:ea typeface="Source Sans Pro SemiBold"/>
                <a:cs typeface="Source Sans Pro SemiBold"/>
                <a:sym typeface="Source Sans Pro SemiBold"/>
              </a:rPr>
              <a:t>intersect(x,y,...)</a:t>
            </a:r>
            <a:r>
              <a:rPr lang="en-GB" sz="1460">
                <a:solidFill>
                  <a:schemeClr val="dk1"/>
                </a:solidFill>
                <a:latin typeface="Source Sans Pro"/>
                <a:ea typeface="Source Sans Pro"/>
                <a:cs typeface="Source Sans Pro"/>
                <a:sym typeface="Source Sans Pro"/>
              </a:rPr>
              <a:t> joins rows and removes duplicates</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SemiBold"/>
                <a:ea typeface="Source Sans Pro SemiBold"/>
                <a:cs typeface="Source Sans Pro SemiBold"/>
                <a:sym typeface="Source Sans Pro SemiBold"/>
              </a:rPr>
              <a:t>set_diff(x,y,...)</a:t>
            </a:r>
            <a:r>
              <a:rPr lang="en-GB" sz="1460">
                <a:solidFill>
                  <a:schemeClr val="dk1"/>
                </a:solidFill>
                <a:latin typeface="Source Sans Pro"/>
                <a:ea typeface="Source Sans Pro"/>
                <a:cs typeface="Source Sans Pro"/>
                <a:sym typeface="Source Sans Pro"/>
              </a:rPr>
              <a:t> subsets the first parameter (requires same columns)</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SemiBold"/>
                <a:ea typeface="Source Sans Pro SemiBold"/>
                <a:cs typeface="Source Sans Pro SemiBold"/>
                <a:sym typeface="Source Sans Pro SemiBold"/>
              </a:rPr>
              <a:t>union(x,y,...)</a:t>
            </a:r>
            <a:r>
              <a:rPr lang="en-GB" sz="1460">
                <a:solidFill>
                  <a:schemeClr val="dk1"/>
                </a:solidFill>
                <a:latin typeface="Source Sans Pro"/>
                <a:ea typeface="Source Sans Pro"/>
                <a:cs typeface="Source Sans Pro"/>
                <a:sym typeface="Source Sans Pro"/>
              </a:rPr>
              <a:t> combines vectors and operates row-wise</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a:ea typeface="Source Sans Pro"/>
                <a:cs typeface="Source Sans Pro"/>
                <a:sym typeface="Source Sans Pro"/>
              </a:rPr>
              <a:t>Join functions attach columns to tables in different ways for example:  left_join(x,y, by = “A”)</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a:ea typeface="Source Sans Pro"/>
                <a:cs typeface="Source Sans Pro"/>
                <a:sym typeface="Source Sans Pro"/>
              </a:rPr>
              <a:t>There is also a right_join(x,y, by= “A”) which appends x to y,  inner_join() which only adds matching rows and a full_join() which joins all the data</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0"/>
              </a:spcAft>
              <a:buSzPts val="770"/>
              <a:buNone/>
            </a:pPr>
            <a:r>
              <a:rPr lang="en-GB" sz="1460">
                <a:solidFill>
                  <a:schemeClr val="dk1"/>
                </a:solidFill>
                <a:latin typeface="Source Sans Pro"/>
                <a:ea typeface="Source Sans Pro"/>
                <a:cs typeface="Source Sans Pro"/>
                <a:sym typeface="Source Sans Pro"/>
              </a:rPr>
              <a:t>By = c allows you to specify the columns to be joined at</a:t>
            </a:r>
            <a:endParaRPr sz="1460">
              <a:solidFill>
                <a:schemeClr val="dk1"/>
              </a:solidFill>
              <a:latin typeface="Source Sans Pro"/>
              <a:ea typeface="Source Sans Pro"/>
              <a:cs typeface="Source Sans Pro"/>
              <a:sym typeface="Source Sans Pro"/>
            </a:endParaRPr>
          </a:p>
          <a:p>
            <a:pPr marL="0" lvl="0" indent="0" algn="l" rtl="0">
              <a:lnSpc>
                <a:spcPct val="95000"/>
              </a:lnSpc>
              <a:spcBef>
                <a:spcPts val="1200"/>
              </a:spcBef>
              <a:spcAft>
                <a:spcPts val="1200"/>
              </a:spcAft>
              <a:buSzPts val="770"/>
              <a:buNone/>
            </a:pPr>
            <a:r>
              <a:rPr lang="en-GB" sz="1460">
                <a:solidFill>
                  <a:schemeClr val="dk1"/>
                </a:solidFill>
                <a:latin typeface="Source Sans Pro"/>
                <a:ea typeface="Source Sans Pro"/>
                <a:cs typeface="Source Sans Pro"/>
                <a:sym typeface="Source Sans Pro"/>
              </a:rPr>
              <a:t>semi _join(x,y, by= “A”,...) gives you x which match y     anti_join(x,y, by= “A”,...) gives you x with no match with y</a:t>
            </a:r>
            <a:endParaRPr sz="1460">
              <a:solidFill>
                <a:schemeClr val="dk1"/>
              </a:solidFill>
              <a:latin typeface="Source Sans Pro"/>
              <a:ea typeface="Source Sans Pro"/>
              <a:cs typeface="Source Sans Pro"/>
              <a:sym typeface="Source Sans Pro"/>
            </a:endParaRPr>
          </a:p>
        </p:txBody>
      </p:sp>
      <p:sp>
        <p:nvSpPr>
          <p:cNvPr id="131" name="Google Shape;131;p24"/>
          <p:cNvSpPr/>
          <p:nvPr/>
        </p:nvSpPr>
        <p:spPr>
          <a:xfrm>
            <a:off x="231450" y="36827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B5394"/>
                </a:solidFill>
              </a:rPr>
              <a:t>Joining Tables</a:t>
            </a:r>
            <a:endParaRPr sz="2400" b="1">
              <a:solidFill>
                <a:srgbClr val="0B5394"/>
              </a:solidFill>
            </a:endParaRPr>
          </a:p>
        </p:txBody>
      </p:sp>
      <p:pic>
        <p:nvPicPr>
          <p:cNvPr id="132" name="Google Shape;132;p24"/>
          <p:cNvPicPr preferRelativeResize="0"/>
          <p:nvPr/>
        </p:nvPicPr>
        <p:blipFill>
          <a:blip r:embed="rId3">
            <a:alphaModFix/>
          </a:blip>
          <a:stretch>
            <a:fillRect/>
          </a:stretch>
        </p:blipFill>
        <p:spPr>
          <a:xfrm>
            <a:off x="7266926" y="2045575"/>
            <a:ext cx="849825" cy="1245925"/>
          </a:xfrm>
          <a:prstGeom prst="rect">
            <a:avLst/>
          </a:prstGeom>
          <a:noFill/>
          <a:ln>
            <a:noFill/>
          </a:ln>
        </p:spPr>
      </p:pic>
      <p:pic>
        <p:nvPicPr>
          <p:cNvPr id="133" name="Google Shape;133;p24"/>
          <p:cNvPicPr preferRelativeResize="0"/>
          <p:nvPr/>
        </p:nvPicPr>
        <p:blipFill rotWithShape="1">
          <a:blip r:embed="rId4">
            <a:alphaModFix/>
          </a:blip>
          <a:srcRect l="68769"/>
          <a:stretch/>
        </p:blipFill>
        <p:spPr>
          <a:xfrm>
            <a:off x="8116750" y="2081213"/>
            <a:ext cx="271200" cy="1210300"/>
          </a:xfrm>
          <a:prstGeom prst="rect">
            <a:avLst/>
          </a:prstGeom>
          <a:noFill/>
          <a:ln>
            <a:noFill/>
          </a:ln>
        </p:spPr>
      </p:pic>
      <p:pic>
        <p:nvPicPr>
          <p:cNvPr id="134" name="Google Shape;134;p24"/>
          <p:cNvPicPr preferRelativeResize="0"/>
          <p:nvPr/>
        </p:nvPicPr>
        <p:blipFill>
          <a:blip r:embed="rId3">
            <a:alphaModFix/>
          </a:blip>
          <a:stretch>
            <a:fillRect/>
          </a:stretch>
        </p:blipFill>
        <p:spPr>
          <a:xfrm>
            <a:off x="5634175" y="2081224"/>
            <a:ext cx="597100" cy="875390"/>
          </a:xfrm>
          <a:prstGeom prst="rect">
            <a:avLst/>
          </a:prstGeom>
          <a:noFill/>
          <a:ln>
            <a:noFill/>
          </a:ln>
        </p:spPr>
      </p:pic>
      <p:pic>
        <p:nvPicPr>
          <p:cNvPr id="135" name="Google Shape;135;p24"/>
          <p:cNvPicPr preferRelativeResize="0"/>
          <p:nvPr/>
        </p:nvPicPr>
        <p:blipFill>
          <a:blip r:embed="rId4">
            <a:alphaModFix/>
          </a:blip>
          <a:stretch>
            <a:fillRect/>
          </a:stretch>
        </p:blipFill>
        <p:spPr>
          <a:xfrm>
            <a:off x="6356250" y="2102837"/>
            <a:ext cx="597100" cy="832185"/>
          </a:xfrm>
          <a:prstGeom prst="rect">
            <a:avLst/>
          </a:prstGeom>
          <a:noFill/>
          <a:ln>
            <a:noFill/>
          </a:ln>
        </p:spPr>
      </p:pic>
      <p:sp>
        <p:nvSpPr>
          <p:cNvPr id="136" name="Google Shape;136;p24"/>
          <p:cNvSpPr txBox="1"/>
          <p:nvPr/>
        </p:nvSpPr>
        <p:spPr>
          <a:xfrm>
            <a:off x="5443575" y="2956625"/>
            <a:ext cx="84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Table 1</a:t>
            </a:r>
            <a:endParaRPr/>
          </a:p>
        </p:txBody>
      </p:sp>
      <p:sp>
        <p:nvSpPr>
          <p:cNvPr id="137" name="Google Shape;137;p24"/>
          <p:cNvSpPr txBox="1"/>
          <p:nvPr/>
        </p:nvSpPr>
        <p:spPr>
          <a:xfrm>
            <a:off x="6324150" y="2956625"/>
            <a:ext cx="84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Table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p:nvPr/>
        </p:nvSpPr>
        <p:spPr>
          <a:xfrm>
            <a:off x="231450" y="1096900"/>
            <a:ext cx="8681100" cy="27822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900" b="1">
                <a:solidFill>
                  <a:srgbClr val="0B5394"/>
                </a:solidFill>
              </a:rPr>
              <a:t>Have a great rest of the day! </a:t>
            </a:r>
            <a:endParaRPr sz="2900" b="1">
              <a:solidFill>
                <a:srgbClr val="0B5394"/>
              </a:solidFill>
            </a:endParaRPr>
          </a:p>
          <a:p>
            <a:pPr marL="0" lvl="0" indent="0" algn="ctr" rtl="0">
              <a:spcBef>
                <a:spcPts val="0"/>
              </a:spcBef>
              <a:spcAft>
                <a:spcPts val="0"/>
              </a:spcAft>
              <a:buNone/>
            </a:pPr>
            <a:r>
              <a:rPr lang="en-GB" sz="2900" b="1">
                <a:solidFill>
                  <a:srgbClr val="0B5394"/>
                </a:solidFill>
              </a:rPr>
              <a:t>Any questions?</a:t>
            </a:r>
            <a:endParaRPr sz="2900" b="1">
              <a:solidFill>
                <a:srgbClr val="0B53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311700" y="766450"/>
            <a:ext cx="8520600" cy="3830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480"/>
              <a:buFont typeface="Source Sans Pro SemiBold"/>
              <a:buNone/>
            </a:pPr>
            <a:r>
              <a:rPr lang="en-GB" sz="2000">
                <a:solidFill>
                  <a:schemeClr val="dk1"/>
                </a:solidFill>
                <a:latin typeface="Source Sans Pro SemiBold"/>
                <a:ea typeface="Source Sans Pro SemiBold"/>
                <a:cs typeface="Source Sans Pro SemiBold"/>
                <a:sym typeface="Source Sans Pro SemiBold"/>
              </a:rPr>
              <a:t>Dpylr </a:t>
            </a:r>
            <a:r>
              <a:rPr lang="en-GB" sz="2000">
                <a:solidFill>
                  <a:schemeClr val="dk1"/>
                </a:solidFill>
                <a:latin typeface="Source Sans Pro"/>
                <a:ea typeface="Source Sans Pro"/>
                <a:cs typeface="Source Sans Pro"/>
                <a:sym typeface="Source Sans Pro"/>
              </a:rPr>
              <a:t>is a fast and powerful R programming package used to  manipulate datasets. It makes working with data easier by constraining the options and providing simple functions to use.</a:t>
            </a:r>
            <a:endParaRPr sz="2000">
              <a:solidFill>
                <a:schemeClr val="dk1"/>
              </a:solidFill>
              <a:latin typeface="Source Sans Pro"/>
              <a:ea typeface="Source Sans Pro"/>
              <a:cs typeface="Source Sans Pro"/>
              <a:sym typeface="Source Sans Pro"/>
            </a:endParaRPr>
          </a:p>
          <a:p>
            <a:pPr marL="0" lvl="0" indent="0" algn="just" rtl="0">
              <a:spcBef>
                <a:spcPts val="1200"/>
              </a:spcBef>
              <a:spcAft>
                <a:spcPts val="0"/>
              </a:spcAft>
              <a:buClr>
                <a:schemeClr val="dk1"/>
              </a:buClr>
              <a:buSzPts val="1480"/>
              <a:buFont typeface="Source Sans Pro SemiBold"/>
              <a:buNone/>
            </a:pPr>
            <a:r>
              <a:rPr lang="en-GB" sz="2000">
                <a:solidFill>
                  <a:schemeClr val="dk1"/>
                </a:solidFill>
                <a:latin typeface="Source Sans Pro"/>
                <a:ea typeface="Source Sans Pro"/>
                <a:cs typeface="Source Sans Pro"/>
                <a:sym typeface="Source Sans Pro"/>
              </a:rPr>
              <a:t>It was released open-source January 7</a:t>
            </a:r>
            <a:r>
              <a:rPr lang="en-GB" sz="2000" baseline="30000">
                <a:solidFill>
                  <a:schemeClr val="dk1"/>
                </a:solidFill>
                <a:latin typeface="Source Sans Pro"/>
                <a:ea typeface="Source Sans Pro"/>
                <a:cs typeface="Source Sans Pro"/>
                <a:sym typeface="Source Sans Pro"/>
              </a:rPr>
              <a:t>th</a:t>
            </a:r>
            <a:r>
              <a:rPr lang="en-GB" sz="2000">
                <a:solidFill>
                  <a:schemeClr val="dk1"/>
                </a:solidFill>
                <a:latin typeface="Source Sans Pro"/>
                <a:ea typeface="Source Sans Pro"/>
                <a:cs typeface="Source Sans Pro"/>
                <a:sym typeface="Source Sans Pro"/>
              </a:rPr>
              <a:t>, 2014 primarily authored by Hadley Wickham. The package includes </a:t>
            </a:r>
            <a:r>
              <a:rPr lang="en-GB" sz="2000" b="1">
                <a:solidFill>
                  <a:schemeClr val="dk1"/>
                </a:solidFill>
                <a:latin typeface="Source Sans Pro"/>
                <a:ea typeface="Source Sans Pro"/>
                <a:cs typeface="Source Sans Pro"/>
                <a:sym typeface="Source Sans Pro"/>
              </a:rPr>
              <a:t>five </a:t>
            </a:r>
            <a:r>
              <a:rPr lang="en-GB" sz="2000">
                <a:solidFill>
                  <a:schemeClr val="dk1"/>
                </a:solidFill>
                <a:latin typeface="Source Sans Pro"/>
                <a:ea typeface="Source Sans Pro"/>
                <a:cs typeface="Source Sans Pro"/>
                <a:sym typeface="Source Sans Pro"/>
              </a:rPr>
              <a:t>datasets to perform operations on: band_instruments, band_instruments2, band_members, starwars, and storms. The key object is a representation of a tabular data structure and it currently supports: data frames, data tables, Redshift, MySQL, Bigquery, and MonetDB</a:t>
            </a:r>
            <a:endParaRPr sz="2000">
              <a:solidFill>
                <a:schemeClr val="dk1"/>
              </a:solidFill>
              <a:latin typeface="Source Sans Pro"/>
              <a:ea typeface="Source Sans Pro"/>
              <a:cs typeface="Source Sans Pro"/>
              <a:sym typeface="Source Sans Pro"/>
            </a:endParaRPr>
          </a:p>
          <a:p>
            <a:pPr marL="0" lvl="0" indent="0" algn="just" rtl="0">
              <a:spcBef>
                <a:spcPts val="1200"/>
              </a:spcBef>
              <a:spcAft>
                <a:spcPts val="1200"/>
              </a:spcAft>
              <a:buClr>
                <a:schemeClr val="dk1"/>
              </a:buClr>
              <a:buSzPts val="1480"/>
              <a:buFont typeface="Source Sans Pro SemiBold"/>
              <a:buNone/>
            </a:pPr>
            <a:endParaRPr sz="2000">
              <a:solidFill>
                <a:schemeClr val="dk1"/>
              </a:solidFill>
              <a:latin typeface="Source Sans Pro"/>
              <a:ea typeface="Source Sans Pro"/>
              <a:cs typeface="Source Sans Pro"/>
              <a:sym typeface="Source Sans Pro"/>
            </a:endParaRPr>
          </a:p>
        </p:txBody>
      </p:sp>
      <p:sp>
        <p:nvSpPr>
          <p:cNvPr id="62" name="Google Shape;62;p14"/>
          <p:cNvSpPr/>
          <p:nvPr/>
        </p:nvSpPr>
        <p:spPr>
          <a:xfrm>
            <a:off x="231450" y="193750"/>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B5394"/>
                </a:solidFill>
              </a:rPr>
              <a:t>An Introduction to Dplyr</a:t>
            </a:r>
            <a:endParaRPr sz="2400" b="1">
              <a:solidFill>
                <a:srgbClr val="0B5394"/>
              </a:solidFill>
            </a:endParaRPr>
          </a:p>
        </p:txBody>
      </p:sp>
      <p:graphicFrame>
        <p:nvGraphicFramePr>
          <p:cNvPr id="63" name="Google Shape;63;p14"/>
          <p:cNvGraphicFramePr/>
          <p:nvPr/>
        </p:nvGraphicFramePr>
        <p:xfrm>
          <a:off x="1569413" y="4222738"/>
          <a:ext cx="6005150" cy="693475"/>
        </p:xfrm>
        <a:graphic>
          <a:graphicData uri="http://schemas.openxmlformats.org/drawingml/2006/table">
            <a:tbl>
              <a:tblPr>
                <a:noFill/>
                <a:tableStyleId>{0CE870C5-3D6E-4EE1-9773-6EA9DE736119}</a:tableStyleId>
              </a:tblPr>
              <a:tblGrid>
                <a:gridCol w="6005150">
                  <a:extLst>
                    <a:ext uri="{9D8B030D-6E8A-4147-A177-3AD203B41FA5}">
                      <a16:colId xmlns:a16="http://schemas.microsoft.com/office/drawing/2014/main" val="20000"/>
                    </a:ext>
                  </a:extLst>
                </a:gridCol>
              </a:tblGrid>
              <a:tr h="693475">
                <a:tc>
                  <a:txBody>
                    <a:bodyPr/>
                    <a:lstStyle/>
                    <a:p>
                      <a:pPr marL="0" lvl="0" indent="0" algn="l" rtl="0">
                        <a:lnSpc>
                          <a:spcPct val="115000"/>
                        </a:lnSpc>
                        <a:spcBef>
                          <a:spcPts val="0"/>
                        </a:spcBef>
                        <a:spcAft>
                          <a:spcPts val="0"/>
                        </a:spcAft>
                        <a:buNone/>
                      </a:pPr>
                      <a:r>
                        <a:rPr lang="en-GB" sz="1100">
                          <a:solidFill>
                            <a:srgbClr val="738191"/>
                          </a:solidFill>
                          <a:highlight>
                            <a:srgbClr val="EAEEF3"/>
                          </a:highlight>
                          <a:latin typeface="Consolas"/>
                          <a:ea typeface="Consolas"/>
                          <a:cs typeface="Consolas"/>
                          <a:sym typeface="Consolas"/>
                        </a:rPr>
                        <a:t># If installing for the first time, use the install.packages function below</a:t>
                      </a:r>
                      <a:br>
                        <a:rPr lang="en-GB" sz="1100">
                          <a:solidFill>
                            <a:srgbClr val="00193A"/>
                          </a:solidFill>
                          <a:highlight>
                            <a:srgbClr val="EAEEF3"/>
                          </a:highlight>
                          <a:latin typeface="Consolas"/>
                          <a:ea typeface="Consolas"/>
                          <a:cs typeface="Consolas"/>
                          <a:sym typeface="Consolas"/>
                        </a:rPr>
                      </a:br>
                      <a:r>
                        <a:rPr lang="en-GB" sz="1100">
                          <a:solidFill>
                            <a:srgbClr val="738191"/>
                          </a:solidFill>
                          <a:highlight>
                            <a:srgbClr val="EAEEF3"/>
                          </a:highlight>
                          <a:latin typeface="Consolas"/>
                          <a:ea typeface="Consolas"/>
                          <a:cs typeface="Consolas"/>
                          <a:sym typeface="Consolas"/>
                        </a:rPr>
                        <a:t># install.packages("dplyr") </a:t>
                      </a:r>
                      <a:br>
                        <a:rPr lang="en-GB" sz="1100">
                          <a:solidFill>
                            <a:srgbClr val="00193A"/>
                          </a:solidFill>
                          <a:highlight>
                            <a:srgbClr val="EAEEF3"/>
                          </a:highlight>
                          <a:latin typeface="Consolas"/>
                          <a:ea typeface="Consolas"/>
                          <a:cs typeface="Consolas"/>
                          <a:sym typeface="Consolas"/>
                        </a:rPr>
                      </a:br>
                      <a:r>
                        <a:rPr lang="en-GB" sz="1100" b="1">
                          <a:solidFill>
                            <a:srgbClr val="00193A"/>
                          </a:solidFill>
                          <a:highlight>
                            <a:srgbClr val="EAEEF3"/>
                          </a:highlight>
                          <a:latin typeface="Consolas"/>
                          <a:ea typeface="Consolas"/>
                          <a:cs typeface="Consolas"/>
                          <a:sym typeface="Consolas"/>
                        </a:rPr>
                        <a:t>library</a:t>
                      </a:r>
                      <a:r>
                        <a:rPr lang="en-GB" sz="1100">
                          <a:solidFill>
                            <a:srgbClr val="00193A"/>
                          </a:solidFill>
                          <a:highlight>
                            <a:srgbClr val="EAEEF3"/>
                          </a:highlight>
                          <a:latin typeface="Consolas"/>
                          <a:ea typeface="Consolas"/>
                          <a:cs typeface="Consolas"/>
                          <a:sym typeface="Consolas"/>
                        </a:rPr>
                        <a:t>(dplyr) </a:t>
                      </a:r>
                      <a:r>
                        <a:rPr lang="en-GB" sz="1100">
                          <a:solidFill>
                            <a:srgbClr val="738191"/>
                          </a:solidFill>
                          <a:highlight>
                            <a:srgbClr val="EAEEF3"/>
                          </a:highlight>
                          <a:latin typeface="Consolas"/>
                          <a:ea typeface="Consolas"/>
                          <a:cs typeface="Consolas"/>
                          <a:sym typeface="Consolas"/>
                        </a:rPr>
                        <a:t># Loads the dplyr packages</a:t>
                      </a:r>
                      <a:endParaRPr sz="1100"/>
                    </a:p>
                  </a:txBody>
                  <a:tcPr marL="63500" marR="63500" marT="63500" marB="63500">
                    <a:solidFill>
                      <a:srgbClr val="EAEEF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311700" y="109440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000"/>
              </a:spcAft>
              <a:buClr>
                <a:srgbClr val="C0813E"/>
              </a:buClr>
              <a:buSzPts val="1100"/>
              <a:buFont typeface="Source Sans Pro"/>
              <a:buNone/>
            </a:pPr>
            <a:r>
              <a:rPr lang="en-GB">
                <a:solidFill>
                  <a:schemeClr val="dk1"/>
                </a:solidFill>
                <a:latin typeface="Source Sans Pro"/>
                <a:ea typeface="Source Sans Pro"/>
                <a:cs typeface="Source Sans Pro"/>
                <a:sym typeface="Source Sans Pro"/>
              </a:rPr>
              <a:t>The term </a:t>
            </a:r>
            <a:r>
              <a:rPr lang="en-GB" i="1">
                <a:solidFill>
                  <a:schemeClr val="dk1"/>
                </a:solidFill>
                <a:latin typeface="Source Sans Pro"/>
                <a:ea typeface="Source Sans Pro"/>
                <a:cs typeface="Source Sans Pro"/>
                <a:sym typeface="Source Sans Pro"/>
              </a:rPr>
              <a:t>data frame</a:t>
            </a:r>
            <a:r>
              <a:rPr lang="en-GB">
                <a:solidFill>
                  <a:schemeClr val="dk1"/>
                </a:solidFill>
                <a:latin typeface="Source Sans Pro"/>
                <a:ea typeface="Source Sans Pro"/>
                <a:cs typeface="Source Sans Pro"/>
                <a:sym typeface="Source Sans Pro"/>
              </a:rPr>
              <a:t> is a key data structure in statistics and R. The basic structure contains </a:t>
            </a:r>
            <a:r>
              <a:rPr lang="en-GB" b="1">
                <a:solidFill>
                  <a:schemeClr val="dk1"/>
                </a:solidFill>
                <a:latin typeface="Source Sans Pro"/>
                <a:ea typeface="Source Sans Pro"/>
                <a:cs typeface="Source Sans Pro"/>
                <a:sym typeface="Source Sans Pro"/>
              </a:rPr>
              <a:t>one</a:t>
            </a:r>
            <a:r>
              <a:rPr lang="en-GB">
                <a:solidFill>
                  <a:schemeClr val="dk1"/>
                </a:solidFill>
                <a:latin typeface="Source Sans Pro"/>
                <a:ea typeface="Source Sans Pro"/>
                <a:cs typeface="Source Sans Pro"/>
                <a:sym typeface="Source Sans Pro"/>
              </a:rPr>
              <a:t> observation per row and each column represents a variable of that observation. To better manage, interpret and visualize data sets we can use the </a:t>
            </a:r>
            <a:r>
              <a:rPr lang="en-GB" b="1">
                <a:solidFill>
                  <a:schemeClr val="dk1"/>
                </a:solidFill>
                <a:latin typeface="Source Sans Pro"/>
                <a:ea typeface="Source Sans Pro"/>
                <a:cs typeface="Source Sans Pro"/>
                <a:sym typeface="Source Sans Pro"/>
              </a:rPr>
              <a:t>dplyr</a:t>
            </a:r>
            <a:r>
              <a:rPr lang="en-GB">
                <a:solidFill>
                  <a:schemeClr val="dk1"/>
                </a:solidFill>
                <a:latin typeface="Source Sans Pro"/>
                <a:ea typeface="Source Sans Pro"/>
                <a:cs typeface="Source Sans Pro"/>
                <a:sym typeface="Source Sans Pro"/>
              </a:rPr>
              <a:t> package. This package makes tedious operations using base R easier to complete at higher efficiency and readability. </a:t>
            </a:r>
            <a:endParaRPr>
              <a:latin typeface="Source Sans Pro"/>
              <a:ea typeface="Source Sans Pro"/>
              <a:cs typeface="Source Sans Pro"/>
              <a:sym typeface="Source Sans Pro"/>
            </a:endParaRPr>
          </a:p>
        </p:txBody>
      </p:sp>
      <p:sp>
        <p:nvSpPr>
          <p:cNvPr id="69" name="Google Shape;69;p15"/>
          <p:cNvSpPr/>
          <p:nvPr/>
        </p:nvSpPr>
        <p:spPr>
          <a:xfrm>
            <a:off x="231450" y="35427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400" b="1">
                <a:solidFill>
                  <a:srgbClr val="0B5394"/>
                </a:solidFill>
              </a:rPr>
              <a:t>Data Frames</a:t>
            </a:r>
            <a:endParaRPr sz="2400" b="1">
              <a:solidFill>
                <a:srgbClr val="0B5394"/>
              </a:solidFill>
            </a:endParaRPr>
          </a:p>
        </p:txBody>
      </p:sp>
      <p:graphicFrame>
        <p:nvGraphicFramePr>
          <p:cNvPr id="70" name="Google Shape;70;p15"/>
          <p:cNvGraphicFramePr/>
          <p:nvPr/>
        </p:nvGraphicFramePr>
        <p:xfrm>
          <a:off x="952500" y="3044875"/>
          <a:ext cx="7239000" cy="1584840"/>
        </p:xfrm>
        <a:graphic>
          <a:graphicData uri="http://schemas.openxmlformats.org/drawingml/2006/table">
            <a:tbl>
              <a:tblPr>
                <a:noFill/>
                <a:tableStyleId>{EE5BFBDF-F93A-4786-ABEA-27D9E6AC556F}</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71" name="Google Shape;71;p15"/>
          <p:cNvSpPr txBox="1"/>
          <p:nvPr/>
        </p:nvSpPr>
        <p:spPr>
          <a:xfrm>
            <a:off x="3961350" y="2571750"/>
            <a:ext cx="122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B5394"/>
                </a:solidFill>
                <a:latin typeface="Source Sans Pro SemiBold"/>
                <a:ea typeface="Source Sans Pro SemiBold"/>
                <a:cs typeface="Source Sans Pro SemiBold"/>
                <a:sym typeface="Source Sans Pro SemiBold"/>
              </a:rPr>
              <a:t>Columns</a:t>
            </a:r>
            <a:endParaRPr sz="1800">
              <a:solidFill>
                <a:srgbClr val="0B5394"/>
              </a:solidFill>
              <a:latin typeface="Source Sans Pro SemiBold"/>
              <a:ea typeface="Source Sans Pro SemiBold"/>
              <a:cs typeface="Source Sans Pro SemiBold"/>
              <a:sym typeface="Source Sans Pro SemiBold"/>
            </a:endParaRPr>
          </a:p>
        </p:txBody>
      </p:sp>
      <p:sp>
        <p:nvSpPr>
          <p:cNvPr id="72" name="Google Shape;72;p15"/>
          <p:cNvSpPr txBox="1"/>
          <p:nvPr/>
        </p:nvSpPr>
        <p:spPr>
          <a:xfrm>
            <a:off x="186175" y="3606450"/>
            <a:ext cx="122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rgbClr val="0B5394"/>
                </a:solidFill>
                <a:latin typeface="Source Sans Pro SemiBold"/>
                <a:ea typeface="Source Sans Pro SemiBold"/>
                <a:cs typeface="Source Sans Pro SemiBold"/>
                <a:sym typeface="Source Sans Pro SemiBold"/>
              </a:rPr>
              <a:t>Rows</a:t>
            </a:r>
            <a:endParaRPr sz="1800">
              <a:solidFill>
                <a:srgbClr val="0B5394"/>
              </a:solidFill>
              <a:latin typeface="Source Sans Pro SemiBold"/>
              <a:ea typeface="Source Sans Pro SemiBold"/>
              <a:cs typeface="Source Sans Pro SemiBold"/>
              <a:sym typeface="Source Sans Pr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chemeClr val="dk1"/>
                </a:solidFill>
                <a:latin typeface="Source Sans Pro"/>
                <a:ea typeface="Source Sans Pro"/>
                <a:cs typeface="Source Sans Pro"/>
                <a:sym typeface="Source Sans Pro"/>
              </a:rPr>
              <a:t>There are many useful functions within dplyr. Below are some of the most commonly used and their usage. These functions are the five primary verbs that can be used in conjunction with the dozens of other functions within </a:t>
            </a:r>
            <a:r>
              <a:rPr lang="en-GB" b="1">
                <a:solidFill>
                  <a:schemeClr val="dk1"/>
                </a:solidFill>
                <a:latin typeface="Source Sans Pro"/>
                <a:ea typeface="Source Sans Pro"/>
                <a:cs typeface="Source Sans Pro"/>
                <a:sym typeface="Source Sans Pro"/>
              </a:rPr>
              <a:t>dplyr</a:t>
            </a:r>
            <a:r>
              <a:rPr lang="en-GB">
                <a:solidFill>
                  <a:schemeClr val="dk1"/>
                </a:solidFill>
                <a:latin typeface="Source Sans Pro"/>
                <a:ea typeface="Source Sans Pro"/>
                <a:cs typeface="Source Sans Pro"/>
                <a:sym typeface="Source Sans Pro"/>
              </a:rPr>
              <a:t> to </a:t>
            </a:r>
            <a:r>
              <a:rPr lang="en-GB">
                <a:solidFill>
                  <a:srgbClr val="000000"/>
                </a:solidFill>
                <a:latin typeface="Source Sans Pro"/>
                <a:ea typeface="Source Sans Pro"/>
                <a:cs typeface="Source Sans Pro"/>
                <a:sym typeface="Source Sans Pro"/>
              </a:rPr>
              <a:t>“help you solve the most common data manipulation challenges”.</a:t>
            </a:r>
            <a:endParaRPr>
              <a:solidFill>
                <a:srgbClr val="000000"/>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chemeClr val="dk1"/>
              </a:buClr>
              <a:buSzPts val="1200"/>
              <a:buFont typeface="Source Sans Pro SemiBold"/>
              <a:buNone/>
            </a:pPr>
            <a:r>
              <a:rPr lang="en-GB">
                <a:solidFill>
                  <a:schemeClr val="dk1"/>
                </a:solidFill>
                <a:latin typeface="Source Sans Pro SemiBold"/>
                <a:ea typeface="Source Sans Pro SemiBold"/>
                <a:cs typeface="Source Sans Pro SemiBold"/>
                <a:sym typeface="Source Sans Pro SemiBold"/>
              </a:rPr>
              <a:t>select() </a:t>
            </a:r>
            <a:r>
              <a:rPr lang="en-GB">
                <a:solidFill>
                  <a:srgbClr val="0B5394"/>
                </a:solidFill>
                <a:latin typeface="Source Sans Pro"/>
                <a:ea typeface="Source Sans Pro"/>
                <a:cs typeface="Source Sans Pro"/>
                <a:sym typeface="Source Sans Pro"/>
              </a:rPr>
              <a:t>- Subset a dataframe by its columns.</a:t>
            </a:r>
            <a:endParaRPr>
              <a:solidFill>
                <a:srgbClr val="0B5394"/>
              </a:solidFill>
            </a:endParaRPr>
          </a:p>
          <a:p>
            <a:pPr marL="0" lvl="0" indent="0" algn="l" rtl="0">
              <a:lnSpc>
                <a:spcPct val="100000"/>
              </a:lnSpc>
              <a:spcBef>
                <a:spcPts val="1000"/>
              </a:spcBef>
              <a:spcAft>
                <a:spcPts val="0"/>
              </a:spcAft>
              <a:buClr>
                <a:schemeClr val="dk1"/>
              </a:buClr>
              <a:buSzPts val="1200"/>
              <a:buFont typeface="Source Sans Pro SemiBold"/>
              <a:buNone/>
            </a:pPr>
            <a:r>
              <a:rPr lang="en-GB">
                <a:solidFill>
                  <a:schemeClr val="dk1"/>
                </a:solidFill>
                <a:latin typeface="Source Sans Pro SemiBold"/>
                <a:ea typeface="Source Sans Pro SemiBold"/>
                <a:cs typeface="Source Sans Pro SemiBold"/>
                <a:sym typeface="Source Sans Pro SemiBold"/>
              </a:rPr>
              <a:t>filter() </a:t>
            </a:r>
            <a:r>
              <a:rPr lang="en-GB">
                <a:solidFill>
                  <a:srgbClr val="0B5394"/>
                </a:solidFill>
                <a:latin typeface="Source Sans Pro"/>
                <a:ea typeface="Source Sans Pro"/>
                <a:cs typeface="Source Sans Pro"/>
                <a:sym typeface="Source Sans Pro"/>
              </a:rPr>
              <a:t>- </a:t>
            </a:r>
            <a:r>
              <a:rPr lang="en-GB">
                <a:solidFill>
                  <a:srgbClr val="0B5394"/>
                </a:solidFill>
                <a:highlight>
                  <a:schemeClr val="lt1"/>
                </a:highlight>
                <a:latin typeface="Source Sans Pro"/>
                <a:ea typeface="Source Sans Pro"/>
                <a:cs typeface="Source Sans Pro"/>
                <a:sym typeface="Source Sans Pro"/>
              </a:rPr>
              <a:t>Extract rows from a dataframe</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rgbClr val="C0813E"/>
              </a:buClr>
              <a:buSzPts val="1100"/>
              <a:buFont typeface="Source Sans Pro"/>
              <a:buNone/>
            </a:pPr>
            <a:r>
              <a:rPr lang="en-GB">
                <a:solidFill>
                  <a:schemeClr val="dk1"/>
                </a:solidFill>
                <a:latin typeface="Source Sans Pro SemiBold"/>
                <a:ea typeface="Source Sans Pro SemiBold"/>
                <a:cs typeface="Source Sans Pro SemiBold"/>
                <a:sym typeface="Source Sans Pro SemiBold"/>
              </a:rPr>
              <a:t>mutate() </a:t>
            </a:r>
            <a:r>
              <a:rPr lang="en-GB">
                <a:solidFill>
                  <a:srgbClr val="0B5394"/>
                </a:solidFill>
                <a:latin typeface="Source Sans Pro"/>
                <a:ea typeface="Source Sans Pro"/>
                <a:cs typeface="Source Sans Pro"/>
                <a:sym typeface="Source Sans Pro"/>
              </a:rPr>
              <a:t>- Creates</a:t>
            </a:r>
            <a:r>
              <a:rPr lang="en-GB">
                <a:solidFill>
                  <a:srgbClr val="0B5394"/>
                </a:solidFill>
                <a:highlight>
                  <a:schemeClr val="lt1"/>
                </a:highlight>
                <a:latin typeface="Source Sans Pro"/>
                <a:ea typeface="Source Sans Pro"/>
                <a:cs typeface="Source Sans Pro"/>
                <a:sym typeface="Source Sans Pro"/>
              </a:rPr>
              <a:t> new columns based on existing ones</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chemeClr val="dk1"/>
              </a:buClr>
              <a:buSzPts val="1200"/>
              <a:buFont typeface="Source Sans Pro SemiBold"/>
              <a:buNone/>
            </a:pPr>
            <a:r>
              <a:rPr lang="en-GB">
                <a:solidFill>
                  <a:schemeClr val="dk1"/>
                </a:solidFill>
                <a:latin typeface="Source Sans Pro SemiBold"/>
                <a:ea typeface="Source Sans Pro SemiBold"/>
                <a:cs typeface="Source Sans Pro SemiBold"/>
                <a:sym typeface="Source Sans Pro SemiBold"/>
              </a:rPr>
              <a:t>arrange() </a:t>
            </a:r>
            <a:r>
              <a:rPr lang="en-GB">
                <a:solidFill>
                  <a:srgbClr val="0B5394"/>
                </a:solidFill>
                <a:latin typeface="Source Sans Pro"/>
                <a:ea typeface="Source Sans Pro"/>
                <a:cs typeface="Source Sans Pro"/>
                <a:sym typeface="Source Sans Pro"/>
              </a:rPr>
              <a:t>- Sorts/reorders the rows in the data frame by the value of given columns</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1000"/>
              </a:spcAft>
              <a:buClr>
                <a:srgbClr val="C0813E"/>
              </a:buClr>
              <a:buSzPts val="1100"/>
              <a:buFont typeface="Source Sans Pro"/>
              <a:buNone/>
            </a:pPr>
            <a:r>
              <a:rPr lang="en-GB">
                <a:solidFill>
                  <a:schemeClr val="dk1"/>
                </a:solidFill>
                <a:latin typeface="Source Sans Pro SemiBold"/>
                <a:ea typeface="Source Sans Pro SemiBold"/>
                <a:cs typeface="Source Sans Pro SemiBold"/>
                <a:sym typeface="Source Sans Pro SemiBold"/>
              </a:rPr>
              <a:t>summarise() </a:t>
            </a:r>
            <a:r>
              <a:rPr lang="en-GB">
                <a:solidFill>
                  <a:srgbClr val="0B5394"/>
                </a:solidFill>
                <a:latin typeface="Source Sans Pro"/>
                <a:ea typeface="Source Sans Pro"/>
                <a:cs typeface="Source Sans Pro"/>
                <a:sym typeface="Source Sans Pro"/>
              </a:rPr>
              <a:t>-</a:t>
            </a:r>
            <a:r>
              <a:rPr lang="en-GB">
                <a:solidFill>
                  <a:srgbClr val="DF8A2F"/>
                </a:solidFill>
                <a:latin typeface="Source Sans Pro"/>
                <a:ea typeface="Source Sans Pro"/>
                <a:cs typeface="Source Sans Pro"/>
                <a:sym typeface="Source Sans Pro"/>
              </a:rPr>
              <a:t>  </a:t>
            </a:r>
            <a:r>
              <a:rPr lang="en-GB">
                <a:solidFill>
                  <a:srgbClr val="0B5394"/>
                </a:solidFill>
                <a:latin typeface="Source Sans Pro"/>
                <a:ea typeface="Source Sans Pro"/>
                <a:cs typeface="Source Sans Pro"/>
                <a:sym typeface="Source Sans Pro"/>
              </a:rPr>
              <a:t>Collapses given existing values to a single-row summary.</a:t>
            </a:r>
            <a:endParaRPr/>
          </a:p>
        </p:txBody>
      </p:sp>
      <p:sp>
        <p:nvSpPr>
          <p:cNvPr id="79" name="Google Shape;79;p16"/>
          <p:cNvSpPr/>
          <p:nvPr/>
        </p:nvSpPr>
        <p:spPr>
          <a:xfrm>
            <a:off x="231450" y="427691"/>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2400" b="1">
                <a:solidFill>
                  <a:srgbClr val="0B5394"/>
                </a:solidFill>
              </a:rPr>
              <a:t>Selecting columns &amp; filtering rows</a:t>
            </a:r>
            <a:endParaRPr sz="2400" b="1">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963825" y="152375"/>
            <a:ext cx="7216351" cy="2143700"/>
          </a:xfrm>
          <a:prstGeom prst="rect">
            <a:avLst/>
          </a:prstGeom>
          <a:noFill/>
          <a:ln>
            <a:noFill/>
          </a:ln>
        </p:spPr>
      </p:pic>
      <p:pic>
        <p:nvPicPr>
          <p:cNvPr id="85" name="Google Shape;85;p17"/>
          <p:cNvPicPr preferRelativeResize="0"/>
          <p:nvPr/>
        </p:nvPicPr>
        <p:blipFill>
          <a:blip r:embed="rId4">
            <a:alphaModFix/>
          </a:blip>
          <a:stretch>
            <a:fillRect/>
          </a:stretch>
        </p:blipFill>
        <p:spPr>
          <a:xfrm>
            <a:off x="949813" y="2358900"/>
            <a:ext cx="7244375" cy="258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983438" y="339348"/>
            <a:ext cx="7177125" cy="1969450"/>
          </a:xfrm>
          <a:prstGeom prst="rect">
            <a:avLst/>
          </a:prstGeom>
          <a:noFill/>
          <a:ln>
            <a:noFill/>
          </a:ln>
        </p:spPr>
      </p:pic>
      <p:pic>
        <p:nvPicPr>
          <p:cNvPr id="91" name="Google Shape;91;p18"/>
          <p:cNvPicPr preferRelativeResize="0"/>
          <p:nvPr/>
        </p:nvPicPr>
        <p:blipFill>
          <a:blip r:embed="rId4">
            <a:alphaModFix/>
          </a:blip>
          <a:stretch>
            <a:fillRect/>
          </a:stretch>
        </p:blipFill>
        <p:spPr>
          <a:xfrm>
            <a:off x="983450" y="2766676"/>
            <a:ext cx="7177101" cy="18665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1215275"/>
            <a:ext cx="8520600" cy="3416400"/>
          </a:xfrm>
          <a:prstGeom prst="rect">
            <a:avLst/>
          </a:prstGeom>
        </p:spPr>
        <p:txBody>
          <a:bodyPr spcFirstLastPara="1" wrap="square" lIns="91425" tIns="91425" rIns="91425" bIns="91425" anchor="t" anchorCtr="0">
            <a:normAutofit/>
          </a:bodyPr>
          <a:lstStyle/>
          <a:p>
            <a:pPr marL="0" lvl="0" indent="0" algn="just" rtl="0">
              <a:lnSpc>
                <a:spcPct val="80000"/>
              </a:lnSpc>
              <a:spcBef>
                <a:spcPts val="0"/>
              </a:spcBef>
              <a:spcAft>
                <a:spcPts val="0"/>
              </a:spcAft>
              <a:buClr>
                <a:schemeClr val="dk1"/>
              </a:buClr>
              <a:buSzPts val="1480"/>
              <a:buFont typeface="Source Sans Pro SemiBold"/>
              <a:buNone/>
            </a:pPr>
            <a:r>
              <a:rPr lang="en-GB" sz="2500">
                <a:solidFill>
                  <a:schemeClr val="dk1"/>
                </a:solidFill>
                <a:latin typeface="Source Sans Pro"/>
                <a:ea typeface="Source Sans Pro"/>
                <a:cs typeface="Source Sans Pro"/>
                <a:sym typeface="Source Sans Pro"/>
              </a:rPr>
              <a:t>The pipe operator </a:t>
            </a:r>
            <a:r>
              <a:rPr lang="en-GB" sz="2500" b="1">
                <a:solidFill>
                  <a:schemeClr val="dk1"/>
                </a:solidFill>
                <a:latin typeface="Source Sans Pro"/>
                <a:ea typeface="Source Sans Pro"/>
                <a:cs typeface="Source Sans Pro"/>
                <a:sym typeface="Source Sans Pro"/>
              </a:rPr>
              <a:t>%&gt;%</a:t>
            </a:r>
            <a:r>
              <a:rPr lang="en-GB" sz="2500">
                <a:solidFill>
                  <a:schemeClr val="dk1"/>
                </a:solidFill>
                <a:latin typeface="Source Sans Pro"/>
                <a:ea typeface="Source Sans Pro"/>
                <a:cs typeface="Source Sans Pro"/>
                <a:sym typeface="Source Sans Pro"/>
              </a:rPr>
              <a:t> is used to take the output of one function and use it in the next. This new syntax is useful because it’s easier to read, write and tells the story of your analysis. Using this operator allows us to chain multiple dplyr commands together.</a:t>
            </a:r>
            <a:endParaRPr sz="2500">
              <a:solidFill>
                <a:schemeClr val="dk1"/>
              </a:solidFill>
              <a:latin typeface="Source Sans Pro"/>
              <a:ea typeface="Source Sans Pro"/>
              <a:cs typeface="Source Sans Pro"/>
              <a:sym typeface="Source Sans Pro"/>
            </a:endParaRPr>
          </a:p>
        </p:txBody>
      </p:sp>
      <p:sp>
        <p:nvSpPr>
          <p:cNvPr id="97" name="Google Shape;97;p19"/>
          <p:cNvSpPr/>
          <p:nvPr/>
        </p:nvSpPr>
        <p:spPr>
          <a:xfrm>
            <a:off x="151275" y="44502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B5394"/>
                </a:solidFill>
              </a:rPr>
              <a:t>Pipe operator</a:t>
            </a:r>
            <a:endParaRPr sz="2400" b="1">
              <a:solidFill>
                <a:srgbClr val="0B5394"/>
              </a:solidFill>
            </a:endParaRPr>
          </a:p>
        </p:txBody>
      </p:sp>
      <p:graphicFrame>
        <p:nvGraphicFramePr>
          <p:cNvPr id="98" name="Google Shape;98;p19"/>
          <p:cNvGraphicFramePr/>
          <p:nvPr/>
        </p:nvGraphicFramePr>
        <p:xfrm>
          <a:off x="1696000" y="3184575"/>
          <a:ext cx="5591625" cy="1367409"/>
        </p:xfrm>
        <a:graphic>
          <a:graphicData uri="http://schemas.openxmlformats.org/drawingml/2006/table">
            <a:tbl>
              <a:tblPr>
                <a:noFill/>
                <a:tableStyleId>{0CE870C5-3D6E-4EE1-9773-6EA9DE736119}</a:tableStyleId>
              </a:tblPr>
              <a:tblGrid>
                <a:gridCol w="5591625">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GB" sz="1800">
                          <a:solidFill>
                            <a:srgbClr val="738191"/>
                          </a:solidFill>
                          <a:highlight>
                            <a:srgbClr val="EAEEF3"/>
                          </a:highlight>
                          <a:latin typeface="Consolas"/>
                          <a:ea typeface="Consolas"/>
                          <a:cs typeface="Consolas"/>
                          <a:sym typeface="Consolas"/>
                        </a:rPr>
                        <a:t># Instead of this</a:t>
                      </a:r>
                      <a:br>
                        <a:rPr lang="en-GB" sz="1800">
                          <a:solidFill>
                            <a:srgbClr val="00193A"/>
                          </a:solidFill>
                          <a:highlight>
                            <a:srgbClr val="EAEEF3"/>
                          </a:highlight>
                          <a:latin typeface="Consolas"/>
                          <a:ea typeface="Consolas"/>
                          <a:cs typeface="Consolas"/>
                          <a:sym typeface="Consolas"/>
                        </a:rPr>
                      </a:br>
                      <a:r>
                        <a:rPr lang="en-GB" sz="1800">
                          <a:solidFill>
                            <a:srgbClr val="00193A"/>
                          </a:solidFill>
                          <a:highlight>
                            <a:srgbClr val="EAEEF3"/>
                          </a:highlight>
                          <a:latin typeface="Consolas"/>
                          <a:ea typeface="Consolas"/>
                          <a:cs typeface="Consolas"/>
                          <a:sym typeface="Consolas"/>
                        </a:rPr>
                        <a:t>mtcars_gears &lt;- group_by(mtcars, gear)</a:t>
                      </a:r>
                      <a:br>
                        <a:rPr lang="en-GB" sz="1800">
                          <a:solidFill>
                            <a:srgbClr val="00193A"/>
                          </a:solidFill>
                          <a:highlight>
                            <a:srgbClr val="EAEEF3"/>
                          </a:highlight>
                          <a:latin typeface="Consolas"/>
                          <a:ea typeface="Consolas"/>
                          <a:cs typeface="Consolas"/>
                          <a:sym typeface="Consolas"/>
                        </a:rPr>
                      </a:br>
                      <a:r>
                        <a:rPr lang="en-GB" sz="1800">
                          <a:solidFill>
                            <a:srgbClr val="738191"/>
                          </a:solidFill>
                          <a:highlight>
                            <a:srgbClr val="EAEEF3"/>
                          </a:highlight>
                          <a:latin typeface="Consolas"/>
                          <a:ea typeface="Consolas"/>
                          <a:cs typeface="Consolas"/>
                          <a:sym typeface="Consolas"/>
                        </a:rPr>
                        <a:t># You can use pipe %&gt;% and do</a:t>
                      </a:r>
                      <a:br>
                        <a:rPr lang="en-GB" sz="1800">
                          <a:solidFill>
                            <a:srgbClr val="00193A"/>
                          </a:solidFill>
                          <a:highlight>
                            <a:srgbClr val="EAEEF3"/>
                          </a:highlight>
                          <a:latin typeface="Consolas"/>
                          <a:ea typeface="Consolas"/>
                          <a:cs typeface="Consolas"/>
                          <a:sym typeface="Consolas"/>
                        </a:rPr>
                      </a:br>
                      <a:r>
                        <a:rPr lang="en-GB" sz="1800">
                          <a:solidFill>
                            <a:srgbClr val="00193A"/>
                          </a:solidFill>
                          <a:highlight>
                            <a:srgbClr val="EAEEF3"/>
                          </a:highlight>
                          <a:latin typeface="Consolas"/>
                          <a:ea typeface="Consolas"/>
                          <a:cs typeface="Consolas"/>
                          <a:sym typeface="Consolas"/>
                        </a:rPr>
                        <a:t>mtcars %&gt;% group_by(gear)</a:t>
                      </a:r>
                      <a:endParaRPr sz="1800"/>
                    </a:p>
                  </a:txBody>
                  <a:tcPr marL="63500" marR="63500" marT="63500" marB="63500">
                    <a:solidFill>
                      <a:srgbClr val="EAEEF3"/>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311700" y="90122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C0813E"/>
              </a:buClr>
              <a:buSzPts val="1100"/>
              <a:buFont typeface="Source Sans Pro"/>
              <a:buNone/>
            </a:pPr>
            <a:r>
              <a:rPr lang="en-GB">
                <a:solidFill>
                  <a:schemeClr val="dk1"/>
                </a:solidFill>
                <a:latin typeface="Source Sans Pro"/>
                <a:ea typeface="Source Sans Pro"/>
                <a:cs typeface="Source Sans Pro"/>
                <a:sym typeface="Source Sans Pro"/>
              </a:rPr>
              <a:t>These are examples of functions that are used in order to replace or manipulate values that are </a:t>
            </a:r>
            <a:r>
              <a:rPr lang="en-GB" b="1">
                <a:solidFill>
                  <a:schemeClr val="dk1"/>
                </a:solidFill>
                <a:latin typeface="Source Sans Pro"/>
                <a:ea typeface="Source Sans Pro"/>
                <a:cs typeface="Source Sans Pro"/>
                <a:sym typeface="Source Sans Pro"/>
              </a:rPr>
              <a:t>Not Available</a:t>
            </a:r>
            <a:r>
              <a:rPr lang="en-GB">
                <a:solidFill>
                  <a:schemeClr val="dk1"/>
                </a:solidFill>
                <a:latin typeface="Source Sans Pro"/>
                <a:ea typeface="Source Sans Pro"/>
                <a:cs typeface="Source Sans Pro"/>
                <a:sym typeface="Source Sans Pro"/>
              </a:rPr>
              <a:t> (NA). This is helpful as it allows positions in a table to be left without a data point without it changing the columns and row numbers.</a:t>
            </a:r>
            <a:endParaRPr>
              <a:solidFill>
                <a:schemeClr val="dk1"/>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rgbClr val="C0813E"/>
              </a:buClr>
              <a:buSzPts val="1100"/>
              <a:buFont typeface="Source Sans Pro"/>
              <a:buNone/>
            </a:pPr>
            <a:r>
              <a:rPr lang="en-GB">
                <a:solidFill>
                  <a:schemeClr val="dk1"/>
                </a:solidFill>
                <a:latin typeface="Source Sans Pro SemiBold"/>
                <a:ea typeface="Source Sans Pro SemiBold"/>
                <a:cs typeface="Source Sans Pro SemiBold"/>
                <a:sym typeface="Source Sans Pro SemiBold"/>
              </a:rPr>
              <a:t>na_if()</a:t>
            </a:r>
            <a:r>
              <a:rPr lang="en-GB">
                <a:solidFill>
                  <a:schemeClr val="dk1"/>
                </a:solidFill>
                <a:latin typeface="Source Sans Pro"/>
                <a:ea typeface="Source Sans Pro"/>
                <a:cs typeface="Source Sans Pro"/>
                <a:sym typeface="Source Sans Pro"/>
              </a:rPr>
              <a:t> -</a:t>
            </a:r>
            <a:r>
              <a:rPr lang="en-GB">
                <a:solidFill>
                  <a:srgbClr val="0B5394"/>
                </a:solidFill>
                <a:latin typeface="Source Sans Pro"/>
                <a:ea typeface="Source Sans Pro"/>
                <a:cs typeface="Source Sans Pro"/>
                <a:sym typeface="Source Sans Pro"/>
              </a:rPr>
              <a:t> Converts the value to NA</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rgbClr val="C0813E"/>
              </a:buClr>
              <a:buSzPts val="1100"/>
              <a:buFont typeface="Source Sans Pro"/>
              <a:buNone/>
            </a:pPr>
            <a:r>
              <a:rPr lang="en-GB">
                <a:solidFill>
                  <a:schemeClr val="dk1"/>
                </a:solidFill>
                <a:latin typeface="Source Sans Pro SemiBold"/>
                <a:ea typeface="Source Sans Pro SemiBold"/>
                <a:cs typeface="Source Sans Pro SemiBold"/>
                <a:sym typeface="Source Sans Pro SemiBold"/>
              </a:rPr>
              <a:t>is.na()</a:t>
            </a:r>
            <a:r>
              <a:rPr lang="en-GB">
                <a:solidFill>
                  <a:schemeClr val="dk1"/>
                </a:solidFill>
                <a:latin typeface="Source Sans Pro"/>
                <a:ea typeface="Source Sans Pro"/>
                <a:cs typeface="Source Sans Pro"/>
                <a:sym typeface="Source Sans Pro"/>
              </a:rPr>
              <a:t> -</a:t>
            </a:r>
            <a:r>
              <a:rPr lang="en-GB">
                <a:solidFill>
                  <a:srgbClr val="0B5394"/>
                </a:solidFill>
                <a:latin typeface="Source Sans Pro"/>
                <a:ea typeface="Source Sans Pro"/>
                <a:cs typeface="Source Sans Pro"/>
                <a:sym typeface="Source Sans Pro"/>
              </a:rPr>
              <a:t> Function that returns true or false for each value in a data set(whether it contains NA not). It can be used to find missing values</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None/>
            </a:pPr>
            <a:r>
              <a:rPr lang="en-GB">
                <a:solidFill>
                  <a:schemeClr val="dk1"/>
                </a:solidFill>
                <a:latin typeface="Source Sans Pro SemiBold"/>
                <a:ea typeface="Source Sans Pro SemiBold"/>
                <a:cs typeface="Source Sans Pro SemiBold"/>
                <a:sym typeface="Source Sans Pro SemiBold"/>
              </a:rPr>
              <a:t>replace_na()</a:t>
            </a:r>
            <a:r>
              <a:rPr lang="en-GB">
                <a:solidFill>
                  <a:schemeClr val="dk1"/>
                </a:solidFill>
                <a:latin typeface="Source Sans Pro"/>
                <a:ea typeface="Source Sans Pro"/>
                <a:cs typeface="Source Sans Pro"/>
                <a:sym typeface="Source Sans Pro"/>
              </a:rPr>
              <a:t> - </a:t>
            </a:r>
            <a:r>
              <a:rPr lang="en-GB">
                <a:solidFill>
                  <a:srgbClr val="0B5394"/>
                </a:solidFill>
                <a:latin typeface="Source Sans Pro"/>
                <a:ea typeface="Source Sans Pro"/>
                <a:cs typeface="Source Sans Pro"/>
                <a:sym typeface="Source Sans Pro"/>
              </a:rPr>
              <a:t>Used to replace NAs with specific values</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Clr>
                <a:srgbClr val="C0813E"/>
              </a:buClr>
              <a:buSzPts val="1100"/>
              <a:buFont typeface="Source Sans Pro"/>
              <a:buNone/>
            </a:pPr>
            <a:r>
              <a:rPr lang="en-GB">
                <a:solidFill>
                  <a:schemeClr val="dk1"/>
                </a:solidFill>
                <a:latin typeface="Source Sans Pro SemiBold"/>
                <a:ea typeface="Source Sans Pro SemiBold"/>
                <a:cs typeface="Source Sans Pro SemiBold"/>
                <a:sym typeface="Source Sans Pro SemiBold"/>
              </a:rPr>
              <a:t>na.omit()</a:t>
            </a:r>
            <a:r>
              <a:rPr lang="en-GB">
                <a:solidFill>
                  <a:schemeClr val="dk1"/>
                </a:solidFill>
                <a:latin typeface="Source Sans Pro"/>
                <a:ea typeface="Source Sans Pro"/>
                <a:cs typeface="Source Sans Pro"/>
                <a:sym typeface="Source Sans Pro"/>
              </a:rPr>
              <a:t> -</a:t>
            </a:r>
            <a:r>
              <a:rPr lang="en-GB">
                <a:solidFill>
                  <a:srgbClr val="0B5394"/>
                </a:solidFill>
                <a:latin typeface="Source Sans Pro"/>
                <a:ea typeface="Source Sans Pro"/>
                <a:cs typeface="Source Sans Pro"/>
                <a:sym typeface="Source Sans Pro"/>
              </a:rPr>
              <a:t> Deletes the na values in your dataset</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0"/>
              </a:spcAft>
              <a:buNone/>
            </a:pPr>
            <a:r>
              <a:rPr lang="en-GB">
                <a:solidFill>
                  <a:schemeClr val="dk1"/>
                </a:solidFill>
                <a:latin typeface="Source Sans Pro SemiBold"/>
                <a:ea typeface="Source Sans Pro SemiBold"/>
                <a:cs typeface="Source Sans Pro SemiBold"/>
                <a:sym typeface="Source Sans Pro SemiBold"/>
              </a:rPr>
              <a:t>drop_na()</a:t>
            </a:r>
            <a:r>
              <a:rPr lang="en-GB">
                <a:solidFill>
                  <a:schemeClr val="dk1"/>
                </a:solidFill>
                <a:latin typeface="Source Sans Pro"/>
                <a:ea typeface="Source Sans Pro"/>
                <a:cs typeface="Source Sans Pro"/>
                <a:sym typeface="Source Sans Pro"/>
              </a:rPr>
              <a:t> - </a:t>
            </a:r>
            <a:r>
              <a:rPr lang="en-GB">
                <a:solidFill>
                  <a:srgbClr val="0B5394"/>
                </a:solidFill>
                <a:latin typeface="Source Sans Pro"/>
                <a:ea typeface="Source Sans Pro"/>
                <a:cs typeface="Source Sans Pro"/>
                <a:sym typeface="Source Sans Pro"/>
              </a:rPr>
              <a:t>Drops any rows that contain na(missing values)</a:t>
            </a:r>
            <a:endParaRPr>
              <a:solidFill>
                <a:srgbClr val="0B5394"/>
              </a:solidFill>
              <a:latin typeface="Source Sans Pro"/>
              <a:ea typeface="Source Sans Pro"/>
              <a:cs typeface="Source Sans Pro"/>
              <a:sym typeface="Source Sans Pro"/>
            </a:endParaRPr>
          </a:p>
          <a:p>
            <a:pPr marL="0" lvl="0" indent="0" algn="l" rtl="0">
              <a:lnSpc>
                <a:spcPct val="100000"/>
              </a:lnSpc>
              <a:spcBef>
                <a:spcPts val="1000"/>
              </a:spcBef>
              <a:spcAft>
                <a:spcPts val="1000"/>
              </a:spcAft>
              <a:buNone/>
            </a:pPr>
            <a:r>
              <a:rPr lang="en-GB">
                <a:solidFill>
                  <a:schemeClr val="dk1"/>
                </a:solidFill>
                <a:latin typeface="Source Sans Pro"/>
                <a:ea typeface="Source Sans Pro"/>
                <a:cs typeface="Source Sans Pro"/>
                <a:sym typeface="Source Sans Pro"/>
              </a:rPr>
              <a:t>Instead of NA values which are missing values in the dataset, the value returned is the symbol NaN which represents Not a Number.</a:t>
            </a:r>
            <a:endParaRPr>
              <a:solidFill>
                <a:schemeClr val="dk1"/>
              </a:solidFill>
              <a:latin typeface="Source Sans Pro"/>
              <a:ea typeface="Source Sans Pro"/>
              <a:cs typeface="Source Sans Pro"/>
              <a:sym typeface="Source Sans Pro"/>
            </a:endParaRPr>
          </a:p>
        </p:txBody>
      </p:sp>
      <p:sp>
        <p:nvSpPr>
          <p:cNvPr id="104" name="Google Shape;104;p20"/>
          <p:cNvSpPr/>
          <p:nvPr/>
        </p:nvSpPr>
        <p:spPr>
          <a:xfrm>
            <a:off x="231450" y="24262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a:solidFill>
                  <a:srgbClr val="0B5394"/>
                </a:solidFill>
              </a:rPr>
              <a:t>NA values</a:t>
            </a:r>
            <a:endParaRPr sz="2400" b="1">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p:nvPr/>
        </p:nvSpPr>
        <p:spPr>
          <a:xfrm>
            <a:off x="151275" y="445025"/>
            <a:ext cx="8681100" cy="572700"/>
          </a:xfrm>
          <a:prstGeom prst="rect">
            <a:avLst/>
          </a:prstGeom>
          <a:gradFill>
            <a:gsLst>
              <a:gs pos="0">
                <a:srgbClr val="C9DAF8"/>
              </a:gs>
              <a:gs pos="100000">
                <a:srgbClr val="FFFFFF"/>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rgbClr val="0B5394"/>
              </a:solidFill>
            </a:endParaRPr>
          </a:p>
        </p:txBody>
      </p:sp>
      <p:sp>
        <p:nvSpPr>
          <p:cNvPr id="110" name="Google Shape;110;p21"/>
          <p:cNvSpPr txBox="1">
            <a:spLocks noGrp="1"/>
          </p:cNvSpPr>
          <p:nvPr>
            <p:ph type="body" idx="1"/>
          </p:nvPr>
        </p:nvSpPr>
        <p:spPr>
          <a:xfrm>
            <a:off x="151275" y="445075"/>
            <a:ext cx="4260300" cy="412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2400" b="1">
                <a:solidFill>
                  <a:srgbClr val="0B5394"/>
                </a:solidFill>
              </a:rPr>
              <a:t>Advantages </a:t>
            </a:r>
            <a:endParaRPr sz="2400" b="1">
              <a:solidFill>
                <a:srgbClr val="0B5394"/>
              </a:solidFill>
            </a:endParaRPr>
          </a:p>
          <a:p>
            <a:pPr marL="0" lvl="0" indent="0" algn="ctr" rtl="0">
              <a:lnSpc>
                <a:spcPct val="100000"/>
              </a:lnSpc>
              <a:spcBef>
                <a:spcPts val="0"/>
              </a:spcBef>
              <a:spcAft>
                <a:spcPts val="0"/>
              </a:spcAft>
              <a:buNone/>
            </a:pPr>
            <a:endParaRPr sz="1300" b="1">
              <a:solidFill>
                <a:srgbClr val="0B5394"/>
              </a:solidFill>
            </a:endParaRPr>
          </a:p>
          <a:p>
            <a:pPr marL="457200" lvl="0" indent="-311150" algn="l" rtl="0">
              <a:lnSpc>
                <a:spcPct val="100000"/>
              </a:lnSpc>
              <a:spcBef>
                <a:spcPts val="0"/>
              </a:spcBef>
              <a:spcAft>
                <a:spcPts val="0"/>
              </a:spcAft>
              <a:buClr>
                <a:schemeClr val="dk1"/>
              </a:buClr>
              <a:buSzPts val="1300"/>
              <a:buFont typeface="Source Sans Pro"/>
              <a:buChar char="●"/>
            </a:pPr>
            <a:r>
              <a:rPr lang="en-GB" sz="1300" b="1">
                <a:solidFill>
                  <a:schemeClr val="dk1"/>
                </a:solidFill>
                <a:latin typeface="Source Sans Pro"/>
                <a:ea typeface="Source Sans Pro"/>
                <a:cs typeface="Source Sans Pro"/>
                <a:sym typeface="Source Sans Pro"/>
              </a:rPr>
              <a:t>Speed</a:t>
            </a:r>
            <a:r>
              <a:rPr lang="en-GB" sz="1300">
                <a:solidFill>
                  <a:schemeClr val="dk1"/>
                </a:solidFill>
                <a:latin typeface="Source Sans Pro"/>
                <a:ea typeface="Source Sans Pro"/>
                <a:cs typeface="Source Sans Pro"/>
                <a:sym typeface="Source Sans Pro"/>
              </a:rPr>
              <a:t> - </a:t>
            </a:r>
            <a:r>
              <a:rPr lang="en-GB" sz="1300">
                <a:solidFill>
                  <a:srgbClr val="000000"/>
                </a:solidFill>
                <a:latin typeface="Source Sans Pro"/>
                <a:ea typeface="Source Sans Pro"/>
                <a:cs typeface="Source Sans Pro"/>
                <a:sym typeface="Source Sans Pro"/>
              </a:rPr>
              <a:t>Pre-dplyr, RPostgreSQL was much slower than our current package dylpr as it has the most important parts of its code written in Rcpp. This is a package that integrates R with C++ to accelerate computations. Although there is evidence to suggest that data.table package may be quicker.</a:t>
            </a:r>
            <a:endParaRPr sz="13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1300">
              <a:solidFill>
                <a:schemeClr val="dk1"/>
              </a:solidFill>
              <a:latin typeface="Source Sans Pro"/>
              <a:ea typeface="Source Sans Pro"/>
              <a:cs typeface="Source Sans Pro"/>
              <a:sym typeface="Source Sans Pro"/>
            </a:endParaRPr>
          </a:p>
          <a:p>
            <a:pPr marL="457200" lvl="0" indent="-311150" algn="l" rtl="0">
              <a:lnSpc>
                <a:spcPct val="100000"/>
              </a:lnSpc>
              <a:spcBef>
                <a:spcPts val="0"/>
              </a:spcBef>
              <a:spcAft>
                <a:spcPts val="0"/>
              </a:spcAft>
              <a:buClr>
                <a:schemeClr val="dk1"/>
              </a:buClr>
              <a:buSzPts val="1300"/>
              <a:buFont typeface="Source Sans Pro"/>
              <a:buChar char="●"/>
            </a:pPr>
            <a:r>
              <a:rPr lang="en-GB" sz="1300" b="1">
                <a:solidFill>
                  <a:schemeClr val="dk1"/>
                </a:solidFill>
                <a:latin typeface="Source Sans Pro"/>
                <a:ea typeface="Source Sans Pro"/>
                <a:cs typeface="Source Sans Pro"/>
                <a:sym typeface="Source Sans Pro"/>
              </a:rPr>
              <a:t>Syntax</a:t>
            </a:r>
            <a:r>
              <a:rPr lang="en-GB" sz="1300">
                <a:solidFill>
                  <a:schemeClr val="dk1"/>
                </a:solidFill>
                <a:latin typeface="Source Sans Pro"/>
                <a:ea typeface="Source Sans Pro"/>
                <a:cs typeface="Source Sans Pro"/>
                <a:sym typeface="Source Sans Pro"/>
              </a:rPr>
              <a:t> - </a:t>
            </a:r>
            <a:r>
              <a:rPr lang="en-GB" sz="1300">
                <a:solidFill>
                  <a:srgbClr val="000000"/>
                </a:solidFill>
                <a:latin typeface="Source Sans Pro"/>
                <a:ea typeface="Source Sans Pro"/>
                <a:cs typeface="Source Sans Pro"/>
                <a:sym typeface="Source Sans Pro"/>
              </a:rPr>
              <a:t>The code used in dplyr is relatively simple and easy to follow, as well as the inclusion of the pipe function which streamlines the code.</a:t>
            </a:r>
            <a:endParaRPr sz="1300">
              <a:solidFill>
                <a:srgbClr val="000000"/>
              </a:solidFill>
              <a:latin typeface="Source Sans Pro"/>
              <a:ea typeface="Source Sans Pro"/>
              <a:cs typeface="Source Sans Pro"/>
              <a:sym typeface="Source Sans Pro"/>
            </a:endParaRPr>
          </a:p>
          <a:p>
            <a:pPr marL="457200" lvl="0" indent="0" algn="l" rtl="0">
              <a:lnSpc>
                <a:spcPct val="100000"/>
              </a:lnSpc>
              <a:spcBef>
                <a:spcPts val="0"/>
              </a:spcBef>
              <a:spcAft>
                <a:spcPts val="0"/>
              </a:spcAft>
              <a:buNone/>
            </a:pPr>
            <a:endParaRPr sz="1300">
              <a:solidFill>
                <a:schemeClr val="dk1"/>
              </a:solidFill>
              <a:latin typeface="Source Sans Pro"/>
              <a:ea typeface="Source Sans Pro"/>
              <a:cs typeface="Source Sans Pro"/>
              <a:sym typeface="Source Sans Pro"/>
            </a:endParaRPr>
          </a:p>
          <a:p>
            <a:pPr marL="457200" lvl="0" indent="-311150" algn="l" rtl="0">
              <a:lnSpc>
                <a:spcPct val="100000"/>
              </a:lnSpc>
              <a:spcBef>
                <a:spcPts val="0"/>
              </a:spcBef>
              <a:spcAft>
                <a:spcPts val="0"/>
              </a:spcAft>
              <a:buClr>
                <a:schemeClr val="dk1"/>
              </a:buClr>
              <a:buSzPts val="1300"/>
              <a:buFont typeface="Source Sans Pro"/>
              <a:buChar char="●"/>
            </a:pPr>
            <a:r>
              <a:rPr lang="en-GB" sz="1300" b="1">
                <a:solidFill>
                  <a:schemeClr val="dk1"/>
                </a:solidFill>
                <a:latin typeface="Source Sans Pro"/>
                <a:ea typeface="Source Sans Pro"/>
                <a:cs typeface="Source Sans Pro"/>
                <a:sym typeface="Source Sans Pro"/>
              </a:rPr>
              <a:t>External databases</a:t>
            </a:r>
            <a:r>
              <a:rPr lang="en-GB" sz="1300">
                <a:solidFill>
                  <a:schemeClr val="dk1"/>
                </a:solidFill>
                <a:latin typeface="Source Sans Pro"/>
                <a:ea typeface="Source Sans Pro"/>
                <a:cs typeface="Source Sans Pro"/>
                <a:sym typeface="Source Sans Pro"/>
              </a:rPr>
              <a:t> -</a:t>
            </a:r>
            <a:r>
              <a:rPr lang="en-GB" sz="1300">
                <a:solidFill>
                  <a:srgbClr val="000000"/>
                </a:solidFill>
                <a:latin typeface="Source Sans Pro"/>
                <a:ea typeface="Source Sans Pro"/>
                <a:cs typeface="Source Sans Pro"/>
                <a:sym typeface="Source Sans Pro"/>
              </a:rPr>
              <a:t> Instead of using a package like RMySQL in order to access a database dplyr has this access built in. Another example of good integration with databases is the collect() function that is delayed, by dplyr, until the last minute in order to reduce the number of requests that are sent to the database, reducing the stress and time it takes to interact. </a:t>
            </a:r>
            <a:endParaRPr sz="13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Clr>
                <a:schemeClr val="dk1"/>
              </a:buClr>
              <a:buSzPts val="1100"/>
              <a:buFont typeface="Arial"/>
              <a:buNone/>
            </a:pPr>
            <a:endParaRPr sz="1300">
              <a:solidFill>
                <a:schemeClr val="dk1"/>
              </a:solidFill>
              <a:latin typeface="Source Sans Pro"/>
              <a:ea typeface="Source Sans Pro"/>
              <a:cs typeface="Source Sans Pro"/>
              <a:sym typeface="Source Sans Pro"/>
            </a:endParaRPr>
          </a:p>
        </p:txBody>
      </p:sp>
      <p:sp>
        <p:nvSpPr>
          <p:cNvPr id="111" name="Google Shape;111;p21"/>
          <p:cNvSpPr txBox="1">
            <a:spLocks noGrp="1"/>
          </p:cNvSpPr>
          <p:nvPr>
            <p:ph type="body" idx="2"/>
          </p:nvPr>
        </p:nvSpPr>
        <p:spPr>
          <a:xfrm>
            <a:off x="4572000" y="445075"/>
            <a:ext cx="4260300" cy="4123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2400" b="1">
                <a:solidFill>
                  <a:srgbClr val="0B5394"/>
                </a:solidFill>
              </a:rPr>
              <a:t>Disadvantages</a:t>
            </a:r>
            <a:endParaRPr sz="2400" b="1">
              <a:solidFill>
                <a:srgbClr val="0B5394"/>
              </a:solidFill>
            </a:endParaRPr>
          </a:p>
          <a:p>
            <a:pPr marL="0" lvl="0" indent="0" algn="ctr" rtl="0">
              <a:lnSpc>
                <a:spcPct val="100000"/>
              </a:lnSpc>
              <a:spcBef>
                <a:spcPts val="0"/>
              </a:spcBef>
              <a:spcAft>
                <a:spcPts val="0"/>
              </a:spcAft>
              <a:buNone/>
            </a:pPr>
            <a:endParaRPr sz="1600" b="1">
              <a:solidFill>
                <a:srgbClr val="0B5394"/>
              </a:solidFill>
            </a:endParaRPr>
          </a:p>
          <a:p>
            <a:pPr marL="457200" lvl="0" indent="-330200" algn="l" rtl="0">
              <a:lnSpc>
                <a:spcPct val="100000"/>
              </a:lnSpc>
              <a:spcBef>
                <a:spcPts val="0"/>
              </a:spcBef>
              <a:spcAft>
                <a:spcPts val="0"/>
              </a:spcAft>
              <a:buClr>
                <a:srgbClr val="000000"/>
              </a:buClr>
              <a:buSzPts val="1600"/>
              <a:buFont typeface="Source Sans Pro"/>
              <a:buChar char="●"/>
            </a:pPr>
            <a:r>
              <a:rPr lang="en-GB" sz="1600">
                <a:solidFill>
                  <a:srgbClr val="000000"/>
                </a:solidFill>
                <a:latin typeface="Source Sans Pro"/>
                <a:ea typeface="Source Sans Pro"/>
                <a:cs typeface="Source Sans Pro"/>
                <a:sym typeface="Source Sans Pro"/>
              </a:rPr>
              <a:t>GGplot2 can be used to in the sameway as the %&gt;% function and i predates it. The advantage of ggplot2 over dylpr is that ggplot2 is able to be manipulated more as it doesn’t look for the pipe name within code that can be non-standard evaluation. Therefore, it’s much harder to hack around the dplyr when using your own code.</a:t>
            </a:r>
            <a:endParaRPr sz="1600">
              <a:solidFill>
                <a:srgbClr val="000000"/>
              </a:solidFill>
              <a:latin typeface="Source Sans Pro"/>
              <a:ea typeface="Source Sans Pro"/>
              <a:cs typeface="Source Sans Pro"/>
              <a:sym typeface="Source Sans Pro"/>
            </a:endParaRPr>
          </a:p>
          <a:p>
            <a:pPr marL="0" lvl="0" indent="0" algn="l" rtl="0">
              <a:lnSpc>
                <a:spcPct val="100000"/>
              </a:lnSpc>
              <a:spcBef>
                <a:spcPts val="0"/>
              </a:spcBef>
              <a:spcAft>
                <a:spcPts val="0"/>
              </a:spcAft>
              <a:buNone/>
            </a:pPr>
            <a:endParaRPr sz="1600">
              <a:solidFill>
                <a:srgbClr val="000000"/>
              </a:solidFill>
              <a:latin typeface="Source Sans Pro"/>
              <a:ea typeface="Source Sans Pro"/>
              <a:cs typeface="Source Sans Pro"/>
              <a:sym typeface="Source Sans Pro"/>
            </a:endParaRPr>
          </a:p>
          <a:p>
            <a:pPr marL="457200" lvl="0" indent="-330200" algn="l" rtl="0">
              <a:lnSpc>
                <a:spcPct val="100000"/>
              </a:lnSpc>
              <a:spcBef>
                <a:spcPts val="0"/>
              </a:spcBef>
              <a:spcAft>
                <a:spcPts val="0"/>
              </a:spcAft>
              <a:buClr>
                <a:srgbClr val="000000"/>
              </a:buClr>
              <a:buSzPts val="1600"/>
              <a:buFont typeface="Source Sans Pro"/>
              <a:buChar char="●"/>
            </a:pPr>
            <a:r>
              <a:rPr lang="en-GB" sz="1600">
                <a:solidFill>
                  <a:srgbClr val="000000"/>
                </a:solidFill>
                <a:latin typeface="Source Sans Pro"/>
                <a:ea typeface="Source Sans Pro"/>
                <a:cs typeface="Source Sans Pro"/>
                <a:sym typeface="Source Sans Pro"/>
              </a:rPr>
              <a:t>There is also evidence to suggest that data.table package may be faster than dplyr when the number of groups increase. It also has a high overlap in functions. </a:t>
            </a:r>
            <a:endParaRPr sz="1600">
              <a:solidFill>
                <a:srgbClr val="000000"/>
              </a:solidFill>
              <a:latin typeface="Source Sans Pro"/>
              <a:ea typeface="Source Sans Pro"/>
              <a:cs typeface="Source Sans Pro"/>
              <a:sym typeface="Source Sans Pro"/>
            </a:endParaRPr>
          </a:p>
          <a:p>
            <a:pPr marL="457200" lvl="0" indent="0" algn="l" rtl="0">
              <a:lnSpc>
                <a:spcPct val="100000"/>
              </a:lnSpc>
              <a:spcBef>
                <a:spcPts val="0"/>
              </a:spcBef>
              <a:spcAft>
                <a:spcPts val="0"/>
              </a:spcAft>
              <a:buNone/>
            </a:pPr>
            <a:endParaRPr sz="1200">
              <a:solidFill>
                <a:schemeClr val="dk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On-screen Show (16:9)</PresentationFormat>
  <Paragraphs>67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Consolas</vt:lpstr>
      <vt:lpstr>Arial</vt:lpstr>
      <vt:lpstr>Source Sans Pro</vt:lpstr>
      <vt:lpstr>Source Sans Pro SemiBold</vt:lpstr>
      <vt:lpstr>Simple Light</vt:lpstr>
      <vt:lpstr>dplyr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dplyr Package</dc:title>
  <cp:lastModifiedBy>Yuuki Hosokawa</cp:lastModifiedBy>
  <cp:revision>1</cp:revision>
  <dcterms:modified xsi:type="dcterms:W3CDTF">2021-04-27T02:07:23Z</dcterms:modified>
</cp:coreProperties>
</file>