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64" r:id="rId11"/>
    <p:sldId id="265" r:id="rId12"/>
    <p:sldId id="266" r:id="rId13"/>
    <p:sldId id="274" r:id="rId14"/>
    <p:sldId id="270" r:id="rId15"/>
    <p:sldId id="271" r:id="rId16"/>
    <p:sldId id="267" r:id="rId17"/>
    <p:sldId id="268" r:id="rId18"/>
    <p:sldId id="269" r:id="rId19"/>
    <p:sldId id="272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7347-DDCD-48C6-9DEB-22E7326B6534}" type="datetimeFigureOut">
              <a:rPr kumimoji="1" lang="ja-JP" altLang="en-US" smtClean="0"/>
              <a:t>2012/11/16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7195FBE-49E5-466D-8E23-40504CE52E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7347-DDCD-48C6-9DEB-22E7326B6534}" type="datetimeFigureOut">
              <a:rPr kumimoji="1" lang="ja-JP" altLang="en-US" smtClean="0"/>
              <a:t>2012/11/16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5FBE-49E5-466D-8E23-40504CE52E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7347-DDCD-48C6-9DEB-22E7326B6534}" type="datetimeFigureOut">
              <a:rPr kumimoji="1" lang="ja-JP" altLang="en-US" smtClean="0"/>
              <a:t>2012/11/16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5FBE-49E5-466D-8E23-40504CE52E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7347-DDCD-48C6-9DEB-22E7326B6534}" type="datetimeFigureOut">
              <a:rPr kumimoji="1" lang="ja-JP" altLang="en-US" smtClean="0"/>
              <a:t>2012/11/16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5FBE-49E5-466D-8E23-40504CE52E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7347-DDCD-48C6-9DEB-22E7326B6534}" type="datetimeFigureOut">
              <a:rPr kumimoji="1" lang="ja-JP" altLang="en-US" smtClean="0"/>
              <a:t>2012/11/16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195FBE-49E5-466D-8E23-40504CE52E4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7347-DDCD-48C6-9DEB-22E7326B6534}" type="datetimeFigureOut">
              <a:rPr kumimoji="1" lang="ja-JP" altLang="en-US" smtClean="0"/>
              <a:t>2012/11/16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5FBE-49E5-466D-8E23-40504CE52E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7347-DDCD-48C6-9DEB-22E7326B6534}" type="datetimeFigureOut">
              <a:rPr kumimoji="1" lang="ja-JP" altLang="en-US" smtClean="0"/>
              <a:t>2012/11/16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5FBE-49E5-466D-8E23-40504CE52E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7347-DDCD-48C6-9DEB-22E7326B6534}" type="datetimeFigureOut">
              <a:rPr kumimoji="1" lang="ja-JP" altLang="en-US" smtClean="0"/>
              <a:t>2012/11/16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5FBE-49E5-466D-8E23-40504CE52E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7347-DDCD-48C6-9DEB-22E7326B6534}" type="datetimeFigureOut">
              <a:rPr kumimoji="1" lang="ja-JP" altLang="en-US" smtClean="0"/>
              <a:t>2012/11/16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5FBE-49E5-466D-8E23-40504CE52E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7347-DDCD-48C6-9DEB-22E7326B6534}" type="datetimeFigureOut">
              <a:rPr kumimoji="1" lang="ja-JP" altLang="en-US" smtClean="0"/>
              <a:t>2012/11/16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5FBE-49E5-466D-8E23-40504CE52E4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7347-DDCD-48C6-9DEB-22E7326B6534}" type="datetimeFigureOut">
              <a:rPr kumimoji="1" lang="ja-JP" altLang="en-US" smtClean="0"/>
              <a:t>2012/11/16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7195FBE-49E5-466D-8E23-40504CE52E4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B217347-DDCD-48C6-9DEB-22E7326B6534}" type="datetimeFigureOut">
              <a:rPr kumimoji="1" lang="ja-JP" altLang="en-US" smtClean="0"/>
              <a:t>2012/11/16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57195FBE-49E5-466D-8E23-40504CE52E4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Builder</a:t>
            </a:r>
            <a:br>
              <a:rPr kumimoji="1" lang="en-US" altLang="ja-JP" dirty="0" smtClean="0"/>
            </a:br>
            <a:r>
              <a:rPr kumimoji="1" lang="ja-JP" altLang="en-US" dirty="0" smtClean="0"/>
              <a:t>パターン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力武研究室</a:t>
            </a:r>
            <a:endParaRPr kumimoji="1" lang="en-US" altLang="ja-JP" dirty="0" smtClean="0"/>
          </a:p>
          <a:p>
            <a:r>
              <a:rPr lang="en-US" altLang="ja-JP" dirty="0" smtClean="0"/>
              <a:t>4I 38 </a:t>
            </a:r>
            <a:r>
              <a:rPr lang="ja-JP" altLang="en-US" dirty="0" smtClean="0"/>
              <a:t>結城海斗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35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chemeClr val="tx1"/>
                </a:solidFill>
              </a:rPr>
              <a:t>TextBuilder</a:t>
            </a:r>
            <a:r>
              <a:rPr kumimoji="1" lang="ja-JP" altLang="en-US" dirty="0" smtClean="0">
                <a:solidFill>
                  <a:schemeClr val="tx1"/>
                </a:solidFill>
              </a:rPr>
              <a:t>クラス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7668950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61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>
                <a:solidFill>
                  <a:schemeClr val="tx1"/>
                </a:solidFill>
              </a:rPr>
              <a:t>HTMLBuilder</a:t>
            </a:r>
            <a:r>
              <a:rPr lang="ja-JP" altLang="en-US" dirty="0" err="1" smtClean="0">
                <a:solidFill>
                  <a:schemeClr val="tx1"/>
                </a:solidFill>
              </a:rPr>
              <a:t>、</a:t>
            </a:r>
            <a:r>
              <a:rPr lang="en-US" altLang="ja-JP" dirty="0" err="1" smtClean="0">
                <a:solidFill>
                  <a:schemeClr val="tx1"/>
                </a:solidFill>
              </a:rPr>
              <a:t>TextBuilder</a:t>
            </a:r>
            <a:r>
              <a:rPr lang="ja-JP" altLang="en-US" dirty="0" smtClean="0">
                <a:solidFill>
                  <a:schemeClr val="tx1"/>
                </a:solidFill>
              </a:rPr>
              <a:t>の</a:t>
            </a:r>
            <a:r>
              <a:rPr lang="ja-JP" altLang="en-US" dirty="0">
                <a:solidFill>
                  <a:schemeClr val="tx1"/>
                </a:solidFill>
              </a:rPr>
              <a:t>特徴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maketitle</a:t>
            </a:r>
            <a:r>
              <a:rPr lang="en-US" altLang="ja-JP" dirty="0"/>
              <a:t>	</a:t>
            </a:r>
            <a:r>
              <a:rPr lang="ja-JP" altLang="en-US" dirty="0"/>
              <a:t>：タイトルの作成</a:t>
            </a:r>
            <a:endParaRPr lang="en-US" altLang="ja-JP" dirty="0"/>
          </a:p>
          <a:p>
            <a:r>
              <a:rPr lang="en-US" altLang="ja-JP" dirty="0" err="1"/>
              <a:t>makeString</a:t>
            </a:r>
            <a:r>
              <a:rPr lang="en-US" altLang="ja-JP" dirty="0"/>
              <a:t>	</a:t>
            </a:r>
            <a:r>
              <a:rPr lang="ja-JP" altLang="en-US" dirty="0"/>
              <a:t>：文字列の作成</a:t>
            </a:r>
            <a:endParaRPr lang="en-US" altLang="ja-JP" dirty="0"/>
          </a:p>
          <a:p>
            <a:r>
              <a:rPr lang="en-US" altLang="ja-JP" dirty="0" err="1"/>
              <a:t>makeItems</a:t>
            </a:r>
            <a:r>
              <a:rPr lang="en-US" altLang="ja-JP" dirty="0"/>
              <a:t>	</a:t>
            </a:r>
            <a:r>
              <a:rPr lang="ja-JP" altLang="en-US" dirty="0"/>
              <a:t>：箇条項目の作成</a:t>
            </a:r>
            <a:endParaRPr lang="en-US" altLang="ja-JP" dirty="0"/>
          </a:p>
          <a:p>
            <a:r>
              <a:rPr lang="en-US" altLang="ja-JP" dirty="0"/>
              <a:t>close		</a:t>
            </a:r>
            <a:r>
              <a:rPr lang="ja-JP" altLang="en-US" dirty="0"/>
              <a:t>：文書の完成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などの</a:t>
            </a:r>
            <a:r>
              <a:rPr lang="en-US" altLang="ja-JP" dirty="0" smtClean="0"/>
              <a:t>Builder</a:t>
            </a:r>
            <a:r>
              <a:rPr lang="ja-JP" altLang="en-US" dirty="0" smtClean="0"/>
              <a:t>クラスのメソッドを</a:t>
            </a:r>
            <a:r>
              <a:rPr lang="ja-JP" altLang="en-US" dirty="0"/>
              <a:t>定義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714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Main</a:t>
            </a:r>
            <a:r>
              <a:rPr kumimoji="1" lang="ja-JP" altLang="en-US" dirty="0" smtClean="0">
                <a:solidFill>
                  <a:schemeClr val="tx1"/>
                </a:solidFill>
              </a:rPr>
              <a:t>クラス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7488832" cy="504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371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Main</a:t>
            </a:r>
            <a:r>
              <a:rPr kumimoji="1" lang="ja-JP" altLang="en-US" dirty="0" smtClean="0">
                <a:solidFill>
                  <a:schemeClr val="tx1"/>
                </a:solidFill>
              </a:rPr>
              <a:t>クラスの特徴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TextBuildre</a:t>
            </a:r>
            <a:r>
              <a:rPr kumimoji="1" lang="ja-JP" altLang="en-US" dirty="0" smtClean="0"/>
              <a:t>か</a:t>
            </a:r>
            <a:r>
              <a:rPr kumimoji="1" lang="en-US" altLang="ja-JP" dirty="0" err="1" smtClean="0"/>
              <a:t>HTMLBuilder</a:t>
            </a:r>
            <a:r>
              <a:rPr kumimoji="1" lang="ja-JP" altLang="en-US" dirty="0" smtClean="0"/>
              <a:t>のインスタンスを作成</a:t>
            </a:r>
            <a:endParaRPr kumimoji="1" lang="en-US" altLang="ja-JP" dirty="0" smtClean="0"/>
          </a:p>
          <a:p>
            <a:r>
              <a:rPr kumimoji="1" lang="ja-JP" altLang="en-US" dirty="0" smtClean="0"/>
              <a:t>作成したインスタンスを</a:t>
            </a:r>
            <a:r>
              <a:rPr kumimoji="1" lang="en-US" altLang="ja-JP" dirty="0" smtClean="0"/>
              <a:t>Director</a:t>
            </a:r>
            <a:r>
              <a:rPr kumimoji="1" lang="ja-JP" altLang="en-US" dirty="0" smtClean="0"/>
              <a:t>クラスに渡す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130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サンプルプログラムの実行例（</a:t>
            </a:r>
            <a:r>
              <a:rPr kumimoji="1" lang="en-US" altLang="ja-JP" dirty="0" smtClean="0">
                <a:solidFill>
                  <a:schemeClr val="tx1"/>
                </a:solidFill>
              </a:rPr>
              <a:t>HTML</a:t>
            </a:r>
            <a:r>
              <a:rPr kumimoji="1" lang="ja-JP" altLang="en-US" dirty="0" smtClean="0">
                <a:solidFill>
                  <a:schemeClr val="tx1"/>
                </a:solidFill>
              </a:rPr>
              <a:t>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484784"/>
            <a:ext cx="4320480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763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サンプルプログラムの実行例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（プレーンテキスト）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556792"/>
            <a:ext cx="4824536" cy="4563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78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一般のクラス図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700" y="1953419"/>
            <a:ext cx="723900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697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まとめ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Builder</a:t>
            </a:r>
            <a:r>
              <a:rPr kumimoji="1" lang="ja-JP" altLang="en-US" dirty="0" smtClean="0"/>
              <a:t>クラス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インスタンスを作成するためのインタフェースを定めるクラス</a:t>
            </a:r>
            <a:endParaRPr kumimoji="1" lang="en-US" altLang="ja-JP" dirty="0" smtClean="0"/>
          </a:p>
          <a:p>
            <a:r>
              <a:rPr lang="en-US" altLang="ja-JP" dirty="0" err="1" smtClean="0"/>
              <a:t>ConcreateBuilder</a:t>
            </a:r>
            <a:r>
              <a:rPr lang="ja-JP" altLang="en-US" dirty="0" smtClean="0"/>
              <a:t>クラス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Builder</a:t>
            </a:r>
            <a:r>
              <a:rPr lang="ja-JP" altLang="en-US" dirty="0" smtClean="0"/>
              <a:t>のインタフェースを実装しているクラス</a:t>
            </a:r>
            <a:endParaRPr lang="en-US" altLang="ja-JP" dirty="0" smtClean="0"/>
          </a:p>
          <a:p>
            <a:r>
              <a:rPr kumimoji="1" lang="en-US" altLang="ja-JP" dirty="0" smtClean="0"/>
              <a:t>Director</a:t>
            </a:r>
            <a:r>
              <a:rPr kumimoji="1" lang="ja-JP" altLang="en-US" dirty="0" smtClean="0"/>
              <a:t>クラス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Builder</a:t>
            </a:r>
            <a:r>
              <a:rPr lang="ja-JP" altLang="en-US" dirty="0" smtClean="0"/>
              <a:t>のインタフェースを使用してインスタンスを作成するクラス</a:t>
            </a:r>
            <a:endParaRPr kumimoji="1" lang="en-US" altLang="ja-JP" dirty="0" smtClean="0"/>
          </a:p>
          <a:p>
            <a:r>
              <a:rPr lang="en-US" altLang="ja-JP" dirty="0" smtClean="0"/>
              <a:t>Client</a:t>
            </a:r>
            <a:r>
              <a:rPr lang="ja-JP" altLang="en-US" dirty="0" smtClean="0"/>
              <a:t>クラス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Builder	</a:t>
            </a:r>
            <a:r>
              <a:rPr lang="ja-JP" altLang="en-US" dirty="0" smtClean="0"/>
              <a:t>パターンを利用するクラス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39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まとめ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Builder</a:t>
            </a:r>
            <a:r>
              <a:rPr lang="ja-JP" altLang="en-US" dirty="0" smtClean="0"/>
              <a:t>クラス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設計書</a:t>
            </a:r>
            <a:endParaRPr lang="en-US" altLang="ja-JP" dirty="0"/>
          </a:p>
          <a:p>
            <a:r>
              <a:rPr lang="en-US" altLang="ja-JP" dirty="0" err="1" smtClean="0"/>
              <a:t>ConcreteBuilder</a:t>
            </a:r>
            <a:r>
              <a:rPr lang="ja-JP" altLang="en-US" dirty="0" smtClean="0"/>
              <a:t>クラス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依頼人からの要望</a:t>
            </a:r>
            <a:endParaRPr lang="en-US" altLang="ja-JP" dirty="0"/>
          </a:p>
          <a:p>
            <a:r>
              <a:rPr lang="en-US" altLang="ja-JP" dirty="0" smtClean="0"/>
              <a:t>Director</a:t>
            </a:r>
          </a:p>
          <a:p>
            <a:pPr lvl="1"/>
            <a:r>
              <a:rPr lang="ja-JP" altLang="en-US" dirty="0"/>
              <a:t>技術者</a:t>
            </a:r>
            <a:endParaRPr lang="en-US" altLang="ja-JP" dirty="0" smtClean="0"/>
          </a:p>
          <a:p>
            <a:r>
              <a:rPr lang="en-US" altLang="ja-JP" dirty="0" smtClean="0"/>
              <a:t>Client</a:t>
            </a:r>
          </a:p>
          <a:p>
            <a:pPr lvl="1"/>
            <a:r>
              <a:rPr lang="ja-JP" altLang="en-US" dirty="0"/>
              <a:t>依頼人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9448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まとめ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Director</a:t>
            </a:r>
            <a:r>
              <a:rPr kumimoji="1" lang="ja-JP" altLang="en-US" dirty="0" smtClean="0"/>
              <a:t>クラスは</a:t>
            </a:r>
            <a:r>
              <a:rPr kumimoji="1" lang="en-US" altLang="ja-JP" dirty="0" err="1" smtClean="0"/>
              <a:t>ConcreateBuilder</a:t>
            </a:r>
            <a:r>
              <a:rPr kumimoji="1" lang="ja-JP" altLang="en-US" dirty="0" smtClean="0"/>
              <a:t>クラスと直接関わらない</a:t>
            </a:r>
            <a:endParaRPr kumimoji="1" lang="en-US" altLang="ja-JP" dirty="0" smtClean="0"/>
          </a:p>
          <a:p>
            <a:pPr lvl="1"/>
            <a:r>
              <a:rPr lang="en-US" altLang="ja-JP" dirty="0" err="1"/>
              <a:t>ConcreteBuilder</a:t>
            </a:r>
            <a:r>
              <a:rPr lang="ja-JP" altLang="en-US" dirty="0"/>
              <a:t>クラスに</a:t>
            </a:r>
            <a:r>
              <a:rPr lang="ja-JP" altLang="en-US" dirty="0">
                <a:solidFill>
                  <a:srgbClr val="FF0000"/>
                </a:solidFill>
              </a:rPr>
              <a:t>影響</a:t>
            </a:r>
            <a:r>
              <a:rPr lang="ja-JP" altLang="en-US" dirty="0" smtClean="0">
                <a:solidFill>
                  <a:srgbClr val="FF0000"/>
                </a:solidFill>
              </a:rPr>
              <a:t>されない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2"/>
            <a:r>
              <a:rPr lang="ja-JP" altLang="en-US" dirty="0">
                <a:solidFill>
                  <a:srgbClr val="FF0000"/>
                </a:solidFill>
              </a:rPr>
              <a:t>どんな</a:t>
            </a:r>
            <a:r>
              <a:rPr lang="en-US" altLang="ja-JP" dirty="0" err="1">
                <a:solidFill>
                  <a:srgbClr val="FF0000"/>
                </a:solidFill>
              </a:rPr>
              <a:t>ConcreateBuilder</a:t>
            </a:r>
            <a:r>
              <a:rPr lang="ja-JP" altLang="en-US" dirty="0">
                <a:solidFill>
                  <a:srgbClr val="FF0000"/>
                </a:solidFill>
              </a:rPr>
              <a:t>クラス</a:t>
            </a:r>
            <a:r>
              <a:rPr lang="ja-JP" altLang="en-US" dirty="0"/>
              <a:t>でもインスタンス作成が可能</a:t>
            </a:r>
            <a:endParaRPr lang="en-US" altLang="ja-JP" dirty="0"/>
          </a:p>
          <a:p>
            <a:pPr marL="914400" lvl="2" indent="0">
              <a:buNone/>
            </a:pPr>
            <a:endParaRPr lang="en-US" altLang="ja-JP" dirty="0">
              <a:solidFill>
                <a:srgbClr val="FF0000"/>
              </a:solidFill>
            </a:endParaRPr>
          </a:p>
          <a:p>
            <a:pPr lvl="1"/>
            <a:endParaRPr kumimoji="1" lang="en-US" altLang="ja-JP" dirty="0" smtClean="0"/>
          </a:p>
          <a:p>
            <a:pPr marL="457200" lvl="1" indent="0">
              <a:buNone/>
            </a:pPr>
            <a:r>
              <a:rPr kumimoji="1" lang="ja-JP" altLang="en-US" dirty="0" smtClean="0"/>
              <a:t>　</a:t>
            </a:r>
            <a:endParaRPr kumimoji="1" lang="en-US" altLang="ja-JP" dirty="0" smtClean="0"/>
          </a:p>
        </p:txBody>
      </p:sp>
      <p:sp>
        <p:nvSpPr>
          <p:cNvPr id="4" name="右矢印 3"/>
          <p:cNvSpPr/>
          <p:nvPr/>
        </p:nvSpPr>
        <p:spPr>
          <a:xfrm>
            <a:off x="1259632" y="4851158"/>
            <a:ext cx="93610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横巻き 4"/>
          <p:cNvSpPr/>
          <p:nvPr/>
        </p:nvSpPr>
        <p:spPr>
          <a:xfrm>
            <a:off x="2588920" y="4329100"/>
            <a:ext cx="5112568" cy="1836204"/>
          </a:xfrm>
          <a:prstGeom prst="horizontalScroll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同じ製造過程から異なる結果を作成できる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05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Builder</a:t>
            </a:r>
            <a:r>
              <a:rPr kumimoji="1" lang="ja-JP" altLang="en-US" dirty="0" smtClean="0">
                <a:solidFill>
                  <a:schemeClr val="tx1"/>
                </a:solidFill>
              </a:rPr>
              <a:t>パターンとは何か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ja-JP" dirty="0" smtClean="0"/>
              <a:t>Building</a:t>
            </a:r>
            <a:r>
              <a:rPr kumimoji="1" lang="ja-JP" altLang="en-US" dirty="0" smtClean="0"/>
              <a:t>　→　</a:t>
            </a:r>
            <a:r>
              <a:rPr lang="ja-JP" altLang="en-US" dirty="0" smtClean="0"/>
              <a:t>構造をもつ大きな建築物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それを作るためには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　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全体を構成している</a:t>
            </a:r>
            <a:r>
              <a:rPr lang="ja-JP" altLang="en-US" dirty="0" smtClean="0">
                <a:solidFill>
                  <a:srgbClr val="FF0000"/>
                </a:solidFill>
              </a:rPr>
              <a:t>各部分</a:t>
            </a:r>
            <a:r>
              <a:rPr lang="ja-JP" altLang="en-US" dirty="0" smtClean="0"/>
              <a:t>を作成し、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段階</a:t>
            </a:r>
            <a:r>
              <a:rPr lang="ja-JP" altLang="en-US" dirty="0" smtClean="0"/>
              <a:t>を踏んで作成する。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　　　　　　　　　　　　</a:t>
            </a:r>
            <a:endParaRPr lang="en-US" altLang="ja-JP" dirty="0"/>
          </a:p>
        </p:txBody>
      </p:sp>
      <p:sp>
        <p:nvSpPr>
          <p:cNvPr id="5" name="下矢印 4"/>
          <p:cNvSpPr/>
          <p:nvPr/>
        </p:nvSpPr>
        <p:spPr>
          <a:xfrm>
            <a:off x="4167405" y="2332233"/>
            <a:ext cx="108012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131509" y="4318744"/>
            <a:ext cx="3240360" cy="47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/>
              <a:t>地盤</a:t>
            </a:r>
            <a:endParaRPr kumimoji="1" lang="ja-JP" altLang="en-US" sz="4400" dirty="0"/>
          </a:p>
        </p:txBody>
      </p:sp>
      <p:sp>
        <p:nvSpPr>
          <p:cNvPr id="7" name="正方形/長方形 6"/>
          <p:cNvSpPr/>
          <p:nvPr/>
        </p:nvSpPr>
        <p:spPr>
          <a:xfrm>
            <a:off x="3519333" y="3600565"/>
            <a:ext cx="2376264" cy="57606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骨組み</a:t>
            </a:r>
            <a:endParaRPr kumimoji="1" lang="ja-JP" altLang="en-US" sz="4000" dirty="0"/>
          </a:p>
        </p:txBody>
      </p:sp>
      <p:sp>
        <p:nvSpPr>
          <p:cNvPr id="8" name="正方形/長方形 7"/>
          <p:cNvSpPr/>
          <p:nvPr/>
        </p:nvSpPr>
        <p:spPr>
          <a:xfrm>
            <a:off x="3915377" y="2941629"/>
            <a:ext cx="1584176" cy="50405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/>
              <a:t>建物</a:t>
            </a:r>
            <a:endParaRPr kumimoji="1" lang="ja-JP" altLang="en-US" sz="4000" dirty="0"/>
          </a:p>
        </p:txBody>
      </p:sp>
      <p:sp>
        <p:nvSpPr>
          <p:cNvPr id="9" name="角丸四角形 8"/>
          <p:cNvSpPr/>
          <p:nvPr/>
        </p:nvSpPr>
        <p:spPr>
          <a:xfrm>
            <a:off x="1979712" y="5733256"/>
            <a:ext cx="5760640" cy="79208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FF0000"/>
                </a:solidFill>
              </a:rPr>
              <a:t>構造</a:t>
            </a:r>
            <a:r>
              <a:rPr kumimoji="1" lang="ja-JP" altLang="en-US" sz="2400" dirty="0" smtClean="0"/>
              <a:t>を持ったインスタンスを組み上げる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042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サンプル</a:t>
            </a:r>
            <a:r>
              <a:rPr lang="ja-JP" altLang="en-US" dirty="0">
                <a:solidFill>
                  <a:schemeClr val="tx1"/>
                </a:solidFill>
              </a:rPr>
              <a:t>プログラム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Builder</a:t>
            </a:r>
            <a:r>
              <a:rPr kumimoji="1" lang="ja-JP" altLang="en-US" dirty="0" smtClean="0"/>
              <a:t>パターンを用いて</a:t>
            </a:r>
            <a:r>
              <a:rPr lang="ja-JP" altLang="en-US" dirty="0" smtClean="0"/>
              <a:t>「文書」を作成するプログラムを作る。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このプログラムは以下の構造を持つ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タイトルを１つ含む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文字列をいくつか含む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箇条書きの項目をいくつか含む</a:t>
            </a:r>
            <a:endParaRPr lang="en-US" altLang="ja-JP" dirty="0" smtClean="0"/>
          </a:p>
          <a:p>
            <a:r>
              <a:rPr lang="en-US" altLang="ja-JP" dirty="0" smtClean="0"/>
              <a:t>HTML</a:t>
            </a:r>
            <a:r>
              <a:rPr lang="ja-JP" altLang="en-US" dirty="0" smtClean="0"/>
              <a:t>とブレーンテキスト二つの文書を作成する。</a:t>
            </a:r>
            <a:endParaRPr lang="en-US" altLang="ja-JP" dirty="0" smtClean="0"/>
          </a:p>
          <a:p>
            <a:pPr marL="514350" lvl="1" indent="0">
              <a:buNone/>
            </a:pPr>
            <a:endParaRPr lang="en-US" altLang="ja-JP" dirty="0" smtClean="0"/>
          </a:p>
          <a:p>
            <a:pPr marL="51435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6426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クラス一覧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4208561"/>
              </p:ext>
            </p:extLst>
          </p:nvPr>
        </p:nvGraphicFramePr>
        <p:xfrm>
          <a:off x="457200" y="1752600"/>
          <a:ext cx="762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104"/>
                <a:gridCol w="5876896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名前</a:t>
                      </a:r>
                      <a:endParaRPr kumimoji="1" lang="ja-JP" alt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解説</a:t>
                      </a:r>
                      <a:endParaRPr kumimoji="1" lang="ja-JP" altLang="en-US" dirty="0"/>
                    </a:p>
                  </a:txBody>
                  <a:tcPr marL="84667" marR="8466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Builder</a:t>
                      </a:r>
                      <a:endParaRPr kumimoji="1" lang="ja-JP" alt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文書を作成するためのメソッドを定めた抽象クラス</a:t>
                      </a:r>
                      <a:endParaRPr kumimoji="1" lang="ja-JP" altLang="en-US" dirty="0"/>
                    </a:p>
                  </a:txBody>
                  <a:tcPr marL="84667" marR="8466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Director</a:t>
                      </a:r>
                      <a:endParaRPr kumimoji="1" lang="ja-JP" alt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一つの文書を作るクラス</a:t>
                      </a:r>
                      <a:endParaRPr kumimoji="1" lang="ja-JP" altLang="en-US" dirty="0"/>
                    </a:p>
                  </a:txBody>
                  <a:tcPr marL="84667" marR="8466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TextBuilder</a:t>
                      </a:r>
                      <a:endParaRPr kumimoji="1" lang="ja-JP" alt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プレーンテキストを使って文書を作るクラス</a:t>
                      </a:r>
                      <a:endParaRPr kumimoji="1" lang="ja-JP" altLang="en-US" dirty="0"/>
                    </a:p>
                  </a:txBody>
                  <a:tcPr marL="84667" marR="8466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HTMLBuilder</a:t>
                      </a:r>
                      <a:endParaRPr kumimoji="1" lang="ja-JP" alt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HTML</a:t>
                      </a:r>
                      <a:r>
                        <a:rPr kumimoji="1" lang="ja-JP" altLang="en-US" dirty="0" smtClean="0"/>
                        <a:t>ファイルを使って文書を作るクラス</a:t>
                      </a:r>
                      <a:endParaRPr kumimoji="1" lang="ja-JP" altLang="en-US" dirty="0"/>
                    </a:p>
                  </a:txBody>
                  <a:tcPr marL="84667" marR="8466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Main</a:t>
                      </a:r>
                      <a:endParaRPr kumimoji="1" lang="ja-JP" alt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動作テスト用のクラス</a:t>
                      </a:r>
                      <a:endParaRPr kumimoji="1" lang="ja-JP" altLang="en-US" dirty="0"/>
                    </a:p>
                  </a:txBody>
                  <a:tcPr marL="84667" marR="8466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50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クラス図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9416" y="1752600"/>
            <a:ext cx="5575568" cy="437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527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Builder</a:t>
            </a:r>
            <a:r>
              <a:rPr lang="ja-JP" altLang="en-US" dirty="0">
                <a:solidFill>
                  <a:schemeClr val="tx1"/>
                </a:solidFill>
              </a:rPr>
              <a:t>クラス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kumimoji="1" lang="en-US" altLang="ja-JP" dirty="0" err="1" smtClean="0"/>
              <a:t>maketitle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：</a:t>
            </a:r>
            <a:r>
              <a:rPr kumimoji="1" lang="ja-JP" altLang="en-US" dirty="0" smtClean="0"/>
              <a:t>タイトルの作成</a:t>
            </a:r>
            <a:endParaRPr kumimoji="1" lang="en-US" altLang="ja-JP" dirty="0" smtClean="0"/>
          </a:p>
          <a:p>
            <a:r>
              <a:rPr lang="en-US" altLang="ja-JP" dirty="0" err="1" smtClean="0"/>
              <a:t>makeString</a:t>
            </a:r>
            <a:r>
              <a:rPr lang="en-US" altLang="ja-JP" dirty="0" smtClean="0"/>
              <a:t>	</a:t>
            </a:r>
            <a:r>
              <a:rPr lang="ja-JP" altLang="en-US" dirty="0" smtClean="0"/>
              <a:t>：文字列の作成</a:t>
            </a:r>
            <a:endParaRPr lang="en-US" altLang="ja-JP" dirty="0" smtClean="0"/>
          </a:p>
          <a:p>
            <a:r>
              <a:rPr kumimoji="1" lang="en-US" altLang="ja-JP" dirty="0" err="1" smtClean="0"/>
              <a:t>makeItems</a:t>
            </a:r>
            <a:r>
              <a:rPr lang="en-US" altLang="ja-JP" dirty="0"/>
              <a:t>	</a:t>
            </a:r>
            <a:r>
              <a:rPr lang="ja-JP" altLang="en-US" dirty="0" smtClean="0"/>
              <a:t>：箇条項目の作成</a:t>
            </a:r>
            <a:endParaRPr lang="en-US" altLang="ja-JP" dirty="0" smtClean="0"/>
          </a:p>
          <a:p>
            <a:r>
              <a:rPr kumimoji="1" lang="en-US" altLang="ja-JP" dirty="0" smtClean="0"/>
              <a:t>close		</a:t>
            </a:r>
            <a:r>
              <a:rPr kumimoji="1" lang="ja-JP" altLang="en-US" dirty="0" smtClean="0"/>
              <a:t>：</a:t>
            </a:r>
            <a:r>
              <a:rPr lang="ja-JP" altLang="en-US" dirty="0"/>
              <a:t>文書</a:t>
            </a:r>
            <a:r>
              <a:rPr lang="ja-JP" altLang="en-US" dirty="0" smtClean="0"/>
              <a:t>の完成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6968159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937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Director</a:t>
            </a:r>
            <a:r>
              <a:rPr kumimoji="1" lang="ja-JP" altLang="en-US" dirty="0" smtClean="0">
                <a:solidFill>
                  <a:schemeClr val="tx1"/>
                </a:solidFill>
              </a:rPr>
              <a:t>クラス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344816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982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Director</a:t>
            </a:r>
            <a:r>
              <a:rPr kumimoji="1" lang="ja-JP" altLang="en-US" dirty="0" smtClean="0">
                <a:solidFill>
                  <a:schemeClr val="tx1"/>
                </a:solidFill>
              </a:rPr>
              <a:t>クラスの特徴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Builder</a:t>
            </a:r>
            <a:r>
              <a:rPr lang="ja-JP" altLang="en-US" dirty="0" smtClean="0"/>
              <a:t>クラスのサブクラスのインスタンスを使用</a:t>
            </a:r>
            <a:endParaRPr lang="en-US" altLang="ja-JP" dirty="0" smtClean="0"/>
          </a:p>
          <a:p>
            <a:r>
              <a:rPr lang="en-US" altLang="ja-JP" dirty="0" smtClean="0"/>
              <a:t>Builder</a:t>
            </a:r>
            <a:r>
              <a:rPr lang="ja-JP" altLang="en-US" dirty="0" smtClean="0"/>
              <a:t>クラスのメソッドを使用して文書作成</a:t>
            </a:r>
            <a:endParaRPr lang="en-US" altLang="ja-JP" dirty="0" smtClean="0"/>
          </a:p>
          <a:p>
            <a:r>
              <a:rPr lang="en-US" altLang="ja-JP" dirty="0" smtClean="0"/>
              <a:t>Const</a:t>
            </a:r>
            <a:r>
              <a:rPr lang="en-US" altLang="ja-JP" dirty="0" smtClean="0"/>
              <a:t>r</a:t>
            </a:r>
            <a:r>
              <a:rPr lang="en-US" altLang="ja-JP" dirty="0" smtClean="0"/>
              <a:t>uct</a:t>
            </a:r>
            <a:r>
              <a:rPr lang="ja-JP" altLang="en-US" dirty="0" smtClean="0"/>
              <a:t>メソッドにより文書作成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2562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chemeClr val="tx1"/>
                </a:solidFill>
              </a:rPr>
              <a:t>HTMLBuilder</a:t>
            </a:r>
            <a:r>
              <a:rPr kumimoji="1" lang="ja-JP" altLang="en-US" dirty="0" smtClean="0">
                <a:solidFill>
                  <a:schemeClr val="tx1"/>
                </a:solidFill>
              </a:rPr>
              <a:t>クラス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7258406" cy="5184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579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291</TotalTime>
  <Words>277</Words>
  <Application>Microsoft Office PowerPoint</Application>
  <PresentationFormat>画面に合わせる (4:3)</PresentationFormat>
  <Paragraphs>98</Paragraphs>
  <Slides>19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0" baseType="lpstr">
      <vt:lpstr>エッセンシャル</vt:lpstr>
      <vt:lpstr>Builder パターン</vt:lpstr>
      <vt:lpstr>Builderパターンとは何か</vt:lpstr>
      <vt:lpstr>サンプルプログラム</vt:lpstr>
      <vt:lpstr>クラス一覧</vt:lpstr>
      <vt:lpstr>クラス図</vt:lpstr>
      <vt:lpstr>Builderクラス</vt:lpstr>
      <vt:lpstr>Directorクラス</vt:lpstr>
      <vt:lpstr>Directorクラスの特徴</vt:lpstr>
      <vt:lpstr>HTMLBuilderクラス</vt:lpstr>
      <vt:lpstr>TextBuilderクラス</vt:lpstr>
      <vt:lpstr>HTMLBuilder、TextBuilderの特徴</vt:lpstr>
      <vt:lpstr>Mainクラス</vt:lpstr>
      <vt:lpstr>Mainクラスの特徴</vt:lpstr>
      <vt:lpstr>サンプルプログラムの実行例（HTML）</vt:lpstr>
      <vt:lpstr>サンプルプログラムの実行例 （プレーンテキスト）</vt:lpstr>
      <vt:lpstr>一般のクラス図</vt:lpstr>
      <vt:lpstr>まとめ</vt:lpstr>
      <vt:lpstr>まとめ</vt:lpstr>
      <vt:lpstr>まとめ</vt:lpstr>
    </vt:vector>
  </TitlesOfParts>
  <Company>仙台高等専門学校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Builderパターン</dc:title>
  <dc:creator>YUUKI　KAITO</dc:creator>
  <cp:lastModifiedBy>tahichi</cp:lastModifiedBy>
  <cp:revision>21</cp:revision>
  <dcterms:created xsi:type="dcterms:W3CDTF">2012-11-14T23:37:33Z</dcterms:created>
  <dcterms:modified xsi:type="dcterms:W3CDTF">2012-11-16T04:28:32Z</dcterms:modified>
</cp:coreProperties>
</file>