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32"/>
  </p:notesMasterIdLst>
  <p:sldIdLst>
    <p:sldId id="256" r:id="rId2"/>
    <p:sldId id="866" r:id="rId3"/>
    <p:sldId id="941" r:id="rId4"/>
    <p:sldId id="942" r:id="rId5"/>
    <p:sldId id="1109" r:id="rId6"/>
    <p:sldId id="345" r:id="rId7"/>
    <p:sldId id="1101" r:id="rId8"/>
    <p:sldId id="863" r:id="rId9"/>
    <p:sldId id="864" r:id="rId10"/>
    <p:sldId id="1105" r:id="rId11"/>
    <p:sldId id="865" r:id="rId12"/>
    <p:sldId id="872" r:id="rId13"/>
    <p:sldId id="873" r:id="rId14"/>
    <p:sldId id="874" r:id="rId15"/>
    <p:sldId id="1106" r:id="rId16"/>
    <p:sldId id="875" r:id="rId17"/>
    <p:sldId id="879" r:id="rId18"/>
    <p:sldId id="1102" r:id="rId19"/>
    <p:sldId id="876" r:id="rId20"/>
    <p:sldId id="880" r:id="rId21"/>
    <p:sldId id="1123" r:id="rId22"/>
    <p:sldId id="1124" r:id="rId23"/>
    <p:sldId id="1126" r:id="rId24"/>
    <p:sldId id="943" r:id="rId25"/>
    <p:sldId id="944" r:id="rId26"/>
    <p:sldId id="881" r:id="rId27"/>
    <p:sldId id="883" r:id="rId28"/>
    <p:sldId id="877" r:id="rId29"/>
    <p:sldId id="878" r:id="rId30"/>
    <p:sldId id="885" r:id="rId31"/>
    <p:sldId id="886" r:id="rId32"/>
    <p:sldId id="887" r:id="rId33"/>
    <p:sldId id="882" r:id="rId34"/>
    <p:sldId id="888" r:id="rId35"/>
    <p:sldId id="582" r:id="rId36"/>
    <p:sldId id="583" r:id="rId37"/>
    <p:sldId id="585" r:id="rId38"/>
    <p:sldId id="586" r:id="rId39"/>
    <p:sldId id="588" r:id="rId40"/>
    <p:sldId id="589" r:id="rId41"/>
    <p:sldId id="590" r:id="rId42"/>
    <p:sldId id="591" r:id="rId43"/>
    <p:sldId id="592" r:id="rId44"/>
    <p:sldId id="539" r:id="rId45"/>
    <p:sldId id="812" r:id="rId46"/>
    <p:sldId id="596" r:id="rId47"/>
    <p:sldId id="805" r:id="rId48"/>
    <p:sldId id="806" r:id="rId49"/>
    <p:sldId id="807" r:id="rId50"/>
    <p:sldId id="808" r:id="rId51"/>
    <p:sldId id="859" r:id="rId52"/>
    <p:sldId id="861" r:id="rId53"/>
    <p:sldId id="905" r:id="rId54"/>
    <p:sldId id="906" r:id="rId55"/>
    <p:sldId id="908" r:id="rId56"/>
    <p:sldId id="909" r:id="rId57"/>
    <p:sldId id="1103" r:id="rId58"/>
    <p:sldId id="1104" r:id="rId59"/>
    <p:sldId id="919" r:id="rId60"/>
    <p:sldId id="910" r:id="rId61"/>
    <p:sldId id="568" r:id="rId62"/>
    <p:sldId id="570" r:id="rId63"/>
    <p:sldId id="573" r:id="rId64"/>
    <p:sldId id="578" r:id="rId65"/>
    <p:sldId id="579" r:id="rId66"/>
    <p:sldId id="580" r:id="rId67"/>
    <p:sldId id="593" r:id="rId68"/>
    <p:sldId id="594" r:id="rId69"/>
    <p:sldId id="595" r:id="rId70"/>
    <p:sldId id="818" r:id="rId71"/>
    <p:sldId id="819" r:id="rId72"/>
    <p:sldId id="820" r:id="rId73"/>
    <p:sldId id="821" r:id="rId74"/>
    <p:sldId id="822" r:id="rId75"/>
    <p:sldId id="823" r:id="rId76"/>
    <p:sldId id="824" r:id="rId77"/>
    <p:sldId id="825" r:id="rId78"/>
    <p:sldId id="826" r:id="rId79"/>
    <p:sldId id="827" r:id="rId80"/>
    <p:sldId id="828" r:id="rId81"/>
    <p:sldId id="829" r:id="rId82"/>
    <p:sldId id="830" r:id="rId83"/>
    <p:sldId id="831" r:id="rId84"/>
    <p:sldId id="832" r:id="rId85"/>
    <p:sldId id="833" r:id="rId86"/>
    <p:sldId id="834" r:id="rId87"/>
    <p:sldId id="843" r:id="rId88"/>
    <p:sldId id="844" r:id="rId89"/>
    <p:sldId id="845" r:id="rId90"/>
    <p:sldId id="846" r:id="rId91"/>
    <p:sldId id="847" r:id="rId92"/>
    <p:sldId id="848" r:id="rId93"/>
    <p:sldId id="849" r:id="rId94"/>
    <p:sldId id="850" r:id="rId95"/>
    <p:sldId id="851" r:id="rId96"/>
    <p:sldId id="852" r:id="rId97"/>
    <p:sldId id="853" r:id="rId98"/>
    <p:sldId id="854" r:id="rId99"/>
    <p:sldId id="855" r:id="rId100"/>
    <p:sldId id="856" r:id="rId101"/>
    <p:sldId id="857" r:id="rId102"/>
    <p:sldId id="858" r:id="rId103"/>
    <p:sldId id="652" r:id="rId104"/>
    <p:sldId id="653" r:id="rId105"/>
    <p:sldId id="654" r:id="rId106"/>
    <p:sldId id="655" r:id="rId107"/>
    <p:sldId id="656" r:id="rId108"/>
    <p:sldId id="657" r:id="rId109"/>
    <p:sldId id="658" r:id="rId110"/>
    <p:sldId id="659" r:id="rId111"/>
    <p:sldId id="660" r:id="rId112"/>
    <p:sldId id="661" r:id="rId113"/>
    <p:sldId id="662" r:id="rId114"/>
    <p:sldId id="663" r:id="rId115"/>
    <p:sldId id="664" r:id="rId116"/>
    <p:sldId id="665" r:id="rId117"/>
    <p:sldId id="1127" r:id="rId118"/>
    <p:sldId id="1128" r:id="rId119"/>
    <p:sldId id="947" r:id="rId120"/>
    <p:sldId id="965" r:id="rId121"/>
    <p:sldId id="790" r:id="rId122"/>
    <p:sldId id="960" r:id="rId123"/>
    <p:sldId id="961" r:id="rId124"/>
    <p:sldId id="962" r:id="rId125"/>
    <p:sldId id="933" r:id="rId126"/>
    <p:sldId id="934" r:id="rId127"/>
    <p:sldId id="892" r:id="rId128"/>
    <p:sldId id="893" r:id="rId129"/>
    <p:sldId id="1129" r:id="rId130"/>
    <p:sldId id="1107" r:id="rId1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snapToObjects="1">
      <p:cViewPr varScale="1">
        <p:scale>
          <a:sx n="85" d="100"/>
          <a:sy n="85" d="100"/>
        </p:scale>
        <p:origin x="752"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38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FF35A-3DE5-4570-9414-901B55DC7E73}" type="datetimeFigureOut">
              <a:rPr lang="pt-BR" smtClean="0"/>
              <a:pPr/>
              <a:t>06/07/2021</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E62A-ADA5-4992-A71B-B4BBCE3A9E8A}" type="slidenum">
              <a:rPr lang="pt-BR" smtClean="0"/>
              <a:pPr/>
              <a:t>‹nº›</a:t>
            </a:fld>
            <a:endParaRPr lang="pt-BR"/>
          </a:p>
        </p:txBody>
      </p:sp>
    </p:spTree>
    <p:extLst>
      <p:ext uri="{BB962C8B-B14F-4D97-AF65-F5344CB8AC3E}">
        <p14:creationId xmlns:p14="http://schemas.microsoft.com/office/powerpoint/2010/main" val="418463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22"/>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SzPct val="25000"/>
            </a:pPr>
            <a:fld id="{9B92E34D-AF81-4354-BCC0-FCC6C00BBC0F}" type="slidenum">
              <a:rPr lang="pt-BR" altLang="pt-BR" sz="1200">
                <a:solidFill>
                  <a:srgbClr val="000000"/>
                </a:solidFill>
                <a:cs typeface="Arial" panose="020B0604020202020204" pitchFamily="34" charset="0"/>
                <a:sym typeface="Arial" panose="020B0604020202020204" pitchFamily="34" charset="0"/>
              </a:rPr>
              <a:pPr algn="r">
                <a:buSzPct val="25000"/>
              </a:pPr>
              <a:t>2</a:t>
            </a:fld>
            <a:endParaRPr lang="pt-BR" altLang="pt-BR" sz="1200">
              <a:solidFill>
                <a:srgbClr val="000000"/>
              </a:solidFill>
              <a:cs typeface="Arial" panose="020B0604020202020204" pitchFamily="34" charset="0"/>
              <a:sym typeface="Arial" panose="020B0604020202020204" pitchFamily="34" charset="0"/>
            </a:endParaRPr>
          </a:p>
        </p:txBody>
      </p:sp>
      <p:sp>
        <p:nvSpPr>
          <p:cNvPr id="12291" name="Shape 123"/>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2292" name="Shape 124"/>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buSzPct val="25000"/>
            </a:pPr>
            <a:endParaRPr lang="pt-BR" altLang="pt-BR">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14199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11</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ED1C36FE-64FE-4FE1-A030-66A7D4FCA721}" type="slidenum">
              <a:rPr lang="pt-BR" altLang="pt-BR" sz="1200">
                <a:solidFill>
                  <a:schemeClr val="tx1"/>
                </a:solidFill>
              </a:rPr>
              <a:pPr algn="r" eaLnBrk="1" hangingPunct="1"/>
              <a:t>105</a:t>
            </a:fld>
            <a:endParaRPr lang="pt-BR" altLang="pt-BR" sz="1200">
              <a:solidFill>
                <a:schemeClr val="tx1"/>
              </a:solidFill>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6482718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EBF1ABC0-5ADF-41D0-9FD6-BD7D37840564}" type="slidenum">
              <a:rPr lang="pt-BR" altLang="pt-BR" sz="1200">
                <a:solidFill>
                  <a:srgbClr val="000000"/>
                </a:solidFill>
              </a:rPr>
              <a:pPr algn="r" eaLnBrk="1" hangingPunct="1"/>
              <a:t>106</a:t>
            </a:fld>
            <a:endParaRPr lang="pt-BR" altLang="pt-BR" sz="1200">
              <a:solidFill>
                <a:srgbClr val="000000"/>
              </a:solidFill>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866257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0AEDEDF9-7682-4139-9500-261C10887C7E}" type="slidenum">
              <a:rPr lang="pt-BR" altLang="pt-BR" sz="1200">
                <a:solidFill>
                  <a:srgbClr val="000000"/>
                </a:solidFill>
              </a:rPr>
              <a:pPr algn="r" eaLnBrk="1" hangingPunct="1"/>
              <a:t>107</a:t>
            </a:fld>
            <a:endParaRPr lang="pt-BR" altLang="pt-BR" sz="1200">
              <a:solidFill>
                <a:srgbClr val="000000"/>
              </a:solidFill>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835465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94E325BB-0A55-4439-9A41-F47A550CB6D8}" type="slidenum">
              <a:rPr lang="pt-BR" altLang="pt-BR" sz="1200">
                <a:solidFill>
                  <a:srgbClr val="000000"/>
                </a:solidFill>
              </a:rPr>
              <a:pPr algn="r" eaLnBrk="1" hangingPunct="1"/>
              <a:t>108</a:t>
            </a:fld>
            <a:endParaRPr lang="pt-BR" altLang="pt-BR" sz="1200">
              <a:solidFill>
                <a:srgbClr val="000000"/>
              </a:solidFill>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3277251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B7DCF4D6-305C-4338-BDD0-7E319E25D02E}" type="slidenum">
              <a:rPr lang="pt-BR" altLang="pt-BR" sz="1200">
                <a:solidFill>
                  <a:srgbClr val="000000"/>
                </a:solidFill>
              </a:rPr>
              <a:pPr algn="r" eaLnBrk="1" hangingPunct="1"/>
              <a:t>109</a:t>
            </a:fld>
            <a:endParaRPr lang="pt-BR" altLang="pt-BR" sz="1200">
              <a:solidFill>
                <a:srgbClr val="000000"/>
              </a:solidFill>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4036385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87675037-C0A8-4098-8BFD-5A2FC8DA1B56}" type="slidenum">
              <a:rPr lang="pt-BR" altLang="pt-BR" sz="1200">
                <a:solidFill>
                  <a:srgbClr val="000000"/>
                </a:solidFill>
              </a:rPr>
              <a:pPr algn="r" eaLnBrk="1" hangingPunct="1"/>
              <a:t>110</a:t>
            </a:fld>
            <a:endParaRPr lang="pt-BR" altLang="pt-BR" sz="1200">
              <a:solidFill>
                <a:srgbClr val="000000"/>
              </a:solidFill>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482555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BEDEE009-EADD-49D7-B080-4AAD534B45AB}" type="slidenum">
              <a:rPr lang="pt-BR" altLang="pt-BR" sz="1200">
                <a:solidFill>
                  <a:srgbClr val="000000"/>
                </a:solidFill>
              </a:rPr>
              <a:pPr algn="r" eaLnBrk="1" hangingPunct="1"/>
              <a:t>111</a:t>
            </a:fld>
            <a:endParaRPr lang="pt-BR" altLang="pt-BR" sz="1200">
              <a:solidFill>
                <a:srgbClr val="000000"/>
              </a:solidFill>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977769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B279DF1B-482F-4EA2-A9A1-2025D0E9052A}" type="slidenum">
              <a:rPr lang="pt-BR" altLang="pt-BR" sz="1200">
                <a:solidFill>
                  <a:srgbClr val="000000"/>
                </a:solidFill>
              </a:rPr>
              <a:pPr algn="r" eaLnBrk="1" hangingPunct="1"/>
              <a:t>112</a:t>
            </a:fld>
            <a:endParaRPr lang="pt-BR" altLang="pt-BR" sz="1200">
              <a:solidFill>
                <a:srgbClr val="000000"/>
              </a:solidFill>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959634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60ACDE06-936D-4CDD-B710-C1A9E836D86A}" type="slidenum">
              <a:rPr lang="pt-BR" altLang="pt-BR" sz="1200">
                <a:solidFill>
                  <a:srgbClr val="000000"/>
                </a:solidFill>
              </a:rPr>
              <a:pPr algn="r" eaLnBrk="1" hangingPunct="1"/>
              <a:t>113</a:t>
            </a:fld>
            <a:endParaRPr lang="pt-BR" altLang="pt-BR" sz="1200">
              <a:solidFill>
                <a:srgbClr val="000000"/>
              </a:solidFill>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3645947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18BD4AA3-108D-4B38-A9F9-7DB686139C24}" type="slidenum">
              <a:rPr lang="pt-BR" altLang="pt-BR" sz="1200">
                <a:solidFill>
                  <a:srgbClr val="000000"/>
                </a:solidFill>
              </a:rPr>
              <a:pPr algn="r" eaLnBrk="1" hangingPunct="1"/>
              <a:t>114</a:t>
            </a:fld>
            <a:endParaRPr lang="pt-BR" altLang="pt-BR" sz="1200">
              <a:solidFill>
                <a:srgbClr val="000000"/>
              </a:solidFill>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08228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12</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AEFC6249-82B5-4E4D-95D9-529B53E6209D}" type="slidenum">
              <a:rPr lang="pt-BR" altLang="pt-BR" sz="1200">
                <a:solidFill>
                  <a:srgbClr val="000000"/>
                </a:solidFill>
              </a:rPr>
              <a:pPr algn="r" eaLnBrk="1" hangingPunct="1"/>
              <a:t>115</a:t>
            </a:fld>
            <a:endParaRPr lang="pt-BR" altLang="pt-BR" sz="1200">
              <a:solidFill>
                <a:srgbClr val="000000"/>
              </a:solidFill>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125609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F7B8CE2E-57DB-40A9-BB8B-ED735A9E8097}" type="slidenum">
              <a:rPr lang="pt-BR" altLang="pt-BR" sz="1200">
                <a:solidFill>
                  <a:srgbClr val="000000"/>
                </a:solidFill>
              </a:rPr>
              <a:pPr algn="r" eaLnBrk="1" hangingPunct="1"/>
              <a:t>116</a:t>
            </a:fld>
            <a:endParaRPr lang="pt-BR" altLang="pt-BR" sz="1200">
              <a:solidFill>
                <a:srgbClr val="000000"/>
              </a:solidFill>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0672344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22"/>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SzPct val="25000"/>
            </a:pPr>
            <a:fld id="{9B92E34D-AF81-4354-BCC0-FCC6C00BBC0F}" type="slidenum">
              <a:rPr lang="pt-BR" altLang="pt-BR" sz="1200">
                <a:solidFill>
                  <a:srgbClr val="000000"/>
                </a:solidFill>
                <a:cs typeface="Arial" panose="020B0604020202020204" pitchFamily="34" charset="0"/>
                <a:sym typeface="Arial" panose="020B0604020202020204" pitchFamily="34" charset="0"/>
              </a:rPr>
              <a:pPr algn="r">
                <a:buSzPct val="25000"/>
              </a:pPr>
              <a:t>117</a:t>
            </a:fld>
            <a:endParaRPr lang="pt-BR" altLang="pt-BR" sz="1200">
              <a:solidFill>
                <a:srgbClr val="000000"/>
              </a:solidFill>
              <a:cs typeface="Arial" panose="020B0604020202020204" pitchFamily="34" charset="0"/>
              <a:sym typeface="Arial" panose="020B0604020202020204" pitchFamily="34" charset="0"/>
            </a:endParaRPr>
          </a:p>
        </p:txBody>
      </p:sp>
      <p:sp>
        <p:nvSpPr>
          <p:cNvPr id="12291" name="Shape 123"/>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2292" name="Shape 124"/>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buSzPct val="25000"/>
            </a:pPr>
            <a:endParaRPr lang="pt-BR" altLang="pt-BR">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45134920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22"/>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SzPct val="25000"/>
            </a:pPr>
            <a:fld id="{9B92E34D-AF81-4354-BCC0-FCC6C00BBC0F}" type="slidenum">
              <a:rPr lang="pt-BR" altLang="pt-BR" sz="1200">
                <a:solidFill>
                  <a:srgbClr val="000000"/>
                </a:solidFill>
                <a:cs typeface="Arial" panose="020B0604020202020204" pitchFamily="34" charset="0"/>
                <a:sym typeface="Arial" panose="020B0604020202020204" pitchFamily="34" charset="0"/>
              </a:rPr>
              <a:pPr algn="r">
                <a:buSzPct val="25000"/>
              </a:pPr>
              <a:t>118</a:t>
            </a:fld>
            <a:endParaRPr lang="pt-BR" altLang="pt-BR" sz="1200">
              <a:solidFill>
                <a:srgbClr val="000000"/>
              </a:solidFill>
              <a:cs typeface="Arial" panose="020B0604020202020204" pitchFamily="34" charset="0"/>
              <a:sym typeface="Arial" panose="020B0604020202020204" pitchFamily="34" charset="0"/>
            </a:endParaRPr>
          </a:p>
        </p:txBody>
      </p:sp>
      <p:sp>
        <p:nvSpPr>
          <p:cNvPr id="12291" name="Shape 123"/>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2292" name="Shape 124"/>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buSzPct val="25000"/>
            </a:pPr>
            <a:endParaRPr lang="pt-BR" altLang="pt-BR">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42738145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119</a:t>
            </a:fld>
            <a:endParaRPr lang="en-US" sz="1200" b="0" i="0" u="none" strike="noStrike" cap="none">
              <a:solidFill>
                <a:srgbClr val="000000"/>
              </a:solidFill>
              <a:latin typeface="Arial"/>
              <a:ea typeface="Arial"/>
              <a:cs typeface="Arial"/>
              <a:sym typeface="Arial"/>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14803041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120</a:t>
            </a:fld>
            <a:endParaRPr lang="en-US" sz="1200" b="0" i="0" u="none" strike="noStrike" cap="none">
              <a:solidFill>
                <a:srgbClr val="000000"/>
              </a:solidFill>
              <a:latin typeface="Arial"/>
              <a:ea typeface="Arial"/>
              <a:cs typeface="Arial"/>
              <a:sym typeface="Arial"/>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34837006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121</a:t>
            </a:fld>
            <a:endParaRPr lang="en-US" sz="1200" b="0" i="0" u="none" strike="noStrike" cap="none">
              <a:solidFill>
                <a:srgbClr val="000000"/>
              </a:solidFill>
              <a:latin typeface="Arial"/>
              <a:ea typeface="Arial"/>
              <a:cs typeface="Arial"/>
              <a:sym typeface="Arial"/>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412037940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122</a:t>
            </a:fld>
            <a:endParaRPr lang="en-US" sz="1200" b="0" i="0" u="none" strike="noStrike" cap="none">
              <a:solidFill>
                <a:srgbClr val="000000"/>
              </a:solidFill>
              <a:latin typeface="Arial"/>
              <a:ea typeface="Arial"/>
              <a:cs typeface="Arial"/>
              <a:sym typeface="Arial"/>
            </a:endParaRPr>
          </a:p>
        </p:txBody>
      </p:sp>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8356849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123</a:t>
            </a:fld>
            <a:endParaRPr lang="en-US" sz="1200" b="0" i="0" u="none" strike="noStrike" cap="none">
              <a:solidFill>
                <a:srgbClr val="000000"/>
              </a:solidFill>
              <a:latin typeface="Arial"/>
              <a:ea typeface="Arial"/>
              <a:cs typeface="Arial"/>
              <a:sym typeface="Arial"/>
            </a:endParaRPr>
          </a:p>
        </p:txBody>
      </p:sp>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63765126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124</a:t>
            </a:fld>
            <a:endParaRPr lang="en-US" sz="1200" b="0" i="0" u="none" strike="noStrike" cap="none">
              <a:solidFill>
                <a:srgbClr val="000000"/>
              </a:solidFill>
              <a:latin typeface="Arial"/>
              <a:ea typeface="Arial"/>
              <a:cs typeface="Arial"/>
              <a:sym typeface="Arial"/>
            </a:endParaRPr>
          </a:p>
        </p:txBody>
      </p:sp>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359021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13</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125</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96326217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126</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257494813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127</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38680722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128</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351064240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22"/>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SzPct val="25000"/>
            </a:pPr>
            <a:fld id="{9B92E34D-AF81-4354-BCC0-FCC6C00BBC0F}" type="slidenum">
              <a:rPr lang="pt-BR" altLang="pt-BR" sz="1200">
                <a:solidFill>
                  <a:srgbClr val="000000"/>
                </a:solidFill>
                <a:cs typeface="Arial" panose="020B0604020202020204" pitchFamily="34" charset="0"/>
                <a:sym typeface="Arial" panose="020B0604020202020204" pitchFamily="34" charset="0"/>
              </a:rPr>
              <a:pPr algn="r">
                <a:buSzPct val="25000"/>
              </a:pPr>
              <a:t>129</a:t>
            </a:fld>
            <a:endParaRPr lang="pt-BR" altLang="pt-BR" sz="1200">
              <a:solidFill>
                <a:srgbClr val="000000"/>
              </a:solidFill>
              <a:cs typeface="Arial" panose="020B0604020202020204" pitchFamily="34" charset="0"/>
              <a:sym typeface="Arial" panose="020B0604020202020204" pitchFamily="34" charset="0"/>
            </a:endParaRPr>
          </a:p>
        </p:txBody>
      </p:sp>
      <p:sp>
        <p:nvSpPr>
          <p:cNvPr id="12291" name="Shape 123"/>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2292" name="Shape 124"/>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buSzPct val="25000"/>
            </a:pPr>
            <a:endParaRPr lang="pt-BR" altLang="pt-BR">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665889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130</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128611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14</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15</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16</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17</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18</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19</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20</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3</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1216515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21</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290723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22</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2032446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23</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4239291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24</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3381214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25</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3498551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26</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27</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28</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29</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30</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4</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3746546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31</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32</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33</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34</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849688"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16DC211D-7933-4224-B4ED-DC722DA78926}" type="slidenum">
              <a:rPr lang="pt-BR" altLang="pt-BR" sz="1200">
                <a:solidFill>
                  <a:srgbClr val="000000"/>
                </a:solidFill>
              </a:rPr>
              <a:pPr algn="r" eaLnBrk="1" hangingPunct="1"/>
              <a:t>39</a:t>
            </a:fld>
            <a:endParaRPr lang="pt-BR" altLang="pt-BR" sz="1200">
              <a:solidFill>
                <a:srgbClr val="000000"/>
              </a:solidFill>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40038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49688"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4B7B3072-3038-4DF8-AF17-0D0F2327BA0B}" type="slidenum">
              <a:rPr lang="pt-BR" altLang="pt-BR" sz="1200">
                <a:solidFill>
                  <a:srgbClr val="000000"/>
                </a:solidFill>
              </a:rPr>
              <a:pPr algn="r" eaLnBrk="1" hangingPunct="1"/>
              <a:t>40</a:t>
            </a:fld>
            <a:endParaRPr lang="pt-BR" altLang="pt-BR" sz="1200">
              <a:solidFill>
                <a:srgbClr val="000000"/>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97094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49688"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F3FAE082-3C13-445B-8BC1-AB62147DD594}" type="slidenum">
              <a:rPr lang="pt-BR" altLang="pt-BR" sz="1200">
                <a:solidFill>
                  <a:srgbClr val="000000"/>
                </a:solidFill>
              </a:rPr>
              <a:pPr algn="r" eaLnBrk="1" hangingPunct="1"/>
              <a:t>41</a:t>
            </a:fld>
            <a:endParaRPr lang="pt-BR" altLang="pt-BR" sz="1200">
              <a:solidFill>
                <a:srgbClr val="000000"/>
              </a:solidFill>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14775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49688"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263A8FF5-A9B3-41A0-8CD0-595476AB3335}" type="slidenum">
              <a:rPr lang="pt-BR" altLang="pt-BR" sz="1200">
                <a:solidFill>
                  <a:srgbClr val="000000"/>
                </a:solidFill>
              </a:rPr>
              <a:pPr algn="r" eaLnBrk="1" hangingPunct="1"/>
              <a:t>42</a:t>
            </a:fld>
            <a:endParaRPr lang="pt-BR" altLang="pt-BR" sz="1200">
              <a:solidFill>
                <a:srgbClr val="000000"/>
              </a:solidFill>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51586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49688"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6AE1F0CD-43C4-4D1E-BC6F-2D879C14CC07}" type="slidenum">
              <a:rPr lang="pt-BR" altLang="pt-BR" sz="1200">
                <a:solidFill>
                  <a:srgbClr val="000000"/>
                </a:solidFill>
              </a:rPr>
              <a:pPr algn="r" eaLnBrk="1" hangingPunct="1"/>
              <a:t>43</a:t>
            </a:fld>
            <a:endParaRPr lang="pt-BR" altLang="pt-BR" sz="1200">
              <a:solidFill>
                <a:srgbClr val="000000"/>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84765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Shape 176"/>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34819" name="Shape 177"/>
          <p:cNvSpPr txBox="1">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buSzPct val="25000"/>
            </a:pPr>
            <a:endParaRPr lang="pt-BR" altLang="pt-BR">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1462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5</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29610395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Shape 202"/>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SzPct val="25000"/>
            </a:pPr>
            <a:fld id="{1A4E865A-9EA5-40B4-960D-E09CB1A33615}" type="slidenum">
              <a:rPr lang="pt-BR" altLang="pt-BR" sz="1200">
                <a:solidFill>
                  <a:srgbClr val="000000"/>
                </a:solidFill>
                <a:cs typeface="Arial" panose="020B0604020202020204" pitchFamily="34" charset="0"/>
                <a:sym typeface="Arial" panose="020B0604020202020204" pitchFamily="34" charset="0"/>
              </a:rPr>
              <a:pPr algn="r">
                <a:buSzPct val="25000"/>
              </a:pPr>
              <a:t>45</a:t>
            </a:fld>
            <a:endParaRPr lang="pt-BR" altLang="pt-BR" sz="1200">
              <a:solidFill>
                <a:srgbClr val="000000"/>
              </a:solidFill>
              <a:cs typeface="Arial" panose="020B0604020202020204" pitchFamily="34" charset="0"/>
              <a:sym typeface="Arial" panose="020B0604020202020204" pitchFamily="34" charset="0"/>
            </a:endParaRPr>
          </a:p>
        </p:txBody>
      </p:sp>
      <p:sp>
        <p:nvSpPr>
          <p:cNvPr id="45059" name="Shape 203"/>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45060" name="Shape 204"/>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buSzPct val="25000"/>
            </a:pPr>
            <a:endParaRPr lang="pt-BR" altLang="pt-BR">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81068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0A24C2D9-9C7E-4DCB-83C8-8DE583BB930C}" type="slidenum">
              <a:rPr lang="pt-BR" altLang="pt-BR"/>
              <a:pPr algn="r" eaLnBrk="1" hangingPunct="1">
                <a:spcBef>
                  <a:spcPct val="0"/>
                </a:spcBef>
              </a:pPr>
              <a:t>46</a:t>
            </a:fld>
            <a:endParaRPr lang="pt-BR" altLang="pt-B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3413262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47</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873757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48</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840510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49</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8494922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50</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5720049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51</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4226535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52</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36545079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5489E34E-962E-4397-ADBE-0FA8B79A13F9}" type="slidenum">
              <a:rPr lang="pt-BR" altLang="pt-BR" sz="1200">
                <a:solidFill>
                  <a:srgbClr val="000000"/>
                </a:solidFill>
              </a:rPr>
              <a:pPr algn="r" eaLnBrk="1" hangingPunct="1"/>
              <a:t>53</a:t>
            </a:fld>
            <a:endParaRPr lang="pt-BR" altLang="pt-BR" sz="1200">
              <a:solidFill>
                <a:srgbClr val="000000"/>
              </a:solidFill>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67513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122EF1E4-A935-453A-BA26-62BD0D4602E6}" type="slidenum">
              <a:rPr lang="pt-BR" altLang="pt-BR" sz="1200">
                <a:solidFill>
                  <a:srgbClr val="000000"/>
                </a:solidFill>
              </a:rPr>
              <a:pPr algn="r" eaLnBrk="1" hangingPunct="1"/>
              <a:t>54</a:t>
            </a:fld>
            <a:endParaRPr lang="pt-BR" altLang="pt-BR" sz="1200">
              <a:solidFill>
                <a:srgbClr val="000000"/>
              </a:solidFill>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0438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6</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0549BEC3-B079-451E-A489-939FF3E92E01}" type="slidenum">
              <a:rPr lang="pt-BR" altLang="pt-BR" sz="1200">
                <a:solidFill>
                  <a:srgbClr val="000000"/>
                </a:solidFill>
              </a:rPr>
              <a:pPr algn="r" eaLnBrk="1" hangingPunct="1"/>
              <a:t>55</a:t>
            </a:fld>
            <a:endParaRPr lang="pt-BR" altLang="pt-BR" sz="1200">
              <a:solidFill>
                <a:srgbClr val="000000"/>
              </a:solidFill>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694900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F36F0706-0DDF-46FE-818C-DB3437D34FD7}" type="slidenum">
              <a:rPr lang="pt-BR" altLang="pt-BR" sz="1200">
                <a:solidFill>
                  <a:srgbClr val="000000"/>
                </a:solidFill>
              </a:rPr>
              <a:pPr algn="r" eaLnBrk="1" hangingPunct="1"/>
              <a:t>56</a:t>
            </a:fld>
            <a:endParaRPr lang="pt-BR" altLang="pt-BR" sz="1200">
              <a:solidFill>
                <a:srgbClr val="000000"/>
              </a:solidFill>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114476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57</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58</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59</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8841569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3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a:buClr>
                <a:srgbClr val="000000"/>
              </a:buClr>
              <a:buSzPct val="25000"/>
              <a:buFont typeface="Arial" panose="020B0604020202020204" pitchFamily="34" charset="0"/>
              <a:buNone/>
            </a:pPr>
            <a:fld id="{C176D236-B38B-4E10-B20A-353B2E09E3D6}" type="slidenum">
              <a:rPr lang="en-US" altLang="pt-BR" sz="1200">
                <a:solidFill>
                  <a:srgbClr val="000000"/>
                </a:solidFill>
                <a:cs typeface="Arial" panose="020B0604020202020204" pitchFamily="34" charset="0"/>
                <a:sym typeface="Arial" panose="020B0604020202020204" pitchFamily="34" charset="0"/>
              </a:rPr>
              <a:pPr algn="r">
                <a:buClr>
                  <a:srgbClr val="000000"/>
                </a:buClr>
                <a:buSzPct val="25000"/>
                <a:buFont typeface="Arial" panose="020B0604020202020204" pitchFamily="34" charset="0"/>
                <a:buNone/>
              </a:pPr>
              <a:t>60</a:t>
            </a:fld>
            <a:endParaRPr lang="en-US" altLang="pt-BR" sz="1200">
              <a:solidFill>
                <a:srgbClr val="000000"/>
              </a:solidFill>
              <a:cs typeface="Arial" panose="020B0604020202020204" pitchFamily="34" charset="0"/>
              <a:sym typeface="Arial" panose="020B0604020202020204" pitchFamily="34" charset="0"/>
            </a:endParaRPr>
          </a:p>
        </p:txBody>
      </p:sp>
      <p:sp>
        <p:nvSpPr>
          <p:cNvPr id="10243" name="Shape 132"/>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sp>
      <p:sp>
        <p:nvSpPr>
          <p:cNvPr id="10244" name="Shape 13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pt-BR" altLang="pt-BR">
              <a:latin typeface="Arial" panose="020B0604020202020204" pitchFamily="34" charset="0"/>
            </a:endParaRPr>
          </a:p>
        </p:txBody>
      </p:sp>
    </p:spTree>
    <p:extLst>
      <p:ext uri="{BB962C8B-B14F-4D97-AF65-F5344CB8AC3E}">
        <p14:creationId xmlns:p14="http://schemas.microsoft.com/office/powerpoint/2010/main" val="14135887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49688"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6467425E-7BC8-4769-B270-9F49350A766D}" type="slidenum">
              <a:rPr lang="pt-BR" altLang="pt-BR" sz="1200">
                <a:solidFill>
                  <a:srgbClr val="000000"/>
                </a:solidFill>
              </a:rPr>
              <a:pPr algn="r" eaLnBrk="1" hangingPunct="1"/>
              <a:t>61</a:t>
            </a:fld>
            <a:endParaRPr lang="pt-BR" altLang="pt-BR" sz="1200">
              <a:solidFill>
                <a:srgbClr val="000000"/>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395447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49688"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E28033E1-F214-466D-9466-EBB1B0A13BA9}" type="slidenum">
              <a:rPr lang="pt-BR" altLang="pt-BR" sz="1200">
                <a:solidFill>
                  <a:srgbClr val="000000"/>
                </a:solidFill>
              </a:rPr>
              <a:pPr algn="r" eaLnBrk="1" hangingPunct="1"/>
              <a:t>62</a:t>
            </a:fld>
            <a:endParaRPr lang="pt-BR" altLang="pt-BR" sz="1200">
              <a:solidFill>
                <a:srgbClr val="000000"/>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901408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49688"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D97D3757-144C-4E90-8D2F-7DE39FF542E8}" type="slidenum">
              <a:rPr lang="pt-BR" altLang="pt-BR" sz="1200">
                <a:solidFill>
                  <a:srgbClr val="000000"/>
                </a:solidFill>
              </a:rPr>
              <a:pPr algn="r" eaLnBrk="1" hangingPunct="1"/>
              <a:t>63</a:t>
            </a:fld>
            <a:endParaRPr lang="pt-BR" altLang="pt-BR" sz="1200">
              <a:solidFill>
                <a:srgbClr val="000000"/>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627290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E416CE2A-6A6C-47FE-B9E2-953C0C01B2BF}" type="slidenum">
              <a:rPr lang="pt-BR" altLang="pt-BR" sz="1200">
                <a:solidFill>
                  <a:schemeClr val="tx1"/>
                </a:solidFill>
              </a:rPr>
              <a:pPr algn="r" eaLnBrk="1" hangingPunct="1"/>
              <a:t>64</a:t>
            </a:fld>
            <a:endParaRPr lang="pt-BR" altLang="pt-BR" sz="120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89533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7</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AD867E0A-557E-4F4A-9C12-C5C893B4419D}" type="slidenum">
              <a:rPr lang="pt-BR" altLang="pt-BR" sz="1200">
                <a:solidFill>
                  <a:schemeClr val="tx1"/>
                </a:solidFill>
              </a:rPr>
              <a:pPr algn="r" eaLnBrk="1" hangingPunct="1"/>
              <a:t>65</a:t>
            </a:fld>
            <a:endParaRPr lang="pt-BR" altLang="pt-BR" sz="1200">
              <a:solidFill>
                <a:schemeClr val="tx1"/>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529391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1644399E-BCEF-4767-9222-0112156B2381}" type="slidenum">
              <a:rPr lang="pt-BR" altLang="pt-BR" sz="1200">
                <a:solidFill>
                  <a:schemeClr val="tx1"/>
                </a:solidFill>
              </a:rPr>
              <a:pPr algn="r" eaLnBrk="1" hangingPunct="1"/>
              <a:t>66</a:t>
            </a:fld>
            <a:endParaRPr lang="pt-BR" altLang="pt-BR" sz="1200">
              <a:solidFill>
                <a:schemeClr val="tx1"/>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5480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25DBBC6C-8CCB-4FE8-B69F-AA44FC41D2A4}" type="slidenum">
              <a:rPr lang="pt-BR" altLang="pt-BR" sz="1200">
                <a:solidFill>
                  <a:srgbClr val="000000"/>
                </a:solidFill>
              </a:rPr>
              <a:pPr algn="r" eaLnBrk="1" hangingPunct="1"/>
              <a:t>67</a:t>
            </a:fld>
            <a:endParaRPr lang="pt-BR" altLang="pt-BR" sz="1200">
              <a:solidFill>
                <a:srgbClr val="000000"/>
              </a:solidFill>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407188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DFC0493F-67CB-4542-BD3A-DA020E8F16DA}" type="slidenum">
              <a:rPr lang="pt-BR" altLang="pt-BR" sz="1200">
                <a:solidFill>
                  <a:srgbClr val="000000"/>
                </a:solidFill>
              </a:rPr>
              <a:pPr algn="r" eaLnBrk="1" hangingPunct="1"/>
              <a:t>68</a:t>
            </a:fld>
            <a:endParaRPr lang="pt-BR" altLang="pt-BR" sz="1200">
              <a:solidFill>
                <a:srgbClr val="000000"/>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2277022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C4650554-8535-414B-A9BC-1F542873AC95}" type="slidenum">
              <a:rPr lang="pt-BR" altLang="pt-BR" sz="1200">
                <a:solidFill>
                  <a:srgbClr val="000000"/>
                </a:solidFill>
              </a:rPr>
              <a:pPr algn="r" eaLnBrk="1" hangingPunct="1"/>
              <a:t>69</a:t>
            </a:fld>
            <a:endParaRPr lang="pt-BR" altLang="pt-BR" sz="1200">
              <a:solidFill>
                <a:srgbClr val="000000"/>
              </a:solidFill>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175486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7776FCB7-2E09-4BC0-8BA0-71A6BABCAD1A}" type="slidenum">
              <a:rPr lang="pt-BR" altLang="pt-BR" sz="1200">
                <a:solidFill>
                  <a:srgbClr val="000000"/>
                </a:solidFill>
              </a:rPr>
              <a:pPr algn="r" eaLnBrk="1" hangingPunct="1"/>
              <a:t>70</a:t>
            </a:fld>
            <a:endParaRPr lang="pt-BR" altLang="pt-BR" sz="1200">
              <a:solidFill>
                <a:srgbClr val="000000"/>
              </a:solidFill>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59491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A6260BFF-C862-4B99-A1DD-AEB4A4E93A95}" type="slidenum">
              <a:rPr lang="pt-BR" altLang="pt-BR" sz="1200">
                <a:solidFill>
                  <a:srgbClr val="000000"/>
                </a:solidFill>
              </a:rPr>
              <a:pPr algn="r" eaLnBrk="1" hangingPunct="1"/>
              <a:t>71</a:t>
            </a:fld>
            <a:endParaRPr lang="pt-BR" altLang="pt-BR" sz="1200">
              <a:solidFill>
                <a:srgbClr val="000000"/>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212485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3A09B018-7C37-4C2B-9F03-57EFC3FF6FEC}" type="slidenum">
              <a:rPr lang="pt-BR" altLang="pt-BR" sz="1200">
                <a:solidFill>
                  <a:srgbClr val="000000"/>
                </a:solidFill>
              </a:rPr>
              <a:pPr algn="r" eaLnBrk="1" hangingPunct="1"/>
              <a:t>72</a:t>
            </a:fld>
            <a:endParaRPr lang="pt-BR" altLang="pt-BR" sz="1200">
              <a:solidFill>
                <a:srgbClr val="000000"/>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422763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9C474BE3-2C4A-494C-9BF6-ED9587B41B47}" type="slidenum">
              <a:rPr lang="pt-BR" altLang="pt-BR" sz="1200">
                <a:solidFill>
                  <a:srgbClr val="000000"/>
                </a:solidFill>
              </a:rPr>
              <a:pPr algn="r" eaLnBrk="1" hangingPunct="1"/>
              <a:t>73</a:t>
            </a:fld>
            <a:endParaRPr lang="pt-BR" altLang="pt-BR" sz="1200">
              <a:solidFill>
                <a:srgbClr val="000000"/>
              </a:solidFill>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123746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192E4056-D609-4263-9AD3-853A683C9EDA}" type="slidenum">
              <a:rPr lang="pt-BR" altLang="pt-BR" sz="1200">
                <a:solidFill>
                  <a:srgbClr val="000000"/>
                </a:solidFill>
              </a:rPr>
              <a:pPr algn="r" eaLnBrk="1" hangingPunct="1"/>
              <a:t>74</a:t>
            </a:fld>
            <a:endParaRPr lang="pt-BR" altLang="pt-BR" sz="1200">
              <a:solidFill>
                <a:srgbClr val="000000"/>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0003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8</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09529402-9529-4A51-AFD1-D53EE8C4FE4D}" type="slidenum">
              <a:rPr lang="pt-BR" altLang="pt-BR" sz="1200">
                <a:solidFill>
                  <a:srgbClr val="000000"/>
                </a:solidFill>
              </a:rPr>
              <a:pPr algn="r" eaLnBrk="1" hangingPunct="1"/>
              <a:t>75</a:t>
            </a:fld>
            <a:endParaRPr lang="pt-BR" altLang="pt-BR" sz="1200">
              <a:solidFill>
                <a:srgbClr val="000000"/>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419884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C6724E9B-BDB1-4D84-B390-5A11AB6E3CDE}" type="slidenum">
              <a:rPr lang="pt-BR" altLang="pt-BR" sz="1200">
                <a:solidFill>
                  <a:srgbClr val="000000"/>
                </a:solidFill>
              </a:rPr>
              <a:pPr algn="r" eaLnBrk="1" hangingPunct="1"/>
              <a:t>76</a:t>
            </a:fld>
            <a:endParaRPr lang="pt-BR" altLang="pt-BR" sz="1200">
              <a:solidFill>
                <a:srgbClr val="000000"/>
              </a:solidFill>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844842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60D362A7-6821-4820-91C0-7A87DE856212}" type="slidenum">
              <a:rPr lang="pt-BR" altLang="pt-BR" sz="1200">
                <a:solidFill>
                  <a:srgbClr val="000000"/>
                </a:solidFill>
              </a:rPr>
              <a:pPr algn="r" eaLnBrk="1" hangingPunct="1"/>
              <a:t>77</a:t>
            </a:fld>
            <a:endParaRPr lang="pt-BR" altLang="pt-BR" sz="1200">
              <a:solidFill>
                <a:srgbClr val="000000"/>
              </a:solidFill>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272941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658F353C-D33B-4C30-A801-2CBF27AC029C}" type="slidenum">
              <a:rPr lang="pt-BR" altLang="pt-BR" sz="1200">
                <a:solidFill>
                  <a:srgbClr val="000000"/>
                </a:solidFill>
              </a:rPr>
              <a:pPr algn="r" eaLnBrk="1" hangingPunct="1"/>
              <a:t>78</a:t>
            </a:fld>
            <a:endParaRPr lang="pt-BR" altLang="pt-BR" sz="1200">
              <a:solidFill>
                <a:srgbClr val="000000"/>
              </a:solidFill>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521298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521D8822-2F20-4AC9-BB7D-472C4A075DA8}" type="slidenum">
              <a:rPr lang="pt-BR" altLang="pt-BR" sz="1200">
                <a:solidFill>
                  <a:srgbClr val="000000"/>
                </a:solidFill>
              </a:rPr>
              <a:pPr algn="r" eaLnBrk="1" hangingPunct="1"/>
              <a:t>79</a:t>
            </a:fld>
            <a:endParaRPr lang="pt-BR" altLang="pt-BR" sz="1200">
              <a:solidFill>
                <a:srgbClr val="000000"/>
              </a:solidFill>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468142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DC859BB6-00A1-4A1B-9AB5-2F56DAC423D0}" type="slidenum">
              <a:rPr lang="pt-BR" altLang="pt-BR" sz="1200">
                <a:solidFill>
                  <a:srgbClr val="000000"/>
                </a:solidFill>
              </a:rPr>
              <a:pPr algn="r" eaLnBrk="1" hangingPunct="1"/>
              <a:t>80</a:t>
            </a:fld>
            <a:endParaRPr lang="pt-BR" altLang="pt-BR" sz="120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09943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6DC877E9-EC89-4583-BB56-9C2D8579CC19}" type="slidenum">
              <a:rPr lang="pt-BR" altLang="pt-BR" sz="1200">
                <a:solidFill>
                  <a:srgbClr val="000000"/>
                </a:solidFill>
              </a:rPr>
              <a:pPr algn="r" eaLnBrk="1" hangingPunct="1"/>
              <a:t>81</a:t>
            </a:fld>
            <a:endParaRPr lang="pt-BR" altLang="pt-BR" sz="1200">
              <a:solidFill>
                <a:srgbClr val="000000"/>
              </a:solidFill>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934300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D28F1575-744D-44FE-8F8C-2FBF0DEE97B8}" type="slidenum">
              <a:rPr lang="pt-BR" altLang="pt-BR" sz="1200">
                <a:solidFill>
                  <a:srgbClr val="000000"/>
                </a:solidFill>
              </a:rPr>
              <a:pPr algn="r" eaLnBrk="1" hangingPunct="1"/>
              <a:t>82</a:t>
            </a:fld>
            <a:endParaRPr lang="pt-BR" altLang="pt-BR" sz="1200">
              <a:solidFill>
                <a:srgbClr val="000000"/>
              </a:solidFill>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039347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CB9E8613-4B70-4258-9D61-F0253A5707B6}" type="slidenum">
              <a:rPr lang="pt-BR" altLang="pt-BR" sz="1200">
                <a:solidFill>
                  <a:srgbClr val="000000"/>
                </a:solidFill>
              </a:rPr>
              <a:pPr algn="r" eaLnBrk="1" hangingPunct="1"/>
              <a:t>83</a:t>
            </a:fld>
            <a:endParaRPr lang="pt-BR" altLang="pt-BR" sz="1200">
              <a:solidFill>
                <a:srgbClr val="000000"/>
              </a:solidFill>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975159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466AF8B0-6859-4E4E-A33D-17F6CBD8BDEB}" type="slidenum">
              <a:rPr lang="pt-BR" altLang="pt-BR" sz="1200">
                <a:solidFill>
                  <a:srgbClr val="000000"/>
                </a:solidFill>
              </a:rPr>
              <a:pPr algn="r" eaLnBrk="1" hangingPunct="1"/>
              <a:t>84</a:t>
            </a:fld>
            <a:endParaRPr lang="pt-BR" altLang="pt-BR" sz="1200">
              <a:solidFill>
                <a:srgbClr val="000000"/>
              </a:solidFill>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3840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9</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6F316997-A3C2-43B1-8477-43225B2AE22D}" type="slidenum">
              <a:rPr lang="pt-BR" altLang="pt-BR" sz="1200">
                <a:solidFill>
                  <a:srgbClr val="000000"/>
                </a:solidFill>
              </a:rPr>
              <a:pPr algn="r" eaLnBrk="1" hangingPunct="1"/>
              <a:t>85</a:t>
            </a:fld>
            <a:endParaRPr lang="pt-BR" altLang="pt-BR" sz="1200">
              <a:solidFill>
                <a:srgbClr val="000000"/>
              </a:solidFill>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334317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AD3B1A25-AFDA-4577-95C3-C9E91AE6175A}" type="slidenum">
              <a:rPr lang="pt-BR" altLang="pt-BR">
                <a:solidFill>
                  <a:srgbClr val="000000"/>
                </a:solidFill>
              </a:rPr>
              <a:pPr algn="r" eaLnBrk="1" hangingPunct="1">
                <a:spcBef>
                  <a:spcPct val="0"/>
                </a:spcBef>
              </a:pPr>
              <a:t>86</a:t>
            </a:fld>
            <a:endParaRPr lang="pt-BR" altLang="pt-BR">
              <a:solidFill>
                <a:srgbClr val="000000"/>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20796842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9DBFE485-6C43-402C-B382-4A6B02F1E45D}" type="slidenum">
              <a:rPr lang="pt-BR" altLang="pt-BR">
                <a:solidFill>
                  <a:srgbClr val="000000"/>
                </a:solidFill>
              </a:rPr>
              <a:pPr algn="r" eaLnBrk="1" hangingPunct="1">
                <a:spcBef>
                  <a:spcPct val="0"/>
                </a:spcBef>
              </a:pPr>
              <a:t>87</a:t>
            </a:fld>
            <a:endParaRPr lang="pt-BR" altLang="pt-BR">
              <a:solidFill>
                <a:srgbClr val="000000"/>
              </a:solidFill>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980191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204A9DDD-F292-4FDF-86D6-42CDA9AC386A}" type="slidenum">
              <a:rPr lang="pt-BR" altLang="pt-BR">
                <a:solidFill>
                  <a:srgbClr val="000000"/>
                </a:solidFill>
              </a:rPr>
              <a:pPr algn="r" eaLnBrk="1" hangingPunct="1">
                <a:spcBef>
                  <a:spcPct val="0"/>
                </a:spcBef>
              </a:pPr>
              <a:t>88</a:t>
            </a:fld>
            <a:endParaRPr lang="pt-BR" altLang="pt-BR">
              <a:solidFill>
                <a:srgbClr val="000000"/>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381363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BEAE5BFE-E19C-4219-9DFA-46F8156FDDF3}" type="slidenum">
              <a:rPr lang="pt-BR" altLang="pt-BR">
                <a:solidFill>
                  <a:srgbClr val="000000"/>
                </a:solidFill>
              </a:rPr>
              <a:pPr algn="r" eaLnBrk="1" hangingPunct="1">
                <a:spcBef>
                  <a:spcPct val="0"/>
                </a:spcBef>
              </a:pPr>
              <a:t>89</a:t>
            </a:fld>
            <a:endParaRPr lang="pt-BR" altLang="pt-BR">
              <a:solidFill>
                <a:srgbClr val="000000"/>
              </a:solidFill>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47003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AE6AE8F4-1665-470A-8509-0E9A295D7DBA}" type="slidenum">
              <a:rPr lang="pt-BR" altLang="pt-BR">
                <a:solidFill>
                  <a:srgbClr val="000000"/>
                </a:solidFill>
              </a:rPr>
              <a:pPr algn="r" eaLnBrk="1" hangingPunct="1">
                <a:spcBef>
                  <a:spcPct val="0"/>
                </a:spcBef>
              </a:pPr>
              <a:t>90</a:t>
            </a:fld>
            <a:endParaRPr lang="pt-BR" altLang="pt-BR">
              <a:solidFill>
                <a:srgbClr val="000000"/>
              </a:solidFill>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561042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7B9CEF66-390D-4F02-A4C6-6363E7134C3C}" type="slidenum">
              <a:rPr lang="pt-BR" altLang="pt-BR">
                <a:solidFill>
                  <a:srgbClr val="000000"/>
                </a:solidFill>
              </a:rPr>
              <a:pPr algn="r" eaLnBrk="1" hangingPunct="1">
                <a:spcBef>
                  <a:spcPct val="0"/>
                </a:spcBef>
              </a:pPr>
              <a:t>91</a:t>
            </a:fld>
            <a:endParaRPr lang="pt-BR" altLang="pt-BR">
              <a:solidFill>
                <a:srgbClr val="000000"/>
              </a:solidFill>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173402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A0011E75-B1BE-487E-ABB0-B051870D7D90}" type="slidenum">
              <a:rPr lang="pt-BR" altLang="pt-BR">
                <a:solidFill>
                  <a:srgbClr val="000000"/>
                </a:solidFill>
              </a:rPr>
              <a:pPr algn="r" eaLnBrk="1" hangingPunct="1">
                <a:spcBef>
                  <a:spcPct val="0"/>
                </a:spcBef>
              </a:pPr>
              <a:t>92</a:t>
            </a:fld>
            <a:endParaRPr lang="pt-BR" altLang="pt-BR">
              <a:solidFill>
                <a:srgbClr val="000000"/>
              </a:solidFill>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768810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32130EB6-4DC1-4D89-A0CA-FCF1AC920CBD}" type="slidenum">
              <a:rPr lang="pt-BR" altLang="pt-BR">
                <a:solidFill>
                  <a:srgbClr val="000000"/>
                </a:solidFill>
              </a:rPr>
              <a:pPr algn="r" eaLnBrk="1" hangingPunct="1">
                <a:spcBef>
                  <a:spcPct val="0"/>
                </a:spcBef>
              </a:pPr>
              <a:t>93</a:t>
            </a:fld>
            <a:endParaRPr lang="pt-BR" altLang="pt-BR">
              <a:solidFill>
                <a:srgbClr val="000000"/>
              </a:solidFill>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096898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A42A3577-DD95-4F64-A297-68D6F2D8B9BA}" type="slidenum">
              <a:rPr lang="pt-BR" altLang="pt-BR">
                <a:solidFill>
                  <a:srgbClr val="000000"/>
                </a:solidFill>
              </a:rPr>
              <a:pPr algn="r" eaLnBrk="1" hangingPunct="1">
                <a:spcBef>
                  <a:spcPct val="0"/>
                </a:spcBef>
              </a:pPr>
              <a:t>94</a:t>
            </a:fld>
            <a:endParaRPr lang="pt-BR" altLang="pt-BR">
              <a:solidFill>
                <a:srgbClr val="000000"/>
              </a:solidFill>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57109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10</a:t>
            </a:fld>
            <a:endParaRPr lang="en-US" sz="12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20370015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1C953EA3-33F2-4AA5-8944-7F05E203446F}" type="slidenum">
              <a:rPr lang="pt-BR" altLang="pt-BR">
                <a:solidFill>
                  <a:srgbClr val="000000"/>
                </a:solidFill>
              </a:rPr>
              <a:pPr algn="r" eaLnBrk="1" hangingPunct="1">
                <a:spcBef>
                  <a:spcPct val="0"/>
                </a:spcBef>
              </a:pPr>
              <a:t>95</a:t>
            </a:fld>
            <a:endParaRPr lang="pt-BR" altLang="pt-BR">
              <a:solidFill>
                <a:srgbClr val="000000"/>
              </a:solidFill>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23283087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262B0ADF-9BB0-436E-9344-9EE9754C686F}" type="slidenum">
              <a:rPr lang="pt-BR" altLang="pt-BR">
                <a:solidFill>
                  <a:srgbClr val="000000"/>
                </a:solidFill>
              </a:rPr>
              <a:pPr algn="r" eaLnBrk="1" hangingPunct="1">
                <a:spcBef>
                  <a:spcPct val="0"/>
                </a:spcBef>
              </a:pPr>
              <a:t>96</a:t>
            </a:fld>
            <a:endParaRPr lang="pt-BR" altLang="pt-BR">
              <a:solidFill>
                <a:srgbClr val="000000"/>
              </a:solidFill>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3487214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CDD8FFDF-0FD7-4177-A2B5-08A451193ADE}" type="slidenum">
              <a:rPr lang="pt-BR" altLang="pt-BR">
                <a:solidFill>
                  <a:srgbClr val="000000"/>
                </a:solidFill>
              </a:rPr>
              <a:pPr algn="r" eaLnBrk="1" hangingPunct="1">
                <a:spcBef>
                  <a:spcPct val="0"/>
                </a:spcBef>
              </a:pPr>
              <a:t>97</a:t>
            </a:fld>
            <a:endParaRPr lang="pt-BR" altLang="pt-BR">
              <a:solidFill>
                <a:srgbClr val="000000"/>
              </a:solidFill>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8665545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A071C9B7-2AEE-4F25-8A35-8D9DBC858C08}" type="slidenum">
              <a:rPr lang="pt-BR" altLang="pt-BR">
                <a:solidFill>
                  <a:srgbClr val="000000"/>
                </a:solidFill>
              </a:rPr>
              <a:pPr algn="r" eaLnBrk="1" hangingPunct="1">
                <a:spcBef>
                  <a:spcPct val="0"/>
                </a:spcBef>
              </a:pPr>
              <a:t>98</a:t>
            </a:fld>
            <a:endParaRPr lang="pt-BR" altLang="pt-BR">
              <a:solidFill>
                <a:srgbClr val="000000"/>
              </a:solidFill>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3589918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2581EF65-0437-404C-81A7-C4E6789481C0}" type="slidenum">
              <a:rPr lang="pt-BR" altLang="pt-BR">
                <a:solidFill>
                  <a:srgbClr val="000000"/>
                </a:solidFill>
              </a:rPr>
              <a:pPr algn="r" eaLnBrk="1" hangingPunct="1">
                <a:spcBef>
                  <a:spcPct val="0"/>
                </a:spcBef>
              </a:pPr>
              <a:t>99</a:t>
            </a:fld>
            <a:endParaRPr lang="pt-BR" altLang="pt-BR">
              <a:solidFill>
                <a:srgbClr val="000000"/>
              </a:solidFill>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904067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A284AA17-C7DA-4F6D-BAFC-4D4E8D7F8069}" type="slidenum">
              <a:rPr lang="pt-BR" altLang="pt-BR">
                <a:solidFill>
                  <a:srgbClr val="000000"/>
                </a:solidFill>
              </a:rPr>
              <a:pPr algn="r" eaLnBrk="1" hangingPunct="1">
                <a:spcBef>
                  <a:spcPct val="0"/>
                </a:spcBef>
              </a:pPr>
              <a:t>100</a:t>
            </a:fld>
            <a:endParaRPr lang="pt-BR" altLang="pt-BR">
              <a:solidFill>
                <a:srgbClr val="000000"/>
              </a:solidFill>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537649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0FACAB57-31DB-4739-B17D-753A2BDAF595}" type="slidenum">
              <a:rPr lang="pt-BR" altLang="pt-BR">
                <a:solidFill>
                  <a:srgbClr val="000000"/>
                </a:solidFill>
              </a:rPr>
              <a:pPr algn="r" eaLnBrk="1" hangingPunct="1">
                <a:spcBef>
                  <a:spcPct val="0"/>
                </a:spcBef>
              </a:pPr>
              <a:t>101</a:t>
            </a:fld>
            <a:endParaRPr lang="pt-BR" altLang="pt-BR">
              <a:solidFill>
                <a:srgbClr val="000000"/>
              </a:solidFill>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763665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97B9C2DC-1F55-4ECA-8B84-303640D27455}" type="slidenum">
              <a:rPr lang="pt-BR" altLang="pt-BR">
                <a:solidFill>
                  <a:srgbClr val="000000"/>
                </a:solidFill>
              </a:rPr>
              <a:pPr algn="r" eaLnBrk="1" hangingPunct="1">
                <a:spcBef>
                  <a:spcPct val="0"/>
                </a:spcBef>
              </a:pPr>
              <a:t>102</a:t>
            </a:fld>
            <a:endParaRPr lang="pt-BR" altLang="pt-BR">
              <a:solidFill>
                <a:srgbClr val="000000"/>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521517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1F021E38-DFF1-4A62-B5FD-75399B81CE4E}" type="slidenum">
              <a:rPr lang="pt-BR" altLang="pt-BR" sz="1200">
                <a:solidFill>
                  <a:srgbClr val="000000"/>
                </a:solidFill>
              </a:rPr>
              <a:pPr algn="r" eaLnBrk="1" hangingPunct="1"/>
              <a:t>103</a:t>
            </a:fld>
            <a:endParaRPr lang="pt-BR" altLang="pt-BR" sz="1200">
              <a:solidFill>
                <a:srgbClr val="000000"/>
              </a:solidFill>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257831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pPr algn="r" eaLnBrk="1" hangingPunct="1"/>
            <a:fld id="{39CE2AB5-6184-483C-9F98-48633BA528E1}" type="slidenum">
              <a:rPr lang="pt-BR" altLang="pt-BR" sz="1200">
                <a:solidFill>
                  <a:srgbClr val="000000"/>
                </a:solidFill>
              </a:rPr>
              <a:pPr algn="r" eaLnBrk="1" hangingPunct="1"/>
              <a:t>104</a:t>
            </a:fld>
            <a:endParaRPr lang="pt-BR" altLang="pt-BR" sz="1200">
              <a:solidFill>
                <a:srgbClr val="000000"/>
              </a:solidFill>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143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E6E62A3-400D-B448-B9DA-AC68C551A8A6}"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72974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6E62A3-400D-B448-B9DA-AC68C551A8A6}"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370583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6E62A3-400D-B448-B9DA-AC68C551A8A6}"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1124110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E6E62A3-400D-B448-B9DA-AC68C551A8A6}" type="datetimeFigureOut">
              <a:rPr lang="en-US" smtClean="0"/>
              <a:pPr/>
              <a:t>7/6/2021</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151583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6E62A3-400D-B448-B9DA-AC68C551A8A6}"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278733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E6E62A3-400D-B448-B9DA-AC68C551A8A6}"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7F601-4B65-C047-A5D9-5E0E9EBA4300}" type="slidenum">
              <a:rPr lang="en-US" smtClean="0"/>
              <a:pPr/>
              <a:t>‹nº›</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6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E6E62A3-400D-B448-B9DA-AC68C551A8A6}"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214599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22960" y="2582334"/>
            <a:ext cx="370332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63440" y="2582334"/>
            <a:ext cx="370332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E6E62A3-400D-B448-B9DA-AC68C551A8A6}" type="datetimeFigureOut">
              <a:rPr lang="en-US" smtClean="0"/>
              <a:pPr/>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273134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E6E62A3-400D-B448-B9DA-AC68C551A8A6}" type="datetimeFigureOut">
              <a:rPr lang="en-US" smtClean="0"/>
              <a:pPr/>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136592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6E62A3-400D-B448-B9DA-AC68C551A8A6}" type="datetimeFigureOut">
              <a:rPr lang="en-US" smtClean="0"/>
              <a:pPr/>
              <a:t>7/6/2021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270724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E6E62A3-400D-B448-B9DA-AC68C551A8A6}" type="datetimeFigureOut">
              <a:rPr lang="en-US" smtClean="0"/>
              <a:pPr/>
              <a:t>7/6/2021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17F601-4B65-C047-A5D9-5E0E9EBA4300}" type="slidenum">
              <a:rPr lang="en-US" smtClean="0"/>
              <a:pPr/>
              <a:t>‹nº›</a:t>
            </a:fld>
            <a:endParaRPr lang="en-US"/>
          </a:p>
        </p:txBody>
      </p:sp>
    </p:spTree>
    <p:extLst>
      <p:ext uri="{BB962C8B-B14F-4D97-AF65-F5344CB8AC3E}">
        <p14:creationId xmlns:p14="http://schemas.microsoft.com/office/powerpoint/2010/main" val="230457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AE6E62A3-400D-B448-B9DA-AC68C551A8A6}"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7F601-4B65-C047-A5D9-5E0E9EBA4300}" type="slidenum">
              <a:rPr lang="en-US" smtClean="0"/>
              <a:pPr/>
              <a:t>‹nº›</a:t>
            </a:fld>
            <a:endParaRPr lang="en-US"/>
          </a:p>
        </p:txBody>
      </p:sp>
    </p:spTree>
    <p:extLst>
      <p:ext uri="{BB962C8B-B14F-4D97-AF65-F5344CB8AC3E}">
        <p14:creationId xmlns:p14="http://schemas.microsoft.com/office/powerpoint/2010/main" val="635059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E6E62A3-400D-B448-B9DA-AC68C551A8A6}" type="datetimeFigureOut">
              <a:rPr lang="en-US" smtClean="0"/>
              <a:pPr/>
              <a:t>7/6/2021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C17F601-4B65-C047-A5D9-5E0E9EBA4300}" type="slidenum">
              <a:rPr lang="en-US" smtClean="0"/>
              <a:pPr/>
              <a:t>‹nº›</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1261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hyperlink" Target="Modelo_texto%20prolixo.docx" TargetMode="External"/><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hyperlink" Target="https://mundoeducacao.bol.uol.com.br/redacao/como-evitar-um-texto-prolixo.htm" TargetMode="External"/><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759" y="2098295"/>
            <a:ext cx="7772400" cy="1470025"/>
          </a:xfrm>
        </p:spPr>
        <p:txBody>
          <a:bodyPr>
            <a:noAutofit/>
          </a:bodyPr>
          <a:lstStyle/>
          <a:p>
            <a:pPr algn="ctr"/>
            <a:r>
              <a:rPr lang="pt-BR" sz="2000" dirty="0"/>
              <a:t>Projeto desenvolvido para auxiliar a todos que desejam aprimorar suas aptidões na Língua Portuguesa, com auxílio à redação e preparação para provas.</a:t>
            </a:r>
            <a:endParaRPr lang="en-US" sz="2000" dirty="0"/>
          </a:p>
        </p:txBody>
      </p:sp>
      <p:sp>
        <p:nvSpPr>
          <p:cNvPr id="3" name="Subtitle 2"/>
          <p:cNvSpPr>
            <a:spLocks noGrp="1"/>
          </p:cNvSpPr>
          <p:nvPr>
            <p:ph type="subTitle" idx="1"/>
          </p:nvPr>
        </p:nvSpPr>
        <p:spPr>
          <a:xfrm>
            <a:off x="1371600" y="3788445"/>
            <a:ext cx="6400800" cy="1752600"/>
          </a:xfrm>
        </p:spPr>
        <p:txBody>
          <a:bodyPr>
            <a:normAutofit/>
          </a:bodyPr>
          <a:lstStyle/>
          <a:p>
            <a:pPr algn="ctr"/>
            <a:r>
              <a:rPr lang="en-US" sz="1600" spc="-50" dirty="0" err="1">
                <a:solidFill>
                  <a:schemeClr val="tx1">
                    <a:lumMod val="85000"/>
                    <a:lumOff val="15000"/>
                  </a:schemeClr>
                </a:solidFill>
                <a:ea typeface="+mj-ea"/>
                <a:cs typeface="+mj-cs"/>
              </a:rPr>
              <a:t>Demoday</a:t>
            </a:r>
            <a:r>
              <a:rPr lang="en-US" sz="1600" spc="-50" dirty="0">
                <a:solidFill>
                  <a:schemeClr val="tx1">
                    <a:lumMod val="85000"/>
                    <a:lumOff val="15000"/>
                  </a:schemeClr>
                </a:solidFill>
                <a:ea typeface="+mj-ea"/>
                <a:cs typeface="+mj-cs"/>
              </a:rPr>
              <a:t> – Proa</a:t>
            </a:r>
            <a:br>
              <a:rPr lang="en-US" sz="1600" spc="-50" dirty="0">
                <a:solidFill>
                  <a:schemeClr val="tx1">
                    <a:lumMod val="85000"/>
                    <a:lumOff val="15000"/>
                  </a:schemeClr>
                </a:solidFill>
                <a:ea typeface="+mj-ea"/>
                <a:cs typeface="+mj-cs"/>
              </a:rPr>
            </a:br>
            <a:r>
              <a:rPr lang="en-US" sz="1600" spc="-50" dirty="0">
                <a:solidFill>
                  <a:schemeClr val="tx1">
                    <a:lumMod val="85000"/>
                    <a:lumOff val="15000"/>
                  </a:schemeClr>
                </a:solidFill>
                <a:ea typeface="+mj-ea"/>
                <a:cs typeface="+mj-cs"/>
              </a:rPr>
              <a:t>1o.  </a:t>
            </a:r>
            <a:r>
              <a:rPr lang="en-US" sz="1600" spc="-50" dirty="0" err="1">
                <a:solidFill>
                  <a:schemeClr val="tx1">
                    <a:lumMod val="85000"/>
                    <a:lumOff val="15000"/>
                  </a:schemeClr>
                </a:solidFill>
                <a:ea typeface="+mj-ea"/>
                <a:cs typeface="+mj-cs"/>
              </a:rPr>
              <a:t>semestre</a:t>
            </a:r>
            <a:r>
              <a:rPr lang="en-US" sz="1600" spc="-50" dirty="0">
                <a:solidFill>
                  <a:schemeClr val="tx1">
                    <a:lumMod val="85000"/>
                    <a:lumOff val="15000"/>
                  </a:schemeClr>
                </a:solidFill>
                <a:ea typeface="+mj-ea"/>
                <a:cs typeface="+mj-cs"/>
              </a:rPr>
              <a:t> de 2021</a:t>
            </a:r>
          </a:p>
        </p:txBody>
      </p:sp>
      <p:sp>
        <p:nvSpPr>
          <p:cNvPr id="4" name="Rectangle 3"/>
          <p:cNvSpPr/>
          <p:nvPr/>
        </p:nvSpPr>
        <p:spPr>
          <a:xfrm>
            <a:off x="7484818" y="101977"/>
            <a:ext cx="1473979" cy="96415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noFill/>
              <a:effectLst/>
            </a:endParaRPr>
          </a:p>
        </p:txBody>
      </p:sp>
      <p:sp>
        <p:nvSpPr>
          <p:cNvPr id="6" name="Retângulo 5"/>
          <p:cNvSpPr/>
          <p:nvPr/>
        </p:nvSpPr>
        <p:spPr>
          <a:xfrm>
            <a:off x="1052289" y="5079379"/>
            <a:ext cx="910249" cy="400110"/>
          </a:xfrm>
          <a:prstGeom prst="rect">
            <a:avLst/>
          </a:prstGeom>
        </p:spPr>
        <p:txBody>
          <a:bodyPr wrap="none">
            <a:spAutoFit/>
          </a:bodyPr>
          <a:lstStyle/>
          <a:p>
            <a:r>
              <a:rPr lang="en-US" sz="2000" spc="-50" dirty="0" err="1">
                <a:solidFill>
                  <a:schemeClr val="tx1">
                    <a:lumMod val="85000"/>
                    <a:lumOff val="15000"/>
                  </a:schemeClr>
                </a:solidFill>
                <a:latin typeface="+mj-lt"/>
                <a:ea typeface="+mj-ea"/>
                <a:cs typeface="+mj-cs"/>
              </a:rPr>
              <a:t>Equipe</a:t>
            </a:r>
            <a:r>
              <a:rPr lang="en-US" sz="2000" spc="-50" dirty="0">
                <a:solidFill>
                  <a:schemeClr val="tx1">
                    <a:lumMod val="85000"/>
                    <a:lumOff val="15000"/>
                  </a:schemeClr>
                </a:solidFill>
                <a:latin typeface="+mj-lt"/>
                <a:ea typeface="+mj-ea"/>
                <a:cs typeface="+mj-cs"/>
              </a:rPr>
              <a:t>:</a:t>
            </a:r>
            <a:endParaRPr lang="pt-BR" sz="2400" dirty="0"/>
          </a:p>
        </p:txBody>
      </p:sp>
      <p:pic>
        <p:nvPicPr>
          <p:cNvPr id="7" name="Imagem 6" descr="Desenho de pessoas&#10;&#10;Descrição gerada automaticamente com confiança média">
            <a:extLst>
              <a:ext uri="{FF2B5EF4-FFF2-40B4-BE49-F238E27FC236}">
                <a16:creationId xmlns:a16="http://schemas.microsoft.com/office/drawing/2014/main" id="{1E0B0506-579F-4F71-911E-A1E6BA2F902C}"/>
              </a:ext>
            </a:extLst>
          </p:cNvPr>
          <p:cNvPicPr>
            <a:picLocks noChangeAspect="1"/>
          </p:cNvPicPr>
          <p:nvPr/>
        </p:nvPicPr>
        <p:blipFill rotWithShape="1">
          <a:blip r:embed="rId2"/>
          <a:srcRect l="6008" t="6514"/>
          <a:stretch/>
        </p:blipFill>
        <p:spPr>
          <a:xfrm>
            <a:off x="3352800" y="357809"/>
            <a:ext cx="2073135" cy="2061974"/>
          </a:xfrm>
          <a:prstGeom prst="rect">
            <a:avLst/>
          </a:prstGeom>
        </p:spPr>
      </p:pic>
    </p:spTree>
    <p:extLst>
      <p:ext uri="{BB962C8B-B14F-4D97-AF65-F5344CB8AC3E}">
        <p14:creationId xmlns:p14="http://schemas.microsoft.com/office/powerpoint/2010/main" val="318057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705908" y="729544"/>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chemeClr val="dk1"/>
              </a:buClr>
              <a:buSzPct val="25000"/>
              <a:defRPr/>
            </a:pPr>
            <a:r>
              <a:rPr lang="en-US" sz="2400" b="1" dirty="0" err="1">
                <a:solidFill>
                  <a:srgbClr val="000099"/>
                </a:solidFill>
                <a:latin typeface="Helvetica" panose="020B0604020202020204" pitchFamily="34" charset="0"/>
                <a:cs typeface="Helvetica" panose="020B0604020202020204" pitchFamily="34" charset="0"/>
                <a:sym typeface="Arial"/>
              </a:rPr>
              <a:t>Exercícios</a:t>
            </a:r>
            <a:r>
              <a:rPr lang="en-US" sz="2400" b="1" dirty="0">
                <a:solidFill>
                  <a:srgbClr val="000099"/>
                </a:solidFill>
                <a:latin typeface="Helvetica" panose="020B0604020202020204" pitchFamily="34" charset="0"/>
                <a:cs typeface="Helvetica" panose="020B0604020202020204" pitchFamily="34" charset="0"/>
                <a:sym typeface="Arial"/>
              </a:rPr>
              <a:t> – use “</a:t>
            </a:r>
            <a:r>
              <a:rPr lang="en-US" sz="2400" b="1" dirty="0" err="1">
                <a:solidFill>
                  <a:srgbClr val="000099"/>
                </a:solidFill>
                <a:latin typeface="Helvetica" panose="020B0604020202020204" pitchFamily="34" charset="0"/>
                <a:cs typeface="Helvetica" panose="020B0604020202020204" pitchFamily="34" charset="0"/>
                <a:sym typeface="Arial"/>
              </a:rPr>
              <a:t>mas</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más</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ou</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mas</a:t>
            </a:r>
            <a:r>
              <a:rPr lang="en-US" sz="2400" b="1" dirty="0">
                <a:solidFill>
                  <a:srgbClr val="000099"/>
                </a:solidFill>
                <a:latin typeface="Helvetica" panose="020B0604020202020204" pitchFamily="34" charset="0"/>
                <a:cs typeface="Helvetica" panose="020B0604020202020204" pitchFamily="34" charset="0"/>
                <a:sym typeface="Arial"/>
              </a:rPr>
              <a:t>”:</a:t>
            </a: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705907" y="1283581"/>
            <a:ext cx="8353425" cy="5016758"/>
          </a:xfrm>
          <a:prstGeom prst="rect">
            <a:avLst/>
          </a:prstGeom>
        </p:spPr>
        <p:txBody>
          <a:bodyPr wrap="square">
            <a:spAutoFit/>
          </a:bodyPr>
          <a:lstStyle/>
          <a:p>
            <a:pPr marL="457200" indent="-457200">
              <a:buAutoNum type="arabicPeriod"/>
            </a:pPr>
            <a:r>
              <a:rPr lang="pt-BR" sz="2000" dirty="0">
                <a:latin typeface="Helvetica" pitchFamily="34" charset="0"/>
                <a:cs typeface="Helvetica" pitchFamily="34" charset="0"/>
              </a:rPr>
              <a:t>Por determinação da diretoria, os funcionários poderão chegar ____ tarde na Quarta-feira de Cinzas. </a:t>
            </a:r>
          </a:p>
          <a:p>
            <a:pPr marL="457200" indent="-457200">
              <a:buAutoNum type="arabicPeriod"/>
            </a:pPr>
            <a:r>
              <a:rPr lang="pt-BR" sz="2000" dirty="0">
                <a:latin typeface="Helvetica" pitchFamily="34" charset="0"/>
                <a:cs typeface="Helvetica" pitchFamily="34" charset="0"/>
              </a:rPr>
              <a:t>Por muito tempo, as bruxas foram consideradas mulheres ____. </a:t>
            </a:r>
          </a:p>
          <a:p>
            <a:pPr marL="457200" indent="-457200">
              <a:buAutoNum type="arabicPeriod"/>
            </a:pPr>
            <a:r>
              <a:rPr lang="pt-BR" sz="2000" dirty="0">
                <a:latin typeface="Helvetica" pitchFamily="34" charset="0"/>
                <a:cs typeface="Helvetica" pitchFamily="34" charset="0"/>
              </a:rPr>
              <a:t>Preciso de ____ papel para imprimir todo o relatório. </a:t>
            </a:r>
          </a:p>
          <a:p>
            <a:pPr marL="457200" indent="-457200">
              <a:buAutoNum type="arabicPeriod"/>
            </a:pPr>
            <a:r>
              <a:rPr lang="pt-BR" sz="2000" dirty="0">
                <a:latin typeface="Helvetica" pitchFamily="34" charset="0"/>
                <a:cs typeface="Helvetica" pitchFamily="34" charset="0"/>
              </a:rPr>
              <a:t>Ele perdeu o emprego, ____ estava aliviado por ter denunciado as fraudes. </a:t>
            </a:r>
          </a:p>
          <a:p>
            <a:pPr marL="457200" indent="-457200">
              <a:buAutoNum type="arabicPeriod"/>
            </a:pPr>
            <a:r>
              <a:rPr lang="pt-BR" sz="2000" dirty="0">
                <a:latin typeface="Helvetica" pitchFamily="34" charset="0"/>
                <a:cs typeface="Helvetica" pitchFamily="34" charset="0"/>
              </a:rPr>
              <a:t>Ontem à noite, eu tinha muito sono, ____ não conseguia dormir. </a:t>
            </a:r>
          </a:p>
          <a:p>
            <a:pPr marL="457200" indent="-457200">
              <a:buAutoNum type="arabicPeriod"/>
            </a:pPr>
            <a:r>
              <a:rPr lang="pt-BR" sz="2000" dirty="0">
                <a:latin typeface="Helvetica" pitchFamily="34" charset="0"/>
                <a:cs typeface="Helvetica" pitchFamily="34" charset="0"/>
              </a:rPr>
              <a:t>Ela deveria estar ____ feliz. Afinal, conseguiu uma promoção. </a:t>
            </a:r>
          </a:p>
          <a:p>
            <a:pPr marL="457200" indent="-457200">
              <a:buAutoNum type="arabicPeriod"/>
            </a:pPr>
            <a:r>
              <a:rPr lang="pt-BR" sz="2000" dirty="0">
                <a:latin typeface="Helvetica" pitchFamily="34" charset="0"/>
                <a:cs typeface="Helvetica" pitchFamily="34" charset="0"/>
              </a:rPr>
              <a:t>O técnico ficou de instalar os equipamentos hoje, ____ até agora não veio. </a:t>
            </a:r>
          </a:p>
          <a:p>
            <a:pPr marL="457200" indent="-457200">
              <a:buAutoNum type="arabicPeriod"/>
            </a:pPr>
            <a:r>
              <a:rPr lang="pt-BR" sz="2000" dirty="0">
                <a:latin typeface="Helvetica" pitchFamily="34" charset="0"/>
                <a:cs typeface="Helvetica" pitchFamily="34" charset="0"/>
              </a:rPr>
              <a:t>As línguas ____ costumam espalhar discórdia e ressentimento.</a:t>
            </a:r>
          </a:p>
          <a:p>
            <a:pPr marL="457200" indent="-457200">
              <a:buAutoNum type="arabicPeriod"/>
            </a:pPr>
            <a:r>
              <a:rPr lang="pt-BR" sz="2000" dirty="0">
                <a:latin typeface="Helvetica" pitchFamily="34" charset="0"/>
                <a:cs typeface="Helvetica" pitchFamily="34" charset="0"/>
              </a:rPr>
              <a:t>Necessito de um carro ____ novo, pois o meu já está muito velho.</a:t>
            </a:r>
          </a:p>
          <a:p>
            <a:pPr marL="457200" indent="-457200">
              <a:buAutoNum type="arabicPeriod"/>
            </a:pPr>
            <a:r>
              <a:rPr lang="pt-BR" sz="2000" dirty="0">
                <a:latin typeface="Helvetica" pitchFamily="34" charset="0"/>
                <a:cs typeface="Helvetica" pitchFamily="34" charset="0"/>
              </a:rPr>
              <a:t>Mãe, posso pegar ____ um pouco de sorvete? </a:t>
            </a:r>
          </a:p>
          <a:p>
            <a:pPr marL="457200" indent="-457200">
              <a:buAutoNum type="arabicPeriod"/>
            </a:pPr>
            <a:r>
              <a:rPr lang="pt-BR" sz="2000" dirty="0">
                <a:latin typeface="Helvetica" pitchFamily="34" charset="0"/>
                <a:cs typeface="Helvetica" pitchFamily="34" charset="0"/>
              </a:rPr>
              <a:t>Queria ter ____ dinheiro para viajar pelo mundo todo. </a:t>
            </a:r>
          </a:p>
          <a:p>
            <a:pPr marL="457200" indent="-457200">
              <a:buAutoNum type="arabicPeriod"/>
            </a:pPr>
            <a:r>
              <a:rPr lang="pt-BR" sz="2000" dirty="0">
                <a:latin typeface="Helvetica" pitchFamily="34" charset="0"/>
                <a:cs typeface="Helvetica" pitchFamily="34" charset="0"/>
              </a:rPr>
              <a:t>Aquelas pessoas são ____ porque inventam coisas a respeito dos outros. </a:t>
            </a:r>
            <a:endParaRPr lang="pt-BR" sz="1900" dirty="0">
              <a:latin typeface="Helvetica" pitchFamily="34" charset="0"/>
              <a:cs typeface="Helvetica" pitchFamily="34" charset="0"/>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4017488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tângulo 1"/>
          <p:cNvSpPr>
            <a:spLocks noChangeArrowheads="1"/>
          </p:cNvSpPr>
          <p:nvPr/>
        </p:nvSpPr>
        <p:spPr bwMode="auto">
          <a:xfrm>
            <a:off x="762602" y="1272354"/>
            <a:ext cx="85010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 Pronomes indefinidos:</a:t>
            </a:r>
          </a:p>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Quem </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disse isso?</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Todos </a:t>
            </a:r>
            <a:r>
              <a:rPr lang="pt-BR" altLang="pt-BR" sz="1800" b="1" dirty="0">
                <a:solidFill>
                  <a:srgbClr val="000000"/>
                </a:solidFill>
                <a:latin typeface="Helvetica" panose="020B0604020202020204" pitchFamily="34" charset="0"/>
                <a:cs typeface="Helvetica" panose="020B0604020202020204" pitchFamily="34" charset="0"/>
              </a:rPr>
              <a:t>se </a:t>
            </a:r>
            <a:r>
              <a:rPr lang="pt-BR" altLang="pt-BR" sz="1800" dirty="0">
                <a:solidFill>
                  <a:srgbClr val="000000"/>
                </a:solidFill>
                <a:latin typeface="Helvetica" panose="020B0604020202020204" pitchFamily="34" charset="0"/>
                <a:cs typeface="Helvetica" panose="020B0604020202020204" pitchFamily="34" charset="0"/>
              </a:rPr>
              <a:t>comoveram durante o discurso de despedida.</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Pronomes demonstrativos:</a:t>
            </a:r>
          </a:p>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Isso </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deixa muito feliz!</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Aquilo </a:t>
            </a:r>
            <a:r>
              <a:rPr lang="pt-BR" altLang="pt-BR" sz="1800" b="1" dirty="0">
                <a:solidFill>
                  <a:srgbClr val="000000"/>
                </a:solidFill>
                <a:latin typeface="Helvetica" panose="020B0604020202020204" pitchFamily="34" charset="0"/>
                <a:cs typeface="Helvetica" panose="020B0604020202020204" pitchFamily="34" charset="0"/>
              </a:rPr>
              <a:t>me </a:t>
            </a:r>
            <a:r>
              <a:rPr lang="pt-BR" altLang="pt-BR" sz="1800" dirty="0">
                <a:solidFill>
                  <a:srgbClr val="000000"/>
                </a:solidFill>
                <a:latin typeface="Helvetica" panose="020B0604020202020204" pitchFamily="34" charset="0"/>
                <a:cs typeface="Helvetica" panose="020B0604020202020204" pitchFamily="34" charset="0"/>
              </a:rPr>
              <a:t>incentivou a mudar de atitude!</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Preposição seguida de gerúndio:</a:t>
            </a:r>
          </a:p>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Em </a:t>
            </a:r>
            <a:r>
              <a:rPr lang="pt-BR" altLang="pt-BR" sz="1800" b="1" dirty="0">
                <a:solidFill>
                  <a:srgbClr val="000000"/>
                </a:solidFill>
                <a:latin typeface="Helvetica" panose="020B0604020202020204" pitchFamily="34" charset="0"/>
                <a:cs typeface="Helvetica" panose="020B0604020202020204" pitchFamily="34" charset="0"/>
              </a:rPr>
              <a:t>se</a:t>
            </a:r>
            <a:r>
              <a:rPr lang="pt-BR" altLang="pt-BR" sz="1800" dirty="0">
                <a:solidFill>
                  <a:srgbClr val="000000"/>
                </a:solidFill>
                <a:latin typeface="Helvetica" panose="020B0604020202020204" pitchFamily="34" charset="0"/>
                <a:cs typeface="Helvetica" panose="020B0604020202020204" pitchFamily="34" charset="0"/>
              </a:rPr>
              <a:t> tratando de qualidade, o Brasil Escola é o site mais indicado à pesquisa escolar.</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Conjunção subordinativa:</a:t>
            </a:r>
          </a:p>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Vamos estabelecer critérios, conforme </a:t>
            </a:r>
            <a:r>
              <a:rPr lang="pt-BR" altLang="pt-BR" sz="1800" b="1" dirty="0">
                <a:solidFill>
                  <a:srgbClr val="000000"/>
                </a:solidFill>
                <a:latin typeface="Helvetica" panose="020B0604020202020204" pitchFamily="34" charset="0"/>
                <a:cs typeface="Helvetica" panose="020B0604020202020204" pitchFamily="34" charset="0"/>
              </a:rPr>
              <a:t>lhe</a:t>
            </a:r>
            <a:r>
              <a:rPr lang="pt-BR" altLang="pt-BR" sz="1800" dirty="0">
                <a:solidFill>
                  <a:srgbClr val="000000"/>
                </a:solidFill>
                <a:latin typeface="Helvetica" panose="020B0604020202020204" pitchFamily="34" charset="0"/>
                <a:cs typeface="Helvetica" panose="020B0604020202020204" pitchFamily="34" charset="0"/>
              </a:rPr>
              <a:t> avisaram.</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rPr>
            </a:br>
            <a:endParaRPr lang="pt-BR" altLang="pt-BR" sz="1800" dirty="0">
              <a:solidFill>
                <a:srgbClr val="000000"/>
              </a:solidFill>
            </a:endParaRPr>
          </a:p>
        </p:txBody>
      </p:sp>
    </p:spTree>
    <p:extLst>
      <p:ext uri="{BB962C8B-B14F-4D97-AF65-F5344CB8AC3E}">
        <p14:creationId xmlns:p14="http://schemas.microsoft.com/office/powerpoint/2010/main" val="16556056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tângulo 1"/>
          <p:cNvSpPr>
            <a:spLocks noChangeArrowheads="1"/>
          </p:cNvSpPr>
          <p:nvPr/>
        </p:nvSpPr>
        <p:spPr bwMode="auto">
          <a:xfrm>
            <a:off x="642938" y="1284999"/>
            <a:ext cx="85010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rPr>
              <a:t>Ênclise</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A ênclise é empregada depois do verbo. A norma culta não aceita orações iniciadas com pronomes oblíquos átonos. A ênclise vai acontecer quando:</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O verbo estiver no imperativo afirmativo:</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Amem-</a:t>
            </a:r>
            <a:r>
              <a:rPr lang="pt-BR" altLang="pt-BR" sz="1800" b="1" dirty="0">
                <a:solidFill>
                  <a:srgbClr val="000000"/>
                </a:solidFill>
                <a:latin typeface="Helvetica" panose="020B0604020202020204" pitchFamily="34" charset="0"/>
                <a:cs typeface="Helvetica" panose="020B0604020202020204" pitchFamily="34" charset="0"/>
              </a:rPr>
              <a:t>se</a:t>
            </a:r>
            <a:r>
              <a:rPr lang="pt-BR" altLang="pt-BR" sz="1800" dirty="0">
                <a:solidFill>
                  <a:srgbClr val="000000"/>
                </a:solidFill>
                <a:latin typeface="Helvetica" panose="020B0604020202020204" pitchFamily="34" charset="0"/>
                <a:cs typeface="Helvetica" panose="020B0604020202020204" pitchFamily="34" charset="0"/>
              </a:rPr>
              <a:t> uns aos outros.</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Sigam-</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e não terão derrotas.</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O verbo iniciar a oração:</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Diga-</a:t>
            </a:r>
            <a:r>
              <a:rPr lang="pt-BR" altLang="pt-BR" sz="1800" b="1" dirty="0">
                <a:solidFill>
                  <a:srgbClr val="000000"/>
                </a:solidFill>
                <a:latin typeface="Helvetica" panose="020B0604020202020204" pitchFamily="34" charset="0"/>
                <a:cs typeface="Helvetica" panose="020B0604020202020204" pitchFamily="34" charset="0"/>
              </a:rPr>
              <a:t>lhe</a:t>
            </a:r>
            <a:r>
              <a:rPr lang="pt-BR" altLang="pt-BR" sz="1800" dirty="0">
                <a:solidFill>
                  <a:srgbClr val="000000"/>
                </a:solidFill>
                <a:latin typeface="Helvetica" panose="020B0604020202020204" pitchFamily="34" charset="0"/>
                <a:cs typeface="Helvetica" panose="020B0604020202020204" pitchFamily="34" charset="0"/>
              </a:rPr>
              <a:t> que está tudo bem.</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Chamaram-</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para ser sócio.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O verbo estiver no infinitivo impessoal regido da preposição "a":</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Naquele instante os dois passaram a odiar-</a:t>
            </a:r>
            <a:r>
              <a:rPr lang="pt-BR" altLang="pt-BR" sz="1800" b="1" dirty="0">
                <a:solidFill>
                  <a:srgbClr val="000000"/>
                </a:solidFill>
                <a:latin typeface="Helvetica" panose="020B0604020202020204" pitchFamily="34" charset="0"/>
                <a:cs typeface="Helvetica" panose="020B0604020202020204" pitchFamily="34" charset="0"/>
              </a:rPr>
              <a:t>se</a:t>
            </a:r>
            <a:r>
              <a:rPr lang="pt-BR" altLang="pt-BR" sz="1800" dirty="0">
                <a:solidFill>
                  <a:srgbClr val="000000"/>
                </a:solidFill>
                <a:latin typeface="Helvetica" panose="020B0604020202020204" pitchFamily="34" charset="0"/>
                <a:cs typeface="Helvetica" panose="020B0604020202020204" pitchFamily="34" charset="0"/>
              </a:rPr>
              <a:t>.</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Passaram a cumprimentar-</a:t>
            </a:r>
            <a:r>
              <a:rPr lang="pt-BR" altLang="pt-BR" sz="1800" b="1" dirty="0">
                <a:solidFill>
                  <a:srgbClr val="000000"/>
                </a:solidFill>
                <a:latin typeface="Helvetica" panose="020B0604020202020204" pitchFamily="34" charset="0"/>
                <a:cs typeface="Helvetica" panose="020B0604020202020204" pitchFamily="34" charset="0"/>
              </a:rPr>
              <a:t>se</a:t>
            </a:r>
            <a:r>
              <a:rPr lang="pt-BR" altLang="pt-BR" sz="1800" dirty="0">
                <a:solidFill>
                  <a:srgbClr val="000000"/>
                </a:solidFill>
                <a:latin typeface="Helvetica" panose="020B0604020202020204" pitchFamily="34" charset="0"/>
                <a:cs typeface="Helvetica" panose="020B0604020202020204" pitchFamily="34" charset="0"/>
              </a:rPr>
              <a:t> mutuamente.</a:t>
            </a:r>
            <a:br>
              <a:rPr lang="pt-BR" altLang="pt-BR" sz="1800" dirty="0">
                <a:solidFill>
                  <a:srgbClr val="000000"/>
                </a:solidFill>
                <a:latin typeface="Helvetica" panose="020B0604020202020204" pitchFamily="34" charset="0"/>
                <a:cs typeface="Helvetica" panose="020B0604020202020204" pitchFamily="34" charset="0"/>
              </a:rPr>
            </a:br>
            <a:endParaRPr lang="pt-BR" altLang="pt-BR" sz="1800" dirty="0">
              <a:solidFill>
                <a:srgbClr val="0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934524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tângulo 1"/>
          <p:cNvSpPr>
            <a:spLocks noChangeArrowheads="1"/>
          </p:cNvSpPr>
          <p:nvPr/>
        </p:nvSpPr>
        <p:spPr bwMode="auto">
          <a:xfrm>
            <a:off x="720561" y="1303885"/>
            <a:ext cx="85010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 O verbo estiver no gerúndio:</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Não quis saber o que aconteceu, fazendo-</a:t>
            </a:r>
            <a:r>
              <a:rPr lang="pt-BR" altLang="pt-BR" sz="1800" b="1" dirty="0">
                <a:solidFill>
                  <a:srgbClr val="000000"/>
                </a:solidFill>
                <a:latin typeface="Helvetica" panose="020B0604020202020204" pitchFamily="34" charset="0"/>
                <a:cs typeface="Helvetica" panose="020B0604020202020204" pitchFamily="34" charset="0"/>
              </a:rPr>
              <a:t>se</a:t>
            </a:r>
            <a:r>
              <a:rPr lang="pt-BR" altLang="pt-BR" sz="1800" dirty="0">
                <a:solidFill>
                  <a:srgbClr val="000000"/>
                </a:solidFill>
                <a:latin typeface="Helvetica" panose="020B0604020202020204" pitchFamily="34" charset="0"/>
                <a:cs typeface="Helvetica" panose="020B0604020202020204" pitchFamily="34" charset="0"/>
              </a:rPr>
              <a:t> de despreocupada.</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Despediu-se, beijando-</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a face.</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Houver vírgula ou pausa antes do verbo:</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Se passar no vestibular em outra cidade, mudo-</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no mesmo instante.</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Se não tiver outro jeito, alisto-</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nas forças armadas.</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rPr>
              <a:t>Mesóclise</a:t>
            </a:r>
            <a:r>
              <a:rPr lang="pt-BR" altLang="pt-BR" sz="1800" b="1" dirty="0">
                <a:solidFill>
                  <a:srgbClr val="000000"/>
                </a:solidFill>
                <a:latin typeface="Helvetica" panose="020B0604020202020204" pitchFamily="34" charset="0"/>
                <a:cs typeface="Helvetica" panose="020B0604020202020204" pitchFamily="34" charset="0"/>
              </a:rPr>
              <a:t> </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A mesóclise acontece quando o verbo está flexionado no futuro do presente ou no futuro do pretérito: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A prova realizar-</a:t>
            </a:r>
            <a:r>
              <a:rPr lang="pt-BR" altLang="pt-BR" sz="1800" b="1" dirty="0">
                <a:solidFill>
                  <a:srgbClr val="000000"/>
                </a:solidFill>
                <a:latin typeface="Helvetica" panose="020B0604020202020204" pitchFamily="34" charset="0"/>
                <a:cs typeface="Helvetica" panose="020B0604020202020204" pitchFamily="34" charset="0"/>
              </a:rPr>
              <a:t>se</a:t>
            </a:r>
            <a:r>
              <a:rPr lang="pt-BR" altLang="pt-BR" sz="1800" dirty="0">
                <a:solidFill>
                  <a:srgbClr val="000000"/>
                </a:solidFill>
                <a:latin typeface="Helvetica" panose="020B0604020202020204" pitchFamily="34" charset="0"/>
                <a:cs typeface="Helvetica" panose="020B0604020202020204" pitchFamily="34" charset="0"/>
              </a:rPr>
              <a:t>-á neste domingo pela manhã.</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Far-</a:t>
            </a:r>
            <a:r>
              <a:rPr lang="pt-BR" altLang="pt-BR" sz="1800" b="1" dirty="0">
                <a:solidFill>
                  <a:srgbClr val="000000"/>
                </a:solidFill>
                <a:latin typeface="Helvetica" panose="020B0604020202020204" pitchFamily="34" charset="0"/>
                <a:cs typeface="Helvetica" panose="020B0604020202020204" pitchFamily="34" charset="0"/>
              </a:rPr>
              <a:t>lhe</a:t>
            </a:r>
            <a:r>
              <a:rPr lang="pt-BR" altLang="pt-BR" sz="1800" dirty="0">
                <a:solidFill>
                  <a:srgbClr val="000000"/>
                </a:solidFill>
                <a:latin typeface="Helvetica" panose="020B0604020202020204" pitchFamily="34" charset="0"/>
                <a:cs typeface="Helvetica" panose="020B0604020202020204" pitchFamily="34" charset="0"/>
              </a:rPr>
              <a:t>-ei uma proposta irrecusável.</a:t>
            </a:r>
          </a:p>
        </p:txBody>
      </p:sp>
    </p:spTree>
    <p:extLst>
      <p:ext uri="{BB962C8B-B14F-4D97-AF65-F5344CB8AC3E}">
        <p14:creationId xmlns:p14="http://schemas.microsoft.com/office/powerpoint/2010/main" val="41032707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826620" y="1202391"/>
            <a:ext cx="813593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b="1" dirty="0">
                <a:solidFill>
                  <a:srgbClr val="000000"/>
                </a:solidFill>
                <a:latin typeface="Helvetica" panose="020B0604020202020204" pitchFamily="34" charset="0"/>
                <a:cs typeface="Helvetica" panose="020B0604020202020204" pitchFamily="34" charset="0"/>
              </a:rPr>
              <a:t>Atenção:</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 Permanece o acento diferencial em pôde/pode. </a:t>
            </a:r>
            <a:r>
              <a:rPr lang="pt-BR" altLang="pt-BR" sz="2000" b="1" dirty="0">
                <a:solidFill>
                  <a:srgbClr val="000000"/>
                </a:solidFill>
                <a:latin typeface="Helvetica" panose="020B0604020202020204" pitchFamily="34" charset="0"/>
                <a:cs typeface="Helvetica" panose="020B0604020202020204" pitchFamily="34" charset="0"/>
              </a:rPr>
              <a:t>Pôde</a:t>
            </a:r>
            <a:r>
              <a:rPr lang="pt-BR" altLang="pt-BR" sz="2000" dirty="0">
                <a:solidFill>
                  <a:srgbClr val="000000"/>
                </a:solidFill>
                <a:latin typeface="Helvetica" panose="020B0604020202020204" pitchFamily="34" charset="0"/>
                <a:cs typeface="Helvetica" panose="020B0604020202020204" pitchFamily="34" charset="0"/>
              </a:rPr>
              <a:t> é a forma do passado do verbo poder (pretérito perfeito do indicativo), na 3ª pessoa do singular. </a:t>
            </a:r>
            <a:r>
              <a:rPr lang="pt-BR" altLang="pt-BR" sz="2000" b="1" dirty="0">
                <a:solidFill>
                  <a:srgbClr val="000000"/>
                </a:solidFill>
                <a:latin typeface="Helvetica" panose="020B0604020202020204" pitchFamily="34" charset="0"/>
                <a:cs typeface="Helvetica" panose="020B0604020202020204" pitchFamily="34" charset="0"/>
              </a:rPr>
              <a:t>Pode</a:t>
            </a:r>
            <a:r>
              <a:rPr lang="pt-BR" altLang="pt-BR" sz="2000" dirty="0">
                <a:solidFill>
                  <a:srgbClr val="000000"/>
                </a:solidFill>
                <a:latin typeface="Helvetica" panose="020B0604020202020204" pitchFamily="34" charset="0"/>
                <a:cs typeface="Helvetica" panose="020B0604020202020204" pitchFamily="34" charset="0"/>
              </a:rPr>
              <a:t> é a forma do presente do indicativo, na 3ª pessoa do singular.</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Exemplo: Ontem, ele não </a:t>
            </a:r>
            <a:r>
              <a:rPr lang="pt-BR" altLang="pt-BR" sz="2000" b="1" dirty="0">
                <a:solidFill>
                  <a:srgbClr val="000000"/>
                </a:solidFill>
                <a:latin typeface="Helvetica" panose="020B0604020202020204" pitchFamily="34" charset="0"/>
                <a:cs typeface="Helvetica" panose="020B0604020202020204" pitchFamily="34" charset="0"/>
              </a:rPr>
              <a:t>pôde</a:t>
            </a:r>
            <a:r>
              <a:rPr lang="pt-BR" altLang="pt-BR" sz="2000" dirty="0">
                <a:solidFill>
                  <a:srgbClr val="000000"/>
                </a:solidFill>
                <a:latin typeface="Helvetica" panose="020B0604020202020204" pitchFamily="34" charset="0"/>
                <a:cs typeface="Helvetica" panose="020B0604020202020204" pitchFamily="34" charset="0"/>
              </a:rPr>
              <a:t> sair mais cedo, mas hoje ele </a:t>
            </a:r>
            <a:r>
              <a:rPr lang="pt-BR" altLang="pt-BR" sz="2000" b="1" dirty="0">
                <a:solidFill>
                  <a:srgbClr val="000000"/>
                </a:solidFill>
                <a:latin typeface="Helvetica" panose="020B0604020202020204" pitchFamily="34" charset="0"/>
                <a:cs typeface="Helvetica" panose="020B0604020202020204" pitchFamily="34" charset="0"/>
              </a:rPr>
              <a:t>pode</a:t>
            </a:r>
            <a:r>
              <a:rPr lang="pt-BR" altLang="pt-BR" sz="2000" dirty="0">
                <a:solidFill>
                  <a:srgbClr val="000000"/>
                </a:solidFill>
                <a:latin typeface="Helvetica" panose="020B0604020202020204" pitchFamily="34" charset="0"/>
                <a:cs typeface="Helvetica" panose="020B0604020202020204" pitchFamily="34" charset="0"/>
              </a:rPr>
              <a:t>.</a:t>
            </a: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 Permanece o acento diferencial em pôr/por. </a:t>
            </a:r>
            <a:r>
              <a:rPr lang="pt-BR" altLang="pt-BR" sz="2000" b="1" dirty="0">
                <a:solidFill>
                  <a:srgbClr val="000000"/>
                </a:solidFill>
                <a:latin typeface="Helvetica" panose="020B0604020202020204" pitchFamily="34" charset="0"/>
                <a:cs typeface="Helvetica" panose="020B0604020202020204" pitchFamily="34" charset="0"/>
              </a:rPr>
              <a:t>Pôr</a:t>
            </a:r>
            <a:r>
              <a:rPr lang="pt-BR" altLang="pt-BR" sz="2000" dirty="0">
                <a:solidFill>
                  <a:srgbClr val="000000"/>
                </a:solidFill>
                <a:latin typeface="Helvetica" panose="020B0604020202020204" pitchFamily="34" charset="0"/>
                <a:cs typeface="Helvetica" panose="020B0604020202020204" pitchFamily="34" charset="0"/>
              </a:rPr>
              <a:t> é verbo. </a:t>
            </a:r>
            <a:r>
              <a:rPr lang="pt-BR" altLang="pt-BR" sz="2000" b="1" dirty="0">
                <a:solidFill>
                  <a:srgbClr val="000000"/>
                </a:solidFill>
                <a:latin typeface="Helvetica" panose="020B0604020202020204" pitchFamily="34" charset="0"/>
                <a:cs typeface="Helvetica" panose="020B0604020202020204" pitchFamily="34" charset="0"/>
              </a:rPr>
              <a:t>Por</a:t>
            </a:r>
            <a:r>
              <a:rPr lang="pt-BR" altLang="pt-BR" sz="2000" dirty="0">
                <a:solidFill>
                  <a:srgbClr val="000000"/>
                </a:solidFill>
                <a:latin typeface="Helvetica" panose="020B0604020202020204" pitchFamily="34" charset="0"/>
                <a:cs typeface="Helvetica" panose="020B0604020202020204" pitchFamily="34" charset="0"/>
              </a:rPr>
              <a:t> é preposição. Exemplo: Vou </a:t>
            </a:r>
            <a:r>
              <a:rPr lang="pt-BR" altLang="pt-BR" sz="2000" b="1" dirty="0">
                <a:solidFill>
                  <a:srgbClr val="000000"/>
                </a:solidFill>
                <a:latin typeface="Helvetica" panose="020B0604020202020204" pitchFamily="34" charset="0"/>
                <a:cs typeface="Helvetica" panose="020B0604020202020204" pitchFamily="34" charset="0"/>
              </a:rPr>
              <a:t>pôr</a:t>
            </a:r>
            <a:r>
              <a:rPr lang="pt-BR" altLang="pt-BR" sz="2000" dirty="0">
                <a:solidFill>
                  <a:srgbClr val="000000"/>
                </a:solidFill>
                <a:latin typeface="Helvetica" panose="020B0604020202020204" pitchFamily="34" charset="0"/>
                <a:cs typeface="Helvetica" panose="020B0604020202020204" pitchFamily="34" charset="0"/>
              </a:rPr>
              <a:t> o livro na estante que foi feita </a:t>
            </a:r>
            <a:r>
              <a:rPr lang="pt-BR" altLang="pt-BR" sz="2000" b="1" dirty="0">
                <a:solidFill>
                  <a:srgbClr val="000000"/>
                </a:solidFill>
                <a:latin typeface="Helvetica" panose="020B0604020202020204" pitchFamily="34" charset="0"/>
                <a:cs typeface="Helvetica" panose="020B0604020202020204" pitchFamily="34" charset="0"/>
              </a:rPr>
              <a:t>por</a:t>
            </a:r>
            <a:r>
              <a:rPr lang="pt-BR" altLang="pt-BR" sz="2000" dirty="0">
                <a:solidFill>
                  <a:srgbClr val="000000"/>
                </a:solidFill>
                <a:latin typeface="Helvetica" panose="020B0604020202020204" pitchFamily="34" charset="0"/>
                <a:cs typeface="Helvetica" panose="020B0604020202020204" pitchFamily="34" charset="0"/>
              </a:rPr>
              <a:t> mim.</a:t>
            </a: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 Permanecem os acentos que diferenciam o singular do plural dos verbos </a:t>
            </a:r>
            <a:r>
              <a:rPr lang="pt-BR" altLang="pt-BR" sz="2000" b="1" dirty="0">
                <a:solidFill>
                  <a:srgbClr val="000000"/>
                </a:solidFill>
                <a:latin typeface="Helvetica" panose="020B0604020202020204" pitchFamily="34" charset="0"/>
                <a:cs typeface="Helvetica" panose="020B0604020202020204" pitchFamily="34" charset="0"/>
              </a:rPr>
              <a:t>ter</a:t>
            </a:r>
            <a:r>
              <a:rPr lang="pt-BR" altLang="pt-BR" sz="2000" dirty="0">
                <a:solidFill>
                  <a:srgbClr val="000000"/>
                </a:solidFill>
                <a:latin typeface="Helvetica" panose="020B0604020202020204" pitchFamily="34" charset="0"/>
                <a:cs typeface="Helvetica" panose="020B0604020202020204" pitchFamily="34" charset="0"/>
              </a:rPr>
              <a:t> e </a:t>
            </a:r>
            <a:r>
              <a:rPr lang="pt-BR" altLang="pt-BR" sz="2000" b="1" dirty="0">
                <a:solidFill>
                  <a:srgbClr val="000000"/>
                </a:solidFill>
                <a:latin typeface="Helvetica" panose="020B0604020202020204" pitchFamily="34" charset="0"/>
                <a:cs typeface="Helvetica" panose="020B0604020202020204" pitchFamily="34" charset="0"/>
              </a:rPr>
              <a:t>vir</a:t>
            </a:r>
            <a:r>
              <a:rPr lang="pt-BR" altLang="pt-BR" sz="2000" dirty="0">
                <a:solidFill>
                  <a:srgbClr val="000000"/>
                </a:solidFill>
                <a:latin typeface="Helvetica" panose="020B0604020202020204" pitchFamily="34" charset="0"/>
                <a:cs typeface="Helvetica" panose="020B0604020202020204" pitchFamily="34" charset="0"/>
              </a:rPr>
              <a:t>, assim como de seus derivados (manter, deter, reter, conter, convir, intervir, advir etc.).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Ele </a:t>
            </a:r>
            <a:r>
              <a:rPr lang="pt-BR" altLang="pt-BR" sz="2000" b="1" dirty="0">
                <a:solidFill>
                  <a:srgbClr val="000000"/>
                </a:solidFill>
                <a:latin typeface="Helvetica" panose="020B0604020202020204" pitchFamily="34" charset="0"/>
                <a:cs typeface="Helvetica" panose="020B0604020202020204" pitchFamily="34" charset="0"/>
              </a:rPr>
              <a:t>tem</a:t>
            </a:r>
            <a:r>
              <a:rPr lang="pt-BR" altLang="pt-BR" sz="2000" dirty="0">
                <a:solidFill>
                  <a:srgbClr val="000000"/>
                </a:solidFill>
                <a:latin typeface="Helvetica" panose="020B0604020202020204" pitchFamily="34" charset="0"/>
                <a:cs typeface="Helvetica" panose="020B0604020202020204" pitchFamily="34" charset="0"/>
              </a:rPr>
              <a:t> dois carros. / Eles </a:t>
            </a:r>
            <a:r>
              <a:rPr lang="pt-BR" altLang="pt-BR" sz="2000" b="1" dirty="0">
                <a:solidFill>
                  <a:srgbClr val="000000"/>
                </a:solidFill>
                <a:latin typeface="Helvetica" panose="020B0604020202020204" pitchFamily="34" charset="0"/>
                <a:cs typeface="Helvetica" panose="020B0604020202020204" pitchFamily="34" charset="0"/>
              </a:rPr>
              <a:t>têm</a:t>
            </a:r>
            <a:r>
              <a:rPr lang="pt-BR" altLang="pt-BR" sz="2000" dirty="0">
                <a:solidFill>
                  <a:srgbClr val="000000"/>
                </a:solidFill>
                <a:latin typeface="Helvetica" panose="020B0604020202020204" pitchFamily="34" charset="0"/>
                <a:cs typeface="Helvetica" panose="020B0604020202020204" pitchFamily="34" charset="0"/>
              </a:rPr>
              <a:t> dois carros.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Ele </a:t>
            </a:r>
            <a:r>
              <a:rPr lang="pt-BR" altLang="pt-BR" sz="2000" b="1" dirty="0">
                <a:solidFill>
                  <a:srgbClr val="000000"/>
                </a:solidFill>
                <a:latin typeface="Helvetica" panose="020B0604020202020204" pitchFamily="34" charset="0"/>
                <a:cs typeface="Helvetica" panose="020B0604020202020204" pitchFamily="34" charset="0"/>
              </a:rPr>
              <a:t>vem</a:t>
            </a:r>
            <a:r>
              <a:rPr lang="pt-BR" altLang="pt-BR" sz="2000" dirty="0">
                <a:solidFill>
                  <a:srgbClr val="000000"/>
                </a:solidFill>
                <a:latin typeface="Helvetica" panose="020B0604020202020204" pitchFamily="34" charset="0"/>
                <a:cs typeface="Helvetica" panose="020B0604020202020204" pitchFamily="34" charset="0"/>
              </a:rPr>
              <a:t> de Sorocaba. / Eles </a:t>
            </a:r>
            <a:r>
              <a:rPr lang="pt-BR" altLang="pt-BR" sz="2000" b="1" dirty="0">
                <a:solidFill>
                  <a:srgbClr val="000000"/>
                </a:solidFill>
                <a:latin typeface="Helvetica" panose="020B0604020202020204" pitchFamily="34" charset="0"/>
                <a:cs typeface="Helvetica" panose="020B0604020202020204" pitchFamily="34" charset="0"/>
              </a:rPr>
              <a:t>vêm</a:t>
            </a:r>
            <a:r>
              <a:rPr lang="pt-BR" altLang="pt-BR" sz="2000" dirty="0">
                <a:solidFill>
                  <a:srgbClr val="000000"/>
                </a:solidFill>
                <a:latin typeface="Helvetica" panose="020B0604020202020204" pitchFamily="34" charset="0"/>
                <a:cs typeface="Helvetica" panose="020B0604020202020204" pitchFamily="34" charset="0"/>
              </a:rPr>
              <a:t> de Sorocaba.</a:t>
            </a:r>
            <a:br>
              <a:rPr lang="pt-BR" altLang="pt-BR" sz="2000" dirty="0">
                <a:solidFill>
                  <a:srgbClr val="000000"/>
                </a:solidFill>
              </a:rPr>
            </a:br>
            <a:endParaRPr lang="pt-BR" altLang="pt-BR" sz="2000" dirty="0">
              <a:solidFill>
                <a:srgbClr val="000000"/>
              </a:solidFill>
            </a:endParaRPr>
          </a:p>
        </p:txBody>
      </p:sp>
    </p:spTree>
    <p:extLst>
      <p:ext uri="{BB962C8B-B14F-4D97-AF65-F5344CB8AC3E}">
        <p14:creationId xmlns:p14="http://schemas.microsoft.com/office/powerpoint/2010/main" val="42216041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611468" y="1381685"/>
            <a:ext cx="8135938"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br>
              <a:rPr lang="pt-BR" altLang="pt-BR" sz="2000" dirty="0">
                <a:solidFill>
                  <a:srgbClr val="000000"/>
                </a:solidFill>
              </a:rPr>
            </a:br>
            <a:r>
              <a:rPr lang="pt-BR" altLang="pt-BR" sz="2000" dirty="0">
                <a:solidFill>
                  <a:srgbClr val="000000"/>
                </a:solidFill>
                <a:latin typeface="Helvetica" panose="020B0604020202020204" pitchFamily="34" charset="0"/>
                <a:cs typeface="Helvetica" panose="020B0604020202020204" pitchFamily="34" charset="0"/>
              </a:rPr>
              <a:t>Ele </a:t>
            </a:r>
            <a:r>
              <a:rPr lang="pt-BR" altLang="pt-BR" sz="2000" b="1" dirty="0">
                <a:solidFill>
                  <a:srgbClr val="000000"/>
                </a:solidFill>
                <a:latin typeface="Helvetica" panose="020B0604020202020204" pitchFamily="34" charset="0"/>
                <a:cs typeface="Helvetica" panose="020B0604020202020204" pitchFamily="34" charset="0"/>
              </a:rPr>
              <a:t>mantém</a:t>
            </a:r>
            <a:r>
              <a:rPr lang="pt-BR" altLang="pt-BR" sz="2000" dirty="0">
                <a:solidFill>
                  <a:srgbClr val="000000"/>
                </a:solidFill>
                <a:latin typeface="Helvetica" panose="020B0604020202020204" pitchFamily="34" charset="0"/>
                <a:cs typeface="Helvetica" panose="020B0604020202020204" pitchFamily="34" charset="0"/>
              </a:rPr>
              <a:t> a palavra. / Eles </a:t>
            </a:r>
            <a:r>
              <a:rPr lang="pt-BR" altLang="pt-BR" sz="2000" b="1" dirty="0">
                <a:solidFill>
                  <a:srgbClr val="000000"/>
                </a:solidFill>
                <a:latin typeface="Helvetica" panose="020B0604020202020204" pitchFamily="34" charset="0"/>
                <a:cs typeface="Helvetica" panose="020B0604020202020204" pitchFamily="34" charset="0"/>
              </a:rPr>
              <a:t>mantêm</a:t>
            </a:r>
            <a:r>
              <a:rPr lang="pt-BR" altLang="pt-BR" sz="2000" dirty="0">
                <a:solidFill>
                  <a:srgbClr val="000000"/>
                </a:solidFill>
                <a:latin typeface="Helvetica" panose="020B0604020202020204" pitchFamily="34" charset="0"/>
                <a:cs typeface="Helvetica" panose="020B0604020202020204" pitchFamily="34" charset="0"/>
              </a:rPr>
              <a:t> a palavra.</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Ele </a:t>
            </a:r>
            <a:r>
              <a:rPr lang="pt-BR" altLang="pt-BR" sz="2000" b="1" dirty="0">
                <a:solidFill>
                  <a:srgbClr val="000000"/>
                </a:solidFill>
                <a:latin typeface="Helvetica" panose="020B0604020202020204" pitchFamily="34" charset="0"/>
                <a:cs typeface="Helvetica" panose="020B0604020202020204" pitchFamily="34" charset="0"/>
              </a:rPr>
              <a:t>convém</a:t>
            </a:r>
            <a:r>
              <a:rPr lang="pt-BR" altLang="pt-BR" sz="2000" dirty="0">
                <a:solidFill>
                  <a:srgbClr val="000000"/>
                </a:solidFill>
                <a:latin typeface="Helvetica" panose="020B0604020202020204" pitchFamily="34" charset="0"/>
                <a:cs typeface="Helvetica" panose="020B0604020202020204" pitchFamily="34" charset="0"/>
              </a:rPr>
              <a:t> aos estudantes. / Eles </a:t>
            </a:r>
            <a:r>
              <a:rPr lang="pt-BR" altLang="pt-BR" sz="2000" b="1" dirty="0">
                <a:solidFill>
                  <a:srgbClr val="000000"/>
                </a:solidFill>
                <a:latin typeface="Helvetica" panose="020B0604020202020204" pitchFamily="34" charset="0"/>
                <a:cs typeface="Helvetica" panose="020B0604020202020204" pitchFamily="34" charset="0"/>
              </a:rPr>
              <a:t>convêm</a:t>
            </a:r>
            <a:r>
              <a:rPr lang="pt-BR" altLang="pt-BR" sz="2000" dirty="0">
                <a:solidFill>
                  <a:srgbClr val="000000"/>
                </a:solidFill>
                <a:latin typeface="Helvetica" panose="020B0604020202020204" pitchFamily="34" charset="0"/>
                <a:cs typeface="Helvetica" panose="020B0604020202020204" pitchFamily="34" charset="0"/>
              </a:rPr>
              <a:t> aos estudantes.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Ele </a:t>
            </a:r>
            <a:r>
              <a:rPr lang="pt-BR" altLang="pt-BR" sz="2000" b="1" dirty="0">
                <a:solidFill>
                  <a:srgbClr val="000000"/>
                </a:solidFill>
                <a:latin typeface="Helvetica" panose="020B0604020202020204" pitchFamily="34" charset="0"/>
                <a:cs typeface="Helvetica" panose="020B0604020202020204" pitchFamily="34" charset="0"/>
              </a:rPr>
              <a:t>detém</a:t>
            </a:r>
            <a:r>
              <a:rPr lang="pt-BR" altLang="pt-BR" sz="2000" dirty="0">
                <a:solidFill>
                  <a:srgbClr val="000000"/>
                </a:solidFill>
                <a:latin typeface="Helvetica" panose="020B0604020202020204" pitchFamily="34" charset="0"/>
                <a:cs typeface="Helvetica" panose="020B0604020202020204" pitchFamily="34" charset="0"/>
              </a:rPr>
              <a:t> o poder. / Eles </a:t>
            </a:r>
            <a:r>
              <a:rPr lang="pt-BR" altLang="pt-BR" sz="2000" b="1" dirty="0">
                <a:solidFill>
                  <a:srgbClr val="000000"/>
                </a:solidFill>
                <a:latin typeface="Helvetica" panose="020B0604020202020204" pitchFamily="34" charset="0"/>
                <a:cs typeface="Helvetica" panose="020B0604020202020204" pitchFamily="34" charset="0"/>
              </a:rPr>
              <a:t>detêm</a:t>
            </a:r>
            <a:r>
              <a:rPr lang="pt-BR" altLang="pt-BR" sz="2000" dirty="0">
                <a:solidFill>
                  <a:srgbClr val="000000"/>
                </a:solidFill>
                <a:latin typeface="Helvetica" panose="020B0604020202020204" pitchFamily="34" charset="0"/>
                <a:cs typeface="Helvetica" panose="020B0604020202020204" pitchFamily="34" charset="0"/>
              </a:rPr>
              <a:t> o poder.</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Ele </a:t>
            </a:r>
            <a:r>
              <a:rPr lang="pt-BR" altLang="pt-BR" sz="2000" b="1" dirty="0">
                <a:solidFill>
                  <a:srgbClr val="000000"/>
                </a:solidFill>
                <a:latin typeface="Helvetica" panose="020B0604020202020204" pitchFamily="34" charset="0"/>
                <a:cs typeface="Helvetica" panose="020B0604020202020204" pitchFamily="34" charset="0"/>
              </a:rPr>
              <a:t>intervém</a:t>
            </a:r>
            <a:r>
              <a:rPr lang="pt-BR" altLang="pt-BR" sz="2000" dirty="0">
                <a:solidFill>
                  <a:srgbClr val="000000"/>
                </a:solidFill>
                <a:latin typeface="Helvetica" panose="020B0604020202020204" pitchFamily="34" charset="0"/>
                <a:cs typeface="Helvetica" panose="020B0604020202020204" pitchFamily="34" charset="0"/>
              </a:rPr>
              <a:t> em todas as aulas. / Eles </a:t>
            </a:r>
            <a:r>
              <a:rPr lang="pt-BR" altLang="pt-BR" sz="2000" b="1" dirty="0">
                <a:solidFill>
                  <a:srgbClr val="000000"/>
                </a:solidFill>
                <a:latin typeface="Helvetica" panose="020B0604020202020204" pitchFamily="34" charset="0"/>
                <a:cs typeface="Helvetica" panose="020B0604020202020204" pitchFamily="34" charset="0"/>
              </a:rPr>
              <a:t>intervêm</a:t>
            </a:r>
            <a:r>
              <a:rPr lang="pt-BR" altLang="pt-BR" sz="2000" dirty="0">
                <a:solidFill>
                  <a:srgbClr val="000000"/>
                </a:solidFill>
                <a:latin typeface="Helvetica" panose="020B0604020202020204" pitchFamily="34" charset="0"/>
                <a:cs typeface="Helvetica" panose="020B0604020202020204" pitchFamily="34" charset="0"/>
              </a:rPr>
              <a:t> em todas as aulas.</a:t>
            </a: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b="1" dirty="0">
                <a:solidFill>
                  <a:srgbClr val="000000"/>
                </a:solidFill>
                <a:latin typeface="Helvetica" panose="020B0604020202020204" pitchFamily="34" charset="0"/>
                <a:cs typeface="Helvetica" panose="020B0604020202020204" pitchFamily="34" charset="0"/>
              </a:rPr>
              <a:t>É facultativo</a:t>
            </a:r>
            <a:r>
              <a:rPr lang="pt-BR" altLang="pt-BR" sz="2000" dirty="0">
                <a:solidFill>
                  <a:srgbClr val="000000"/>
                </a:solidFill>
                <a:latin typeface="Helvetica" panose="020B0604020202020204" pitchFamily="34" charset="0"/>
                <a:cs typeface="Helvetica" panose="020B0604020202020204" pitchFamily="34" charset="0"/>
              </a:rPr>
              <a:t> o uso do acento circunflexo para diferenciar as palavras forma/fôrma. Em alguns casos, o uso do acento deixa a frase mais clara. Veja este exemplo: Qual é a </a:t>
            </a:r>
            <a:r>
              <a:rPr lang="pt-BR" altLang="pt-BR" sz="2000" b="1" dirty="0">
                <a:solidFill>
                  <a:srgbClr val="000000"/>
                </a:solidFill>
                <a:latin typeface="Helvetica" panose="020B0604020202020204" pitchFamily="34" charset="0"/>
                <a:cs typeface="Helvetica" panose="020B0604020202020204" pitchFamily="34" charset="0"/>
              </a:rPr>
              <a:t>forma</a:t>
            </a:r>
            <a:r>
              <a:rPr lang="pt-BR" altLang="pt-BR" sz="2000" dirty="0">
                <a:solidFill>
                  <a:srgbClr val="000000"/>
                </a:solidFill>
                <a:latin typeface="Helvetica" panose="020B0604020202020204" pitchFamily="34" charset="0"/>
                <a:cs typeface="Helvetica" panose="020B0604020202020204" pitchFamily="34" charset="0"/>
              </a:rPr>
              <a:t> da </a:t>
            </a:r>
            <a:r>
              <a:rPr lang="pt-BR" altLang="pt-BR" sz="2000" b="1" dirty="0">
                <a:solidFill>
                  <a:srgbClr val="000000"/>
                </a:solidFill>
                <a:latin typeface="Helvetica" panose="020B0604020202020204" pitchFamily="34" charset="0"/>
                <a:cs typeface="Helvetica" panose="020B0604020202020204" pitchFamily="34" charset="0"/>
              </a:rPr>
              <a:t>fôrma</a:t>
            </a:r>
            <a:r>
              <a:rPr lang="pt-BR" altLang="pt-BR" sz="2000" dirty="0">
                <a:solidFill>
                  <a:srgbClr val="000000"/>
                </a:solidFill>
                <a:latin typeface="Helvetica" panose="020B0604020202020204" pitchFamily="34" charset="0"/>
                <a:cs typeface="Helvetica" panose="020B0604020202020204" pitchFamily="34" charset="0"/>
              </a:rPr>
              <a:t> do bolo?</a:t>
            </a:r>
          </a:p>
        </p:txBody>
      </p:sp>
    </p:spTree>
    <p:extLst>
      <p:ext uri="{BB962C8B-B14F-4D97-AF65-F5344CB8AC3E}">
        <p14:creationId xmlns:p14="http://schemas.microsoft.com/office/powerpoint/2010/main" val="39139145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ChangeArrowheads="1"/>
          </p:cNvSpPr>
          <p:nvPr/>
        </p:nvSpPr>
        <p:spPr bwMode="auto">
          <a:xfrm>
            <a:off x="808972" y="1675940"/>
            <a:ext cx="8207375" cy="3816429"/>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8700" tIns="0" rIns="158700" bIns="0"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defRPr/>
            </a:pPr>
            <a:r>
              <a:rPr lang="pt-BR" altLang="pt-BR" sz="2400" b="1" dirty="0">
                <a:solidFill>
                  <a:schemeClr val="accent6">
                    <a:lumMod val="75000"/>
                  </a:schemeClr>
                </a:solidFill>
                <a:latin typeface="Helvetica" panose="020B0604020202020204" pitchFamily="34" charset="0"/>
                <a:ea typeface="MS PGothic" panose="020B0600070205080204" pitchFamily="34" charset="-128"/>
                <a:cs typeface="Helvetica" panose="020B0604020202020204" pitchFamily="34" charset="0"/>
              </a:rPr>
              <a:t>Uso do hífen</a:t>
            </a:r>
          </a:p>
          <a:p>
            <a:pPr>
              <a:spcBef>
                <a:spcPct val="0"/>
              </a:spcBef>
              <a:buClrTx/>
              <a:buSzTx/>
              <a:buFont typeface="Wingdings" panose="05000000000000000000" pitchFamily="2" charset="2"/>
              <a:buNone/>
              <a:defRPr/>
            </a:pPr>
            <a:endPar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endParaRPr>
          </a:p>
          <a:p>
            <a:pPr eaLnBrk="1" hangingPunct="1">
              <a:buFont typeface="Wingdings" panose="05000000000000000000" pitchFamily="2" charset="2"/>
              <a:buNone/>
              <a:defRPr/>
            </a:pPr>
            <a:r>
              <a:rPr lang="pt-BR" altLang="pt-BR" sz="2000" dirty="0">
                <a:latin typeface="Helvetica" panose="020B0604020202020204" pitchFamily="34" charset="0"/>
                <a:cs typeface="Helvetica" panose="020B0604020202020204" pitchFamily="34" charset="0"/>
              </a:rPr>
              <a:t>Usa-se o hífen sempre que o prefixo ‘bem’ formar com o segundo elemento um adjetivo ou substantivo. </a:t>
            </a:r>
          </a:p>
          <a:p>
            <a:pPr eaLnBrk="1" hangingPunct="1">
              <a:buFont typeface="Wingdings" panose="05000000000000000000" pitchFamily="2" charset="2"/>
              <a:buNone/>
              <a:defRPr/>
            </a:pPr>
            <a:endParaRPr lang="pt-BR" altLang="pt-BR" sz="2000" dirty="0">
              <a:latin typeface="Helvetica" panose="020B0604020202020204" pitchFamily="34" charset="0"/>
              <a:cs typeface="Helvetica" panose="020B0604020202020204" pitchFamily="34" charset="0"/>
            </a:endParaRPr>
          </a:p>
          <a:p>
            <a:pPr eaLnBrk="1" hangingPunct="1">
              <a:buFont typeface="Wingdings" panose="05000000000000000000" pitchFamily="2" charset="2"/>
              <a:buNone/>
              <a:defRPr/>
            </a:pPr>
            <a:r>
              <a:rPr lang="pt-BR" altLang="pt-BR" sz="2000" dirty="0">
                <a:latin typeface="Helvetica" panose="020B0604020202020204" pitchFamily="34" charset="0"/>
                <a:cs typeface="Helvetica" panose="020B0604020202020204" pitchFamily="34" charset="0"/>
              </a:rPr>
              <a:t>Os advérbios mal e bem só usaremos o hífen caso a palavra seguinte comece com uma vogal ou com a letra “</a:t>
            </a:r>
            <a:r>
              <a:rPr lang="pt-BR" altLang="pt-BR" sz="2000" dirty="0">
                <a:solidFill>
                  <a:srgbClr val="000099"/>
                </a:solidFill>
                <a:latin typeface="Helvetica" panose="020B0604020202020204" pitchFamily="34" charset="0"/>
                <a:cs typeface="Helvetica" panose="020B0604020202020204" pitchFamily="34" charset="0"/>
              </a:rPr>
              <a:t>h</a:t>
            </a:r>
            <a:r>
              <a:rPr lang="pt-BR" altLang="pt-BR" sz="2000" dirty="0">
                <a:latin typeface="Helvetica" panose="020B0604020202020204" pitchFamily="34" charset="0"/>
                <a:cs typeface="Helvetica" panose="020B0604020202020204" pitchFamily="34" charset="0"/>
              </a:rPr>
              <a:t>”. Um exemplo é “benfeito” (que agora se escreve assim).</a:t>
            </a:r>
          </a:p>
          <a:p>
            <a:pPr algn="ctr" eaLnBrk="1" hangingPunct="1">
              <a:buFont typeface="Wingdings" panose="05000000000000000000" pitchFamily="2" charset="2"/>
              <a:buNone/>
              <a:defRPr/>
            </a:pPr>
            <a:endParaRPr lang="pt-BR" altLang="pt-BR" sz="2000" dirty="0"/>
          </a:p>
          <a:p>
            <a:pPr algn="ctr" eaLnBrk="1" hangingPunct="1">
              <a:buFont typeface="Wingdings" panose="05000000000000000000" pitchFamily="2" charset="2"/>
              <a:buNone/>
              <a:defRPr/>
            </a:pPr>
            <a:br>
              <a:rPr lang="pt-BR" altLang="pt-BR" sz="2000" dirty="0"/>
            </a:br>
            <a:endParaRPr lang="pt-BR" altLang="pt-BR" sz="2000" dirty="0"/>
          </a:p>
        </p:txBody>
      </p:sp>
    </p:spTree>
    <p:extLst>
      <p:ext uri="{BB962C8B-B14F-4D97-AF65-F5344CB8AC3E}">
        <p14:creationId xmlns:p14="http://schemas.microsoft.com/office/powerpoint/2010/main" val="41506608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863600" y="1345547"/>
            <a:ext cx="82804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b="1" dirty="0">
                <a:solidFill>
                  <a:schemeClr val="accent6">
                    <a:lumMod val="75000"/>
                  </a:schemeClr>
                </a:solidFill>
                <a:latin typeface="Helvetica" panose="020B0604020202020204" pitchFamily="34" charset="0"/>
                <a:cs typeface="Helvetica" panose="020B0604020202020204" pitchFamily="34" charset="0"/>
              </a:rPr>
              <a:t>Uso do hífen com compostos</a:t>
            </a:r>
            <a:br>
              <a:rPr lang="pt-BR" altLang="pt-BR" sz="2000" b="1" dirty="0">
                <a:solidFill>
                  <a:srgbClr val="000000"/>
                </a:solidFill>
                <a:latin typeface="Helvetica" panose="020B0604020202020204" pitchFamily="34" charset="0"/>
                <a:cs typeface="Helvetica" panose="020B0604020202020204" pitchFamily="34" charset="0"/>
              </a:rPr>
            </a:br>
            <a:endParaRPr lang="pt-BR" altLang="pt-BR" sz="2000" b="1"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1. Usa-se o hífen nas palavras compostas que não apresentam elementos de ligação. Exemplos: guarda-chuva, arco-íris, boa-fé, segunda-feira, mesa-redonda, vaga-lume, joão-ninguém, porta-malas, porta-bandeira, pão-duro, bate-boca.</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*Exceções: Não se usa o hífen em certas palavras que perderam a noção de composição, como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girassol, madressilva, mandachuva, pontapé, paraquedas, paraquedista, paraquedismo.</a:t>
            </a:r>
            <a:br>
              <a:rPr lang="pt-BR" altLang="pt-BR" sz="2000" dirty="0">
                <a:solidFill>
                  <a:srgbClr val="000000"/>
                </a:solidFill>
                <a:latin typeface="Helvetica" panose="020B0604020202020204" pitchFamily="34" charset="0"/>
                <a:cs typeface="Helvetica" panose="020B0604020202020204" pitchFamily="34" charset="0"/>
              </a:rPr>
            </a:b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2. Usa-se o hífen em compostos que têm palavras iguais ou quase iguais, sem elementos de ligação. Exemplos: reco-reco, </a:t>
            </a:r>
            <a:r>
              <a:rPr lang="pt-BR" altLang="pt-BR" sz="2000" dirty="0" err="1">
                <a:solidFill>
                  <a:srgbClr val="000000"/>
                </a:solidFill>
                <a:latin typeface="Helvetica" panose="020B0604020202020204" pitchFamily="34" charset="0"/>
                <a:cs typeface="Helvetica" panose="020B0604020202020204" pitchFamily="34" charset="0"/>
              </a:rPr>
              <a:t>blá-blá-blá</a:t>
            </a:r>
            <a:r>
              <a:rPr lang="pt-BR" altLang="pt-BR" sz="2000" dirty="0">
                <a:solidFill>
                  <a:srgbClr val="000000"/>
                </a:solidFill>
                <a:latin typeface="Helvetica" panose="020B0604020202020204" pitchFamily="34" charset="0"/>
                <a:cs typeface="Helvetica" panose="020B0604020202020204" pitchFamily="34" charset="0"/>
              </a:rPr>
              <a:t>, zum-zum, tico-tico, tique-taque, </a:t>
            </a:r>
            <a:r>
              <a:rPr lang="pt-BR" altLang="pt-BR" sz="2000" dirty="0" err="1">
                <a:solidFill>
                  <a:srgbClr val="000000"/>
                </a:solidFill>
                <a:latin typeface="Helvetica" panose="020B0604020202020204" pitchFamily="34" charset="0"/>
                <a:cs typeface="Helvetica" panose="020B0604020202020204" pitchFamily="34" charset="0"/>
              </a:rPr>
              <a:t>cri-cri</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dirty="0" err="1">
                <a:solidFill>
                  <a:srgbClr val="000000"/>
                </a:solidFill>
                <a:latin typeface="Helvetica" panose="020B0604020202020204" pitchFamily="34" charset="0"/>
                <a:cs typeface="Helvetica" panose="020B0604020202020204" pitchFamily="34" charset="0"/>
              </a:rPr>
              <a:t>glu-glu</a:t>
            </a:r>
            <a:r>
              <a:rPr lang="pt-BR" altLang="pt-BR" sz="2000" dirty="0">
                <a:solidFill>
                  <a:srgbClr val="000000"/>
                </a:solidFill>
                <a:latin typeface="Helvetica" panose="020B0604020202020204" pitchFamily="34" charset="0"/>
                <a:cs typeface="Helvetica" panose="020B0604020202020204" pitchFamily="34" charset="0"/>
              </a:rPr>
              <a:t>, rom-rom, pingue-pongue, </a:t>
            </a:r>
            <a:r>
              <a:rPr lang="pt-BR" altLang="pt-BR" sz="2000" dirty="0" err="1">
                <a:solidFill>
                  <a:srgbClr val="000000"/>
                </a:solidFill>
                <a:latin typeface="Helvetica" panose="020B0604020202020204" pitchFamily="34" charset="0"/>
                <a:cs typeface="Helvetica" panose="020B0604020202020204" pitchFamily="34" charset="0"/>
              </a:rPr>
              <a:t>zigue-zague</a:t>
            </a:r>
            <a:r>
              <a:rPr lang="pt-BR" altLang="pt-BR" sz="2000" dirty="0">
                <a:solidFill>
                  <a:srgbClr val="000000"/>
                </a:solidFill>
                <a:latin typeface="Helvetica" panose="020B0604020202020204" pitchFamily="34" charset="0"/>
                <a:cs typeface="Helvetica" panose="020B0604020202020204" pitchFamily="34" charset="0"/>
              </a:rPr>
              <a:t>, esconde-esconde, pega-pega, corre-corre.</a:t>
            </a:r>
          </a:p>
        </p:txBody>
      </p:sp>
    </p:spTree>
    <p:extLst>
      <p:ext uri="{BB962C8B-B14F-4D97-AF65-F5344CB8AC3E}">
        <p14:creationId xmlns:p14="http://schemas.microsoft.com/office/powerpoint/2010/main" val="2542022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718017" y="1502708"/>
            <a:ext cx="82804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3. Não se usa o hífen em compostos que apresentam elementos de ligação. Exemplos: pé de moleque, pé de vento, pai de todos, dia a dia, fim de semana, cor de vinho, ponto e vírgula, camisa de força, cara de pau, olho de sogra.</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Incluem-se nesse caso os compostos de base oracional. Exemplos: maria vai com as outras, leva e traz, diz que diz que, deus me livre, deus nos acuda, cor de burro quando foge, bicho de sete cabeças, faz de conta.</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 Exceções: água-de-colônia, arco-da-velha, cor-de-rosa, mais-que-perfeito, pé-de-meia, ao deus-dará, à queima-roupa.</a:t>
            </a: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4. Usa-se o hífen nos compostos entre cujos elementos há o emprego do apóstrofo. Exemplos: </a:t>
            </a:r>
            <a:r>
              <a:rPr lang="pt-BR" altLang="pt-BR" sz="2000" dirty="0" err="1">
                <a:solidFill>
                  <a:srgbClr val="000000"/>
                </a:solidFill>
                <a:latin typeface="Helvetica" panose="020B0604020202020204" pitchFamily="34" charset="0"/>
                <a:cs typeface="Helvetica" panose="020B0604020202020204" pitchFamily="34" charset="0"/>
              </a:rPr>
              <a:t>gota-d'água</a:t>
            </a:r>
            <a:r>
              <a:rPr lang="pt-BR" altLang="pt-BR" sz="2000" dirty="0">
                <a:solidFill>
                  <a:srgbClr val="000000"/>
                </a:solidFill>
                <a:latin typeface="Helvetica" panose="020B0604020202020204" pitchFamily="34" charset="0"/>
                <a:cs typeface="Helvetica" panose="020B0604020202020204" pitchFamily="34" charset="0"/>
              </a:rPr>
              <a:t>, pé-d'água</a:t>
            </a:r>
          </a:p>
        </p:txBody>
      </p:sp>
    </p:spTree>
    <p:extLst>
      <p:ext uri="{BB962C8B-B14F-4D97-AF65-F5344CB8AC3E}">
        <p14:creationId xmlns:p14="http://schemas.microsoft.com/office/powerpoint/2010/main" val="5534366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832037" y="1398681"/>
            <a:ext cx="8208963"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5. Usa-se o hífen nas palavras compostas derivadas de topônimos (nomes próprios de lugares), com ou sem elementos de ligação. </a:t>
            </a:r>
            <a:r>
              <a:rPr lang="pt-BR" altLang="pt-BR" sz="2000" dirty="0" err="1">
                <a:solidFill>
                  <a:srgbClr val="000000"/>
                </a:solidFill>
                <a:latin typeface="Helvetica" panose="020B0604020202020204" pitchFamily="34" charset="0"/>
                <a:cs typeface="Helvetica" panose="020B0604020202020204" pitchFamily="34" charset="0"/>
              </a:rPr>
              <a:t>Exs</a:t>
            </a:r>
            <a:r>
              <a:rPr lang="pt-BR" altLang="pt-BR" sz="2000" dirty="0">
                <a:solidFill>
                  <a:srgbClr val="000000"/>
                </a:solidFill>
                <a:latin typeface="Helvetica" panose="020B0604020202020204" pitchFamily="34" charset="0"/>
                <a:cs typeface="Helvetica" panose="020B0604020202020204" pitchFamily="34" charset="0"/>
              </a:rPr>
              <a:t>: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Belo Horizonte - </a:t>
            </a:r>
            <a:r>
              <a:rPr lang="pt-BR" altLang="pt-BR" sz="2000" b="1" dirty="0">
                <a:solidFill>
                  <a:srgbClr val="000000"/>
                </a:solidFill>
                <a:latin typeface="Helvetica" panose="020B0604020202020204" pitchFamily="34" charset="0"/>
                <a:cs typeface="Helvetica" panose="020B0604020202020204" pitchFamily="34" charset="0"/>
              </a:rPr>
              <a:t>belo-horizontino</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Porto Alegre - </a:t>
            </a:r>
            <a:r>
              <a:rPr lang="pt-BR" altLang="pt-BR" sz="2000" b="1" dirty="0">
                <a:solidFill>
                  <a:srgbClr val="000000"/>
                </a:solidFill>
                <a:latin typeface="Helvetica" panose="020B0604020202020204" pitchFamily="34" charset="0"/>
                <a:cs typeface="Helvetica" panose="020B0604020202020204" pitchFamily="34" charset="0"/>
              </a:rPr>
              <a:t>porto-alegrense</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Mato Grosso do Sul - </a:t>
            </a:r>
            <a:r>
              <a:rPr lang="pt-BR" altLang="pt-BR" sz="2000" b="1" dirty="0">
                <a:solidFill>
                  <a:srgbClr val="000000"/>
                </a:solidFill>
                <a:latin typeface="Helvetica" panose="020B0604020202020204" pitchFamily="34" charset="0"/>
                <a:cs typeface="Helvetica" panose="020B0604020202020204" pitchFamily="34" charset="0"/>
              </a:rPr>
              <a:t>mato-grossense-do-sul</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Rio Grande do Norte - </a:t>
            </a:r>
            <a:r>
              <a:rPr lang="pt-BR" altLang="pt-BR" sz="2000" b="1" dirty="0">
                <a:solidFill>
                  <a:srgbClr val="000000"/>
                </a:solidFill>
                <a:latin typeface="Helvetica" panose="020B0604020202020204" pitchFamily="34" charset="0"/>
                <a:cs typeface="Helvetica" panose="020B0604020202020204" pitchFamily="34" charset="0"/>
              </a:rPr>
              <a:t>rio-grandense-do-norte</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err="1">
                <a:solidFill>
                  <a:srgbClr val="000000"/>
                </a:solidFill>
                <a:latin typeface="Helvetica" panose="020B0604020202020204" pitchFamily="34" charset="0"/>
                <a:cs typeface="Helvetica" panose="020B0604020202020204" pitchFamily="34" charset="0"/>
              </a:rPr>
              <a:t>África</a:t>
            </a:r>
            <a:r>
              <a:rPr lang="pt-BR" altLang="pt-BR" sz="2000" dirty="0">
                <a:solidFill>
                  <a:srgbClr val="000000"/>
                </a:solidFill>
                <a:latin typeface="Helvetica" panose="020B0604020202020204" pitchFamily="34" charset="0"/>
                <a:cs typeface="Helvetica" panose="020B0604020202020204" pitchFamily="34" charset="0"/>
              </a:rPr>
              <a:t> do Sul - </a:t>
            </a:r>
            <a:r>
              <a:rPr lang="pt-BR" altLang="pt-BR" sz="2000" b="1" dirty="0">
                <a:solidFill>
                  <a:srgbClr val="000000"/>
                </a:solidFill>
                <a:latin typeface="Helvetica" panose="020B0604020202020204" pitchFamily="34" charset="0"/>
                <a:cs typeface="Helvetica" panose="020B0604020202020204" pitchFamily="34" charset="0"/>
              </a:rPr>
              <a:t>sul-africano</a:t>
            </a:r>
            <a:br>
              <a:rPr lang="pt-BR" altLang="pt-BR" sz="2000" b="1" dirty="0">
                <a:solidFill>
                  <a:srgbClr val="000000"/>
                </a:solidFill>
                <a:latin typeface="Helvetica" panose="020B0604020202020204" pitchFamily="34" charset="0"/>
                <a:cs typeface="Helvetica" panose="020B0604020202020204" pitchFamily="34" charset="0"/>
              </a:rPr>
            </a:b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6. Usa-se o hífen nos compostos que designam espécies animais e botânicas (nomes de plantas, flores, frutos, raízes, sementes), tenham ou não elementos de ligação. Exemplos: bem-te-vi, peixe-espada, peixe-do-paraíso, mico-leão-dourado, andorinha-da-serra, lebre-da-patagônia, erva-doce, ervilha-de-cheiro, pimenta-do-reino, peroba-do-campo, cravo-da-índia. </a:t>
            </a:r>
          </a:p>
          <a:p>
            <a:pPr eaLnBrk="1" hangingPunct="1">
              <a:spcBef>
                <a:spcPct val="0"/>
              </a:spcBef>
              <a:buClrTx/>
              <a:buSzTx/>
              <a:buFontTx/>
              <a:buNone/>
            </a:pPr>
            <a:br>
              <a:rPr lang="pt-BR" altLang="pt-BR" sz="1600" dirty="0">
                <a:solidFill>
                  <a:srgbClr val="0000FF"/>
                </a:solidFill>
              </a:rPr>
            </a:br>
            <a:endParaRPr lang="pt-BR" altLang="pt-BR" sz="1600" dirty="0">
              <a:solidFill>
                <a:srgbClr val="0000FF"/>
              </a:solidFill>
            </a:endParaRPr>
          </a:p>
        </p:txBody>
      </p:sp>
    </p:spTree>
    <p:extLst>
      <p:ext uri="{BB962C8B-B14F-4D97-AF65-F5344CB8AC3E}">
        <p14:creationId xmlns:p14="http://schemas.microsoft.com/office/powerpoint/2010/main" val="31938387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676648" y="2965544"/>
            <a:ext cx="820896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a) </a:t>
            </a:r>
            <a:r>
              <a:rPr lang="pt-BR" altLang="pt-BR" sz="2000" b="1" dirty="0">
                <a:solidFill>
                  <a:srgbClr val="000000"/>
                </a:solidFill>
                <a:latin typeface="Helvetica" panose="020B0604020202020204" pitchFamily="34" charset="0"/>
                <a:cs typeface="Helvetica" panose="020B0604020202020204" pitchFamily="34" charset="0"/>
              </a:rPr>
              <a:t>bico-de-papagaio</a:t>
            </a:r>
            <a:r>
              <a:rPr lang="pt-BR" altLang="pt-BR" sz="2000" dirty="0">
                <a:solidFill>
                  <a:srgbClr val="000000"/>
                </a:solidFill>
                <a:latin typeface="Helvetica" panose="020B0604020202020204" pitchFamily="34" charset="0"/>
                <a:cs typeface="Helvetica" panose="020B0604020202020204" pitchFamily="34" charset="0"/>
              </a:rPr>
              <a:t> (espécie de planta ornamental) - </a:t>
            </a:r>
            <a:r>
              <a:rPr lang="pt-BR" altLang="pt-BR" sz="2000" b="1" dirty="0">
                <a:solidFill>
                  <a:srgbClr val="000000"/>
                </a:solidFill>
                <a:latin typeface="Helvetica" panose="020B0604020202020204" pitchFamily="34" charset="0"/>
                <a:cs typeface="Helvetica" panose="020B0604020202020204" pitchFamily="34" charset="0"/>
              </a:rPr>
              <a:t>bico de papagaio</a:t>
            </a:r>
            <a:r>
              <a:rPr lang="pt-BR" altLang="pt-BR" sz="2000" dirty="0">
                <a:solidFill>
                  <a:srgbClr val="000000"/>
                </a:solidFill>
                <a:latin typeface="Helvetica" panose="020B0604020202020204" pitchFamily="34" charset="0"/>
                <a:cs typeface="Helvetica" panose="020B0604020202020204" pitchFamily="34" charset="0"/>
              </a:rPr>
              <a:t> (deformação nas vértebras).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b) </a:t>
            </a:r>
            <a:r>
              <a:rPr lang="pt-BR" altLang="pt-BR" sz="2000" b="1" dirty="0">
                <a:solidFill>
                  <a:srgbClr val="000000"/>
                </a:solidFill>
                <a:latin typeface="Helvetica" panose="020B0604020202020204" pitchFamily="34" charset="0"/>
                <a:cs typeface="Helvetica" panose="020B0604020202020204" pitchFamily="34" charset="0"/>
              </a:rPr>
              <a:t>olho-de-boi</a:t>
            </a:r>
            <a:r>
              <a:rPr lang="pt-BR" altLang="pt-BR" sz="2000" dirty="0">
                <a:solidFill>
                  <a:srgbClr val="000000"/>
                </a:solidFill>
                <a:latin typeface="Helvetica" panose="020B0604020202020204" pitchFamily="34" charset="0"/>
                <a:cs typeface="Helvetica" panose="020B0604020202020204" pitchFamily="34" charset="0"/>
              </a:rPr>
              <a:t> (espécie de peixe) - </a:t>
            </a:r>
            <a:r>
              <a:rPr lang="pt-BR" altLang="pt-BR" sz="2000" b="1" dirty="0">
                <a:solidFill>
                  <a:srgbClr val="000000"/>
                </a:solidFill>
                <a:latin typeface="Helvetica" panose="020B0604020202020204" pitchFamily="34" charset="0"/>
                <a:cs typeface="Helvetica" panose="020B0604020202020204" pitchFamily="34" charset="0"/>
              </a:rPr>
              <a:t>olho de boi</a:t>
            </a:r>
            <a:r>
              <a:rPr lang="pt-BR" altLang="pt-BR" sz="2000" dirty="0">
                <a:solidFill>
                  <a:srgbClr val="000000"/>
                </a:solidFill>
                <a:latin typeface="Helvetica" panose="020B0604020202020204" pitchFamily="34" charset="0"/>
                <a:cs typeface="Helvetica" panose="020B0604020202020204" pitchFamily="34" charset="0"/>
              </a:rPr>
              <a:t> (espécie de selo postal).</a:t>
            </a:r>
            <a:r>
              <a:rPr lang="pt-BR" altLang="pt-BR" sz="2000" b="1" dirty="0">
                <a:solidFill>
                  <a:srgbClr val="000000"/>
                </a:solidFill>
                <a:latin typeface="Helvetica" panose="020B0604020202020204" pitchFamily="34" charset="0"/>
                <a:cs typeface="Helvetica" panose="020B0604020202020204" pitchFamily="34" charset="0"/>
              </a:rPr>
              <a:t>Uso do hífen com prefixos</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As observações a seguir referem-se ao uso do hífen em palavras formadas por prefixos (</a:t>
            </a:r>
            <a:r>
              <a:rPr lang="pt-BR" altLang="pt-BR" sz="2000" dirty="0" err="1">
                <a:solidFill>
                  <a:srgbClr val="000000"/>
                </a:solidFill>
                <a:latin typeface="Helvetica" panose="020B0604020202020204" pitchFamily="34" charset="0"/>
                <a:cs typeface="Helvetica" panose="020B0604020202020204" pitchFamily="34" charset="0"/>
              </a:rPr>
              <a:t>anti</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dirty="0" err="1">
                <a:solidFill>
                  <a:srgbClr val="000000"/>
                </a:solidFill>
                <a:latin typeface="Helvetica" panose="020B0604020202020204" pitchFamily="34" charset="0"/>
                <a:cs typeface="Helvetica" panose="020B0604020202020204" pitchFamily="34" charset="0"/>
              </a:rPr>
              <a:t>super</a:t>
            </a:r>
            <a:r>
              <a:rPr lang="pt-BR" altLang="pt-BR" sz="2000" dirty="0">
                <a:solidFill>
                  <a:srgbClr val="000000"/>
                </a:solidFill>
                <a:latin typeface="Helvetica" panose="020B0604020202020204" pitchFamily="34" charset="0"/>
                <a:cs typeface="Helvetica" panose="020B0604020202020204" pitchFamily="34" charset="0"/>
              </a:rPr>
              <a:t>, ultra, sub etc.) ou por elementos que podem funcionar como prefixos (aero, agro, auto, eletro, </a:t>
            </a:r>
            <a:r>
              <a:rPr lang="pt-BR" altLang="pt-BR" sz="2000" dirty="0" err="1">
                <a:solidFill>
                  <a:srgbClr val="000000"/>
                </a:solidFill>
                <a:latin typeface="Helvetica" panose="020B0604020202020204" pitchFamily="34" charset="0"/>
                <a:cs typeface="Helvetica" panose="020B0604020202020204" pitchFamily="34" charset="0"/>
              </a:rPr>
              <a:t>geo</a:t>
            </a:r>
            <a:r>
              <a:rPr lang="pt-BR" altLang="pt-BR" sz="2000" dirty="0">
                <a:solidFill>
                  <a:srgbClr val="000000"/>
                </a:solidFill>
                <a:latin typeface="Helvetica" panose="020B0604020202020204" pitchFamily="34" charset="0"/>
                <a:cs typeface="Helvetica" panose="020B0604020202020204" pitchFamily="34" charset="0"/>
              </a:rPr>
              <a:t>, hidro, macro, micro, mini, </a:t>
            </a:r>
            <a:r>
              <a:rPr lang="pt-BR" altLang="pt-BR" sz="2000" dirty="0" err="1">
                <a:solidFill>
                  <a:srgbClr val="000000"/>
                </a:solidFill>
                <a:latin typeface="Helvetica" panose="020B0604020202020204" pitchFamily="34" charset="0"/>
                <a:cs typeface="Helvetica" panose="020B0604020202020204" pitchFamily="34" charset="0"/>
              </a:rPr>
              <a:t>multi</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dirty="0" err="1">
                <a:solidFill>
                  <a:srgbClr val="000000"/>
                </a:solidFill>
                <a:latin typeface="Helvetica" panose="020B0604020202020204" pitchFamily="34" charset="0"/>
                <a:cs typeface="Helvetica" panose="020B0604020202020204" pitchFamily="34" charset="0"/>
              </a:rPr>
              <a:t>neo</a:t>
            </a:r>
            <a:r>
              <a:rPr lang="pt-BR" altLang="pt-BR" sz="2000" dirty="0">
                <a:solidFill>
                  <a:srgbClr val="000000"/>
                </a:solidFill>
                <a:latin typeface="Helvetica" panose="020B0604020202020204" pitchFamily="34" charset="0"/>
                <a:cs typeface="Helvetica" panose="020B0604020202020204" pitchFamily="34" charset="0"/>
              </a:rPr>
              <a:t> etc.).</a:t>
            </a:r>
          </a:p>
        </p:txBody>
      </p:sp>
      <p:sp>
        <p:nvSpPr>
          <p:cNvPr id="272387" name="Retângulo 1"/>
          <p:cNvSpPr>
            <a:spLocks noChangeArrowheads="1"/>
          </p:cNvSpPr>
          <p:nvPr/>
        </p:nvSpPr>
        <p:spPr bwMode="auto">
          <a:xfrm>
            <a:off x="584854" y="1400642"/>
            <a:ext cx="76327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33CC"/>
                </a:solidFill>
                <a:latin typeface="Arial" panose="020B0604020202020204" pitchFamily="34" charset="0"/>
                <a:ea typeface="MS PGothic" panose="020B0600070205080204" pitchFamily="34" charset="-128"/>
              </a:defRPr>
            </a:lvl1pPr>
            <a:lvl2pPr marL="742950" indent="-285750">
              <a:defRPr>
                <a:solidFill>
                  <a:srgbClr val="0033CC"/>
                </a:solidFill>
                <a:latin typeface="Arial" panose="020B0604020202020204" pitchFamily="34" charset="0"/>
                <a:ea typeface="MS PGothic" panose="020B0600070205080204" pitchFamily="34" charset="-128"/>
              </a:defRPr>
            </a:lvl2pPr>
            <a:lvl3pPr marL="1143000" indent="-228600">
              <a:defRPr>
                <a:solidFill>
                  <a:srgbClr val="0033CC"/>
                </a:solidFill>
                <a:latin typeface="Arial" panose="020B0604020202020204" pitchFamily="34" charset="0"/>
                <a:ea typeface="MS PGothic" panose="020B0600070205080204" pitchFamily="34" charset="-128"/>
              </a:defRPr>
            </a:lvl3pPr>
            <a:lvl4pPr marL="1600200" indent="-228600">
              <a:defRPr>
                <a:solidFill>
                  <a:srgbClr val="0033CC"/>
                </a:solidFill>
                <a:latin typeface="Arial" panose="020B0604020202020204" pitchFamily="34" charset="0"/>
                <a:ea typeface="MS PGothic" panose="020B0600070205080204" pitchFamily="34" charset="-128"/>
              </a:defRPr>
            </a:lvl4pPr>
            <a:lvl5pPr marL="2057400" indent="-228600">
              <a:defRPr>
                <a:solidFill>
                  <a:srgbClr val="0033CC"/>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MS PGothic" panose="020B0600070205080204" pitchFamily="34" charset="-128"/>
              </a:defRPr>
            </a:lvl9pPr>
          </a:lstStyle>
          <a:p>
            <a:r>
              <a:rPr lang="pt-BR" altLang="pt-BR" sz="2000" dirty="0">
                <a:solidFill>
                  <a:srgbClr val="0000FF"/>
                </a:solidFill>
                <a:latin typeface="Helvetica" panose="020B0604020202020204" pitchFamily="34" charset="0"/>
                <a:cs typeface="Helvetica" panose="020B0604020202020204" pitchFamily="34" charset="0"/>
              </a:rPr>
              <a:t>Obs.: não se usa o hífen, quando os compostos que designam espécies botânicas e zoológicas são empregados fora de seu sentido original. Observe a diferença de sentido entre os pares:</a:t>
            </a:r>
            <a:endParaRPr lang="pt-BR" altLang="pt-BR"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4754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5080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Acento</a:t>
            </a:r>
            <a:r>
              <a:rPr lang="en-US" sz="2400" b="1" dirty="0">
                <a:solidFill>
                  <a:srgbClr val="000099"/>
                </a:solidFill>
                <a:latin typeface="Helvetica" panose="020B0604020202020204" pitchFamily="34" charset="0"/>
                <a:cs typeface="Helvetica" panose="020B0604020202020204" pitchFamily="34" charset="0"/>
                <a:sym typeface="Arial"/>
              </a:rPr>
              <a:t> grave - </a:t>
            </a:r>
            <a:r>
              <a:rPr lang="en-US" sz="2400" b="1" dirty="0" err="1">
                <a:solidFill>
                  <a:srgbClr val="000099"/>
                </a:solidFill>
                <a:latin typeface="Helvetica" panose="020B0604020202020204" pitchFamily="34" charset="0"/>
                <a:cs typeface="Helvetica" panose="020B0604020202020204" pitchFamily="34" charset="0"/>
                <a:sym typeface="Arial"/>
              </a:rPr>
              <a:t>crase</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7" y="1108420"/>
            <a:ext cx="8353425" cy="1831271"/>
          </a:xfrm>
          <a:prstGeom prst="rect">
            <a:avLst/>
          </a:prstGeom>
        </p:spPr>
        <p:txBody>
          <a:bodyPr wrap="square">
            <a:spAutoFit/>
          </a:bodyPr>
          <a:lstStyle/>
          <a:p>
            <a:r>
              <a:rPr lang="pt-BR" sz="1900" dirty="0">
                <a:latin typeface="Helvetica" pitchFamily="34" charset="0"/>
                <a:cs typeface="Helvetica" pitchFamily="34" charset="0"/>
              </a:rPr>
              <a:t>A crase indica a contração de duas vogais idênticas, mais precisamente, a fusão da </a:t>
            </a:r>
            <a:r>
              <a:rPr lang="pt-BR" sz="1900" b="1" dirty="0">
                <a:latin typeface="Helvetica" pitchFamily="34" charset="0"/>
                <a:cs typeface="Helvetica" pitchFamily="34" charset="0"/>
              </a:rPr>
              <a:t>preposição</a:t>
            </a:r>
            <a:r>
              <a:rPr lang="pt-BR" sz="1900" dirty="0">
                <a:latin typeface="Helvetica" pitchFamily="34" charset="0"/>
                <a:cs typeface="Helvetica" pitchFamily="34" charset="0"/>
              </a:rPr>
              <a:t> </a:t>
            </a:r>
            <a:r>
              <a:rPr lang="pt-BR" sz="1900" i="1" dirty="0">
                <a:latin typeface="Helvetica" pitchFamily="34" charset="0"/>
                <a:cs typeface="Helvetica" pitchFamily="34" charset="0"/>
              </a:rPr>
              <a:t>a </a:t>
            </a:r>
            <a:r>
              <a:rPr lang="pt-BR" sz="1900" dirty="0">
                <a:latin typeface="Helvetica" pitchFamily="34" charset="0"/>
                <a:cs typeface="Helvetica" pitchFamily="34" charset="0"/>
              </a:rPr>
              <a:t>com o </a:t>
            </a:r>
            <a:r>
              <a:rPr lang="pt-BR" sz="1900" b="1" dirty="0">
                <a:latin typeface="Helvetica" pitchFamily="34" charset="0"/>
                <a:cs typeface="Helvetica" pitchFamily="34" charset="0"/>
              </a:rPr>
              <a:t>artigo </a:t>
            </a:r>
            <a:r>
              <a:rPr lang="pt-BR" sz="1900" dirty="0">
                <a:latin typeface="Helvetica" pitchFamily="34" charset="0"/>
                <a:cs typeface="Helvetica" pitchFamily="34" charset="0"/>
              </a:rPr>
              <a:t>feminino </a:t>
            </a:r>
            <a:r>
              <a:rPr lang="pt-BR" sz="1900" i="1" dirty="0">
                <a:solidFill>
                  <a:srgbClr val="FF0000"/>
                </a:solidFill>
                <a:latin typeface="Helvetica" pitchFamily="34" charset="0"/>
                <a:cs typeface="Helvetica" pitchFamily="34" charset="0"/>
              </a:rPr>
              <a:t>a</a:t>
            </a:r>
            <a:r>
              <a:rPr lang="pt-BR" sz="1900" i="1" dirty="0">
                <a:latin typeface="Helvetica" pitchFamily="34" charset="0"/>
                <a:cs typeface="Helvetica" pitchFamily="34" charset="0"/>
              </a:rPr>
              <a:t> </a:t>
            </a:r>
            <a:r>
              <a:rPr lang="pt-BR" sz="1900" dirty="0">
                <a:latin typeface="Helvetica" pitchFamily="34" charset="0"/>
                <a:cs typeface="Helvetica" pitchFamily="34" charset="0"/>
              </a:rPr>
              <a:t>e com o </a:t>
            </a:r>
            <a:r>
              <a:rPr lang="pt-BR" sz="1900" i="1" dirty="0">
                <a:solidFill>
                  <a:srgbClr val="FF0000"/>
                </a:solidFill>
                <a:latin typeface="Helvetica" pitchFamily="34" charset="0"/>
                <a:cs typeface="Helvetica" pitchFamily="34" charset="0"/>
              </a:rPr>
              <a:t>a</a:t>
            </a:r>
            <a:r>
              <a:rPr lang="pt-BR" sz="1900" i="1" dirty="0">
                <a:latin typeface="Helvetica" pitchFamily="34" charset="0"/>
                <a:cs typeface="Helvetica" pitchFamily="34" charset="0"/>
              </a:rPr>
              <a:t> </a:t>
            </a:r>
            <a:r>
              <a:rPr lang="pt-BR" sz="1900" dirty="0">
                <a:latin typeface="Helvetica" pitchFamily="34" charset="0"/>
                <a:cs typeface="Helvetica" pitchFamily="34" charset="0"/>
              </a:rPr>
              <a:t>do início de </a:t>
            </a:r>
            <a:r>
              <a:rPr lang="pt-BR" sz="1900" b="1" dirty="0">
                <a:latin typeface="Helvetica" pitchFamily="34" charset="0"/>
                <a:cs typeface="Helvetica" pitchFamily="34" charset="0"/>
              </a:rPr>
              <a:t>pronomes</a:t>
            </a:r>
            <a:r>
              <a:rPr lang="pt-BR" sz="1900" dirty="0">
                <a:latin typeface="Helvetica" pitchFamily="34" charset="0"/>
                <a:cs typeface="Helvetica" pitchFamily="34" charset="0"/>
              </a:rPr>
              <a:t>. </a:t>
            </a:r>
          </a:p>
          <a:p>
            <a:br>
              <a:rPr lang="pt-BR" sz="1900" dirty="0">
                <a:latin typeface="Helvetica" pitchFamily="34" charset="0"/>
                <a:cs typeface="Helvetica" pitchFamily="34" charset="0"/>
              </a:rPr>
            </a:br>
            <a:r>
              <a:rPr lang="pt-BR" sz="1900" dirty="0">
                <a:latin typeface="Helvetica" pitchFamily="34" charset="0"/>
                <a:cs typeface="Helvetica" pitchFamily="34" charset="0"/>
              </a:rPr>
              <a:t>E, também:  </a:t>
            </a:r>
            <a:br>
              <a:rPr lang="pt-BR" dirty="0"/>
            </a:br>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pic>
        <p:nvPicPr>
          <p:cNvPr id="5" name="Imagem 4" descr="dicas-sobre-a-crase(1).jpg"/>
          <p:cNvPicPr>
            <a:picLocks noChangeAspect="1"/>
          </p:cNvPicPr>
          <p:nvPr/>
        </p:nvPicPr>
        <p:blipFill rotWithShape="1">
          <a:blip r:embed="rId3"/>
          <a:srcRect l="2006" t="5190" r="3333" b="8184"/>
          <a:stretch/>
        </p:blipFill>
        <p:spPr>
          <a:xfrm>
            <a:off x="2120348" y="2808149"/>
            <a:ext cx="5433390" cy="3321458"/>
          </a:xfrm>
          <a:prstGeom prst="rect">
            <a:avLst/>
          </a:prstGeom>
        </p:spPr>
      </p:pic>
    </p:spTree>
    <p:extLst>
      <p:ext uri="{BB962C8B-B14F-4D97-AF65-F5344CB8AC3E}">
        <p14:creationId xmlns:p14="http://schemas.microsoft.com/office/powerpoint/2010/main" val="36101342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008062" y="1206144"/>
            <a:ext cx="8135938"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b="1" dirty="0">
                <a:solidFill>
                  <a:schemeClr val="accent6">
                    <a:lumMod val="75000"/>
                  </a:schemeClr>
                </a:solidFill>
                <a:latin typeface="Helvetica" panose="020B0604020202020204" pitchFamily="34" charset="0"/>
                <a:cs typeface="Helvetica" panose="020B0604020202020204" pitchFamily="34" charset="0"/>
              </a:rPr>
              <a:t>Casos gerais</a:t>
            </a:r>
            <a:endParaRPr lang="pt-BR" altLang="pt-BR" sz="2000" dirty="0">
              <a:solidFill>
                <a:schemeClr val="accent6">
                  <a:lumMod val="75000"/>
                </a:schemeClr>
              </a:solidFill>
              <a:latin typeface="Helvetica" panose="020B0604020202020204" pitchFamily="34" charset="0"/>
              <a:cs typeface="Helvetica" panose="020B0604020202020204" pitchFamily="34" charset="0"/>
            </a:endParaRPr>
          </a:p>
          <a:p>
            <a:pPr eaLnBrk="1" hangingPunct="1">
              <a:spcBef>
                <a:spcPct val="0"/>
              </a:spcBef>
              <a:buClrTx/>
              <a:buSzTx/>
              <a:buFontTx/>
              <a:buAutoNum type="arabicPeriod"/>
            </a:pPr>
            <a:r>
              <a:rPr lang="pt-BR" altLang="pt-BR" sz="2000" dirty="0">
                <a:solidFill>
                  <a:srgbClr val="000000"/>
                </a:solidFill>
                <a:latin typeface="Helvetica" panose="020B0604020202020204" pitchFamily="34" charset="0"/>
                <a:cs typeface="Helvetica" panose="020B0604020202020204" pitchFamily="34" charset="0"/>
              </a:rPr>
              <a:t>Usa-se o hífen diante de palavra iniciada por </a:t>
            </a:r>
            <a:r>
              <a:rPr lang="pt-BR" altLang="pt-BR" sz="2000" b="1" dirty="0">
                <a:solidFill>
                  <a:srgbClr val="000000"/>
                </a:solidFill>
                <a:latin typeface="Helvetica" panose="020B0604020202020204" pitchFamily="34" charset="0"/>
                <a:cs typeface="Helvetica" panose="020B0604020202020204" pitchFamily="34" charset="0"/>
              </a:rPr>
              <a:t>h</a:t>
            </a:r>
            <a:r>
              <a:rPr lang="pt-BR" altLang="pt-BR" sz="2000" dirty="0">
                <a:solidFill>
                  <a:srgbClr val="000000"/>
                </a:solidFill>
                <a:latin typeface="Helvetica" panose="020B0604020202020204" pitchFamily="34" charset="0"/>
                <a:cs typeface="Helvetica" panose="020B0604020202020204" pitchFamily="34" charset="0"/>
              </a:rPr>
              <a:t>.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anti-higiênico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anti-histórico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err="1">
                <a:solidFill>
                  <a:srgbClr val="000000"/>
                </a:solidFill>
                <a:latin typeface="Helvetica" panose="020B0604020202020204" pitchFamily="34" charset="0"/>
                <a:cs typeface="Helvetica" panose="020B0604020202020204" pitchFamily="34" charset="0"/>
              </a:rPr>
              <a:t>macro-história</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mini-hotel</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proto-história</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sobre-humano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super-homem</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ultra-humano</a:t>
            </a:r>
          </a:p>
          <a:p>
            <a:pPr eaLnBrk="1" hangingPunct="1">
              <a:spcBef>
                <a:spcPct val="0"/>
              </a:spcBef>
              <a:buClrTx/>
              <a:buSzTx/>
              <a:buFontTx/>
              <a:buAutoNum type="arabicPeriod"/>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2. Usa-se o hífen se o prefixo terminar com a mesma letra com que se inicia a outra palavra.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micro-ondas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anti-inflacionário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sub-bibliotecário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inter-regional</a:t>
            </a:r>
          </a:p>
        </p:txBody>
      </p:sp>
    </p:spTree>
    <p:extLst>
      <p:ext uri="{BB962C8B-B14F-4D97-AF65-F5344CB8AC3E}">
        <p14:creationId xmlns:p14="http://schemas.microsoft.com/office/powerpoint/2010/main" val="16037767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916548" y="1153330"/>
            <a:ext cx="799306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3. Não se usa o hífen se o prefixo terminar com letra diferente daquela com que se inicia a outra palavra. Exemplos: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autoescola</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antiaéreo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intermunicipal</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supersônico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superinteressante</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agroindustrial</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aeroespacial</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semicírculo</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 Se o prefixo terminar por vogal e a outra palavra começar por </a:t>
            </a:r>
            <a:r>
              <a:rPr lang="pt-BR" altLang="pt-BR" sz="2000" b="1" dirty="0">
                <a:solidFill>
                  <a:srgbClr val="000000"/>
                </a:solidFill>
                <a:latin typeface="Helvetica" panose="020B0604020202020204" pitchFamily="34" charset="0"/>
                <a:cs typeface="Helvetica" panose="020B0604020202020204" pitchFamily="34" charset="0"/>
              </a:rPr>
              <a:t>r</a:t>
            </a:r>
            <a:r>
              <a:rPr lang="pt-BR" altLang="pt-BR" sz="2000" dirty="0">
                <a:solidFill>
                  <a:srgbClr val="000000"/>
                </a:solidFill>
                <a:latin typeface="Helvetica" panose="020B0604020202020204" pitchFamily="34" charset="0"/>
                <a:cs typeface="Helvetica" panose="020B0604020202020204" pitchFamily="34" charset="0"/>
              </a:rPr>
              <a:t> ou </a:t>
            </a:r>
            <a:r>
              <a:rPr lang="pt-BR" altLang="pt-BR" sz="2000" b="1" dirty="0">
                <a:solidFill>
                  <a:srgbClr val="000000"/>
                </a:solidFill>
                <a:latin typeface="Helvetica" panose="020B0604020202020204" pitchFamily="34" charset="0"/>
                <a:cs typeface="Helvetica" panose="020B0604020202020204" pitchFamily="34" charset="0"/>
              </a:rPr>
              <a:t>s</a:t>
            </a:r>
            <a:r>
              <a:rPr lang="pt-BR" altLang="pt-BR" sz="2000" dirty="0">
                <a:solidFill>
                  <a:srgbClr val="000000"/>
                </a:solidFill>
                <a:latin typeface="Helvetica" panose="020B0604020202020204" pitchFamily="34" charset="0"/>
                <a:cs typeface="Helvetica" panose="020B0604020202020204" pitchFamily="34" charset="0"/>
              </a:rPr>
              <a:t>, dobram-se essas letras.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minissaia</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antirracismo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ultrassom</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semirreta </a:t>
            </a:r>
          </a:p>
        </p:txBody>
      </p:sp>
    </p:spTree>
    <p:extLst>
      <p:ext uri="{BB962C8B-B14F-4D97-AF65-F5344CB8AC3E}">
        <p14:creationId xmlns:p14="http://schemas.microsoft.com/office/powerpoint/2010/main" val="30048484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907584" y="1500749"/>
            <a:ext cx="7991475"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400" b="1" dirty="0">
                <a:solidFill>
                  <a:schemeClr val="accent6">
                    <a:lumMod val="75000"/>
                  </a:schemeClr>
                </a:solidFill>
                <a:latin typeface="Helvetica" panose="020B0604020202020204" pitchFamily="34" charset="0"/>
                <a:cs typeface="Helvetica" panose="020B0604020202020204" pitchFamily="34" charset="0"/>
              </a:rPr>
              <a:t>Casos particulares</a:t>
            </a:r>
          </a:p>
          <a:p>
            <a:pPr eaLnBrk="1" hangingPunct="1">
              <a:spcBef>
                <a:spcPct val="0"/>
              </a:spcBef>
              <a:buClrTx/>
              <a:buSzTx/>
              <a:buFontTx/>
              <a:buNone/>
            </a:pPr>
            <a:endParaRPr lang="pt-BR" altLang="pt-BR" sz="2400" dirty="0">
              <a:solidFill>
                <a:srgbClr val="003399"/>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1. Com os prefixos </a:t>
            </a:r>
            <a:r>
              <a:rPr lang="pt-BR" altLang="pt-BR" sz="2000" b="1" dirty="0">
                <a:solidFill>
                  <a:srgbClr val="000000"/>
                </a:solidFill>
                <a:latin typeface="Helvetica" panose="020B0604020202020204" pitchFamily="34" charset="0"/>
                <a:cs typeface="Helvetica" panose="020B0604020202020204" pitchFamily="34" charset="0"/>
              </a:rPr>
              <a:t>sub</a:t>
            </a:r>
            <a:r>
              <a:rPr lang="pt-BR" altLang="pt-BR" sz="2000" dirty="0">
                <a:solidFill>
                  <a:srgbClr val="000000"/>
                </a:solidFill>
                <a:latin typeface="Helvetica" panose="020B0604020202020204" pitchFamily="34" charset="0"/>
                <a:cs typeface="Helvetica" panose="020B0604020202020204" pitchFamily="34" charset="0"/>
              </a:rPr>
              <a:t> e </a:t>
            </a:r>
            <a:r>
              <a:rPr lang="pt-BR" altLang="pt-BR" sz="2000" b="1" dirty="0">
                <a:solidFill>
                  <a:srgbClr val="000000"/>
                </a:solidFill>
                <a:latin typeface="Helvetica" panose="020B0604020202020204" pitchFamily="34" charset="0"/>
                <a:cs typeface="Helvetica" panose="020B0604020202020204" pitchFamily="34" charset="0"/>
              </a:rPr>
              <a:t>sob</a:t>
            </a:r>
            <a:r>
              <a:rPr lang="pt-BR" altLang="pt-BR" sz="2000" dirty="0">
                <a:solidFill>
                  <a:srgbClr val="000000"/>
                </a:solidFill>
                <a:latin typeface="Helvetica" panose="020B0604020202020204" pitchFamily="34" charset="0"/>
                <a:cs typeface="Helvetica" panose="020B0604020202020204" pitchFamily="34" charset="0"/>
              </a:rPr>
              <a:t>, usa-se o hífen também diante de palavra iniciada por </a:t>
            </a:r>
            <a:r>
              <a:rPr lang="pt-BR" altLang="pt-BR" sz="2000" b="1" dirty="0">
                <a:solidFill>
                  <a:srgbClr val="000000"/>
                </a:solidFill>
                <a:latin typeface="Helvetica" panose="020B0604020202020204" pitchFamily="34" charset="0"/>
                <a:cs typeface="Helvetica" panose="020B0604020202020204" pitchFamily="34" charset="0"/>
              </a:rPr>
              <a:t>r</a:t>
            </a:r>
            <a:r>
              <a:rPr lang="pt-BR" altLang="pt-BR" sz="2000" dirty="0">
                <a:solidFill>
                  <a:srgbClr val="000000"/>
                </a:solidFill>
                <a:latin typeface="Helvetica" panose="020B0604020202020204" pitchFamily="34" charset="0"/>
                <a:cs typeface="Helvetica" panose="020B0604020202020204" pitchFamily="34" charset="0"/>
              </a:rPr>
              <a:t>.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sub-região; sub-reitor; sub-regional e sob-roda</a:t>
            </a:r>
            <a:br>
              <a:rPr lang="pt-BR" altLang="pt-BR" sz="2000" dirty="0">
                <a:solidFill>
                  <a:srgbClr val="000000"/>
                </a:solidFill>
                <a:latin typeface="Helvetica" panose="020B0604020202020204" pitchFamily="34" charset="0"/>
                <a:cs typeface="Helvetica" panose="020B0604020202020204" pitchFamily="34" charset="0"/>
              </a:rPr>
            </a:b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2. Com os prefixos </a:t>
            </a:r>
            <a:r>
              <a:rPr lang="pt-BR" altLang="pt-BR" sz="2000" b="1" dirty="0" err="1">
                <a:solidFill>
                  <a:srgbClr val="000000"/>
                </a:solidFill>
                <a:latin typeface="Helvetica" panose="020B0604020202020204" pitchFamily="34" charset="0"/>
                <a:cs typeface="Helvetica" panose="020B0604020202020204" pitchFamily="34" charset="0"/>
              </a:rPr>
              <a:t>circum</a:t>
            </a:r>
            <a:r>
              <a:rPr lang="pt-BR" altLang="pt-BR" sz="2000" dirty="0">
                <a:solidFill>
                  <a:srgbClr val="000000"/>
                </a:solidFill>
                <a:latin typeface="Helvetica" panose="020B0604020202020204" pitchFamily="34" charset="0"/>
                <a:cs typeface="Helvetica" panose="020B0604020202020204" pitchFamily="34" charset="0"/>
              </a:rPr>
              <a:t> e </a:t>
            </a:r>
            <a:r>
              <a:rPr lang="pt-BR" altLang="pt-BR" sz="2000" b="1" dirty="0" err="1">
                <a:solidFill>
                  <a:srgbClr val="000000"/>
                </a:solidFill>
                <a:latin typeface="Helvetica" panose="020B0604020202020204" pitchFamily="34" charset="0"/>
                <a:cs typeface="Helvetica" panose="020B0604020202020204" pitchFamily="34" charset="0"/>
              </a:rPr>
              <a:t>pan</a:t>
            </a:r>
            <a:r>
              <a:rPr lang="pt-BR" altLang="pt-BR" sz="2000" dirty="0">
                <a:solidFill>
                  <a:srgbClr val="000000"/>
                </a:solidFill>
                <a:latin typeface="Helvetica" panose="020B0604020202020204" pitchFamily="34" charset="0"/>
                <a:cs typeface="Helvetica" panose="020B0604020202020204" pitchFamily="34" charset="0"/>
              </a:rPr>
              <a:t>, usa-se o hífen diante de palavra iniciada por </a:t>
            </a:r>
            <a:r>
              <a:rPr lang="pt-BR" altLang="pt-BR" sz="2000" b="1" dirty="0">
                <a:solidFill>
                  <a:srgbClr val="000000"/>
                </a:solidFill>
                <a:latin typeface="Helvetica" panose="020B0604020202020204" pitchFamily="34" charset="0"/>
                <a:cs typeface="Helvetica" panose="020B0604020202020204" pitchFamily="34" charset="0"/>
              </a:rPr>
              <a:t>m</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b="1" dirty="0">
                <a:solidFill>
                  <a:srgbClr val="000000"/>
                </a:solidFill>
                <a:latin typeface="Helvetica" panose="020B0604020202020204" pitchFamily="34" charset="0"/>
                <a:cs typeface="Helvetica" panose="020B0604020202020204" pitchFamily="34" charset="0"/>
              </a:rPr>
              <a:t>n</a:t>
            </a:r>
            <a:r>
              <a:rPr lang="pt-BR" altLang="pt-BR" sz="2000" dirty="0">
                <a:solidFill>
                  <a:srgbClr val="000000"/>
                </a:solidFill>
                <a:latin typeface="Helvetica" panose="020B0604020202020204" pitchFamily="34" charset="0"/>
                <a:cs typeface="Helvetica" panose="020B0604020202020204" pitchFamily="34" charset="0"/>
              </a:rPr>
              <a:t> e </a:t>
            </a:r>
            <a:r>
              <a:rPr lang="pt-BR" altLang="pt-BR" sz="2000" b="1" dirty="0">
                <a:solidFill>
                  <a:srgbClr val="000000"/>
                </a:solidFill>
                <a:latin typeface="Helvetica" panose="020B0604020202020204" pitchFamily="34" charset="0"/>
                <a:cs typeface="Helvetica" panose="020B0604020202020204" pitchFamily="34" charset="0"/>
              </a:rPr>
              <a:t>vogal</a:t>
            </a:r>
            <a:r>
              <a:rPr lang="pt-BR" altLang="pt-BR" sz="2000" dirty="0">
                <a:solidFill>
                  <a:srgbClr val="000000"/>
                </a:solidFill>
                <a:latin typeface="Helvetica" panose="020B0604020202020204" pitchFamily="34" charset="0"/>
                <a:cs typeface="Helvetica" panose="020B0604020202020204" pitchFamily="34" charset="0"/>
              </a:rPr>
              <a:t>.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circum-murado; circum-navegação e pan-americano</a:t>
            </a:r>
            <a:br>
              <a:rPr lang="pt-BR" altLang="pt-BR" sz="2000" dirty="0">
                <a:solidFill>
                  <a:srgbClr val="000000"/>
                </a:solidFill>
                <a:latin typeface="Helvetica" panose="020B0604020202020204" pitchFamily="34" charset="0"/>
                <a:cs typeface="Helvetica" panose="020B0604020202020204" pitchFamily="34" charset="0"/>
              </a:rPr>
            </a:b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3. Usa-se o hífen com os prefixos </a:t>
            </a:r>
            <a:r>
              <a:rPr lang="pt-BR" altLang="pt-BR" sz="2000" dirty="0" err="1">
                <a:solidFill>
                  <a:srgbClr val="000000"/>
                </a:solidFill>
                <a:latin typeface="Helvetica" panose="020B0604020202020204" pitchFamily="34" charset="0"/>
                <a:cs typeface="Helvetica" panose="020B0604020202020204" pitchFamily="34" charset="0"/>
              </a:rPr>
              <a:t>ex</a:t>
            </a:r>
            <a:r>
              <a:rPr lang="pt-BR" altLang="pt-BR" sz="2000" dirty="0">
                <a:solidFill>
                  <a:srgbClr val="000000"/>
                </a:solidFill>
                <a:latin typeface="Helvetica" panose="020B0604020202020204" pitchFamily="34" charset="0"/>
                <a:cs typeface="Helvetica" panose="020B0604020202020204" pitchFamily="34" charset="0"/>
              </a:rPr>
              <a:t>, sem, além, aquém, recém, pós, </a:t>
            </a:r>
            <a:r>
              <a:rPr lang="pt-BR" altLang="pt-BR" sz="2000" dirty="0" err="1">
                <a:solidFill>
                  <a:srgbClr val="000000"/>
                </a:solidFill>
                <a:latin typeface="Helvetica" panose="020B0604020202020204" pitchFamily="34" charset="0"/>
                <a:cs typeface="Helvetica" panose="020B0604020202020204" pitchFamily="34" charset="0"/>
              </a:rPr>
              <a:t>pré</a:t>
            </a:r>
            <a:r>
              <a:rPr lang="pt-BR" altLang="pt-BR" sz="2000" dirty="0">
                <a:solidFill>
                  <a:srgbClr val="000000"/>
                </a:solidFill>
                <a:latin typeface="Helvetica" panose="020B0604020202020204" pitchFamily="34" charset="0"/>
                <a:cs typeface="Helvetica" panose="020B0604020202020204" pitchFamily="34" charset="0"/>
              </a:rPr>
              <a:t>, pró, vice.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além-mar; além-túmulo e aquém-mar</a:t>
            </a:r>
            <a:br>
              <a:rPr lang="pt-BR" altLang="pt-BR" sz="1800" dirty="0">
                <a:solidFill>
                  <a:srgbClr val="000000"/>
                </a:solidFill>
              </a:rPr>
            </a:br>
            <a:endParaRPr lang="pt-BR" altLang="pt-BR" sz="1800" dirty="0">
              <a:solidFill>
                <a:srgbClr val="0033CC"/>
              </a:solidFill>
            </a:endParaRPr>
          </a:p>
        </p:txBody>
      </p:sp>
      <p:cxnSp>
        <p:nvCxnSpPr>
          <p:cNvPr id="3" name="Conector de seta reta 2"/>
          <p:cNvCxnSpPr/>
          <p:nvPr/>
        </p:nvCxnSpPr>
        <p:spPr>
          <a:xfrm>
            <a:off x="6156325" y="4941888"/>
            <a:ext cx="187166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6637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898338" y="1446493"/>
            <a:ext cx="799147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ex-aluno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ex-diretor</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ex-hospedeiro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ex-prefeito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ex-presidente</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pós-graduação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pré-história</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pré-vestibular</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pró-europeu</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recém-casado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recém-nascido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sem-terra</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vice-rei</a:t>
            </a:r>
          </a:p>
        </p:txBody>
      </p:sp>
    </p:spTree>
    <p:extLst>
      <p:ext uri="{BB962C8B-B14F-4D97-AF65-F5344CB8AC3E}">
        <p14:creationId xmlns:p14="http://schemas.microsoft.com/office/powerpoint/2010/main" val="17171550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835865" y="1463708"/>
            <a:ext cx="806450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4. O prefixo </a:t>
            </a:r>
            <a:r>
              <a:rPr lang="pt-BR" altLang="pt-BR" sz="2000" b="1" dirty="0" err="1">
                <a:solidFill>
                  <a:srgbClr val="000000"/>
                </a:solidFill>
                <a:latin typeface="Helvetica" panose="020B0604020202020204" pitchFamily="34" charset="0"/>
                <a:cs typeface="Helvetica" panose="020B0604020202020204" pitchFamily="34" charset="0"/>
              </a:rPr>
              <a:t>co</a:t>
            </a:r>
            <a:r>
              <a:rPr lang="pt-BR" altLang="pt-BR" sz="2000" dirty="0">
                <a:solidFill>
                  <a:srgbClr val="000000"/>
                </a:solidFill>
                <a:latin typeface="Helvetica" panose="020B0604020202020204" pitchFamily="34" charset="0"/>
                <a:cs typeface="Helvetica" panose="020B0604020202020204" pitchFamily="34" charset="0"/>
              </a:rPr>
              <a:t> junta-se com o segundo elemento, mesmo quando este se inicia por </a:t>
            </a:r>
            <a:r>
              <a:rPr lang="pt-BR" altLang="pt-BR" sz="2000" b="1" dirty="0">
                <a:solidFill>
                  <a:srgbClr val="000000"/>
                </a:solidFill>
                <a:latin typeface="Helvetica" panose="020B0604020202020204" pitchFamily="34" charset="0"/>
                <a:cs typeface="Helvetica" panose="020B0604020202020204" pitchFamily="34" charset="0"/>
              </a:rPr>
              <a:t>o</a:t>
            </a:r>
            <a:r>
              <a:rPr lang="pt-BR" altLang="pt-BR" sz="2000" dirty="0">
                <a:solidFill>
                  <a:srgbClr val="000000"/>
                </a:solidFill>
                <a:latin typeface="Helvetica" panose="020B0604020202020204" pitchFamily="34" charset="0"/>
                <a:cs typeface="Helvetica" panose="020B0604020202020204" pitchFamily="34" charset="0"/>
              </a:rPr>
              <a:t> ou </a:t>
            </a:r>
            <a:r>
              <a:rPr lang="pt-BR" altLang="pt-BR" sz="2000" b="1" dirty="0">
                <a:solidFill>
                  <a:srgbClr val="000000"/>
                </a:solidFill>
                <a:latin typeface="Helvetica" panose="020B0604020202020204" pitchFamily="34" charset="0"/>
                <a:cs typeface="Helvetica" panose="020B0604020202020204" pitchFamily="34" charset="0"/>
              </a:rPr>
              <a:t>h</a:t>
            </a:r>
            <a:r>
              <a:rPr lang="pt-BR" altLang="pt-BR" sz="2000" dirty="0">
                <a:solidFill>
                  <a:srgbClr val="000000"/>
                </a:solidFill>
                <a:latin typeface="Helvetica" panose="020B0604020202020204" pitchFamily="34" charset="0"/>
                <a:cs typeface="Helvetica" panose="020B0604020202020204" pitchFamily="34" charset="0"/>
              </a:rPr>
              <a:t>. Neste último caso, corta-se o </a:t>
            </a:r>
            <a:r>
              <a:rPr lang="pt-BR" altLang="pt-BR" sz="2000" b="1" dirty="0">
                <a:solidFill>
                  <a:srgbClr val="000000"/>
                </a:solidFill>
                <a:latin typeface="Helvetica" panose="020B0604020202020204" pitchFamily="34" charset="0"/>
                <a:cs typeface="Helvetica" panose="020B0604020202020204" pitchFamily="34" charset="0"/>
              </a:rPr>
              <a:t>h</a:t>
            </a:r>
            <a:r>
              <a:rPr lang="pt-BR" altLang="pt-BR" sz="2000" dirty="0">
                <a:solidFill>
                  <a:srgbClr val="000000"/>
                </a:solidFill>
                <a:latin typeface="Helvetica" panose="020B0604020202020204" pitchFamily="34" charset="0"/>
                <a:cs typeface="Helvetica" panose="020B0604020202020204" pitchFamily="34" charset="0"/>
              </a:rPr>
              <a:t>. Se a palavra seguinte começar com </a:t>
            </a:r>
            <a:r>
              <a:rPr lang="pt-BR" altLang="pt-BR" sz="2000" b="1" dirty="0">
                <a:solidFill>
                  <a:srgbClr val="000000"/>
                </a:solidFill>
                <a:latin typeface="Helvetica" panose="020B0604020202020204" pitchFamily="34" charset="0"/>
                <a:cs typeface="Helvetica" panose="020B0604020202020204" pitchFamily="34" charset="0"/>
              </a:rPr>
              <a:t>r</a:t>
            </a:r>
            <a:r>
              <a:rPr lang="pt-BR" altLang="pt-BR" sz="2000" dirty="0">
                <a:solidFill>
                  <a:srgbClr val="000000"/>
                </a:solidFill>
                <a:latin typeface="Helvetica" panose="020B0604020202020204" pitchFamily="34" charset="0"/>
                <a:cs typeface="Helvetica" panose="020B0604020202020204" pitchFamily="34" charset="0"/>
              </a:rPr>
              <a:t> ou </a:t>
            </a:r>
            <a:r>
              <a:rPr lang="pt-BR" altLang="pt-BR" sz="2000" b="1" dirty="0">
                <a:solidFill>
                  <a:srgbClr val="000000"/>
                </a:solidFill>
                <a:latin typeface="Helvetica" panose="020B0604020202020204" pitchFamily="34" charset="0"/>
                <a:cs typeface="Helvetica" panose="020B0604020202020204" pitchFamily="34" charset="0"/>
              </a:rPr>
              <a:t>s</a:t>
            </a:r>
            <a:r>
              <a:rPr lang="pt-BR" altLang="pt-BR" sz="2000" dirty="0">
                <a:solidFill>
                  <a:srgbClr val="000000"/>
                </a:solidFill>
                <a:latin typeface="Helvetica" panose="020B0604020202020204" pitchFamily="34" charset="0"/>
                <a:cs typeface="Helvetica" panose="020B0604020202020204" pitchFamily="34" charset="0"/>
              </a:rPr>
              <a:t>, dobram-se essas letras.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coobrigação; coedição; </a:t>
            </a:r>
            <a:r>
              <a:rPr lang="pt-BR" altLang="pt-BR" sz="2000" dirty="0" err="1">
                <a:solidFill>
                  <a:srgbClr val="000000"/>
                </a:solidFill>
                <a:latin typeface="Helvetica" panose="020B0604020202020204" pitchFamily="34" charset="0"/>
                <a:cs typeface="Helvetica" panose="020B0604020202020204" pitchFamily="34" charset="0"/>
              </a:rPr>
              <a:t>cofundador</a:t>
            </a:r>
            <a:r>
              <a:rPr lang="pt-BR" altLang="pt-BR" sz="2000" dirty="0">
                <a:solidFill>
                  <a:srgbClr val="000000"/>
                </a:solidFill>
                <a:latin typeface="Helvetica" panose="020B0604020202020204" pitchFamily="34" charset="0"/>
                <a:cs typeface="Helvetica" panose="020B0604020202020204" pitchFamily="34" charset="0"/>
              </a:rPr>
              <a:t>; coabitação; coerdeiro e corresponsável</a:t>
            </a:r>
            <a:br>
              <a:rPr lang="pt-BR" altLang="pt-BR" sz="2000" dirty="0">
                <a:solidFill>
                  <a:srgbClr val="000000"/>
                </a:solidFill>
                <a:latin typeface="Helvetica" panose="020B0604020202020204" pitchFamily="34" charset="0"/>
                <a:cs typeface="Helvetica" panose="020B0604020202020204" pitchFamily="34" charset="0"/>
              </a:rPr>
            </a:b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5. Com os prefixos </a:t>
            </a:r>
            <a:r>
              <a:rPr lang="pt-BR" altLang="pt-BR" sz="2000" b="1" dirty="0" err="1">
                <a:solidFill>
                  <a:srgbClr val="000000"/>
                </a:solidFill>
                <a:latin typeface="Helvetica" panose="020B0604020202020204" pitchFamily="34" charset="0"/>
                <a:cs typeface="Helvetica" panose="020B0604020202020204" pitchFamily="34" charset="0"/>
              </a:rPr>
              <a:t>pre</a:t>
            </a:r>
            <a:r>
              <a:rPr lang="pt-BR" altLang="pt-BR" sz="2000" dirty="0">
                <a:solidFill>
                  <a:srgbClr val="000000"/>
                </a:solidFill>
                <a:latin typeface="Helvetica" panose="020B0604020202020204" pitchFamily="34" charset="0"/>
                <a:cs typeface="Helvetica" panose="020B0604020202020204" pitchFamily="34" charset="0"/>
              </a:rPr>
              <a:t> e </a:t>
            </a:r>
            <a:r>
              <a:rPr lang="pt-BR" altLang="pt-BR" sz="2000" b="1" dirty="0" err="1">
                <a:solidFill>
                  <a:srgbClr val="000000"/>
                </a:solidFill>
                <a:latin typeface="Helvetica" panose="020B0604020202020204" pitchFamily="34" charset="0"/>
                <a:cs typeface="Helvetica" panose="020B0604020202020204" pitchFamily="34" charset="0"/>
              </a:rPr>
              <a:t>re</a:t>
            </a:r>
            <a:r>
              <a:rPr lang="pt-BR" altLang="pt-BR" sz="2000" dirty="0">
                <a:solidFill>
                  <a:srgbClr val="000000"/>
                </a:solidFill>
                <a:latin typeface="Helvetica" panose="020B0604020202020204" pitchFamily="34" charset="0"/>
                <a:cs typeface="Helvetica" panose="020B0604020202020204" pitchFamily="34" charset="0"/>
              </a:rPr>
              <a:t>, não se usa o hífen, mesmo diante de palavras começadas por </a:t>
            </a:r>
            <a:r>
              <a:rPr lang="pt-BR" altLang="pt-BR" sz="2000" b="1" dirty="0">
                <a:solidFill>
                  <a:srgbClr val="000000"/>
                </a:solidFill>
                <a:latin typeface="Helvetica" panose="020B0604020202020204" pitchFamily="34" charset="0"/>
                <a:cs typeface="Helvetica" panose="020B0604020202020204" pitchFamily="34" charset="0"/>
              </a:rPr>
              <a:t>e</a:t>
            </a:r>
            <a:r>
              <a:rPr lang="pt-BR" altLang="pt-BR" sz="2000" dirty="0">
                <a:solidFill>
                  <a:srgbClr val="000000"/>
                </a:solidFill>
                <a:latin typeface="Helvetica" panose="020B0604020202020204" pitchFamily="34" charset="0"/>
                <a:cs typeface="Helvetica" panose="020B0604020202020204" pitchFamily="34" charset="0"/>
              </a:rPr>
              <a:t>.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preexistente / </a:t>
            </a:r>
            <a:r>
              <a:rPr lang="pt-BR" altLang="pt-BR" sz="2000" dirty="0" err="1">
                <a:solidFill>
                  <a:srgbClr val="000000"/>
                </a:solidFill>
                <a:latin typeface="Helvetica" panose="020B0604020202020204" pitchFamily="34" charset="0"/>
                <a:cs typeface="Helvetica" panose="020B0604020202020204" pitchFamily="34" charset="0"/>
              </a:rPr>
              <a:t>preelaborar</a:t>
            </a:r>
            <a:r>
              <a:rPr lang="pt-BR" altLang="pt-BR" sz="2000" dirty="0">
                <a:solidFill>
                  <a:srgbClr val="000000"/>
                </a:solidFill>
                <a:latin typeface="Helvetica" panose="020B0604020202020204" pitchFamily="34" charset="0"/>
                <a:cs typeface="Helvetica" panose="020B0604020202020204" pitchFamily="34" charset="0"/>
              </a:rPr>
              <a:t> / </a:t>
            </a:r>
            <a:r>
              <a:rPr lang="pt-BR" altLang="pt-BR" sz="2000" dirty="0" err="1">
                <a:solidFill>
                  <a:srgbClr val="000000"/>
                </a:solidFill>
                <a:latin typeface="Helvetica" panose="020B0604020202020204" pitchFamily="34" charset="0"/>
                <a:cs typeface="Helvetica" panose="020B0604020202020204" pitchFamily="34" charset="0"/>
              </a:rPr>
              <a:t>preescrever</a:t>
            </a:r>
            <a:r>
              <a:rPr lang="pt-BR" altLang="pt-BR" sz="2000" dirty="0">
                <a:solidFill>
                  <a:srgbClr val="000000"/>
                </a:solidFill>
                <a:latin typeface="Helvetica" panose="020B0604020202020204" pitchFamily="34" charset="0"/>
                <a:cs typeface="Helvetica" panose="020B0604020202020204" pitchFamily="34" charset="0"/>
              </a:rPr>
              <a:t> / reedição </a:t>
            </a: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 typeface="Wingdings" panose="05000000000000000000" pitchFamily="2" charset="2"/>
              <a:buNone/>
            </a:pPr>
            <a:r>
              <a:rPr lang="pt-BR" altLang="pt-BR" sz="2000" dirty="0">
                <a:solidFill>
                  <a:srgbClr val="000000"/>
                </a:solidFill>
                <a:latin typeface="Helvetica" panose="020B0604020202020204" pitchFamily="34" charset="0"/>
                <a:cs typeface="Helvetica" panose="020B0604020202020204" pitchFamily="34" charset="0"/>
              </a:rPr>
              <a:t>6. Na formação de palavras com </a:t>
            </a:r>
            <a:r>
              <a:rPr lang="pt-BR" altLang="pt-BR" sz="2000" b="1" dirty="0" err="1">
                <a:solidFill>
                  <a:srgbClr val="000000"/>
                </a:solidFill>
                <a:latin typeface="Helvetica" panose="020B0604020202020204" pitchFamily="34" charset="0"/>
                <a:cs typeface="Helvetica" panose="020B0604020202020204" pitchFamily="34" charset="0"/>
              </a:rPr>
              <a:t>ab</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b="1" dirty="0" err="1">
                <a:solidFill>
                  <a:srgbClr val="000000"/>
                </a:solidFill>
                <a:latin typeface="Helvetica" panose="020B0604020202020204" pitchFamily="34" charset="0"/>
                <a:cs typeface="Helvetica" panose="020B0604020202020204" pitchFamily="34" charset="0"/>
              </a:rPr>
              <a:t>ob</a:t>
            </a:r>
            <a:r>
              <a:rPr lang="pt-BR" altLang="pt-BR" sz="2000" dirty="0">
                <a:solidFill>
                  <a:srgbClr val="000000"/>
                </a:solidFill>
                <a:latin typeface="Helvetica" panose="020B0604020202020204" pitchFamily="34" charset="0"/>
                <a:cs typeface="Helvetica" panose="020B0604020202020204" pitchFamily="34" charset="0"/>
              </a:rPr>
              <a:t> e </a:t>
            </a:r>
            <a:r>
              <a:rPr lang="pt-BR" altLang="pt-BR" sz="2000" b="1" dirty="0">
                <a:solidFill>
                  <a:srgbClr val="000000"/>
                </a:solidFill>
                <a:latin typeface="Helvetica" panose="020B0604020202020204" pitchFamily="34" charset="0"/>
                <a:cs typeface="Helvetica" panose="020B0604020202020204" pitchFamily="34" charset="0"/>
              </a:rPr>
              <a:t>ad</a:t>
            </a:r>
            <a:r>
              <a:rPr lang="pt-BR" altLang="pt-BR" sz="2000" dirty="0">
                <a:solidFill>
                  <a:srgbClr val="000000"/>
                </a:solidFill>
                <a:latin typeface="Helvetica" panose="020B0604020202020204" pitchFamily="34" charset="0"/>
                <a:cs typeface="Helvetica" panose="020B0604020202020204" pitchFamily="34" charset="0"/>
              </a:rPr>
              <a:t>, usa-se o hífen diante de palavra começada por </a:t>
            </a:r>
            <a:r>
              <a:rPr lang="pt-BR" altLang="pt-BR" sz="2000" b="1" dirty="0">
                <a:solidFill>
                  <a:srgbClr val="000000"/>
                </a:solidFill>
                <a:latin typeface="Helvetica" panose="020B0604020202020204" pitchFamily="34" charset="0"/>
                <a:cs typeface="Helvetica" panose="020B0604020202020204" pitchFamily="34" charset="0"/>
              </a:rPr>
              <a:t>b</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b="1" dirty="0">
                <a:solidFill>
                  <a:srgbClr val="000000"/>
                </a:solidFill>
                <a:latin typeface="Helvetica" panose="020B0604020202020204" pitchFamily="34" charset="0"/>
                <a:cs typeface="Helvetica" panose="020B0604020202020204" pitchFamily="34" charset="0"/>
              </a:rPr>
              <a:t>d</a:t>
            </a:r>
            <a:r>
              <a:rPr lang="pt-BR" altLang="pt-BR" sz="2000" dirty="0">
                <a:solidFill>
                  <a:srgbClr val="000000"/>
                </a:solidFill>
                <a:latin typeface="Helvetica" panose="020B0604020202020204" pitchFamily="34" charset="0"/>
                <a:cs typeface="Helvetica" panose="020B0604020202020204" pitchFamily="34" charset="0"/>
              </a:rPr>
              <a:t> ou </a:t>
            </a:r>
            <a:r>
              <a:rPr lang="pt-BR" altLang="pt-BR" sz="2000" b="1" dirty="0">
                <a:solidFill>
                  <a:srgbClr val="000000"/>
                </a:solidFill>
                <a:latin typeface="Helvetica" panose="020B0604020202020204" pitchFamily="34" charset="0"/>
                <a:cs typeface="Helvetica" panose="020B0604020202020204" pitchFamily="34" charset="0"/>
              </a:rPr>
              <a:t>r</a:t>
            </a:r>
            <a:r>
              <a:rPr lang="pt-BR" altLang="pt-BR" sz="2000" dirty="0">
                <a:solidFill>
                  <a:srgbClr val="000000"/>
                </a:solidFill>
                <a:latin typeface="Helvetica" panose="020B0604020202020204" pitchFamily="34" charset="0"/>
                <a:cs typeface="Helvetica" panose="020B0604020202020204" pitchFamily="34" charset="0"/>
              </a:rPr>
              <a:t>.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err="1">
                <a:solidFill>
                  <a:srgbClr val="000000"/>
                </a:solidFill>
                <a:latin typeface="Helvetica" panose="020B0604020202020204" pitchFamily="34" charset="0"/>
                <a:cs typeface="Helvetica" panose="020B0604020202020204" pitchFamily="34" charset="0"/>
              </a:rPr>
              <a:t>ad-digital</a:t>
            </a:r>
            <a:r>
              <a:rPr lang="pt-BR" altLang="pt-BR" sz="2000" dirty="0">
                <a:solidFill>
                  <a:srgbClr val="000000"/>
                </a:solidFill>
                <a:latin typeface="Helvetica" panose="020B0604020202020204" pitchFamily="34" charset="0"/>
                <a:cs typeface="Helvetica" panose="020B0604020202020204" pitchFamily="34" charset="0"/>
              </a:rPr>
              <a:t>; ad-renal; ob-rogar e ab-rogar </a:t>
            </a:r>
          </a:p>
          <a:p>
            <a:pPr eaLnBrk="1" hangingPunct="1">
              <a:spcBef>
                <a:spcPct val="0"/>
              </a:spcBef>
              <a:buClrTx/>
              <a:buSzTx/>
              <a:buFontTx/>
              <a:buNone/>
            </a:pPr>
            <a:endParaRPr lang="pt-BR" altLang="pt-BR" sz="1800" dirty="0">
              <a:solidFill>
                <a:srgbClr val="000000"/>
              </a:solidFill>
            </a:endParaRPr>
          </a:p>
        </p:txBody>
      </p:sp>
    </p:spTree>
    <p:extLst>
      <p:ext uri="{BB962C8B-B14F-4D97-AF65-F5344CB8AC3E}">
        <p14:creationId xmlns:p14="http://schemas.microsoft.com/office/powerpoint/2010/main" val="27234262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ChangeArrowheads="1"/>
          </p:cNvSpPr>
          <p:nvPr/>
        </p:nvSpPr>
        <p:spPr bwMode="auto">
          <a:xfrm>
            <a:off x="800007" y="964597"/>
            <a:ext cx="8064500"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pt-BR" altLang="pt-BR" sz="2000" b="1"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b="1" dirty="0">
                <a:solidFill>
                  <a:schemeClr val="accent6">
                    <a:lumMod val="75000"/>
                  </a:schemeClr>
                </a:solidFill>
                <a:latin typeface="Helvetica" panose="020B0604020202020204" pitchFamily="34" charset="0"/>
                <a:cs typeface="Helvetica" panose="020B0604020202020204" pitchFamily="34" charset="0"/>
              </a:rPr>
              <a:t>Outros casos do uso do hífen</a:t>
            </a:r>
            <a:r>
              <a:rPr lang="pt-BR" altLang="pt-BR" sz="2000" dirty="0">
                <a:solidFill>
                  <a:schemeClr val="accent6">
                    <a:lumMod val="75000"/>
                  </a:schemeClr>
                </a:solidFill>
                <a:latin typeface="Helvetica" panose="020B0604020202020204" pitchFamily="34" charset="0"/>
                <a:cs typeface="Helvetica" panose="020B0604020202020204" pitchFamily="34" charset="0"/>
              </a:rPr>
              <a:t> </a:t>
            </a:r>
          </a:p>
          <a:p>
            <a:pPr eaLnBrk="1" hangingPunct="1">
              <a:spcBef>
                <a:spcPct val="0"/>
              </a:spcBef>
              <a:buClrTx/>
              <a:buSzTx/>
              <a:buFontTx/>
              <a:buNone/>
            </a:pPr>
            <a:endParaRPr lang="pt-BR" altLang="pt-BR" sz="2000" dirty="0">
              <a:solidFill>
                <a:srgbClr val="003399"/>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1. Não se usa o hífen na formação de palavras com </a:t>
            </a:r>
            <a:r>
              <a:rPr lang="pt-BR" altLang="pt-BR" sz="2000" b="1" dirty="0">
                <a:solidFill>
                  <a:srgbClr val="000000"/>
                </a:solidFill>
                <a:latin typeface="Helvetica" panose="020B0604020202020204" pitchFamily="34" charset="0"/>
                <a:cs typeface="Helvetica" panose="020B0604020202020204" pitchFamily="34" charset="0"/>
              </a:rPr>
              <a:t>não</a:t>
            </a:r>
            <a:r>
              <a:rPr lang="pt-BR" altLang="pt-BR" sz="2000" dirty="0">
                <a:solidFill>
                  <a:srgbClr val="000000"/>
                </a:solidFill>
                <a:latin typeface="Helvetica" panose="020B0604020202020204" pitchFamily="34" charset="0"/>
                <a:cs typeface="Helvetica" panose="020B0604020202020204" pitchFamily="34" charset="0"/>
              </a:rPr>
              <a:t> e </a:t>
            </a:r>
            <a:r>
              <a:rPr lang="pt-BR" altLang="pt-BR" sz="2000" b="1" dirty="0">
                <a:solidFill>
                  <a:srgbClr val="000000"/>
                </a:solidFill>
                <a:latin typeface="Helvetica" panose="020B0604020202020204" pitchFamily="34" charset="0"/>
                <a:cs typeface="Helvetica" panose="020B0604020202020204" pitchFamily="34" charset="0"/>
              </a:rPr>
              <a:t>quase</a:t>
            </a:r>
            <a:r>
              <a:rPr lang="pt-BR" altLang="pt-BR" sz="2000" dirty="0">
                <a:solidFill>
                  <a:srgbClr val="000000"/>
                </a:solidFill>
                <a:latin typeface="Helvetica" panose="020B0604020202020204" pitchFamily="34" charset="0"/>
                <a:cs typeface="Helvetica" panose="020B0604020202020204" pitchFamily="34" charset="0"/>
              </a:rPr>
              <a:t>.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(acordo de) </a:t>
            </a:r>
            <a:r>
              <a:rPr lang="pt-BR" altLang="pt-BR" sz="2000" b="1" dirty="0">
                <a:solidFill>
                  <a:srgbClr val="000000"/>
                </a:solidFill>
                <a:latin typeface="Helvetica" panose="020B0604020202020204" pitchFamily="34" charset="0"/>
                <a:cs typeface="Helvetica" panose="020B0604020202020204" pitchFamily="34" charset="0"/>
              </a:rPr>
              <a:t>não agressão</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(isto é um) </a:t>
            </a:r>
            <a:r>
              <a:rPr lang="pt-BR" altLang="pt-BR" sz="2000" b="1" dirty="0">
                <a:solidFill>
                  <a:srgbClr val="000000"/>
                </a:solidFill>
                <a:latin typeface="Helvetica" panose="020B0604020202020204" pitchFamily="34" charset="0"/>
                <a:cs typeface="Helvetica" panose="020B0604020202020204" pitchFamily="34" charset="0"/>
              </a:rPr>
              <a:t>quase delito</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2. Com </a:t>
            </a:r>
            <a:r>
              <a:rPr lang="pt-BR" altLang="pt-BR" sz="2000" b="1" dirty="0">
                <a:solidFill>
                  <a:srgbClr val="000000"/>
                </a:solidFill>
                <a:latin typeface="Helvetica" panose="020B0604020202020204" pitchFamily="34" charset="0"/>
                <a:cs typeface="Helvetica" panose="020B0604020202020204" pitchFamily="34" charset="0"/>
              </a:rPr>
              <a:t>mal</a:t>
            </a:r>
            <a:r>
              <a:rPr lang="pt-BR" altLang="pt-BR" sz="2000" dirty="0">
                <a:solidFill>
                  <a:srgbClr val="000000"/>
                </a:solidFill>
                <a:latin typeface="Helvetica" panose="020B0604020202020204" pitchFamily="34" charset="0"/>
                <a:cs typeface="Helvetica" panose="020B0604020202020204" pitchFamily="34" charset="0"/>
              </a:rPr>
              <a:t>*, usa-se o hífen quando a palavra seguinte começar por vogal, </a:t>
            </a:r>
            <a:r>
              <a:rPr lang="pt-BR" altLang="pt-BR" sz="2000" b="1" dirty="0">
                <a:solidFill>
                  <a:srgbClr val="000000"/>
                </a:solidFill>
                <a:latin typeface="Helvetica" panose="020B0604020202020204" pitchFamily="34" charset="0"/>
                <a:cs typeface="Helvetica" panose="020B0604020202020204" pitchFamily="34" charset="0"/>
              </a:rPr>
              <a:t>h</a:t>
            </a:r>
            <a:r>
              <a:rPr lang="pt-BR" altLang="pt-BR" sz="2000" dirty="0">
                <a:solidFill>
                  <a:srgbClr val="000000"/>
                </a:solidFill>
                <a:latin typeface="Helvetica" panose="020B0604020202020204" pitchFamily="34" charset="0"/>
                <a:cs typeface="Helvetica" panose="020B0604020202020204" pitchFamily="34" charset="0"/>
              </a:rPr>
              <a:t> ou </a:t>
            </a:r>
            <a:r>
              <a:rPr lang="pt-BR" altLang="pt-BR" sz="2000" b="1" dirty="0">
                <a:solidFill>
                  <a:srgbClr val="000000"/>
                </a:solidFill>
                <a:latin typeface="Helvetica" panose="020B0604020202020204" pitchFamily="34" charset="0"/>
                <a:cs typeface="Helvetica" panose="020B0604020202020204" pitchFamily="34" charset="0"/>
              </a:rPr>
              <a:t>l</a:t>
            </a:r>
            <a:r>
              <a:rPr lang="pt-BR" altLang="pt-BR" sz="2000" dirty="0">
                <a:solidFill>
                  <a:srgbClr val="000000"/>
                </a:solidFill>
                <a:latin typeface="Helvetica" panose="020B0604020202020204" pitchFamily="34" charset="0"/>
                <a:cs typeface="Helvetica" panose="020B0604020202020204" pitchFamily="34" charset="0"/>
              </a:rPr>
              <a:t>.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mal-entendido; mal-estar; mal-humorado e </a:t>
            </a:r>
            <a:r>
              <a:rPr lang="pt-BR" altLang="pt-BR" sz="2000" dirty="0" err="1">
                <a:solidFill>
                  <a:srgbClr val="000000"/>
                </a:solidFill>
                <a:latin typeface="Helvetica" panose="020B0604020202020204" pitchFamily="34" charset="0"/>
                <a:cs typeface="Helvetica" panose="020B0604020202020204" pitchFamily="34" charset="0"/>
              </a:rPr>
              <a:t>mal-limpo</a:t>
            </a:r>
            <a:r>
              <a:rPr lang="pt-BR" altLang="pt-BR" sz="2000" dirty="0">
                <a:solidFill>
                  <a:srgbClr val="000000"/>
                </a:solidFill>
                <a:latin typeface="Helvetica" panose="020B0604020202020204" pitchFamily="34" charset="0"/>
                <a:cs typeface="Helvetica" panose="020B0604020202020204" pitchFamily="34" charset="0"/>
              </a:rPr>
              <a:t> </a:t>
            </a: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 typeface="Wingdings" panose="05000000000000000000" pitchFamily="2" charset="2"/>
              <a:buNone/>
            </a:pPr>
            <a:r>
              <a:rPr lang="pt-BR" altLang="pt-BR" sz="2000" dirty="0">
                <a:solidFill>
                  <a:srgbClr val="000000"/>
                </a:solidFill>
                <a:latin typeface="Helvetica" panose="020B0604020202020204" pitchFamily="34" charset="0"/>
                <a:cs typeface="Helvetica" panose="020B0604020202020204" pitchFamily="34" charset="0"/>
              </a:rPr>
              <a:t>* Quando </a:t>
            </a:r>
            <a:r>
              <a:rPr lang="pt-BR" altLang="pt-BR" sz="2000" b="1" dirty="0">
                <a:solidFill>
                  <a:srgbClr val="000000"/>
                </a:solidFill>
                <a:latin typeface="Helvetica" panose="020B0604020202020204" pitchFamily="34" charset="0"/>
                <a:cs typeface="Helvetica" panose="020B0604020202020204" pitchFamily="34" charset="0"/>
              </a:rPr>
              <a:t>mal</a:t>
            </a:r>
            <a:r>
              <a:rPr lang="pt-BR" altLang="pt-BR" sz="2000" dirty="0">
                <a:solidFill>
                  <a:srgbClr val="000000"/>
                </a:solidFill>
                <a:latin typeface="Helvetica" panose="020B0604020202020204" pitchFamily="34" charset="0"/>
                <a:cs typeface="Helvetica" panose="020B0604020202020204" pitchFamily="34" charset="0"/>
              </a:rPr>
              <a:t> significa doença, usa-se o hífen se não houver elemento de ligação. Exemplo: </a:t>
            </a:r>
            <a:r>
              <a:rPr lang="pt-BR" altLang="pt-BR" sz="2000" dirty="0" err="1">
                <a:solidFill>
                  <a:srgbClr val="000000"/>
                </a:solidFill>
                <a:latin typeface="Helvetica" panose="020B0604020202020204" pitchFamily="34" charset="0"/>
                <a:cs typeface="Helvetica" panose="020B0604020202020204" pitchFamily="34" charset="0"/>
              </a:rPr>
              <a:t>mal-francês</a:t>
            </a:r>
            <a:r>
              <a:rPr lang="pt-BR" altLang="pt-BR" sz="2000" dirty="0">
                <a:solidFill>
                  <a:srgbClr val="000000"/>
                </a:solidFill>
                <a:latin typeface="Helvetica" panose="020B0604020202020204" pitchFamily="34" charset="0"/>
                <a:cs typeface="Helvetica" panose="020B0604020202020204" pitchFamily="34" charset="0"/>
              </a:rPr>
              <a:t>. Se houver elemento de ligação, escreve-se sem o hífen. Exemplos: </a:t>
            </a:r>
            <a:r>
              <a:rPr lang="pt-BR" altLang="pt-BR" sz="2000" b="1" dirty="0">
                <a:solidFill>
                  <a:srgbClr val="000000"/>
                </a:solidFill>
                <a:latin typeface="Helvetica" panose="020B0604020202020204" pitchFamily="34" charset="0"/>
                <a:cs typeface="Helvetica" panose="020B0604020202020204" pitchFamily="34" charset="0"/>
              </a:rPr>
              <a:t>mal de </a:t>
            </a:r>
            <a:r>
              <a:rPr lang="pt-BR" altLang="pt-BR" sz="2000" b="1" dirty="0" err="1">
                <a:solidFill>
                  <a:srgbClr val="000000"/>
                </a:solidFill>
                <a:latin typeface="Helvetica" panose="020B0604020202020204" pitchFamily="34" charset="0"/>
                <a:cs typeface="Helvetica" panose="020B0604020202020204" pitchFamily="34" charset="0"/>
              </a:rPr>
              <a:t>lázaro</a:t>
            </a:r>
            <a:r>
              <a:rPr lang="pt-BR" altLang="pt-BR" sz="2000" b="1" dirty="0">
                <a:solidFill>
                  <a:srgbClr val="000000"/>
                </a:solidFill>
                <a:latin typeface="Helvetica" panose="020B0604020202020204" pitchFamily="34" charset="0"/>
                <a:cs typeface="Helvetica" panose="020B0604020202020204" pitchFamily="34" charset="0"/>
              </a:rPr>
              <a:t>, mal de sete dias.</a:t>
            </a:r>
          </a:p>
          <a:p>
            <a:pPr eaLnBrk="1" hangingPunct="1">
              <a:spcBef>
                <a:spcPct val="0"/>
              </a:spcBef>
              <a:buClrTx/>
              <a:buSzTx/>
              <a:buFontTx/>
              <a:buNone/>
            </a:pPr>
            <a:endParaRPr lang="pt-BR" altLang="pt-BR" sz="1800" dirty="0">
              <a:solidFill>
                <a:srgbClr val="000000"/>
              </a:solidFill>
            </a:endParaRPr>
          </a:p>
        </p:txBody>
      </p:sp>
    </p:spTree>
    <p:extLst>
      <p:ext uri="{BB962C8B-B14F-4D97-AF65-F5344CB8AC3E}">
        <p14:creationId xmlns:p14="http://schemas.microsoft.com/office/powerpoint/2010/main" val="13936221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789736" y="1178911"/>
            <a:ext cx="80645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3. Usa-se o hífen com sufixos de origem tupi-guarani que representam formas adjetivas, como açu, </a:t>
            </a:r>
            <a:r>
              <a:rPr lang="pt-BR" altLang="pt-BR" sz="2000" dirty="0" err="1">
                <a:solidFill>
                  <a:srgbClr val="000000"/>
                </a:solidFill>
                <a:latin typeface="Helvetica" panose="020B0604020202020204" pitchFamily="34" charset="0"/>
                <a:cs typeface="Helvetica" panose="020B0604020202020204" pitchFamily="34" charset="0"/>
              </a:rPr>
              <a:t>guaçu</a:t>
            </a:r>
            <a:r>
              <a:rPr lang="pt-BR" altLang="pt-BR" sz="2000" dirty="0">
                <a:solidFill>
                  <a:srgbClr val="000000"/>
                </a:solidFill>
                <a:latin typeface="Helvetica" panose="020B0604020202020204" pitchFamily="34" charset="0"/>
                <a:cs typeface="Helvetica" panose="020B0604020202020204" pitchFamily="34" charset="0"/>
              </a:rPr>
              <a:t>, mirim.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capim-açu; amoré-guaçu e anajá-mirim</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 </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4. Usa-se o hífen para ligar duas ou mais palavras que ocasionalmente se combinam, formando não propriamente vocábulos, mas encadeamentos vocabulares. Exemplos:</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ponte Rio-Niterói; eixo Rio-São Paulo</a:t>
            </a:r>
            <a:br>
              <a:rPr lang="pt-BR" altLang="pt-BR" sz="2000" dirty="0">
                <a:solidFill>
                  <a:srgbClr val="000000"/>
                </a:solidFill>
                <a:latin typeface="Helvetica" panose="020B0604020202020204" pitchFamily="34" charset="0"/>
                <a:cs typeface="Helvetica" panose="020B0604020202020204" pitchFamily="34" charset="0"/>
              </a:rPr>
            </a:b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5. Para clareza gráfica, se no final da linha a partição de uma palavra ou combinação de palavras coincidir com o hífen, ele deve ser repetido na linha seguinte. Exemplos:</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Na cidade, conta</a:t>
            </a:r>
            <a:r>
              <a:rPr lang="pt-BR" altLang="pt-BR" sz="2000" dirty="0">
                <a:solidFill>
                  <a:srgbClr val="FF0000"/>
                </a:solidFill>
                <a:latin typeface="Helvetica" panose="020B0604020202020204" pitchFamily="34" charset="0"/>
                <a:cs typeface="Helvetica" panose="020B0604020202020204" pitchFamily="34" charset="0"/>
              </a:rPr>
              <a:t>-</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FF0000"/>
                </a:solidFill>
                <a:latin typeface="Helvetica" panose="020B0604020202020204" pitchFamily="34" charset="0"/>
                <a:cs typeface="Helvetica" panose="020B0604020202020204" pitchFamily="34" charset="0"/>
              </a:rPr>
              <a:t>-</a:t>
            </a:r>
            <a:r>
              <a:rPr lang="pt-BR" altLang="pt-BR" sz="2000" dirty="0">
                <a:solidFill>
                  <a:srgbClr val="000000"/>
                </a:solidFill>
                <a:latin typeface="Helvetica" panose="020B0604020202020204" pitchFamily="34" charset="0"/>
                <a:cs typeface="Helvetica" panose="020B0604020202020204" pitchFamily="34" charset="0"/>
              </a:rPr>
              <a:t>se que ele foi viajar.</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O diretor foi receber os </a:t>
            </a:r>
            <a:r>
              <a:rPr lang="pt-BR" altLang="pt-BR" sz="2000" dirty="0" err="1">
                <a:solidFill>
                  <a:srgbClr val="000000"/>
                </a:solidFill>
                <a:latin typeface="Helvetica" panose="020B0604020202020204" pitchFamily="34" charset="0"/>
                <a:cs typeface="Helvetica" panose="020B0604020202020204" pitchFamily="34" charset="0"/>
              </a:rPr>
              <a:t>ex</a:t>
            </a:r>
            <a:r>
              <a:rPr lang="pt-BR" altLang="pt-BR" sz="2000" dirty="0">
                <a:solidFill>
                  <a:srgbClr val="FF0000"/>
                </a:solidFill>
                <a:latin typeface="Helvetica" panose="020B0604020202020204" pitchFamily="34" charset="0"/>
                <a:cs typeface="Helvetica" panose="020B0604020202020204" pitchFamily="34" charset="0"/>
              </a:rPr>
              <a:t>--</a:t>
            </a:r>
            <a:r>
              <a:rPr lang="pt-BR" altLang="pt-BR" sz="2000" dirty="0">
                <a:solidFill>
                  <a:srgbClr val="000000"/>
                </a:solidFill>
                <a:latin typeface="Helvetica" panose="020B0604020202020204" pitchFamily="34" charset="0"/>
                <a:cs typeface="Helvetica" panose="020B0604020202020204" pitchFamily="34" charset="0"/>
              </a:rPr>
              <a:t>alunos.</a:t>
            </a:r>
          </a:p>
        </p:txBody>
      </p:sp>
    </p:spTree>
    <p:extLst>
      <p:ext uri="{BB962C8B-B14F-4D97-AF65-F5344CB8AC3E}">
        <p14:creationId xmlns:p14="http://schemas.microsoft.com/office/powerpoint/2010/main" val="1448859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467518" y="384727"/>
            <a:ext cx="8208963" cy="2892425"/>
          </a:xfrm>
          <a:prstGeom prst="rect">
            <a:avLst/>
          </a:prstGeom>
          <a:noFill/>
          <a:ln>
            <a:noFill/>
          </a:ln>
        </p:spPr>
        <p:txBody>
          <a:bodyPr lIns="91425" tIns="45700" rIns="91425" bIns="45700"/>
          <a:lstStyle/>
          <a:p>
            <a:pPr>
              <a:buClr>
                <a:schemeClr val="dk1"/>
              </a:buClr>
              <a:buSzPct val="25000"/>
              <a:defRPr/>
            </a:pPr>
            <a:r>
              <a:rPr lang="pt-BR" sz="2400" b="1" dirty="0">
                <a:solidFill>
                  <a:srgbClr val="000099"/>
                </a:solidFill>
                <a:latin typeface="Helvetica" panose="020B0604020202020204" pitchFamily="34" charset="0"/>
                <a:cs typeface="Helvetica" panose="020B0604020202020204" pitchFamily="34" charset="0"/>
              </a:rPr>
              <a:t>Módulos 3 – Lide (do inglês lead)</a:t>
            </a:r>
          </a:p>
          <a:p>
            <a:pPr>
              <a:buClr>
                <a:schemeClr val="dk1"/>
              </a:buClr>
              <a:buSzPct val="25000"/>
              <a:defRPr/>
            </a:pPr>
            <a:endParaRPr lang="pt-BR" sz="2400" b="1" dirty="0">
              <a:solidFill>
                <a:srgbClr val="000099"/>
              </a:solidFill>
              <a:latin typeface="Helvetica" panose="020B0604020202020204" pitchFamily="34" charset="0"/>
              <a:cs typeface="Helvetica" panose="020B0604020202020204" pitchFamily="34" charset="0"/>
            </a:endParaRPr>
          </a:p>
          <a:p>
            <a:pPr>
              <a:buClr>
                <a:schemeClr val="dk1"/>
              </a:buClr>
              <a:buSzPct val="25000"/>
              <a:defRPr/>
            </a:pPr>
            <a:r>
              <a:rPr lang="pt-BR" sz="1900" dirty="0">
                <a:latin typeface="Helvetica" pitchFamily="34" charset="0"/>
                <a:cs typeface="Helvetica" pitchFamily="34" charset="0"/>
              </a:rPr>
              <a:t>O primeiro parágrafo do texto é chamado de lide ou lead e contém as principais informações. </a:t>
            </a:r>
          </a:p>
          <a:p>
            <a:pPr>
              <a:buClr>
                <a:schemeClr val="dk1"/>
              </a:buClr>
              <a:buSzPct val="25000"/>
              <a:defRPr/>
            </a:pPr>
            <a:endParaRPr lang="pt-BR" sz="1900" dirty="0">
              <a:latin typeface="Helvetica" pitchFamily="34" charset="0"/>
              <a:cs typeface="Helvetica" pitchFamily="34" charset="0"/>
            </a:endParaRPr>
          </a:p>
          <a:p>
            <a:pPr>
              <a:buClr>
                <a:schemeClr val="dk1"/>
              </a:buClr>
              <a:buSzPct val="25000"/>
              <a:defRPr/>
            </a:pPr>
            <a:r>
              <a:rPr lang="pt-BR" sz="1900" dirty="0">
                <a:latin typeface="Helvetica" pitchFamily="34" charset="0"/>
                <a:cs typeface="Helvetica" pitchFamily="34" charset="0"/>
              </a:rPr>
              <a:t>Geralmente o título do texto é baseado no lide. Há seis perguntas que “conduzem” a elaboração do texto diante de um fato. Observe a fórmula 3Q+POC: </a:t>
            </a:r>
            <a:br>
              <a:rPr lang="pt-BR" sz="1900" dirty="0">
                <a:latin typeface="Helvetica" pitchFamily="34" charset="0"/>
                <a:cs typeface="Helvetica" pitchFamily="34" charset="0"/>
              </a:rPr>
            </a:br>
            <a:endParaRPr lang="pt-BR" sz="1900" dirty="0">
              <a:latin typeface="Helvetica" pitchFamily="34" charset="0"/>
              <a:cs typeface="Helvetica" pitchFamily="34" charset="0"/>
            </a:endParaRPr>
          </a:p>
          <a:p>
            <a:pPr>
              <a:buClr>
                <a:schemeClr val="dk1"/>
              </a:buClr>
              <a:buSzPct val="25000"/>
              <a:defRPr/>
            </a:pPr>
            <a:r>
              <a:rPr lang="pt-BR" sz="1900" dirty="0">
                <a:latin typeface="Helvetica" pitchFamily="34" charset="0"/>
                <a:cs typeface="Helvetica" pitchFamily="34" charset="0"/>
              </a:rPr>
              <a:t>1. O </a:t>
            </a:r>
            <a:r>
              <a:rPr lang="pt-BR" sz="1900" b="1" dirty="0">
                <a:solidFill>
                  <a:srgbClr val="0070C0"/>
                </a:solidFill>
                <a:latin typeface="Helvetica" pitchFamily="34" charset="0"/>
                <a:cs typeface="Helvetica" pitchFamily="34" charset="0"/>
              </a:rPr>
              <a:t>q</a:t>
            </a:r>
            <a:r>
              <a:rPr lang="pt-BR" sz="1900" dirty="0">
                <a:latin typeface="Helvetica" pitchFamily="34" charset="0"/>
                <a:cs typeface="Helvetica" pitchFamily="34" charset="0"/>
              </a:rPr>
              <a:t>uê? (a resposta relata o que aconteceu, está para acontecer ou acontecerá). </a:t>
            </a:r>
          </a:p>
          <a:p>
            <a:pPr>
              <a:buClr>
                <a:schemeClr val="dk1"/>
              </a:buClr>
              <a:buSzPct val="25000"/>
              <a:defRPr/>
            </a:pPr>
            <a:r>
              <a:rPr lang="pt-BR" sz="1900" dirty="0">
                <a:latin typeface="Helvetica" pitchFamily="34" charset="0"/>
                <a:cs typeface="Helvetica" pitchFamily="34" charset="0"/>
              </a:rPr>
              <a:t>2. </a:t>
            </a:r>
            <a:r>
              <a:rPr lang="pt-BR" sz="1900" b="1" dirty="0">
                <a:solidFill>
                  <a:srgbClr val="0070C0"/>
                </a:solidFill>
                <a:latin typeface="Helvetica" pitchFamily="34" charset="0"/>
                <a:cs typeface="Helvetica" pitchFamily="34" charset="0"/>
              </a:rPr>
              <a:t>Q</a:t>
            </a:r>
            <a:r>
              <a:rPr lang="pt-BR" sz="1900" dirty="0">
                <a:latin typeface="Helvetica" pitchFamily="34" charset="0"/>
                <a:cs typeface="Helvetica" pitchFamily="34" charset="0"/>
              </a:rPr>
              <a:t>uem? (a resposta indica os agentes da ação). </a:t>
            </a:r>
          </a:p>
          <a:p>
            <a:pPr>
              <a:buClr>
                <a:schemeClr val="dk1"/>
              </a:buClr>
              <a:buSzPct val="25000"/>
              <a:defRPr/>
            </a:pPr>
            <a:r>
              <a:rPr lang="pt-BR" sz="1900" dirty="0">
                <a:latin typeface="Helvetica" pitchFamily="34" charset="0"/>
                <a:cs typeface="Helvetica" pitchFamily="34" charset="0"/>
              </a:rPr>
              <a:t>3.</a:t>
            </a:r>
            <a:r>
              <a:rPr lang="pt-BR" sz="1900" b="1" dirty="0">
                <a:solidFill>
                  <a:srgbClr val="0070C0"/>
                </a:solidFill>
                <a:latin typeface="Helvetica" pitchFamily="34" charset="0"/>
                <a:cs typeface="Helvetica" pitchFamily="34" charset="0"/>
              </a:rPr>
              <a:t> Q</a:t>
            </a:r>
            <a:r>
              <a:rPr lang="pt-BR" sz="1900" dirty="0">
                <a:latin typeface="Helvetica" pitchFamily="34" charset="0"/>
                <a:cs typeface="Helvetica" pitchFamily="34" charset="0"/>
              </a:rPr>
              <a:t>uando? (a resposta refere o momento do acontecimento). </a:t>
            </a:r>
          </a:p>
          <a:p>
            <a:pPr>
              <a:buClr>
                <a:schemeClr val="dk1"/>
              </a:buClr>
              <a:buSzPct val="25000"/>
              <a:defRPr/>
            </a:pPr>
            <a:r>
              <a:rPr lang="pt-BR" sz="1900" dirty="0">
                <a:latin typeface="Helvetica" pitchFamily="34" charset="0"/>
                <a:cs typeface="Helvetica" pitchFamily="34" charset="0"/>
              </a:rPr>
              <a:t>4. </a:t>
            </a:r>
            <a:r>
              <a:rPr lang="pt-BR" sz="1900" b="1" dirty="0">
                <a:solidFill>
                  <a:srgbClr val="0070C0"/>
                </a:solidFill>
                <a:latin typeface="Helvetica" pitchFamily="34" charset="0"/>
                <a:cs typeface="Helvetica" pitchFamily="34" charset="0"/>
              </a:rPr>
              <a:t>P</a:t>
            </a:r>
            <a:r>
              <a:rPr lang="pt-BR" sz="1900" dirty="0">
                <a:latin typeface="Helvetica" pitchFamily="34" charset="0"/>
                <a:cs typeface="Helvetica" pitchFamily="34" charset="0"/>
              </a:rPr>
              <a:t>or quê? (a resposta revela as razões do acontecimento). </a:t>
            </a:r>
          </a:p>
          <a:p>
            <a:pPr>
              <a:buClr>
                <a:schemeClr val="dk1"/>
              </a:buClr>
              <a:buSzPct val="25000"/>
              <a:defRPr/>
            </a:pPr>
            <a:r>
              <a:rPr lang="pt-BR" sz="1900" dirty="0">
                <a:latin typeface="Helvetica" pitchFamily="34" charset="0"/>
                <a:cs typeface="Helvetica" pitchFamily="34" charset="0"/>
              </a:rPr>
              <a:t>5. </a:t>
            </a:r>
            <a:r>
              <a:rPr lang="pt-BR" sz="1900" b="1" dirty="0">
                <a:solidFill>
                  <a:srgbClr val="0070C0"/>
                </a:solidFill>
                <a:latin typeface="Helvetica" pitchFamily="34" charset="0"/>
                <a:cs typeface="Helvetica" pitchFamily="34" charset="0"/>
              </a:rPr>
              <a:t>O</a:t>
            </a:r>
            <a:r>
              <a:rPr lang="pt-BR" sz="1900" dirty="0">
                <a:latin typeface="Helvetica" pitchFamily="34" charset="0"/>
                <a:cs typeface="Helvetica" pitchFamily="34" charset="0"/>
              </a:rPr>
              <a:t>nde? (a resposta aponta o local do acontecimento). </a:t>
            </a:r>
          </a:p>
          <a:p>
            <a:pPr>
              <a:buClr>
                <a:schemeClr val="dk1"/>
              </a:buClr>
              <a:buSzPct val="25000"/>
              <a:defRPr/>
            </a:pPr>
            <a:r>
              <a:rPr lang="pt-BR" sz="1900" dirty="0">
                <a:latin typeface="Helvetica" pitchFamily="34" charset="0"/>
                <a:cs typeface="Helvetica" pitchFamily="34" charset="0"/>
              </a:rPr>
              <a:t>6. </a:t>
            </a:r>
            <a:r>
              <a:rPr lang="pt-BR" sz="1900" b="1" dirty="0">
                <a:solidFill>
                  <a:srgbClr val="0070C0"/>
                </a:solidFill>
                <a:latin typeface="Helvetica" pitchFamily="34" charset="0"/>
                <a:cs typeface="Helvetica" pitchFamily="34" charset="0"/>
              </a:rPr>
              <a:t>C</a:t>
            </a:r>
            <a:r>
              <a:rPr lang="pt-BR" sz="1900" dirty="0">
                <a:latin typeface="Helvetica" pitchFamily="34" charset="0"/>
                <a:cs typeface="Helvetica" pitchFamily="34" charset="0"/>
              </a:rPr>
              <a:t>omo? (a resposta menciona as circunstâncias do acontecimento). </a:t>
            </a:r>
          </a:p>
        </p:txBody>
      </p:sp>
      <p:sp>
        <p:nvSpPr>
          <p:cNvPr id="3" name="CaixaDeTexto 2"/>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35423338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467518" y="384727"/>
            <a:ext cx="8208963" cy="2892425"/>
          </a:xfrm>
          <a:prstGeom prst="rect">
            <a:avLst/>
          </a:prstGeom>
          <a:noFill/>
          <a:ln>
            <a:noFill/>
          </a:ln>
        </p:spPr>
        <p:txBody>
          <a:bodyPr lIns="91425" tIns="45700" rIns="91425" bIns="45700"/>
          <a:lstStyle/>
          <a:p>
            <a:pPr>
              <a:buClr>
                <a:schemeClr val="dk1"/>
              </a:buClr>
              <a:buSzPct val="25000"/>
              <a:defRPr/>
            </a:pPr>
            <a:r>
              <a:rPr lang="pt-BR" sz="2400" b="1" dirty="0">
                <a:solidFill>
                  <a:srgbClr val="000099"/>
                </a:solidFill>
                <a:latin typeface="Helvetica" panose="020B0604020202020204" pitchFamily="34" charset="0"/>
                <a:cs typeface="Helvetica" panose="020B0604020202020204" pitchFamily="34" charset="0"/>
              </a:rPr>
              <a:t>Módulos 4 – como estruturar a redação</a:t>
            </a:r>
          </a:p>
          <a:p>
            <a:pPr>
              <a:buClr>
                <a:schemeClr val="dk1"/>
              </a:buClr>
              <a:buSzPct val="25000"/>
              <a:defRPr/>
            </a:pPr>
            <a:endParaRPr lang="pt-BR" sz="2400" b="1" dirty="0">
              <a:solidFill>
                <a:srgbClr val="000099"/>
              </a:solidFill>
              <a:latin typeface="Helvetica" panose="020B0604020202020204" pitchFamily="34" charset="0"/>
              <a:cs typeface="Helvetica" panose="020B0604020202020204" pitchFamily="34" charset="0"/>
            </a:endParaRPr>
          </a:p>
        </p:txBody>
      </p:sp>
      <p:sp>
        <p:nvSpPr>
          <p:cNvPr id="3" name="CaixaDeTexto 2"/>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
        <p:nvSpPr>
          <p:cNvPr id="4" name="Shape 206">
            <a:extLst>
              <a:ext uri="{FF2B5EF4-FFF2-40B4-BE49-F238E27FC236}">
                <a16:creationId xmlns:a16="http://schemas.microsoft.com/office/drawing/2014/main" id="{4AB735CA-DD9C-4B05-B5CA-1ABAEB008D48}"/>
              </a:ext>
            </a:extLst>
          </p:cNvPr>
          <p:cNvSpPr>
            <a:spLocks noGrp="1"/>
          </p:cNvSpPr>
          <p:nvPr>
            <p:ph type="ctrTitle"/>
          </p:nvPr>
        </p:nvSpPr>
        <p:spPr>
          <a:xfrm>
            <a:off x="467518" y="4206323"/>
            <a:ext cx="7920037" cy="2266950"/>
          </a:xfrm>
        </p:spPr>
        <p:txBody>
          <a:bodyPr lIns="91425" tIns="45700" rIns="91425" bIns="45700">
            <a:normAutofit fontScale="90000"/>
          </a:bodyPr>
          <a:lstStyle/>
          <a:p>
            <a:pPr algn="l"/>
            <a:br>
              <a:rPr lang="pt-BR" altLang="pt-BR" sz="3200" b="1" i="0" dirty="0">
                <a:solidFill>
                  <a:srgbClr val="000000"/>
                </a:solidFill>
                <a:latin typeface="Arimo" charset="0"/>
                <a:cs typeface="Arimo" charset="0"/>
                <a:sym typeface="Arimo" charset="0"/>
              </a:rPr>
            </a:br>
            <a:br>
              <a:rPr lang="pt-BR" altLang="pt-BR" sz="3200" i="0" dirty="0">
                <a:solidFill>
                  <a:srgbClr val="000000"/>
                </a:solidFill>
                <a:latin typeface="Arimo" charset="0"/>
                <a:cs typeface="Arimo" charset="0"/>
                <a:sym typeface="Arimo" charset="0"/>
              </a:rPr>
            </a:br>
            <a:br>
              <a:rPr lang="pt-BR" altLang="pt-BR" sz="3200" i="0" dirty="0">
                <a:solidFill>
                  <a:srgbClr val="000000"/>
                </a:solidFill>
                <a:latin typeface="Arimo" charset="0"/>
                <a:cs typeface="Arimo" charset="0"/>
                <a:sym typeface="Arimo" charset="0"/>
              </a:rPr>
            </a:br>
            <a:br>
              <a:rPr lang="pt-BR" altLang="pt-BR" sz="2400" i="0" dirty="0">
                <a:solidFill>
                  <a:srgbClr val="000000"/>
                </a:solidFill>
                <a:cs typeface="Arimo" charset="0"/>
                <a:sym typeface="Arimo" charset="0"/>
              </a:rPr>
            </a:br>
            <a:r>
              <a:rPr lang="pt-BR" altLang="pt-BR" sz="2400" b="1" i="0" dirty="0">
                <a:solidFill>
                  <a:srgbClr val="000000"/>
                </a:solidFill>
                <a:latin typeface="Arial" panose="020B0604020202020204" pitchFamily="34" charset="0"/>
                <a:cs typeface="Arial" panose="020B0604020202020204" pitchFamily="34" charset="0"/>
              </a:rPr>
              <a:t>Coesão e Coerência</a:t>
            </a:r>
            <a:br>
              <a:rPr lang="pt-BR" altLang="pt-BR" sz="2400" b="1" i="0" dirty="0">
                <a:solidFill>
                  <a:srgbClr val="000000"/>
                </a:solidFill>
                <a:latin typeface="Arial" panose="020B0604020202020204" pitchFamily="34" charset="0"/>
                <a:cs typeface="Arial" panose="020B0604020202020204" pitchFamily="34" charset="0"/>
              </a:rPr>
            </a:br>
            <a:br>
              <a:rPr lang="pt-BR" altLang="pt-BR" sz="2400" i="0" dirty="0">
                <a:solidFill>
                  <a:srgbClr val="000000"/>
                </a:solidFill>
                <a:latin typeface="Arial" panose="020B0604020202020204" pitchFamily="34" charset="0"/>
                <a:cs typeface="Arial" panose="020B0604020202020204" pitchFamily="34" charset="0"/>
              </a:rPr>
            </a:br>
            <a:r>
              <a:rPr lang="pt-BR" altLang="pt-BR" sz="1900" i="0" dirty="0">
                <a:solidFill>
                  <a:srgbClr val="000000"/>
                </a:solidFill>
                <a:latin typeface="Arial" panose="020B0604020202020204" pitchFamily="34" charset="0"/>
                <a:cs typeface="Arial" panose="020B0604020202020204" pitchFamily="34" charset="0"/>
              </a:rPr>
              <a:t>Fundamentais na construção textual. Para que um texto seja eficaz na transmissão da sua mensagem é essencial que faça sentido para o leitor e que também seja harmonioso, de forma a que a mensagem flua de forma segura, natural e agradável aos ouvidos.</a:t>
            </a:r>
            <a:br>
              <a:rPr lang="pt-BR" altLang="pt-BR" sz="1900" i="0" dirty="0">
                <a:solidFill>
                  <a:srgbClr val="000000"/>
                </a:solidFill>
                <a:latin typeface="Arial" panose="020B0604020202020204" pitchFamily="34" charset="0"/>
                <a:cs typeface="Arial" panose="020B0604020202020204" pitchFamily="34" charset="0"/>
              </a:rPr>
            </a:br>
            <a:br>
              <a:rPr lang="pt-BR" altLang="pt-BR" sz="1900" i="0" dirty="0">
                <a:solidFill>
                  <a:srgbClr val="000000"/>
                </a:solidFill>
                <a:latin typeface="Arial" panose="020B0604020202020204" pitchFamily="34" charset="0"/>
                <a:cs typeface="Arial" panose="020B0604020202020204" pitchFamily="34" charset="0"/>
              </a:rPr>
            </a:br>
            <a:r>
              <a:rPr lang="pt-BR" altLang="pt-BR" sz="1900" i="0" u="sng" dirty="0">
                <a:solidFill>
                  <a:srgbClr val="000000"/>
                </a:solidFill>
                <a:latin typeface="Arial" panose="020B0604020202020204" pitchFamily="34" charset="0"/>
                <a:cs typeface="Arial" panose="020B0604020202020204" pitchFamily="34" charset="0"/>
              </a:rPr>
              <a:t>Coesão</a:t>
            </a:r>
            <a:br>
              <a:rPr lang="pt-BR" altLang="pt-BR" sz="1900" i="0" dirty="0">
                <a:solidFill>
                  <a:srgbClr val="000000"/>
                </a:solidFill>
                <a:latin typeface="Arial" panose="020B0604020202020204" pitchFamily="34" charset="0"/>
                <a:cs typeface="Arial" panose="020B0604020202020204" pitchFamily="34" charset="0"/>
              </a:rPr>
            </a:br>
            <a:r>
              <a:rPr lang="pt-BR" altLang="pt-BR" sz="1900" i="0" dirty="0">
                <a:solidFill>
                  <a:srgbClr val="000000"/>
                </a:solidFill>
                <a:latin typeface="Arial" panose="020B0604020202020204" pitchFamily="34" charset="0"/>
                <a:cs typeface="Arial" panose="020B0604020202020204" pitchFamily="34" charset="0"/>
              </a:rPr>
              <a:t>A Coesão é a harmonia, resultado da disposição e da correta utilização das palavras que propiciam a ligação entre frases, períodos e parágrafos de um texto que, assim, colaboram para a sua organização.</a:t>
            </a:r>
            <a:br>
              <a:rPr lang="pt-BR" altLang="pt-BR" sz="1900" i="0" dirty="0">
                <a:solidFill>
                  <a:srgbClr val="000000"/>
                </a:solidFill>
                <a:latin typeface="Arial" panose="020B0604020202020204" pitchFamily="34" charset="0"/>
                <a:cs typeface="Arial" panose="020B0604020202020204" pitchFamily="34" charset="0"/>
              </a:rPr>
            </a:br>
            <a:br>
              <a:rPr lang="pt-BR" altLang="pt-BR" sz="1900" i="0" dirty="0">
                <a:solidFill>
                  <a:srgbClr val="000000"/>
                </a:solidFill>
                <a:latin typeface="Arial" panose="020B0604020202020204" pitchFamily="34" charset="0"/>
                <a:cs typeface="Arial" panose="020B0604020202020204" pitchFamily="34" charset="0"/>
              </a:rPr>
            </a:br>
            <a:r>
              <a:rPr lang="pt-BR" altLang="pt-BR" sz="1900" i="0" u="sng" dirty="0">
                <a:solidFill>
                  <a:srgbClr val="000000"/>
                </a:solidFill>
                <a:latin typeface="Arial" panose="020B0604020202020204" pitchFamily="34" charset="0"/>
                <a:cs typeface="Arial" panose="020B0604020202020204" pitchFamily="34" charset="0"/>
              </a:rPr>
              <a:t>Coerência</a:t>
            </a:r>
            <a:br>
              <a:rPr lang="pt-BR" altLang="pt-BR" sz="1900" i="0" dirty="0">
                <a:solidFill>
                  <a:srgbClr val="000000"/>
                </a:solidFill>
                <a:latin typeface="Arial" panose="020B0604020202020204" pitchFamily="34" charset="0"/>
                <a:cs typeface="Arial" panose="020B0604020202020204" pitchFamily="34" charset="0"/>
              </a:rPr>
            </a:br>
            <a:r>
              <a:rPr lang="pt-BR" altLang="pt-BR" sz="1900" i="0" dirty="0">
                <a:solidFill>
                  <a:srgbClr val="000000"/>
                </a:solidFill>
                <a:latin typeface="Arial" panose="020B0604020202020204" pitchFamily="34" charset="0"/>
                <a:cs typeface="Arial" panose="020B0604020202020204" pitchFamily="34" charset="0"/>
              </a:rPr>
              <a:t>A Coerência é a relação lógica das ideias de um texto que decorre da sua argumentação - resultado especialmente dos conhecimentos do transmissor da mensagem.</a:t>
            </a:r>
            <a:br>
              <a:rPr lang="pt-BR" altLang="pt-BR" i="0" dirty="0"/>
            </a:br>
            <a:br>
              <a:rPr lang="pt-BR" altLang="pt-BR" sz="2400" dirty="0"/>
            </a:br>
            <a:br>
              <a:rPr lang="pt-BR" altLang="pt-BR" sz="2400" i="0" dirty="0">
                <a:solidFill>
                  <a:srgbClr val="000000"/>
                </a:solidFill>
                <a:latin typeface="Arimo" charset="0"/>
                <a:cs typeface="Arimo" charset="0"/>
                <a:sym typeface="Arimo" charset="0"/>
              </a:rPr>
            </a:br>
            <a:br>
              <a:rPr lang="pt-BR" altLang="pt-BR" sz="2000" b="1" i="0" dirty="0">
                <a:solidFill>
                  <a:srgbClr val="000000"/>
                </a:solidFill>
                <a:latin typeface="Arimo" charset="0"/>
                <a:cs typeface="Arimo" charset="0"/>
                <a:sym typeface="Arimo" charset="0"/>
              </a:rPr>
            </a:br>
            <a:br>
              <a:rPr lang="pt-BR" altLang="pt-BR" sz="3200" b="1" i="0" dirty="0">
                <a:solidFill>
                  <a:srgbClr val="000000"/>
                </a:solidFill>
                <a:latin typeface="Arimo" charset="0"/>
                <a:cs typeface="Arimo" charset="0"/>
                <a:sym typeface="Arimo" charset="0"/>
              </a:rPr>
            </a:br>
            <a:endParaRPr lang="pt-BR" altLang="pt-BR" sz="3200" b="1" i="0" dirty="0">
              <a:solidFill>
                <a:srgbClr val="000000"/>
              </a:solidFill>
              <a:latin typeface="Arimo" charset="0"/>
              <a:cs typeface="Arimo" charset="0"/>
              <a:sym typeface="Arimo" charset="0"/>
            </a:endParaRPr>
          </a:p>
        </p:txBody>
      </p:sp>
    </p:spTree>
    <p:extLst>
      <p:ext uri="{BB962C8B-B14F-4D97-AF65-F5344CB8AC3E}">
        <p14:creationId xmlns:p14="http://schemas.microsoft.com/office/powerpoint/2010/main" val="23630379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p:nvPr/>
        </p:nvSpPr>
        <p:spPr>
          <a:xfrm>
            <a:off x="611747" y="1456858"/>
            <a:ext cx="7632699" cy="3409949"/>
          </a:xfrm>
          <a:prstGeom prst="rect">
            <a:avLst/>
          </a:prstGeom>
          <a:noFill/>
          <a:ln>
            <a:noFill/>
          </a:ln>
        </p:spPr>
        <p:txBody>
          <a:bodyPr lIns="91425" tIns="45700" rIns="91425" bIns="45700" anchor="ctr" anchorCtr="0">
            <a:noAutofit/>
          </a:bodyPr>
          <a:lstStyle/>
          <a:p>
            <a:pPr>
              <a:buClr>
                <a:schemeClr val="dk1"/>
              </a:buClr>
              <a:buSzPct val="25000"/>
            </a:pPr>
            <a:r>
              <a:rPr lang="pt-BR" sz="2400" b="1" dirty="0">
                <a:solidFill>
                  <a:srgbClr val="000099"/>
                </a:solidFill>
                <a:latin typeface="Helvetica" panose="020B0604020202020204" pitchFamily="34" charset="0"/>
                <a:cs typeface="Helvetica" panose="020B0604020202020204" pitchFamily="34" charset="0"/>
              </a:rPr>
              <a:t>Interpretação de textos e linguagens</a:t>
            </a:r>
          </a:p>
          <a:p>
            <a:pPr>
              <a:buClr>
                <a:schemeClr val="dk1"/>
              </a:buClr>
              <a:buSzPct val="25000"/>
            </a:pPr>
            <a:endParaRPr lang="pt-BR" sz="2400" b="1" dirty="0">
              <a:solidFill>
                <a:srgbClr val="000099"/>
              </a:solidFill>
              <a:latin typeface="Helvetica" panose="020B0604020202020204" pitchFamily="34" charset="0"/>
              <a:cs typeface="Helvetica" panose="020B0604020202020204" pitchFamily="34" charset="0"/>
            </a:endParaRPr>
          </a:p>
          <a:p>
            <a:pPr>
              <a:buClr>
                <a:schemeClr val="dk1"/>
              </a:buClr>
              <a:buSzPct val="25000"/>
            </a:pPr>
            <a:r>
              <a:rPr lang="pt-BR" sz="2400" dirty="0"/>
              <a:t>1) Visitem os sites abaixo e preparem um relato do que viram, do que mais os interessou, do que chamou a atenção e sobre o que aprenderam (ou o que não sabiam antes). </a:t>
            </a:r>
            <a:endParaRPr lang="pt-BR" sz="1800" b="0" i="0" u="none" strike="noStrike" cap="none" dirty="0">
              <a:solidFill>
                <a:schemeClr val="dk1"/>
              </a:solidFill>
              <a:latin typeface="Arial"/>
              <a:ea typeface="Arial"/>
              <a:cs typeface="Arial"/>
              <a:sym typeface="Arial"/>
            </a:endParaRPr>
          </a:p>
          <a:p>
            <a:pPr>
              <a:buClr>
                <a:schemeClr val="dk1"/>
              </a:buClr>
              <a:buSzPct val="25000"/>
            </a:pPr>
            <a:endParaRPr lang="pt-BR" sz="2400" b="1" dirty="0">
              <a:solidFill>
                <a:srgbClr val="000099"/>
              </a:solidFill>
              <a:latin typeface="Helvetica" panose="020B0604020202020204" pitchFamily="34" charset="0"/>
              <a:cs typeface="Helvetica" panose="020B0604020202020204" pitchFamily="34" charset="0"/>
            </a:endParaRPr>
          </a:p>
          <a:p>
            <a:pPr>
              <a:buClr>
                <a:schemeClr val="dk1"/>
              </a:buClr>
              <a:buSzPct val="25000"/>
            </a:pPr>
            <a:r>
              <a:rPr lang="pt-BR" sz="2400" dirty="0"/>
              <a:t>• www.uol.com.br </a:t>
            </a:r>
          </a:p>
          <a:p>
            <a:pPr>
              <a:buClr>
                <a:schemeClr val="dk1"/>
              </a:buClr>
              <a:buSzPct val="25000"/>
            </a:pPr>
            <a:r>
              <a:rPr lang="pt-BR" sz="2400" dirty="0"/>
              <a:t>• www.yahoo.com.br </a:t>
            </a:r>
          </a:p>
          <a:p>
            <a:pPr>
              <a:buClr>
                <a:schemeClr val="dk1"/>
              </a:buClr>
              <a:buSzPct val="25000"/>
            </a:pPr>
            <a:r>
              <a:rPr lang="pt-BR" sz="2400" dirty="0"/>
              <a:t>• www.terra.com.br </a:t>
            </a:r>
          </a:p>
          <a:p>
            <a:pPr>
              <a:buClr>
                <a:schemeClr val="dk1"/>
              </a:buClr>
              <a:buSzPct val="25000"/>
            </a:pPr>
            <a:r>
              <a:rPr lang="pt-BR" sz="2400" dirty="0"/>
              <a:t>• www.globo.com </a:t>
            </a:r>
          </a:p>
          <a:p>
            <a:pPr>
              <a:buClr>
                <a:schemeClr val="dk1"/>
              </a:buClr>
              <a:buSzPct val="25000"/>
            </a:pPr>
            <a:endParaRPr lang="pt-BR" sz="2400" dirty="0"/>
          </a:p>
        </p:txBody>
      </p:sp>
    </p:spTree>
    <p:extLst>
      <p:ext uri="{BB962C8B-B14F-4D97-AF65-F5344CB8AC3E}">
        <p14:creationId xmlns:p14="http://schemas.microsoft.com/office/powerpoint/2010/main" val="270310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tângulo 2"/>
          <p:cNvSpPr/>
          <p:nvPr/>
        </p:nvSpPr>
        <p:spPr>
          <a:xfrm>
            <a:off x="538784" y="751586"/>
            <a:ext cx="8353425" cy="4770537"/>
          </a:xfrm>
          <a:prstGeom prst="rect">
            <a:avLst/>
          </a:prstGeom>
        </p:spPr>
        <p:txBody>
          <a:bodyPr wrap="square">
            <a:spAutoFit/>
          </a:bodyPr>
          <a:lstStyle/>
          <a:p>
            <a:pPr marL="457200" indent="-457200">
              <a:buAutoNum type="arabicPeriod"/>
            </a:pPr>
            <a:r>
              <a:rPr lang="pt-BR" sz="1900" b="1" dirty="0">
                <a:latin typeface="Helvetica" pitchFamily="34" charset="0"/>
                <a:cs typeface="Helvetica" pitchFamily="34" charset="0"/>
              </a:rPr>
              <a:t>A crase deve ser empregada apenas diante de palavras femininas:</a:t>
            </a:r>
          </a:p>
          <a:p>
            <a:pPr fontAlgn="base"/>
            <a:r>
              <a:rPr lang="pt-BR" sz="1900" dirty="0">
                <a:latin typeface="Helvetica" pitchFamily="34" charset="0"/>
                <a:cs typeface="Helvetica" pitchFamily="34" charset="0"/>
              </a:rPr>
              <a:t>Substitua a palavra feminina por uma masculina: se o “a” virar “ao”, ele receberá o acento grave. </a:t>
            </a:r>
          </a:p>
          <a:p>
            <a:pPr fontAlgn="base"/>
            <a:r>
              <a:rPr lang="pt-BR" sz="1900" dirty="0">
                <a:latin typeface="Helvetica" pitchFamily="34" charset="0"/>
                <a:cs typeface="Helvetica" pitchFamily="34" charset="0"/>
              </a:rPr>
              <a:t>Exemplos: As amigas foram </a:t>
            </a:r>
            <a:r>
              <a:rPr lang="pt-BR" sz="1900" b="1" dirty="0">
                <a:latin typeface="Helvetica" pitchFamily="34" charset="0"/>
                <a:cs typeface="Helvetica" pitchFamily="34" charset="0"/>
              </a:rPr>
              <a:t>à</a:t>
            </a:r>
            <a:r>
              <a:rPr lang="pt-BR" sz="1900" dirty="0">
                <a:latin typeface="Helvetica" pitchFamily="34" charset="0"/>
                <a:cs typeface="Helvetica" pitchFamily="34" charset="0"/>
              </a:rPr>
              <a:t> confraternização de final de ano da empresa.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As amigas foram </a:t>
            </a:r>
            <a:r>
              <a:rPr lang="pt-BR" sz="1900" b="1" dirty="0">
                <a:latin typeface="Helvetica" pitchFamily="34" charset="0"/>
                <a:cs typeface="Helvetica" pitchFamily="34" charset="0"/>
              </a:rPr>
              <a:t>ao</a:t>
            </a:r>
            <a:r>
              <a:rPr lang="pt-BR" sz="1900" dirty="0">
                <a:latin typeface="Helvetica" pitchFamily="34" charset="0"/>
                <a:cs typeface="Helvetica" pitchFamily="34" charset="0"/>
              </a:rPr>
              <a:t> encontro de final de ano da empresa.</a:t>
            </a:r>
          </a:p>
          <a:p>
            <a:pPr fontAlgn="base"/>
            <a:endParaRPr lang="pt-BR" sz="1900" dirty="0">
              <a:latin typeface="Helvetica" pitchFamily="34" charset="0"/>
              <a:cs typeface="Helvetica" pitchFamily="34" charset="0"/>
            </a:endParaRPr>
          </a:p>
          <a:p>
            <a:pPr fontAlgn="base"/>
            <a:r>
              <a:rPr lang="pt-BR" sz="1900" b="1" dirty="0">
                <a:latin typeface="Helvetica" pitchFamily="34" charset="0"/>
                <a:cs typeface="Helvetica" pitchFamily="34" charset="0"/>
              </a:rPr>
              <a:t>2. Utilize crase em expressões que indiquem hora:</a:t>
            </a:r>
          </a:p>
          <a:p>
            <a:pPr fontAlgn="base"/>
            <a:r>
              <a:rPr lang="pt-BR" sz="1900" dirty="0">
                <a:latin typeface="Helvetica" pitchFamily="34" charset="0"/>
                <a:cs typeface="Helvetica" pitchFamily="34" charset="0"/>
              </a:rPr>
              <a:t>Exemplos: </a:t>
            </a:r>
            <a:r>
              <a:rPr lang="pt-BR" sz="1900" b="1" dirty="0">
                <a:latin typeface="Helvetica" pitchFamily="34" charset="0"/>
                <a:cs typeface="Helvetica" pitchFamily="34" charset="0"/>
              </a:rPr>
              <a:t>Às</a:t>
            </a:r>
            <a:r>
              <a:rPr lang="pt-BR" sz="1900" dirty="0">
                <a:latin typeface="Helvetica" pitchFamily="34" charset="0"/>
                <a:cs typeface="Helvetica" pitchFamily="34" charset="0"/>
              </a:rPr>
              <a:t> três horas começaremos a estudar. </a:t>
            </a:r>
            <a:r>
              <a:rPr lang="pt-BR" sz="1900" b="1" dirty="0">
                <a:solidFill>
                  <a:srgbClr val="FF0000"/>
                </a:solidFill>
                <a:latin typeface="Helvetica" pitchFamily="34" charset="0"/>
                <a:cs typeface="Helvetica" pitchFamily="34" charset="0"/>
              </a:rPr>
              <a:t>|</a:t>
            </a:r>
            <a:r>
              <a:rPr lang="pt-BR" sz="1900" dirty="0">
                <a:latin typeface="Helvetica" pitchFamily="34" charset="0"/>
                <a:cs typeface="Helvetica" pitchFamily="34" charset="0"/>
              </a:rPr>
              <a:t> A partida de futebol terá início </a:t>
            </a:r>
            <a:r>
              <a:rPr lang="pt-BR" sz="1900" b="1" dirty="0">
                <a:latin typeface="Helvetica" pitchFamily="34" charset="0"/>
                <a:cs typeface="Helvetica" pitchFamily="34" charset="0"/>
              </a:rPr>
              <a:t>às </a:t>
            </a:r>
            <a:r>
              <a:rPr lang="pt-BR" sz="1900" dirty="0">
                <a:latin typeface="Helvetica" pitchFamily="34" charset="0"/>
                <a:cs typeface="Helvetica" pitchFamily="34" charset="0"/>
              </a:rPr>
              <a:t>17h. </a:t>
            </a:r>
            <a:r>
              <a:rPr lang="pt-BR" sz="1900" b="1" dirty="0">
                <a:solidFill>
                  <a:srgbClr val="FF0000"/>
                </a:solidFill>
                <a:latin typeface="Helvetica" pitchFamily="34" charset="0"/>
                <a:cs typeface="Helvetica" pitchFamily="34" charset="0"/>
              </a:rPr>
              <a:t>|</a:t>
            </a:r>
            <a:r>
              <a:rPr lang="pt-BR" sz="1900" dirty="0">
                <a:latin typeface="Helvetica" pitchFamily="34" charset="0"/>
                <a:cs typeface="Helvetica" pitchFamily="34" charset="0"/>
              </a:rPr>
              <a:t> Ele esteve aqui</a:t>
            </a:r>
            <a:r>
              <a:rPr lang="pt-BR" sz="1900" b="1" dirty="0">
                <a:latin typeface="Helvetica" pitchFamily="34" charset="0"/>
                <a:cs typeface="Helvetica" pitchFamily="34" charset="0"/>
              </a:rPr>
              <a:t> às</a:t>
            </a:r>
            <a:r>
              <a:rPr lang="pt-BR" sz="1900" dirty="0">
                <a:latin typeface="Helvetica" pitchFamily="34" charset="0"/>
                <a:cs typeface="Helvetica" pitchFamily="34" charset="0"/>
              </a:rPr>
              <a:t> 8h, mas foi embora porque não te encontrou.</a:t>
            </a:r>
          </a:p>
          <a:p>
            <a:pPr fontAlgn="base"/>
            <a:endParaRPr lang="pt-BR" sz="1900" dirty="0">
              <a:latin typeface="Helvetica" pitchFamily="34" charset="0"/>
              <a:cs typeface="Helvetica" pitchFamily="34" charset="0"/>
            </a:endParaRPr>
          </a:p>
          <a:p>
            <a:pPr fontAlgn="base"/>
            <a:r>
              <a:rPr lang="pt-BR" sz="1900" dirty="0">
                <a:solidFill>
                  <a:srgbClr val="FF0000"/>
                </a:solidFill>
                <a:latin typeface="Helvetica" pitchFamily="34" charset="0"/>
                <a:cs typeface="Helvetica" pitchFamily="34" charset="0"/>
              </a:rPr>
              <a:t>Mas</a:t>
            </a:r>
            <a:r>
              <a:rPr lang="pt-BR" sz="1900" dirty="0">
                <a:latin typeface="Helvetica" pitchFamily="34" charset="0"/>
                <a:cs typeface="Helvetica" pitchFamily="34" charset="0"/>
              </a:rPr>
              <a:t> quando as horas estiverem antecedidas das preposições </a:t>
            </a:r>
            <a:r>
              <a:rPr lang="pt-BR" sz="1900" b="1" dirty="0">
                <a:latin typeface="Helvetica" pitchFamily="34" charset="0"/>
                <a:cs typeface="Helvetica" pitchFamily="34" charset="0"/>
              </a:rPr>
              <a:t>para, desde</a:t>
            </a:r>
            <a:r>
              <a:rPr lang="pt-BR" sz="1900" dirty="0">
                <a:latin typeface="Helvetica" pitchFamily="34" charset="0"/>
                <a:cs typeface="Helvetica" pitchFamily="34" charset="0"/>
              </a:rPr>
              <a:t> e </a:t>
            </a:r>
            <a:r>
              <a:rPr lang="pt-BR" sz="1900" b="1" dirty="0">
                <a:latin typeface="Helvetica" pitchFamily="34" charset="0"/>
                <a:cs typeface="Helvetica" pitchFamily="34" charset="0"/>
              </a:rPr>
              <a:t>até</a:t>
            </a:r>
            <a:r>
              <a:rPr lang="pt-BR" sz="1900" dirty="0">
                <a:latin typeface="Helvetica" pitchFamily="34" charset="0"/>
                <a:cs typeface="Helvetica" pitchFamily="34" charset="0"/>
              </a:rPr>
              <a:t>, o artigo não receberá crase. Observe:</a:t>
            </a:r>
          </a:p>
          <a:p>
            <a:pPr fontAlgn="base"/>
            <a:r>
              <a:rPr lang="pt-BR" sz="1900" dirty="0">
                <a:latin typeface="Helvetica" pitchFamily="34" charset="0"/>
                <a:cs typeface="Helvetica" pitchFamily="34" charset="0"/>
              </a:rPr>
              <a:t>Ele decidiu ir embora, pois estava esperando</a:t>
            </a:r>
            <a:r>
              <a:rPr lang="pt-BR" sz="1900" b="1" dirty="0">
                <a:latin typeface="Helvetica" pitchFamily="34" charset="0"/>
                <a:cs typeface="Helvetica" pitchFamily="34" charset="0"/>
              </a:rPr>
              <a:t> desde as</a:t>
            </a:r>
            <a:r>
              <a:rPr lang="pt-BR" sz="1900" dirty="0">
                <a:latin typeface="Helvetica" pitchFamily="34" charset="0"/>
                <a:cs typeface="Helvetica" pitchFamily="34" charset="0"/>
              </a:rPr>
              <a:t> 10h. </a:t>
            </a:r>
            <a:r>
              <a:rPr lang="pt-BR" sz="1900" b="1" dirty="0">
                <a:solidFill>
                  <a:srgbClr val="FF0000"/>
                </a:solidFill>
                <a:latin typeface="Helvetica" pitchFamily="34" charset="0"/>
                <a:cs typeface="Helvetica" pitchFamily="34" charset="0"/>
              </a:rPr>
              <a:t>|</a:t>
            </a:r>
            <a:r>
              <a:rPr lang="pt-BR" sz="1900" dirty="0">
                <a:latin typeface="Helvetica" pitchFamily="34" charset="0"/>
                <a:cs typeface="Helvetica" pitchFamily="34" charset="0"/>
              </a:rPr>
              <a:t> Marcaram o encontro no restaurante </a:t>
            </a:r>
            <a:r>
              <a:rPr lang="pt-BR" sz="1900" b="1" dirty="0">
                <a:latin typeface="Helvetica" pitchFamily="34" charset="0"/>
                <a:cs typeface="Helvetica" pitchFamily="34" charset="0"/>
              </a:rPr>
              <a:t>para as </a:t>
            </a:r>
            <a:r>
              <a:rPr lang="pt-BR" sz="1900" dirty="0">
                <a:latin typeface="Helvetica" pitchFamily="34" charset="0"/>
                <a:cs typeface="Helvetica" pitchFamily="34" charset="0"/>
              </a:rPr>
              <a:t>20h. </a:t>
            </a:r>
            <a:r>
              <a:rPr lang="pt-BR" sz="1900" b="1" dirty="0">
                <a:solidFill>
                  <a:srgbClr val="FF0000"/>
                </a:solidFill>
                <a:latin typeface="Helvetica" pitchFamily="34" charset="0"/>
                <a:cs typeface="Helvetica" pitchFamily="34" charset="0"/>
              </a:rPr>
              <a:t>|</a:t>
            </a:r>
            <a:r>
              <a:rPr lang="pt-BR" sz="1900" dirty="0">
                <a:latin typeface="Helvetica" pitchFamily="34" charset="0"/>
                <a:cs typeface="Helvetica" pitchFamily="34" charset="0"/>
              </a:rPr>
              <a:t> Fique tranquilo, eu estarei no trabalho </a:t>
            </a:r>
            <a:r>
              <a:rPr lang="pt-BR" sz="1900" b="1" dirty="0">
                <a:latin typeface="Helvetica" pitchFamily="34" charset="0"/>
                <a:cs typeface="Helvetica" pitchFamily="34" charset="0"/>
              </a:rPr>
              <a:t>até as</a:t>
            </a:r>
            <a:r>
              <a:rPr lang="pt-BR" sz="1900" dirty="0">
                <a:latin typeface="Helvetica" pitchFamily="34" charset="0"/>
                <a:cs typeface="Helvetica" pitchFamily="34" charset="0"/>
              </a:rPr>
              <a:t> 9h.</a:t>
            </a:r>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20495882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p:nvPr/>
        </p:nvSpPr>
        <p:spPr>
          <a:xfrm>
            <a:off x="611747" y="1456858"/>
            <a:ext cx="7632699" cy="3409949"/>
          </a:xfrm>
          <a:prstGeom prst="rect">
            <a:avLst/>
          </a:prstGeom>
          <a:noFill/>
          <a:ln>
            <a:noFill/>
          </a:ln>
        </p:spPr>
        <p:txBody>
          <a:bodyPr lIns="91425" tIns="45700" rIns="91425" bIns="45700" anchor="ctr" anchorCtr="0">
            <a:noAutofit/>
          </a:bodyPr>
          <a:lstStyle/>
          <a:p>
            <a:pPr>
              <a:buClr>
                <a:schemeClr val="dk1"/>
              </a:buClr>
              <a:buSzPct val="25000"/>
            </a:pPr>
            <a:r>
              <a:rPr lang="pt-BR" sz="2400" dirty="0"/>
              <a:t>2) Por favor, pesquisem: </a:t>
            </a:r>
          </a:p>
          <a:p>
            <a:pPr>
              <a:buClr>
                <a:schemeClr val="dk1"/>
              </a:buClr>
              <a:buSzPct val="25000"/>
            </a:pPr>
            <a:endParaRPr lang="pt-BR" sz="2400" dirty="0"/>
          </a:p>
          <a:p>
            <a:pPr>
              <a:buClr>
                <a:schemeClr val="dk1"/>
              </a:buClr>
              <a:buSzPct val="25000"/>
            </a:pPr>
            <a:r>
              <a:rPr lang="pt-BR" sz="2400" dirty="0"/>
              <a:t>• Informações sobre autor, artista e tipo de arte </a:t>
            </a:r>
          </a:p>
          <a:p>
            <a:pPr>
              <a:buClr>
                <a:schemeClr val="dk1"/>
              </a:buClr>
              <a:buSzPct val="25000"/>
            </a:pPr>
            <a:r>
              <a:rPr lang="pt-BR" sz="2400" dirty="0"/>
              <a:t>• Período em que foi criado, cenários e contextos em que o material está inserido </a:t>
            </a:r>
          </a:p>
          <a:p>
            <a:pPr>
              <a:buClr>
                <a:schemeClr val="dk1"/>
              </a:buClr>
              <a:buSzPct val="25000"/>
            </a:pPr>
            <a:r>
              <a:rPr lang="pt-BR" sz="2400" dirty="0"/>
              <a:t>• Algumas referências relacionadas </a:t>
            </a:r>
          </a:p>
          <a:p>
            <a:pPr>
              <a:buClr>
                <a:schemeClr val="dk1"/>
              </a:buClr>
              <a:buSzPct val="25000"/>
            </a:pPr>
            <a:r>
              <a:rPr lang="pt-BR" sz="2400" dirty="0"/>
              <a:t>• Interpretação da mensagem </a:t>
            </a:r>
          </a:p>
          <a:p>
            <a:pPr>
              <a:buClr>
                <a:schemeClr val="dk1"/>
              </a:buClr>
              <a:buSzPct val="25000"/>
            </a:pPr>
            <a:r>
              <a:rPr lang="pt-BR" sz="2400" dirty="0"/>
              <a:t>• Dificuldades encontradas para entender e interpretar o material</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625748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p:nvPr/>
        </p:nvSpPr>
        <p:spPr>
          <a:xfrm>
            <a:off x="611747" y="1456858"/>
            <a:ext cx="7632699" cy="3409949"/>
          </a:xfrm>
          <a:prstGeom prst="rect">
            <a:avLst/>
          </a:prstGeom>
          <a:noFill/>
          <a:ln>
            <a:noFill/>
          </a:ln>
        </p:spPr>
        <p:txBody>
          <a:bodyPr lIns="91425" tIns="45700" rIns="91425" bIns="45700" anchor="ctr" anchorCtr="0">
            <a:noAutofit/>
          </a:bodyPr>
          <a:lstStyle/>
          <a:p>
            <a:pPr>
              <a:buClr>
                <a:schemeClr val="dk1"/>
              </a:buClr>
              <a:buSzPct val="25000"/>
            </a:pPr>
            <a:r>
              <a:rPr lang="en-US" sz="2400" b="1" dirty="0" err="1">
                <a:solidFill>
                  <a:schemeClr val="accent6">
                    <a:lumMod val="75000"/>
                  </a:schemeClr>
                </a:solidFill>
                <a:latin typeface="Helvetica" panose="020B0604020202020204" pitchFamily="34" charset="0"/>
                <a:cs typeface="Helvetica" panose="020B0604020202020204" pitchFamily="34" charset="0"/>
              </a:rPr>
              <a:t>Ambiguidades</a:t>
            </a:r>
            <a:endParaRPr lang="en-US" sz="2400" b="1" dirty="0">
              <a:solidFill>
                <a:schemeClr val="accent6">
                  <a:lumMod val="75000"/>
                </a:schemeClr>
              </a:solidFill>
              <a:latin typeface="Helvetica" panose="020B0604020202020204" pitchFamily="34" charset="0"/>
              <a:cs typeface="Helvetica" panose="020B0604020202020204" pitchFamily="34" charset="0"/>
            </a:endParaRPr>
          </a:p>
          <a:p>
            <a:pPr marL="0" marR="0" lvl="0" indent="0" algn="ctr" rtl="0">
              <a:lnSpc>
                <a:spcPct val="140000"/>
              </a:lnSpc>
              <a:spcBef>
                <a:spcPts val="0"/>
              </a:spcBef>
              <a:spcAft>
                <a:spcPts val="0"/>
              </a:spcAft>
              <a:buClr>
                <a:srgbClr val="0033CC"/>
              </a:buClr>
              <a:buFont typeface="Arial"/>
              <a:buNone/>
            </a:pPr>
            <a:endParaRPr sz="3200" b="1" i="0" u="sng" strike="noStrike" cap="none" dirty="0">
              <a:solidFill>
                <a:schemeClr val="dk1"/>
              </a:solidFill>
              <a:latin typeface="Helvetica" panose="020B0604020202020204" pitchFamily="34" charset="0"/>
              <a:ea typeface="Arial"/>
              <a:cs typeface="Helvetica" panose="020B0604020202020204" pitchFamily="34" charset="0"/>
              <a:sym typeface="Arial"/>
            </a:endParaRPr>
          </a:p>
          <a:p>
            <a:pPr marL="0" marR="0" lvl="0" indent="0" algn="just" rtl="0">
              <a:lnSpc>
                <a:spcPct val="140000"/>
              </a:lnSpc>
              <a:spcBef>
                <a:spcPts val="0"/>
              </a:spcBef>
              <a:spcAft>
                <a:spcPts val="0"/>
              </a:spcAft>
              <a:buClr>
                <a:schemeClr val="dk1"/>
              </a:buClr>
              <a:buSzPct val="25000"/>
              <a:buFont typeface="Arial"/>
              <a:buNone/>
            </a:pP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Situações</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em</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que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dão</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margem</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mais</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de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uma</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interpretação</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porque</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são</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confusas</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e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podem</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acarretar</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problemas</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de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comunicação</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sng" strike="noStrike" cap="none" dirty="0" err="1">
                <a:solidFill>
                  <a:schemeClr val="dk1"/>
                </a:solidFill>
                <a:latin typeface="Helvetica" panose="020B0604020202020204" pitchFamily="34" charset="0"/>
                <a:ea typeface="Arial"/>
                <a:cs typeface="Helvetica" panose="020B0604020202020204" pitchFamily="34" charset="0"/>
                <a:sym typeface="Arial"/>
              </a:rPr>
              <a:t>Exemplo</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Diga</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às</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pessoas</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aonde</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irem</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mas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não</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como</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chegarão</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r>
              <a:rPr lang="en-US" sz="2000" b="0" i="0" u="none" strike="noStrike" cap="none" dirty="0" err="1">
                <a:solidFill>
                  <a:schemeClr val="dk1"/>
                </a:solidFill>
                <a:latin typeface="Helvetica" panose="020B0604020202020204" pitchFamily="34" charset="0"/>
                <a:ea typeface="Arial"/>
                <a:cs typeface="Helvetica" panose="020B0604020202020204" pitchFamily="34" charset="0"/>
                <a:sym typeface="Arial"/>
              </a:rPr>
              <a:t>lá</a:t>
            </a:r>
            <a:r>
              <a:rPr lang="en-US" sz="2000" b="0" i="0" u="none" strike="noStrike" cap="none" dirty="0">
                <a:solidFill>
                  <a:schemeClr val="dk1"/>
                </a:solidFill>
                <a:latin typeface="Helvetica" panose="020B0604020202020204" pitchFamily="34" charset="0"/>
                <a:ea typeface="Arial"/>
                <a:cs typeface="Helvetica" panose="020B0604020202020204" pitchFamily="34" charset="0"/>
                <a:sym typeface="Arial"/>
              </a:rPr>
              <a:t>”. </a:t>
            </a:r>
          </a:p>
          <a:p>
            <a:pPr marL="0" marR="0" lvl="0" indent="0" algn="just"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45669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 name="Imagem 1"/>
          <p:cNvPicPr>
            <a:picLocks noChangeAspect="1"/>
          </p:cNvPicPr>
          <p:nvPr/>
        </p:nvPicPr>
        <p:blipFill rotWithShape="1">
          <a:blip r:embed="rId3"/>
          <a:srcRect l="35750" t="29843" r="14375" b="20281"/>
          <a:stretch/>
        </p:blipFill>
        <p:spPr>
          <a:xfrm>
            <a:off x="1731981" y="1247887"/>
            <a:ext cx="6080760" cy="4864608"/>
          </a:xfrm>
          <a:prstGeom prst="rect">
            <a:avLst/>
          </a:prstGeom>
        </p:spPr>
      </p:pic>
    </p:spTree>
    <p:extLst>
      <p:ext uri="{BB962C8B-B14F-4D97-AF65-F5344CB8AC3E}">
        <p14:creationId xmlns:p14="http://schemas.microsoft.com/office/powerpoint/2010/main" val="14598976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3" name="Imagem 2"/>
          <p:cNvPicPr>
            <a:picLocks noChangeAspect="1"/>
          </p:cNvPicPr>
          <p:nvPr/>
        </p:nvPicPr>
        <p:blipFill rotWithShape="1">
          <a:blip r:embed="rId3"/>
          <a:srcRect l="19805" t="27687" r="50300" b="20469"/>
          <a:stretch/>
        </p:blipFill>
        <p:spPr>
          <a:xfrm>
            <a:off x="2441448" y="921034"/>
            <a:ext cx="3644870" cy="5056632"/>
          </a:xfrm>
          <a:prstGeom prst="rect">
            <a:avLst/>
          </a:prstGeom>
        </p:spPr>
      </p:pic>
    </p:spTree>
    <p:extLst>
      <p:ext uri="{BB962C8B-B14F-4D97-AF65-F5344CB8AC3E}">
        <p14:creationId xmlns:p14="http://schemas.microsoft.com/office/powerpoint/2010/main" val="199654725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 name="Imagem 1"/>
          <p:cNvPicPr>
            <a:picLocks noChangeAspect="1"/>
          </p:cNvPicPr>
          <p:nvPr/>
        </p:nvPicPr>
        <p:blipFill rotWithShape="1">
          <a:blip r:embed="rId3"/>
          <a:srcRect l="48800" t="28344" r="19551" b="18312"/>
          <a:stretch/>
        </p:blipFill>
        <p:spPr>
          <a:xfrm>
            <a:off x="2686543" y="814712"/>
            <a:ext cx="3858768" cy="5202936"/>
          </a:xfrm>
          <a:prstGeom prst="rect">
            <a:avLst/>
          </a:prstGeom>
        </p:spPr>
      </p:pic>
    </p:spTree>
    <p:extLst>
      <p:ext uri="{BB962C8B-B14F-4D97-AF65-F5344CB8AC3E}">
        <p14:creationId xmlns:p14="http://schemas.microsoft.com/office/powerpoint/2010/main" val="22537109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41335" y="576071"/>
            <a:ext cx="8412480" cy="1754326"/>
          </a:xfrm>
          <a:prstGeom prst="rect">
            <a:avLst/>
          </a:prstGeom>
        </p:spPr>
        <p:txBody>
          <a:bodyPr wrap="square">
            <a:spAutoFit/>
          </a:bodyPr>
          <a:lstStyle/>
          <a:p>
            <a:r>
              <a:rPr lang="pt-BR" sz="3600" b="1" u="sng" dirty="0"/>
              <a:t>Exercício 1</a:t>
            </a:r>
            <a:endParaRPr lang="pt-BR" sz="3600" dirty="0"/>
          </a:p>
          <a:p>
            <a:endParaRPr lang="pt-BR" sz="3600" dirty="0"/>
          </a:p>
          <a:p>
            <a:r>
              <a:rPr lang="pt-BR" sz="3600" dirty="0"/>
              <a:t> </a:t>
            </a:r>
          </a:p>
        </p:txBody>
      </p:sp>
      <p:pic>
        <p:nvPicPr>
          <p:cNvPr id="2" name="Imagem 1"/>
          <p:cNvPicPr>
            <a:picLocks noChangeAspect="1"/>
          </p:cNvPicPr>
          <p:nvPr/>
        </p:nvPicPr>
        <p:blipFill rotWithShape="1">
          <a:blip r:embed="rId3"/>
          <a:srcRect l="15949" t="34062" r="17429" b="13484"/>
          <a:stretch/>
        </p:blipFill>
        <p:spPr>
          <a:xfrm>
            <a:off x="1299633" y="1527173"/>
            <a:ext cx="6910354" cy="4352686"/>
          </a:xfrm>
          <a:prstGeom prst="rect">
            <a:avLst/>
          </a:prstGeom>
        </p:spPr>
      </p:pic>
    </p:spTree>
    <p:extLst>
      <p:ext uri="{BB962C8B-B14F-4D97-AF65-F5344CB8AC3E}">
        <p14:creationId xmlns:p14="http://schemas.microsoft.com/office/powerpoint/2010/main" val="19788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3"/>
          <a:srcRect l="15050" t="37718" r="16850" b="11001"/>
          <a:stretch/>
        </p:blipFill>
        <p:spPr>
          <a:xfrm>
            <a:off x="869575" y="1249777"/>
            <a:ext cx="7788895" cy="4692209"/>
          </a:xfrm>
          <a:prstGeom prst="rect">
            <a:avLst/>
          </a:prstGeom>
        </p:spPr>
      </p:pic>
    </p:spTree>
    <p:extLst>
      <p:ext uri="{BB962C8B-B14F-4D97-AF65-F5344CB8AC3E}">
        <p14:creationId xmlns:p14="http://schemas.microsoft.com/office/powerpoint/2010/main" val="42517554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tângulo 2"/>
          <p:cNvSpPr/>
          <p:nvPr/>
        </p:nvSpPr>
        <p:spPr>
          <a:xfrm>
            <a:off x="512279" y="751344"/>
            <a:ext cx="8353425" cy="5724644"/>
          </a:xfrm>
          <a:prstGeom prst="rect">
            <a:avLst/>
          </a:prstGeom>
        </p:spPr>
        <p:txBody>
          <a:bodyPr wrap="square">
            <a:spAutoFit/>
          </a:bodyPr>
          <a:lstStyle/>
          <a:p>
            <a:pPr marL="457200" indent="-457200"/>
            <a:r>
              <a:rPr lang="pt-BR" sz="2400" b="1" dirty="0">
                <a:latin typeface="Helvetica" pitchFamily="34" charset="0"/>
                <a:cs typeface="Helvetica" pitchFamily="34" charset="0"/>
              </a:rPr>
              <a:t>Textos prolixos</a:t>
            </a:r>
          </a:p>
          <a:p>
            <a:pPr marL="457200" indent="-457200"/>
            <a:endParaRPr lang="pt-BR" sz="1900" b="1" dirty="0">
              <a:latin typeface="Helvetica" pitchFamily="34" charset="0"/>
              <a:cs typeface="Helvetica" pitchFamily="34" charset="0"/>
            </a:endParaRPr>
          </a:p>
          <a:p>
            <a:pPr fontAlgn="base"/>
            <a:r>
              <a:rPr lang="pt-BR" sz="1900" b="1" dirty="0">
                <a:latin typeface="Helvetica" pitchFamily="34" charset="0"/>
                <a:cs typeface="Helvetica" pitchFamily="34" charset="0"/>
                <a:hlinkClick r:id="rId3" action="ppaction://hlinkfile"/>
              </a:rPr>
              <a:t>Modelo</a:t>
            </a:r>
            <a:r>
              <a:rPr lang="pt-BR" sz="1900" b="1" dirty="0">
                <a:latin typeface="Helvetica" pitchFamily="34" charset="0"/>
                <a:cs typeface="Helvetica" pitchFamily="34" charset="0"/>
              </a:rPr>
              <a:t> </a:t>
            </a:r>
          </a:p>
          <a:p>
            <a:pPr fontAlgn="base"/>
            <a:r>
              <a:rPr lang="pt-BR" sz="1900" dirty="0">
                <a:latin typeface="Helvetica" pitchFamily="34" charset="0"/>
                <a:cs typeface="Helvetica" pitchFamily="34" charset="0"/>
              </a:rPr>
              <a:t>Em um texto prolixo, verifique se há: pequenas orações ou expressões que podem ser retiradas sem qualquer dano ao significado; explicações genéricas; repetição de termos, de mesmo conteúdo ou do pronome relativo </a:t>
            </a:r>
            <a:r>
              <a:rPr lang="pt-BR" sz="1900" u="sng" dirty="0">
                <a:latin typeface="Helvetica" pitchFamily="34" charset="0"/>
                <a:cs typeface="Helvetica" pitchFamily="34" charset="0"/>
              </a:rPr>
              <a:t>que</a:t>
            </a:r>
            <a:r>
              <a:rPr lang="pt-BR" sz="1900" dirty="0">
                <a:latin typeface="Helvetica" pitchFamily="34" charset="0"/>
                <a:cs typeface="Helvetica" pitchFamily="34" charset="0"/>
              </a:rPr>
              <a:t>. Exercícios:</a:t>
            </a:r>
          </a:p>
          <a:p>
            <a:pPr fontAlgn="base"/>
            <a:r>
              <a:rPr lang="pt-BR" sz="1900" b="1" dirty="0">
                <a:latin typeface="Helvetica" pitchFamily="34" charset="0"/>
                <a:cs typeface="Helvetica" pitchFamily="34" charset="0"/>
              </a:rPr>
              <a:t>a) </a:t>
            </a:r>
            <a:r>
              <a:rPr lang="pt-BR" sz="1900" dirty="0">
                <a:latin typeface="Helvetica" pitchFamily="34" charset="0"/>
                <a:cs typeface="Helvetica" pitchFamily="34" charset="0"/>
              </a:rPr>
              <a:t>A vida na Terra poderia ser uma vida mais tranquila, uma vida mais pacífica e sossegada.</a:t>
            </a:r>
          </a:p>
          <a:p>
            <a:pPr fontAlgn="base"/>
            <a:r>
              <a:rPr lang="pt-BR" sz="1900" b="1" dirty="0">
                <a:latin typeface="Helvetica" pitchFamily="34" charset="0"/>
                <a:cs typeface="Helvetica" pitchFamily="34" charset="0"/>
              </a:rPr>
              <a:t>b)</a:t>
            </a:r>
            <a:r>
              <a:rPr lang="pt-BR" sz="1900" dirty="0">
                <a:latin typeface="Helvetica" pitchFamily="34" charset="0"/>
                <a:cs typeface="Helvetica" pitchFamily="34" charset="0"/>
              </a:rPr>
              <a:t> A importância da Mata Atlântica é inquestionável, precisamos dela para vivermos melhor, para respirarmos melhor, para nos alimentarmos melhor, afinal, ela é um dos pulmões da Terra e, portanto, é fundamental para nossa sobrevivência.</a:t>
            </a:r>
          </a:p>
          <a:p>
            <a:pPr fontAlgn="base"/>
            <a:r>
              <a:rPr lang="pt-BR" sz="1900" b="1" dirty="0">
                <a:latin typeface="Helvetica" pitchFamily="34" charset="0"/>
                <a:cs typeface="Helvetica" pitchFamily="34" charset="0"/>
              </a:rPr>
              <a:t>c)</a:t>
            </a:r>
            <a:r>
              <a:rPr lang="pt-BR" sz="1900" dirty="0">
                <a:latin typeface="Helvetica" pitchFamily="34" charset="0"/>
                <a:cs typeface="Helvetica" pitchFamily="34" charset="0"/>
              </a:rPr>
              <a:t> Este é o menino que sugeriu que seria melhor que fizéssemos um mutirão que abrangesse todo o setor, para que todos tivessem a oportunidade de contribuir.</a:t>
            </a:r>
          </a:p>
          <a:p>
            <a:pPr fontAlgn="base"/>
            <a:endParaRPr lang="pt-BR" sz="1900" dirty="0">
              <a:latin typeface="Helvetica" pitchFamily="34" charset="0"/>
              <a:cs typeface="Helvetica" pitchFamily="34" charset="0"/>
            </a:endParaRPr>
          </a:p>
          <a:p>
            <a:pPr fontAlgn="base"/>
            <a:br>
              <a:rPr lang="pt-BR" sz="2000" dirty="0"/>
            </a:br>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01401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tângulo 2"/>
          <p:cNvSpPr/>
          <p:nvPr/>
        </p:nvSpPr>
        <p:spPr>
          <a:xfrm>
            <a:off x="395287" y="1028148"/>
            <a:ext cx="8353425" cy="5216813"/>
          </a:xfrm>
          <a:prstGeom prst="rect">
            <a:avLst/>
          </a:prstGeom>
        </p:spPr>
        <p:txBody>
          <a:bodyPr wrap="square">
            <a:spAutoFit/>
          </a:bodyPr>
          <a:lstStyle/>
          <a:p>
            <a:pPr marL="457200" indent="-457200"/>
            <a:r>
              <a:rPr lang="pt-BR" sz="1900" b="1" dirty="0">
                <a:latin typeface="Helvetica" pitchFamily="34" charset="0"/>
                <a:cs typeface="Helvetica" pitchFamily="34" charset="0"/>
              </a:rPr>
              <a:t>Sugestões:</a:t>
            </a:r>
          </a:p>
          <a:p>
            <a:pPr fontAlgn="base"/>
            <a:endParaRPr lang="pt-BR" sz="1900" b="1" dirty="0">
              <a:latin typeface="Helvetica" pitchFamily="34" charset="0"/>
              <a:cs typeface="Helvetica" pitchFamily="34" charset="0"/>
            </a:endParaRPr>
          </a:p>
          <a:p>
            <a:pPr fontAlgn="base"/>
            <a:r>
              <a:rPr lang="pt-BR" sz="1900" dirty="0">
                <a:latin typeface="Helvetica" pitchFamily="34" charset="0"/>
                <a:cs typeface="Helvetica" pitchFamily="34" charset="0"/>
              </a:rPr>
              <a:t>Para identificar um texto prolixo, verifique se há: pequenas orações ou expressões que podem ser retiradas sem qualquer dano ao significado; explicações genéricas; repetição de termos, de mesmo conteúdo ou do pronome relativo </a:t>
            </a:r>
            <a:r>
              <a:rPr lang="pt-BR" sz="1900" u="sng" dirty="0">
                <a:latin typeface="Helvetica" pitchFamily="34" charset="0"/>
                <a:cs typeface="Helvetica" pitchFamily="34" charset="0"/>
              </a:rPr>
              <a:t>que</a:t>
            </a:r>
            <a:r>
              <a:rPr lang="pt-BR" sz="1900" dirty="0">
                <a:latin typeface="Helvetica" pitchFamily="34" charset="0"/>
                <a:cs typeface="Helvetica" pitchFamily="34" charset="0"/>
              </a:rPr>
              <a:t>. Exercícios:</a:t>
            </a:r>
          </a:p>
          <a:p>
            <a:pPr fontAlgn="base"/>
            <a:endParaRPr lang="pt-BR" sz="1900" dirty="0">
              <a:latin typeface="Helvetica" pitchFamily="34" charset="0"/>
              <a:cs typeface="Helvetica" pitchFamily="34" charset="0"/>
            </a:endParaRPr>
          </a:p>
          <a:p>
            <a:pPr fontAlgn="base"/>
            <a:r>
              <a:rPr lang="pt-BR" sz="1900" b="1" dirty="0">
                <a:latin typeface="Helvetica" pitchFamily="34" charset="0"/>
                <a:cs typeface="Helvetica" pitchFamily="34" charset="0"/>
              </a:rPr>
              <a:t>a) </a:t>
            </a:r>
            <a:r>
              <a:rPr lang="pt-BR" sz="1900" dirty="0">
                <a:latin typeface="Helvetica" pitchFamily="34" charset="0"/>
                <a:cs typeface="Helvetica" pitchFamily="34" charset="0"/>
              </a:rPr>
              <a:t> A vida na Terra poderia ser mais tranquila.</a:t>
            </a:r>
          </a:p>
          <a:p>
            <a:pPr fontAlgn="base"/>
            <a:endParaRPr lang="pt-BR" sz="1900" dirty="0">
              <a:latin typeface="Helvetica" pitchFamily="34" charset="0"/>
              <a:cs typeface="Helvetica" pitchFamily="34" charset="0"/>
            </a:endParaRPr>
          </a:p>
          <a:p>
            <a:pPr fontAlgn="base"/>
            <a:r>
              <a:rPr lang="pt-BR" sz="1900" b="1" dirty="0">
                <a:latin typeface="Helvetica" pitchFamily="34" charset="0"/>
                <a:cs typeface="Helvetica" pitchFamily="34" charset="0"/>
              </a:rPr>
              <a:t>b)</a:t>
            </a:r>
            <a:r>
              <a:rPr lang="pt-BR" sz="1900" dirty="0">
                <a:latin typeface="Helvetica" pitchFamily="34" charset="0"/>
                <a:cs typeface="Helvetica" pitchFamily="34" charset="0"/>
              </a:rPr>
              <a:t> A importância da Mata Atlântica é inquestionável, afinal, ela é um dos pulmões da Terra e, portanto, é fundamental para nossa sobrevivência.</a:t>
            </a:r>
          </a:p>
          <a:p>
            <a:pPr fontAlgn="base"/>
            <a:endParaRPr lang="pt-BR" sz="1900" dirty="0">
              <a:latin typeface="Helvetica" pitchFamily="34" charset="0"/>
              <a:cs typeface="Helvetica" pitchFamily="34" charset="0"/>
            </a:endParaRPr>
          </a:p>
          <a:p>
            <a:pPr fontAlgn="base"/>
            <a:r>
              <a:rPr lang="pt-BR" sz="1900" b="1" dirty="0">
                <a:latin typeface="Helvetica" pitchFamily="34" charset="0"/>
                <a:cs typeface="Helvetica" pitchFamily="34" charset="0"/>
              </a:rPr>
              <a:t>c)</a:t>
            </a:r>
            <a:r>
              <a:rPr lang="pt-BR" sz="1900" dirty="0">
                <a:latin typeface="Helvetica" pitchFamily="34" charset="0"/>
                <a:cs typeface="Helvetica" pitchFamily="34" charset="0"/>
              </a:rPr>
              <a:t> Este é o menino, o qual sugeriu que o mutirão fosse realizado em todo o setor. Pois dessa maneira, todos poderão ter a oportunidade de contribuir.</a:t>
            </a:r>
          </a:p>
          <a:p>
            <a:pPr fontAlgn="base"/>
            <a:endParaRPr lang="pt-BR" sz="1900" dirty="0">
              <a:latin typeface="Helvetica" pitchFamily="34" charset="0"/>
              <a:cs typeface="Helvetica" pitchFamily="34" charset="0"/>
            </a:endParaRPr>
          </a:p>
          <a:p>
            <a:pPr algn="r" fontAlgn="base"/>
            <a:r>
              <a:rPr lang="pt-BR" sz="1000" dirty="0">
                <a:latin typeface="Helvetica" pitchFamily="34" charset="0"/>
                <a:cs typeface="Helvetica" pitchFamily="34" charset="0"/>
              </a:rPr>
              <a:t>Fonte: </a:t>
            </a:r>
            <a:r>
              <a:rPr lang="pt-BR" sz="1000" dirty="0">
                <a:hlinkClick r:id="rId3"/>
              </a:rPr>
              <a:t>https://mundoeducacao.bol.uol.com.br/redacao/como-evitar-um-texto-prolixo.htm</a:t>
            </a:r>
            <a:endParaRPr lang="pt-BR" sz="1000" dirty="0">
              <a:latin typeface="Helvetica" pitchFamily="34" charset="0"/>
              <a:cs typeface="Helvetica" pitchFamily="34" charset="0"/>
            </a:endParaRPr>
          </a:p>
          <a:p>
            <a:pPr fontAlgn="base"/>
            <a:br>
              <a:rPr lang="pt-BR" sz="2000" dirty="0"/>
            </a:br>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2753430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467518" y="384727"/>
            <a:ext cx="8208963" cy="2892425"/>
          </a:xfrm>
          <a:prstGeom prst="rect">
            <a:avLst/>
          </a:prstGeom>
          <a:noFill/>
          <a:ln>
            <a:noFill/>
          </a:ln>
        </p:spPr>
        <p:txBody>
          <a:bodyPr lIns="91425" tIns="45700" rIns="91425" bIns="45700"/>
          <a:lstStyle/>
          <a:p>
            <a:pPr>
              <a:buClr>
                <a:schemeClr val="dk1"/>
              </a:buClr>
              <a:buSzPct val="25000"/>
              <a:defRPr/>
            </a:pPr>
            <a:r>
              <a:rPr lang="pt-BR" sz="2400" b="1" dirty="0">
                <a:solidFill>
                  <a:srgbClr val="000099"/>
                </a:solidFill>
                <a:latin typeface="Helvetica" panose="020B0604020202020204" pitchFamily="34" charset="0"/>
                <a:cs typeface="Helvetica" panose="020B0604020202020204" pitchFamily="34" charset="0"/>
              </a:rPr>
              <a:t>Módulos 5 – redação final</a:t>
            </a:r>
          </a:p>
          <a:p>
            <a:pPr>
              <a:buClr>
                <a:schemeClr val="dk1"/>
              </a:buClr>
              <a:buSzPct val="25000"/>
              <a:defRPr/>
            </a:pPr>
            <a:endParaRPr lang="pt-BR" sz="2400" b="1" dirty="0">
              <a:solidFill>
                <a:srgbClr val="000099"/>
              </a:solidFill>
              <a:latin typeface="Helvetica" panose="020B0604020202020204" pitchFamily="34" charset="0"/>
              <a:cs typeface="Helvetica" panose="020B0604020202020204" pitchFamily="34" charset="0"/>
            </a:endParaRPr>
          </a:p>
        </p:txBody>
      </p:sp>
      <p:sp>
        <p:nvSpPr>
          <p:cNvPr id="3" name="CaixaDeTexto 2"/>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2506393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tângulo 2"/>
          <p:cNvSpPr/>
          <p:nvPr/>
        </p:nvSpPr>
        <p:spPr>
          <a:xfrm>
            <a:off x="395287" y="869121"/>
            <a:ext cx="8353425" cy="5339923"/>
          </a:xfrm>
          <a:prstGeom prst="rect">
            <a:avLst/>
          </a:prstGeom>
        </p:spPr>
        <p:txBody>
          <a:bodyPr wrap="square">
            <a:spAutoFit/>
          </a:bodyPr>
          <a:lstStyle/>
          <a:p>
            <a:pPr marL="457200" indent="-457200"/>
            <a:r>
              <a:rPr lang="pt-BR" sz="1900" b="1" dirty="0">
                <a:latin typeface="Helvetica" pitchFamily="34" charset="0"/>
                <a:cs typeface="Helvetica" pitchFamily="34" charset="0"/>
              </a:rPr>
              <a:t>3. Antes de locuções adverbiais femininas que expressam ideia de</a:t>
            </a:r>
          </a:p>
          <a:p>
            <a:pPr marL="457200" indent="-457200"/>
            <a:r>
              <a:rPr lang="pt-BR" sz="1900" b="1" dirty="0">
                <a:latin typeface="Helvetica" pitchFamily="34" charset="0"/>
                <a:cs typeface="Helvetica" pitchFamily="34" charset="0"/>
              </a:rPr>
              <a:t>tempo, lugar e modo. </a:t>
            </a:r>
          </a:p>
          <a:p>
            <a:pPr fontAlgn="base"/>
            <a:r>
              <a:rPr lang="pt-BR" sz="1900" dirty="0">
                <a:latin typeface="Helvetica" pitchFamily="34" charset="0"/>
                <a:cs typeface="Helvetica" pitchFamily="34" charset="0"/>
              </a:rPr>
              <a:t>Exemplos: </a:t>
            </a:r>
            <a:r>
              <a:rPr lang="pt-BR" sz="1900" b="1" dirty="0">
                <a:latin typeface="Helvetica" pitchFamily="34" charset="0"/>
                <a:cs typeface="Helvetica" pitchFamily="34" charset="0"/>
              </a:rPr>
              <a:t>Às vezes</a:t>
            </a:r>
            <a:r>
              <a:rPr lang="pt-BR" sz="1900" dirty="0">
                <a:latin typeface="Helvetica" pitchFamily="34" charset="0"/>
                <a:cs typeface="Helvetica" pitchFamily="34" charset="0"/>
              </a:rPr>
              <a:t> chegamos mais cedo à escola. </a:t>
            </a:r>
            <a:r>
              <a:rPr lang="pt-BR" sz="1900" b="1" dirty="0">
                <a:solidFill>
                  <a:srgbClr val="FF0000"/>
                </a:solidFill>
                <a:latin typeface="Helvetica" pitchFamily="34" charset="0"/>
                <a:cs typeface="Helvetica" pitchFamily="34" charset="0"/>
              </a:rPr>
              <a:t>|</a:t>
            </a:r>
            <a:r>
              <a:rPr lang="pt-BR" sz="1900" dirty="0">
                <a:latin typeface="Helvetica" pitchFamily="34" charset="0"/>
                <a:cs typeface="Helvetica" pitchFamily="34" charset="0"/>
              </a:rPr>
              <a:t> Ele terminou a prova </a:t>
            </a:r>
            <a:r>
              <a:rPr lang="pt-BR" sz="1900" b="1" dirty="0">
                <a:latin typeface="Helvetica" pitchFamily="34" charset="0"/>
                <a:cs typeface="Helvetica" pitchFamily="34" charset="0"/>
              </a:rPr>
              <a:t>às pressas</a:t>
            </a:r>
            <a:r>
              <a:rPr lang="pt-BR" sz="1900" dirty="0">
                <a:latin typeface="Helvetica" pitchFamily="34" charset="0"/>
                <a:cs typeface="Helvetica" pitchFamily="34" charset="0"/>
              </a:rPr>
              <a:t>, pois já passava do horário.</a:t>
            </a:r>
          </a:p>
          <a:p>
            <a:pPr fontAlgn="base"/>
            <a:endParaRPr lang="pt-BR" sz="1900" dirty="0">
              <a:latin typeface="Helvetica" pitchFamily="34" charset="0"/>
              <a:cs typeface="Helvetica" pitchFamily="34" charset="0"/>
            </a:endParaRPr>
          </a:p>
          <a:p>
            <a:pPr fontAlgn="base"/>
            <a:r>
              <a:rPr lang="pt-BR" sz="1900" b="1" dirty="0">
                <a:latin typeface="Helvetica" pitchFamily="34" charset="0"/>
                <a:cs typeface="Helvetica" pitchFamily="34" charset="0"/>
              </a:rPr>
              <a:t>4. A crase, na maioria das vezes, não ocorre antes de palavra masculina:</a:t>
            </a:r>
          </a:p>
          <a:p>
            <a:pPr fontAlgn="base"/>
            <a:r>
              <a:rPr lang="pt-BR" sz="1900" dirty="0">
                <a:latin typeface="Helvetica" pitchFamily="34" charset="0"/>
                <a:cs typeface="Helvetica" pitchFamily="34" charset="0"/>
              </a:rPr>
              <a:t>Exemplos: O pagamento das dívidas foi feito </a:t>
            </a:r>
            <a:r>
              <a:rPr lang="pt-BR" sz="1900" b="1" dirty="0">
                <a:latin typeface="Helvetica" pitchFamily="34" charset="0"/>
                <a:cs typeface="Helvetica" pitchFamily="34" charset="0"/>
              </a:rPr>
              <a:t>a prazo.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Os primos foram para a fazenda andar</a:t>
            </a:r>
            <a:r>
              <a:rPr lang="pt-BR" sz="1900" b="1" dirty="0">
                <a:latin typeface="Helvetica" pitchFamily="34" charset="0"/>
                <a:cs typeface="Helvetica" pitchFamily="34" charset="0"/>
              </a:rPr>
              <a:t> a cavalo. </a:t>
            </a:r>
            <a:r>
              <a:rPr lang="pt-BR" sz="1900" b="1" dirty="0">
                <a:solidFill>
                  <a:srgbClr val="FF0000"/>
                </a:solidFill>
                <a:latin typeface="Helvetica" pitchFamily="34" charset="0"/>
                <a:cs typeface="Helvetica" pitchFamily="34" charset="0"/>
              </a:rPr>
              <a:t>|</a:t>
            </a:r>
            <a:r>
              <a:rPr lang="pt-BR" sz="1900" b="1" dirty="0">
                <a:latin typeface="Helvetica" pitchFamily="34" charset="0"/>
                <a:cs typeface="Helvetica" pitchFamily="34" charset="0"/>
              </a:rPr>
              <a:t> </a:t>
            </a:r>
            <a:r>
              <a:rPr lang="pt-BR" sz="1900" dirty="0">
                <a:latin typeface="Helvetica" pitchFamily="34" charset="0"/>
                <a:cs typeface="Helvetica" pitchFamily="34" charset="0"/>
              </a:rPr>
              <a:t>Tempere com pimenta e sal </a:t>
            </a:r>
            <a:r>
              <a:rPr lang="pt-BR" sz="1900" b="1" dirty="0">
                <a:latin typeface="Helvetica" pitchFamily="34" charset="0"/>
                <a:cs typeface="Helvetica" pitchFamily="34" charset="0"/>
              </a:rPr>
              <a:t>a gosto.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Eles viajaram </a:t>
            </a:r>
            <a:r>
              <a:rPr lang="pt-BR" sz="1900" b="1" dirty="0">
                <a:latin typeface="Helvetica" pitchFamily="34" charset="0"/>
                <a:cs typeface="Helvetica" pitchFamily="34" charset="0"/>
              </a:rPr>
              <a:t>a bordo</a:t>
            </a:r>
            <a:r>
              <a:rPr lang="pt-BR" sz="1900" dirty="0">
                <a:latin typeface="Helvetica" pitchFamily="34" charset="0"/>
                <a:cs typeface="Helvetica" pitchFamily="34" charset="0"/>
              </a:rPr>
              <a:t> de uma aeronave moderna. </a:t>
            </a:r>
            <a:r>
              <a:rPr lang="pt-BR" sz="1900" b="1" dirty="0">
                <a:solidFill>
                  <a:srgbClr val="FF0000"/>
                </a:solidFill>
                <a:latin typeface="Helvetica" pitchFamily="34" charset="0"/>
                <a:cs typeface="Helvetica" pitchFamily="34" charset="0"/>
              </a:rPr>
              <a:t>|</a:t>
            </a:r>
            <a:r>
              <a:rPr lang="pt-BR" sz="1900" dirty="0">
                <a:latin typeface="Helvetica" pitchFamily="34" charset="0"/>
                <a:cs typeface="Helvetica" pitchFamily="34" charset="0"/>
              </a:rPr>
              <a:t> Marcos foi </a:t>
            </a:r>
            <a:r>
              <a:rPr lang="pt-BR" sz="1900" b="1" dirty="0">
                <a:latin typeface="Helvetica" pitchFamily="34" charset="0"/>
                <a:cs typeface="Helvetica" pitchFamily="34" charset="0"/>
              </a:rPr>
              <a:t>a pé</a:t>
            </a:r>
            <a:r>
              <a:rPr lang="pt-BR" sz="1900" dirty="0">
                <a:latin typeface="Helvetica" pitchFamily="34" charset="0"/>
                <a:cs typeface="Helvetica" pitchFamily="34" charset="0"/>
              </a:rPr>
              <a:t> para o escritório.</a:t>
            </a:r>
          </a:p>
          <a:p>
            <a:pPr fontAlgn="base"/>
            <a:endParaRPr lang="pt-BR" sz="1900" dirty="0">
              <a:latin typeface="Helvetica" pitchFamily="34" charset="0"/>
              <a:cs typeface="Helvetica" pitchFamily="34" charset="0"/>
            </a:endParaRPr>
          </a:p>
          <a:p>
            <a:pPr fontAlgn="base"/>
            <a:r>
              <a:rPr lang="pt-BR" sz="1900" dirty="0">
                <a:solidFill>
                  <a:srgbClr val="FF0000"/>
                </a:solidFill>
                <a:latin typeface="Helvetica" pitchFamily="34" charset="0"/>
                <a:cs typeface="Helvetica" pitchFamily="34" charset="0"/>
              </a:rPr>
              <a:t>Mas </a:t>
            </a:r>
            <a:r>
              <a:rPr lang="pt-BR" sz="1900" dirty="0">
                <a:latin typeface="Helvetica" pitchFamily="34" charset="0"/>
                <a:cs typeface="Helvetica" pitchFamily="34" charset="0"/>
              </a:rPr>
              <a:t>existe um caso em que a crase pode surgir antes de uma palavra masculina, quando a expressão </a:t>
            </a:r>
            <a:r>
              <a:rPr lang="pt-BR" sz="1900" b="1" dirty="0">
                <a:latin typeface="Helvetica" pitchFamily="34" charset="0"/>
                <a:cs typeface="Helvetica" pitchFamily="34" charset="0"/>
              </a:rPr>
              <a:t>“à moda de”</a:t>
            </a:r>
            <a:r>
              <a:rPr lang="pt-BR" sz="1900" dirty="0">
                <a:latin typeface="Helvetica" pitchFamily="34" charset="0"/>
                <a:cs typeface="Helvetica" pitchFamily="34" charset="0"/>
              </a:rPr>
              <a:t> estiver implícita na frase. Exemplos: Ele cantou a canção </a:t>
            </a:r>
            <a:r>
              <a:rPr lang="pt-BR" sz="1900" b="1" dirty="0">
                <a:latin typeface="Helvetica" pitchFamily="34" charset="0"/>
                <a:cs typeface="Helvetica" pitchFamily="34" charset="0"/>
              </a:rPr>
              <a:t>à </a:t>
            </a:r>
            <a:r>
              <a:rPr lang="pt-BR" sz="1900" dirty="0">
                <a:latin typeface="Helvetica" pitchFamily="34" charset="0"/>
                <a:cs typeface="Helvetica" pitchFamily="34" charset="0"/>
              </a:rPr>
              <a:t>Roberto Carlos. (Ele cantou a canção à moda de Roberto Carlos).</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 Ele fez um gol </a:t>
            </a:r>
            <a:r>
              <a:rPr lang="pt-BR" sz="1900" b="1" dirty="0">
                <a:latin typeface="Helvetica" pitchFamily="34" charset="0"/>
                <a:cs typeface="Helvetica" pitchFamily="34" charset="0"/>
              </a:rPr>
              <a:t>à</a:t>
            </a:r>
            <a:r>
              <a:rPr lang="pt-BR" sz="1900" dirty="0">
                <a:latin typeface="Helvetica" pitchFamily="34" charset="0"/>
                <a:cs typeface="Helvetica" pitchFamily="34" charset="0"/>
              </a:rPr>
              <a:t> Pele. </a:t>
            </a:r>
            <a:r>
              <a:rPr lang="pt-BR" sz="1900" b="1" dirty="0">
                <a:solidFill>
                  <a:srgbClr val="FF0000"/>
                </a:solidFill>
                <a:latin typeface="Helvetica" pitchFamily="34" charset="0"/>
                <a:cs typeface="Helvetica" pitchFamily="34" charset="0"/>
              </a:rPr>
              <a:t>|</a:t>
            </a:r>
            <a:r>
              <a:rPr lang="pt-BR" sz="1900" dirty="0">
                <a:latin typeface="Helvetica" pitchFamily="34" charset="0"/>
                <a:cs typeface="Helvetica" pitchFamily="34" charset="0"/>
              </a:rPr>
              <a:t> Ele comprou sapatos </a:t>
            </a:r>
            <a:r>
              <a:rPr lang="pt-BR" sz="1900" b="1" dirty="0">
                <a:latin typeface="Helvetica" pitchFamily="34" charset="0"/>
                <a:cs typeface="Helvetica" pitchFamily="34" charset="0"/>
              </a:rPr>
              <a:t>à</a:t>
            </a:r>
            <a:r>
              <a:rPr lang="pt-BR" sz="1900" dirty="0">
                <a:latin typeface="Helvetica" pitchFamily="34" charset="0"/>
                <a:cs typeface="Helvetica" pitchFamily="34" charset="0"/>
              </a:rPr>
              <a:t> Luís XV. </a:t>
            </a:r>
          </a:p>
          <a:p>
            <a:pPr fontAlgn="base"/>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9495017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descr="https://t.dynad.net/pc/?dc=5550001577;ord=14908144688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776288"/>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715447" y="1689678"/>
            <a:ext cx="8245225"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4800" dirty="0">
                <a:latin typeface="Helvetica" pitchFamily="34" charset="0"/>
                <a:cs typeface="Helvetica" pitchFamily="34" charset="0"/>
              </a:rPr>
              <a:t>Agradecemos!</a:t>
            </a:r>
          </a:p>
          <a:p>
            <a:pPr marL="0" marR="0" lvl="0" indent="0" defTabSz="914400" rtl="0" eaLnBrk="0" fontAlgn="base" latinLnBrk="0" hangingPunct="0">
              <a:lnSpc>
                <a:spcPct val="100000"/>
              </a:lnSpc>
              <a:spcBef>
                <a:spcPct val="0"/>
              </a:spcBef>
              <a:spcAft>
                <a:spcPct val="0"/>
              </a:spcAft>
              <a:buClrTx/>
              <a:buSzTx/>
              <a:buFontTx/>
              <a:buNone/>
              <a:tabLst/>
            </a:pPr>
            <a:br>
              <a:rPr lang="pt-BR" altLang="pt-BR" sz="3200" dirty="0">
                <a:latin typeface="Helvetica" pitchFamily="34" charset="0"/>
                <a:cs typeface="Helvetica" pitchFamily="34" charset="0"/>
              </a:rPr>
            </a:br>
            <a:r>
              <a:rPr lang="pt-BR" altLang="pt-BR" sz="3200" dirty="0">
                <a:latin typeface="Helvetica" pitchFamily="34" charset="0"/>
                <a:cs typeface="Helvetica" pitchFamily="34" charset="0"/>
              </a:rPr>
              <a:t>Equipe 4, grupo 13</a:t>
            </a:r>
          </a:p>
          <a:p>
            <a:pPr marL="0" marR="0" lvl="0" indent="0" defTabSz="914400" rtl="0" eaLnBrk="0" fontAlgn="base" latinLnBrk="0" hangingPunct="0">
              <a:lnSpc>
                <a:spcPct val="100000"/>
              </a:lnSpc>
              <a:spcBef>
                <a:spcPct val="0"/>
              </a:spcBef>
              <a:spcAft>
                <a:spcPct val="0"/>
              </a:spcAft>
              <a:buClrTx/>
              <a:buSzTx/>
              <a:buFontTx/>
              <a:buNone/>
              <a:tabLst/>
            </a:pPr>
            <a:r>
              <a:rPr lang="pt-BR" altLang="pt-BR" sz="3200" dirty="0">
                <a:latin typeface="Helvetica" pitchFamily="34" charset="0"/>
                <a:cs typeface="Helvetica" pitchFamily="34" charset="0"/>
              </a:rPr>
              <a:t>Nomes:</a:t>
            </a:r>
            <a:endParaRPr kumimoji="0" lang="pt-BR" altLang="pt-BR" sz="3200" i="0" strike="noStrike" cap="none" normalizeH="0" baseline="0" dirty="0">
              <a:ln>
                <a:noFill/>
              </a:ln>
              <a:solidFill>
                <a:srgbClr val="000000"/>
              </a:solidFill>
              <a:effectLst/>
              <a:latin typeface="inherit"/>
            </a:endParaRPr>
          </a:p>
        </p:txBody>
      </p:sp>
      <p:pic>
        <p:nvPicPr>
          <p:cNvPr id="2052" name="Picture 4" descr="https://t.dynad.net/pc/?dc=5550001577;ord=14908148835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970534"/>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65833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tângulo 2"/>
          <p:cNvSpPr/>
          <p:nvPr/>
        </p:nvSpPr>
        <p:spPr>
          <a:xfrm>
            <a:off x="578540" y="869122"/>
            <a:ext cx="8353425" cy="4755148"/>
          </a:xfrm>
          <a:prstGeom prst="rect">
            <a:avLst/>
          </a:prstGeom>
        </p:spPr>
        <p:txBody>
          <a:bodyPr wrap="square">
            <a:spAutoFit/>
          </a:bodyPr>
          <a:lstStyle/>
          <a:p>
            <a:pPr marL="457200" indent="-457200"/>
            <a:r>
              <a:rPr lang="pt-BR" sz="1900" b="1" dirty="0">
                <a:latin typeface="Helvetica" pitchFamily="34" charset="0"/>
                <a:cs typeface="Helvetica" pitchFamily="34" charset="0"/>
              </a:rPr>
              <a:t>5. Casos em que a crase é opcional:</a:t>
            </a:r>
          </a:p>
          <a:p>
            <a:pPr fontAlgn="base"/>
            <a:endParaRPr lang="pt-BR" sz="1900" b="1" dirty="0">
              <a:latin typeface="Helvetica" pitchFamily="34" charset="0"/>
              <a:cs typeface="Helvetica" pitchFamily="34" charset="0"/>
            </a:endParaRPr>
          </a:p>
          <a:p>
            <a:pPr fontAlgn="base"/>
            <a:r>
              <a:rPr lang="pt-BR" sz="1900" b="1" dirty="0">
                <a:latin typeface="Helvetica" pitchFamily="34" charset="0"/>
                <a:cs typeface="Helvetica" pitchFamily="34" charset="0"/>
              </a:rPr>
              <a:t>→ Antes dos pronomes possessivos femininos </a:t>
            </a:r>
            <a:r>
              <a:rPr lang="pt-BR" sz="1900" b="1" i="1" dirty="0">
                <a:latin typeface="Helvetica" pitchFamily="34" charset="0"/>
                <a:cs typeface="Helvetica" pitchFamily="34" charset="0"/>
              </a:rPr>
              <a:t>minha, tua, nossa</a:t>
            </a:r>
            <a:r>
              <a:rPr lang="pt-BR" sz="1900" b="1" dirty="0">
                <a:latin typeface="Helvetica" pitchFamily="34" charset="0"/>
                <a:cs typeface="Helvetica" pitchFamily="34" charset="0"/>
              </a:rPr>
              <a:t> etc.:</a:t>
            </a:r>
            <a:r>
              <a:rPr lang="pt-BR" sz="1900" dirty="0">
                <a:latin typeface="Helvetica" pitchFamily="34" charset="0"/>
                <a:cs typeface="Helvetica" pitchFamily="34" charset="0"/>
              </a:rPr>
              <a:t> Nesses casos, o uso do artigo antes do pronome é opcional. Observe:</a:t>
            </a:r>
          </a:p>
          <a:p>
            <a:pPr fontAlgn="base"/>
            <a:r>
              <a:rPr lang="pt-BR" sz="1900" dirty="0">
                <a:latin typeface="Helvetica" pitchFamily="34" charset="0"/>
                <a:cs typeface="Helvetica" pitchFamily="34" charset="0"/>
              </a:rPr>
              <a:t>Eu devo satisfações </a:t>
            </a:r>
            <a:r>
              <a:rPr lang="pt-BR" sz="1900" b="1" dirty="0">
                <a:latin typeface="Helvetica" pitchFamily="34" charset="0"/>
                <a:cs typeface="Helvetica" pitchFamily="34" charset="0"/>
              </a:rPr>
              <a:t>à</a:t>
            </a:r>
            <a:r>
              <a:rPr lang="pt-BR" sz="1900" dirty="0">
                <a:latin typeface="Helvetica" pitchFamily="34" charset="0"/>
                <a:cs typeface="Helvetica" pitchFamily="34" charset="0"/>
              </a:rPr>
              <a:t> minha mãe ou Eu devo satisfações a minha mãe.</a:t>
            </a:r>
          </a:p>
          <a:p>
            <a:pPr fontAlgn="base"/>
            <a:endParaRPr lang="pt-BR" sz="1900" dirty="0">
              <a:latin typeface="Helvetica" pitchFamily="34" charset="0"/>
              <a:cs typeface="Helvetica" pitchFamily="34" charset="0"/>
            </a:endParaRPr>
          </a:p>
          <a:p>
            <a:pPr fontAlgn="base"/>
            <a:r>
              <a:rPr lang="pt-BR" sz="1900" b="1" dirty="0">
                <a:latin typeface="Helvetica" pitchFamily="34" charset="0"/>
                <a:cs typeface="Helvetica" pitchFamily="34" charset="0"/>
              </a:rPr>
              <a:t>→ Antes de substantivos femininos próprios:</a:t>
            </a:r>
            <a:r>
              <a:rPr lang="pt-BR" sz="1900" dirty="0">
                <a:latin typeface="Helvetica" pitchFamily="34" charset="0"/>
                <a:cs typeface="Helvetica" pitchFamily="34" charset="0"/>
              </a:rPr>
              <a:t> o uso da crase é opcional, até porque o artigo antes do nome não é obrigatório. Observe:</a:t>
            </a:r>
          </a:p>
          <a:p>
            <a:pPr fontAlgn="base"/>
            <a:endParaRPr lang="pt-BR" sz="1900" dirty="0">
              <a:latin typeface="Helvetica" pitchFamily="34" charset="0"/>
              <a:cs typeface="Helvetica" pitchFamily="34" charset="0"/>
            </a:endParaRPr>
          </a:p>
          <a:p>
            <a:pPr fontAlgn="base"/>
            <a:r>
              <a:rPr lang="pt-BR" sz="1900" dirty="0">
                <a:latin typeface="Helvetica" pitchFamily="34" charset="0"/>
                <a:cs typeface="Helvetica" pitchFamily="34" charset="0"/>
              </a:rPr>
              <a:t>Carlos fez um pedido à Mariana.</a:t>
            </a:r>
          </a:p>
          <a:p>
            <a:pPr fontAlgn="base"/>
            <a:endParaRPr lang="pt-BR" sz="1900" dirty="0">
              <a:latin typeface="Helvetica" pitchFamily="34" charset="0"/>
              <a:cs typeface="Helvetica" pitchFamily="34" charset="0"/>
            </a:endParaRPr>
          </a:p>
          <a:p>
            <a:pPr fontAlgn="base"/>
            <a:r>
              <a:rPr lang="pt-BR" sz="1900" dirty="0">
                <a:latin typeface="Helvetica" pitchFamily="34" charset="0"/>
                <a:cs typeface="Helvetica" pitchFamily="34" charset="0"/>
              </a:rPr>
              <a:t>ou</a:t>
            </a:r>
          </a:p>
          <a:p>
            <a:pPr fontAlgn="base"/>
            <a:endParaRPr lang="pt-BR" sz="1900" dirty="0">
              <a:latin typeface="Helvetica" pitchFamily="34" charset="0"/>
              <a:cs typeface="Helvetica" pitchFamily="34" charset="0"/>
            </a:endParaRPr>
          </a:p>
          <a:p>
            <a:pPr fontAlgn="base"/>
            <a:r>
              <a:rPr lang="pt-BR" sz="1900" dirty="0">
                <a:latin typeface="Helvetica" pitchFamily="34" charset="0"/>
                <a:cs typeface="Helvetica" pitchFamily="34" charset="0"/>
              </a:rPr>
              <a:t>Carlos fez um pedido </a:t>
            </a:r>
            <a:r>
              <a:rPr lang="pt-BR" sz="1900" b="1" dirty="0">
                <a:latin typeface="Helvetica" pitchFamily="34" charset="0"/>
                <a:cs typeface="Helvetica" pitchFamily="34" charset="0"/>
              </a:rPr>
              <a:t>a</a:t>
            </a:r>
            <a:r>
              <a:rPr lang="pt-BR" sz="1900" dirty="0">
                <a:latin typeface="Helvetica" pitchFamily="34" charset="0"/>
                <a:cs typeface="Helvetica" pitchFamily="34" charset="0"/>
              </a:rPr>
              <a:t> Mariana.</a:t>
            </a:r>
          </a:p>
          <a:p>
            <a:pPr fontAlgn="base"/>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04774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942975" y="11811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chemeClr val="dk1"/>
              </a:buClr>
              <a:buSzPct val="25000"/>
              <a:defRPr/>
            </a:pPr>
            <a:r>
              <a:rPr lang="en-US" sz="2400" b="1" dirty="0" err="1">
                <a:solidFill>
                  <a:srgbClr val="000099"/>
                </a:solidFill>
                <a:latin typeface="Helvetica" panose="020B0604020202020204" pitchFamily="34" charset="0"/>
                <a:cs typeface="Helvetica" panose="020B0604020202020204" pitchFamily="34" charset="0"/>
                <a:sym typeface="Arial"/>
              </a:rPr>
              <a:t>Exercícios</a:t>
            </a:r>
            <a:r>
              <a:rPr lang="en-US" sz="2400" b="1" dirty="0">
                <a:solidFill>
                  <a:srgbClr val="000099"/>
                </a:solidFill>
                <a:latin typeface="Helvetica" panose="020B0604020202020204" pitchFamily="34" charset="0"/>
                <a:cs typeface="Helvetica" panose="020B0604020202020204" pitchFamily="34" charset="0"/>
                <a:sym typeface="Arial"/>
              </a:rPr>
              <a:t> – use </a:t>
            </a:r>
            <a:r>
              <a:rPr lang="en-US" sz="2400" b="1" dirty="0" err="1">
                <a:solidFill>
                  <a:srgbClr val="000099"/>
                </a:solidFill>
                <a:latin typeface="Helvetica" panose="020B0604020202020204" pitchFamily="34" charset="0"/>
                <a:cs typeface="Helvetica" panose="020B0604020202020204" pitchFamily="34" charset="0"/>
                <a:sym typeface="Arial"/>
              </a:rPr>
              <a:t>crase</a:t>
            </a:r>
            <a:r>
              <a:rPr lang="en-US" sz="2400" b="1" dirty="0">
                <a:solidFill>
                  <a:srgbClr val="000099"/>
                </a:solidFill>
                <a:latin typeface="Helvetica" panose="020B0604020202020204" pitchFamily="34" charset="0"/>
                <a:cs typeface="Helvetica" panose="020B0604020202020204" pitchFamily="34" charset="0"/>
                <a:sym typeface="Arial"/>
              </a:rPr>
              <a:t> (à) </a:t>
            </a:r>
            <a:r>
              <a:rPr lang="en-US" sz="2400" b="1" dirty="0" err="1">
                <a:solidFill>
                  <a:srgbClr val="000099"/>
                </a:solidFill>
                <a:latin typeface="Helvetica" panose="020B0604020202020204" pitchFamily="34" charset="0"/>
                <a:cs typeface="Helvetica" panose="020B0604020202020204" pitchFamily="34" charset="0"/>
                <a:sym typeface="Arial"/>
              </a:rPr>
              <a:t>quando</a:t>
            </a:r>
            <a:r>
              <a:rPr lang="en-US" sz="2400" b="1" dirty="0">
                <a:solidFill>
                  <a:srgbClr val="000099"/>
                </a:solidFill>
                <a:latin typeface="Helvetica" panose="020B0604020202020204" pitchFamily="34" charset="0"/>
                <a:cs typeface="Helvetica" panose="020B0604020202020204" pitchFamily="34" charset="0"/>
                <a:sym typeface="Arial"/>
              </a:rPr>
              <a:t> for </a:t>
            </a:r>
            <a:r>
              <a:rPr lang="en-US" sz="2400" b="1" dirty="0" err="1">
                <a:solidFill>
                  <a:srgbClr val="000099"/>
                </a:solidFill>
                <a:latin typeface="Helvetica" panose="020B0604020202020204" pitchFamily="34" charset="0"/>
                <a:cs typeface="Helvetica" panose="020B0604020202020204" pitchFamily="34" charset="0"/>
                <a:sym typeface="Arial"/>
              </a:rPr>
              <a:t>necessário</a:t>
            </a:r>
            <a:r>
              <a:rPr lang="en-US" sz="2400" b="1" dirty="0">
                <a:solidFill>
                  <a:srgbClr val="000099"/>
                </a:solidFill>
                <a:latin typeface="Helvetica" panose="020B0604020202020204" pitchFamily="34" charset="0"/>
                <a:cs typeface="Helvetica" panose="020B0604020202020204" pitchFamily="34" charset="0"/>
                <a:sym typeface="Arial"/>
              </a:rPr>
              <a:t>:</a:t>
            </a: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942975" y="1651000"/>
            <a:ext cx="8353425" cy="4401205"/>
          </a:xfrm>
          <a:prstGeom prst="rect">
            <a:avLst/>
          </a:prstGeom>
        </p:spPr>
        <p:txBody>
          <a:bodyPr wrap="square">
            <a:spAutoFit/>
          </a:bodyPr>
          <a:lstStyle/>
          <a:p>
            <a:pPr marL="457200" indent="-457200">
              <a:buAutoNum type="arabicPeriod"/>
            </a:pPr>
            <a:r>
              <a:rPr lang="pt-BR" sz="2000" dirty="0">
                <a:latin typeface="Helvetica" pitchFamily="34" charset="0"/>
                <a:cs typeface="Helvetica" pitchFamily="34" charset="0"/>
              </a:rPr>
              <a:t>A adutora só deverá voltar ___ funcionar daqui vinte dias.</a:t>
            </a:r>
          </a:p>
          <a:p>
            <a:pPr marL="457200" indent="-457200">
              <a:buAutoNum type="arabicPeriod"/>
            </a:pPr>
            <a:r>
              <a:rPr lang="pt-BR" sz="2000" dirty="0">
                <a:latin typeface="Helvetica" pitchFamily="34" charset="0"/>
                <a:cs typeface="Helvetica" pitchFamily="34" charset="0"/>
              </a:rPr>
              <a:t>Quanto ___ esse documento, que foi feito em agosto, nada sei. </a:t>
            </a:r>
          </a:p>
          <a:p>
            <a:pPr marL="457200" indent="-457200">
              <a:buAutoNum type="arabicPeriod"/>
            </a:pPr>
            <a:r>
              <a:rPr lang="pt-BR" sz="2000" dirty="0">
                <a:latin typeface="Helvetica" pitchFamily="34" charset="0"/>
                <a:cs typeface="Helvetica" pitchFamily="34" charset="0"/>
              </a:rPr>
              <a:t>O expediente será das 15h30 ___ 17h. </a:t>
            </a:r>
          </a:p>
          <a:p>
            <a:pPr marL="457200" indent="-457200">
              <a:buAutoNum type="arabicPeriod"/>
            </a:pPr>
            <a:r>
              <a:rPr lang="pt-BR" sz="2000" dirty="0">
                <a:latin typeface="Helvetica" pitchFamily="34" charset="0"/>
                <a:cs typeface="Helvetica" pitchFamily="34" charset="0"/>
              </a:rPr>
              <a:t>A secretária estará ausente no período de 20 ___ 28 de setembro.</a:t>
            </a:r>
          </a:p>
          <a:p>
            <a:pPr marL="457200" indent="-457200">
              <a:buAutoNum type="arabicPeriod"/>
            </a:pPr>
            <a:r>
              <a:rPr lang="pt-BR" sz="2000" dirty="0">
                <a:latin typeface="Helvetica" pitchFamily="34" charset="0"/>
                <a:cs typeface="Helvetica" pitchFamily="34" charset="0"/>
              </a:rPr>
              <a:t>Um estudo ___ luz do órgão certificador deverá provar que todas inconformidades se referem utilização inadequada dos equipamentos. </a:t>
            </a:r>
          </a:p>
          <a:p>
            <a:pPr marL="457200" indent="-457200">
              <a:buAutoNum type="arabicPeriod"/>
            </a:pPr>
            <a:r>
              <a:rPr lang="pt-BR" sz="2000" dirty="0">
                <a:latin typeface="Helvetica" pitchFamily="34" charset="0"/>
                <a:cs typeface="Helvetica" pitchFamily="34" charset="0"/>
              </a:rPr>
              <a:t>A empresa ___ qual você se refere fica na Alameda Barros. </a:t>
            </a:r>
          </a:p>
          <a:p>
            <a:pPr marL="457200" indent="-457200">
              <a:buAutoNum type="arabicPeriod"/>
            </a:pPr>
            <a:r>
              <a:rPr lang="pt-BR" sz="2000" dirty="0">
                <a:latin typeface="Helvetica" pitchFamily="34" charset="0"/>
                <a:cs typeface="Helvetica" pitchFamily="34" charset="0"/>
              </a:rPr>
              <a:t>São inimigos, mas agora estão frente ___ frente. </a:t>
            </a:r>
          </a:p>
          <a:p>
            <a:pPr marL="457200" indent="-457200">
              <a:buAutoNum type="arabicPeriod"/>
            </a:pPr>
            <a:r>
              <a:rPr lang="pt-BR" sz="2000" dirty="0">
                <a:latin typeface="Helvetica" pitchFamily="34" charset="0"/>
                <a:cs typeface="Helvetica" pitchFamily="34" charset="0"/>
              </a:rPr>
              <a:t>O gerente não está. Foi ___ Berlim e volta na próxima semana.</a:t>
            </a:r>
          </a:p>
          <a:p>
            <a:pPr marL="457200" indent="-457200">
              <a:buAutoNum type="arabicPeriod"/>
            </a:pPr>
            <a:r>
              <a:rPr lang="pt-BR" sz="2000" dirty="0">
                <a:latin typeface="Helvetica" pitchFamily="34" charset="0"/>
                <a:cs typeface="Helvetica" pitchFamily="34" charset="0"/>
              </a:rPr>
              <a:t>Fui ___ Bahia.</a:t>
            </a:r>
          </a:p>
          <a:p>
            <a:pPr marL="457200" indent="-457200">
              <a:buAutoNum type="arabicPeriod"/>
            </a:pPr>
            <a:r>
              <a:rPr lang="pt-BR" sz="2000" dirty="0">
                <a:latin typeface="Helvetica" pitchFamily="34" charset="0"/>
                <a:cs typeface="Helvetica" pitchFamily="34" charset="0"/>
              </a:rPr>
              <a:t>Fui ___  São Paulo.</a:t>
            </a:r>
          </a:p>
          <a:p>
            <a:pPr marL="457200" indent="-457200">
              <a:buAutoNum type="arabicPeriod"/>
            </a:pPr>
            <a:r>
              <a:rPr lang="pt-BR" sz="2000" dirty="0">
                <a:latin typeface="Helvetica" pitchFamily="34" charset="0"/>
                <a:cs typeface="Helvetica" pitchFamily="34" charset="0"/>
              </a:rPr>
              <a:t>Fui ___ Lisboa.</a:t>
            </a:r>
          </a:p>
          <a:p>
            <a:pPr marL="457200" indent="-457200">
              <a:buAutoNum type="arabicPeriod"/>
            </a:pPr>
            <a:r>
              <a:rPr lang="pt-BR" sz="2000" dirty="0">
                <a:latin typeface="Helvetica" pitchFamily="34" charset="0"/>
                <a:cs typeface="Helvetica" pitchFamily="34" charset="0"/>
              </a:rPr>
              <a:t>Fui ___  Brasília.</a:t>
            </a:r>
            <a:endParaRPr lang="pt-BR" sz="1900" dirty="0">
              <a:latin typeface="Helvetica" pitchFamily="34" charset="0"/>
              <a:cs typeface="Helvetica" pitchFamily="34" charset="0"/>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40174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13970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Uso</a:t>
            </a:r>
            <a:r>
              <a:rPr lang="en-US" sz="2400" b="1" dirty="0">
                <a:solidFill>
                  <a:srgbClr val="000099"/>
                </a:solidFill>
                <a:latin typeface="Helvetica" panose="020B0604020202020204" pitchFamily="34" charset="0"/>
                <a:cs typeface="Helvetica" panose="020B0604020202020204" pitchFamily="34" charset="0"/>
                <a:sym typeface="Arial"/>
              </a:rPr>
              <a:t> dos </a:t>
            </a:r>
            <a:r>
              <a:rPr lang="en-US" sz="2400" b="1" dirty="0" err="1">
                <a:solidFill>
                  <a:srgbClr val="000099"/>
                </a:solidFill>
                <a:latin typeface="Helvetica" panose="020B0604020202020204" pitchFamily="34" charset="0"/>
                <a:cs typeface="Helvetica" panose="020B0604020202020204" pitchFamily="34" charset="0"/>
                <a:sym typeface="Arial"/>
              </a:rPr>
              <a:t>porquês</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6" y="1981200"/>
            <a:ext cx="8353425" cy="3862596"/>
          </a:xfrm>
          <a:prstGeom prst="rect">
            <a:avLst/>
          </a:prstGeom>
        </p:spPr>
        <p:txBody>
          <a:bodyPr wrap="square">
            <a:spAutoFit/>
          </a:bodyPr>
          <a:lstStyle/>
          <a:p>
            <a:pPr marL="457200" indent="-457200"/>
            <a:r>
              <a:rPr lang="pt-BR" sz="1900" u="sng" dirty="0">
                <a:latin typeface="Helvetica" pitchFamily="34" charset="0"/>
                <a:cs typeface="Helvetica" pitchFamily="34" charset="0"/>
              </a:rPr>
              <a:t>1. Por que – separado e sem acento</a:t>
            </a:r>
            <a:r>
              <a:rPr lang="pt-BR" sz="1900" dirty="0">
                <a:latin typeface="Helvetica" pitchFamily="34" charset="0"/>
                <a:cs typeface="Helvetica" pitchFamily="34" charset="0"/>
              </a:rPr>
              <a:t>:</a:t>
            </a:r>
            <a:r>
              <a:rPr lang="pt-BR" sz="1900" u="sng" dirty="0">
                <a:latin typeface="Helvetica" pitchFamily="34" charset="0"/>
                <a:cs typeface="Helvetica" pitchFamily="34" charset="0"/>
              </a:rPr>
              <a:t> </a:t>
            </a:r>
          </a:p>
          <a:p>
            <a:pPr marL="342900" indent="-342900">
              <a:buAutoNum type="alphaLcParenR"/>
            </a:pPr>
            <a:r>
              <a:rPr lang="pt-BR" sz="1900" dirty="0">
                <a:latin typeface="Helvetica" pitchFamily="34" charset="0"/>
                <a:cs typeface="Helvetica" pitchFamily="34" charset="0"/>
              </a:rPr>
              <a:t>usado no início da frase para fazer  uma pergunta, forma interrogativa: </a:t>
            </a:r>
            <a:r>
              <a:rPr lang="pt-BR" sz="1900" dirty="0">
                <a:solidFill>
                  <a:srgbClr val="FF0000"/>
                </a:solidFill>
                <a:latin typeface="Helvetica" pitchFamily="34" charset="0"/>
                <a:cs typeface="Helvetica" pitchFamily="34" charset="0"/>
              </a:rPr>
              <a:t>Por que</a:t>
            </a:r>
            <a:r>
              <a:rPr lang="pt-BR" sz="1900" dirty="0">
                <a:latin typeface="Helvetica" pitchFamily="34" charset="0"/>
                <a:cs typeface="Helvetica" pitchFamily="34" charset="0"/>
              </a:rPr>
              <a:t> [razão] houve o rompimento do contrato?</a:t>
            </a:r>
          </a:p>
          <a:p>
            <a:pPr marL="342900" indent="-342900">
              <a:buAutoNum type="alphaLcParenR"/>
            </a:pPr>
            <a:r>
              <a:rPr lang="pt-BR" sz="1900" dirty="0">
                <a:latin typeface="Helvetica" pitchFamily="34" charset="0"/>
                <a:cs typeface="Helvetica" pitchFamily="34" charset="0"/>
              </a:rPr>
              <a:t>No meio da frase, mesmo em perguntas diretas: José explicou </a:t>
            </a:r>
            <a:r>
              <a:rPr lang="pt-BR" sz="1900" dirty="0">
                <a:solidFill>
                  <a:srgbClr val="FF0000"/>
                </a:solidFill>
                <a:latin typeface="Helvetica" pitchFamily="34" charset="0"/>
                <a:cs typeface="Helvetica" pitchFamily="34" charset="0"/>
              </a:rPr>
              <a:t>por que</a:t>
            </a:r>
            <a:r>
              <a:rPr lang="pt-BR" sz="1900" dirty="0">
                <a:latin typeface="Helvetica" pitchFamily="34" charset="0"/>
                <a:cs typeface="Helvetica" pitchFamily="34" charset="0"/>
              </a:rPr>
              <a:t> não compareceu à aula hoje?</a:t>
            </a:r>
          </a:p>
          <a:p>
            <a:pPr marL="342900" indent="-342900">
              <a:buAutoNum type="alphaLcParenR"/>
            </a:pPr>
            <a:r>
              <a:rPr lang="pt-BR" sz="1900" dirty="0">
                <a:latin typeface="Helvetica" pitchFamily="34" charset="0"/>
                <a:cs typeface="Helvetica" pitchFamily="34" charset="0"/>
              </a:rPr>
              <a:t>Pergunta indireta: Não sabemos </a:t>
            </a:r>
            <a:r>
              <a:rPr lang="pt-BR" sz="1900" dirty="0">
                <a:solidFill>
                  <a:srgbClr val="FF0000"/>
                </a:solidFill>
                <a:latin typeface="Helvetica" pitchFamily="34" charset="0"/>
                <a:cs typeface="Helvetica" pitchFamily="34" charset="0"/>
              </a:rPr>
              <a:t>por que</a:t>
            </a:r>
            <a:r>
              <a:rPr lang="pt-BR" sz="1900" dirty="0">
                <a:latin typeface="Helvetica" pitchFamily="34" charset="0"/>
                <a:cs typeface="Helvetica" pitchFamily="34" charset="0"/>
              </a:rPr>
              <a:t> Matheus não compareceu à aula hoje.</a:t>
            </a:r>
          </a:p>
          <a:p>
            <a:pPr marL="342900" indent="-342900">
              <a:buAutoNum type="alphaLcParenR"/>
            </a:pPr>
            <a:r>
              <a:rPr lang="pt-BR" sz="1900" dirty="0">
                <a:latin typeface="Helvetica" pitchFamily="34" charset="0"/>
                <a:cs typeface="Helvetica" pitchFamily="34" charset="0"/>
              </a:rPr>
              <a:t>Em substituição à expressão “pelo qual” e suas variações: Os bairros </a:t>
            </a:r>
            <a:r>
              <a:rPr lang="pt-BR" sz="1900" dirty="0">
                <a:solidFill>
                  <a:srgbClr val="FF0000"/>
                </a:solidFill>
                <a:latin typeface="Helvetica" pitchFamily="34" charset="0"/>
                <a:cs typeface="Helvetica" pitchFamily="34" charset="0"/>
              </a:rPr>
              <a:t>por que</a:t>
            </a:r>
            <a:r>
              <a:rPr lang="pt-BR" sz="1900" dirty="0">
                <a:latin typeface="Helvetica" pitchFamily="34" charset="0"/>
                <a:cs typeface="Helvetica" pitchFamily="34" charset="0"/>
              </a:rPr>
              <a:t> (</a:t>
            </a:r>
            <a:r>
              <a:rPr lang="pt-BR" sz="1900" i="1" dirty="0">
                <a:latin typeface="Helvetica" pitchFamily="34" charset="0"/>
                <a:cs typeface="Helvetica" pitchFamily="34" charset="0"/>
              </a:rPr>
              <a:t>pelos quais</a:t>
            </a:r>
            <a:r>
              <a:rPr lang="pt-BR" sz="1900" dirty="0">
                <a:latin typeface="Helvetica" pitchFamily="34" charset="0"/>
                <a:cs typeface="Helvetica" pitchFamily="34" charset="0"/>
              </a:rPr>
              <a:t>) passamos estavam bastante movimentados.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A razão </a:t>
            </a:r>
            <a:r>
              <a:rPr lang="pt-BR" sz="1900" dirty="0">
                <a:solidFill>
                  <a:srgbClr val="FF0000"/>
                </a:solidFill>
                <a:latin typeface="Helvetica" pitchFamily="34" charset="0"/>
                <a:cs typeface="Helvetica" pitchFamily="34" charset="0"/>
              </a:rPr>
              <a:t>por que</a:t>
            </a:r>
            <a:r>
              <a:rPr lang="pt-BR" sz="1900" dirty="0">
                <a:latin typeface="Helvetica" pitchFamily="34" charset="0"/>
                <a:cs typeface="Helvetica" pitchFamily="34" charset="0"/>
              </a:rPr>
              <a:t> (</a:t>
            </a:r>
            <a:r>
              <a:rPr lang="pt-BR" sz="1900" i="1" dirty="0">
                <a:latin typeface="Helvetica" pitchFamily="34" charset="0"/>
                <a:cs typeface="Helvetica" pitchFamily="34" charset="0"/>
              </a:rPr>
              <a:t>pela qual</a:t>
            </a:r>
            <a:r>
              <a:rPr lang="pt-BR" sz="1900" dirty="0">
                <a:latin typeface="Helvetica" pitchFamily="34" charset="0"/>
                <a:cs typeface="Helvetica" pitchFamily="34" charset="0"/>
              </a:rPr>
              <a:t>) aceitei o convite não lhe interessa.</a:t>
            </a:r>
          </a:p>
          <a:p>
            <a:pPr marL="342900" indent="-342900">
              <a:buAutoNum type="alphaLcParenR"/>
            </a:pPr>
            <a:endParaRPr lang="pt-BR" dirty="0"/>
          </a:p>
          <a:p>
            <a:pPr marL="342900" indent="-342900">
              <a:buAutoNum type="alphaLcParenR"/>
            </a:pPr>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14535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13970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Uso</a:t>
            </a:r>
            <a:r>
              <a:rPr lang="en-US" sz="2400" b="1" dirty="0">
                <a:solidFill>
                  <a:srgbClr val="000099"/>
                </a:solidFill>
                <a:latin typeface="Helvetica" panose="020B0604020202020204" pitchFamily="34" charset="0"/>
                <a:cs typeface="Helvetica" panose="020B0604020202020204" pitchFamily="34" charset="0"/>
                <a:sym typeface="Arial"/>
              </a:rPr>
              <a:t> dos </a:t>
            </a:r>
            <a:r>
              <a:rPr lang="en-US" sz="2400" b="1" dirty="0" err="1">
                <a:solidFill>
                  <a:srgbClr val="000099"/>
                </a:solidFill>
                <a:latin typeface="Helvetica" panose="020B0604020202020204" pitchFamily="34" charset="0"/>
                <a:cs typeface="Helvetica" panose="020B0604020202020204" pitchFamily="34" charset="0"/>
                <a:sym typeface="Arial"/>
              </a:rPr>
              <a:t>porquês</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6" y="1981200"/>
            <a:ext cx="8353425" cy="4201150"/>
          </a:xfrm>
          <a:prstGeom prst="rect">
            <a:avLst/>
          </a:prstGeom>
        </p:spPr>
        <p:txBody>
          <a:bodyPr wrap="square">
            <a:spAutoFit/>
          </a:bodyPr>
          <a:lstStyle/>
          <a:p>
            <a:pPr marL="342900" indent="-342900"/>
            <a:r>
              <a:rPr lang="pt-BR" sz="1900" u="sng" dirty="0">
                <a:latin typeface="Helvetica" pitchFamily="34" charset="0"/>
                <a:cs typeface="Helvetica" pitchFamily="34" charset="0"/>
              </a:rPr>
              <a:t>2. Porque – junto, sem acento</a:t>
            </a:r>
            <a:r>
              <a:rPr lang="pt-BR" sz="1900" dirty="0">
                <a:latin typeface="Helvetica" pitchFamily="34" charset="0"/>
                <a:cs typeface="Helvetica" pitchFamily="34" charset="0"/>
              </a:rPr>
              <a:t>:</a:t>
            </a:r>
          </a:p>
          <a:p>
            <a:pPr marL="342900" indent="-342900">
              <a:buFontTx/>
              <a:buAutoNum type="alphaLcParenR"/>
            </a:pPr>
            <a:r>
              <a:rPr lang="pt-BR" sz="1900" dirty="0">
                <a:latin typeface="Helvetica" pitchFamily="34" charset="0"/>
                <a:cs typeface="Helvetica" pitchFamily="34" charset="0"/>
              </a:rPr>
              <a:t>Em  afirmações: O desmatamento daquela área cresce </a:t>
            </a:r>
            <a:r>
              <a:rPr lang="pt-BR" sz="1900" dirty="0">
                <a:solidFill>
                  <a:srgbClr val="FF0000"/>
                </a:solidFill>
                <a:latin typeface="Helvetica" pitchFamily="34" charset="0"/>
                <a:cs typeface="Helvetica" pitchFamily="34" charset="0"/>
              </a:rPr>
              <a:t>porque</a:t>
            </a:r>
            <a:r>
              <a:rPr lang="pt-BR" sz="1900" dirty="0">
                <a:latin typeface="Helvetica" pitchFamily="34" charset="0"/>
                <a:cs typeface="Helvetica" pitchFamily="34" charset="0"/>
              </a:rPr>
              <a:t> não há fiscalizações efetivas.</a:t>
            </a:r>
          </a:p>
          <a:p>
            <a:pPr marL="342900" indent="-342900">
              <a:buAutoNum type="alphaLcParenR"/>
            </a:pPr>
            <a:r>
              <a:rPr lang="pt-BR" sz="1900" dirty="0">
                <a:latin typeface="Helvetica" pitchFamily="34" charset="0"/>
                <a:cs typeface="Helvetica" pitchFamily="34" charset="0"/>
              </a:rPr>
              <a:t>Em respostas: Chegou atrasado </a:t>
            </a:r>
            <a:r>
              <a:rPr lang="pt-BR" sz="1900" dirty="0">
                <a:solidFill>
                  <a:srgbClr val="FF0000"/>
                </a:solidFill>
                <a:latin typeface="Helvetica" pitchFamily="34" charset="0"/>
                <a:cs typeface="Helvetica" pitchFamily="34" charset="0"/>
              </a:rPr>
              <a:t>porque</a:t>
            </a:r>
            <a:r>
              <a:rPr lang="pt-BR" sz="1900" dirty="0">
                <a:latin typeface="Helvetica" pitchFamily="34" charset="0"/>
                <a:cs typeface="Helvetica" pitchFamily="34" charset="0"/>
              </a:rPr>
              <a:t> perdeu o ônibus.</a:t>
            </a:r>
          </a:p>
          <a:p>
            <a:pPr marL="342900" indent="-342900">
              <a:buAutoNum type="alphaLcParenR"/>
            </a:pPr>
            <a:endParaRPr lang="pt-BR" sz="1900" dirty="0">
              <a:latin typeface="Helvetica" pitchFamily="34" charset="0"/>
              <a:cs typeface="Helvetica" pitchFamily="34" charset="0"/>
            </a:endParaRPr>
          </a:p>
          <a:p>
            <a:pPr marL="342900" indent="-342900"/>
            <a:r>
              <a:rPr lang="pt-BR" sz="1900" u="sng" dirty="0">
                <a:latin typeface="Helvetica" pitchFamily="34" charset="0"/>
                <a:cs typeface="Helvetica" pitchFamily="34" charset="0"/>
              </a:rPr>
              <a:t>3. Por quê – separado, com acento</a:t>
            </a:r>
            <a:r>
              <a:rPr lang="pt-BR" sz="1900" dirty="0">
                <a:latin typeface="Helvetica" pitchFamily="34" charset="0"/>
                <a:cs typeface="Helvetica" pitchFamily="34" charset="0"/>
              </a:rPr>
              <a:t>:</a:t>
            </a:r>
          </a:p>
          <a:p>
            <a:pPr marL="457200" indent="-457200">
              <a:buAutoNum type="alphaLcParenR"/>
            </a:pPr>
            <a:r>
              <a:rPr lang="pt-BR" sz="1900" dirty="0">
                <a:latin typeface="Helvetica" pitchFamily="34" charset="0"/>
                <a:cs typeface="Helvetica" pitchFamily="34" charset="0"/>
              </a:rPr>
              <a:t>Em i</a:t>
            </a:r>
            <a:r>
              <a:rPr lang="pt-BR" sz="1900" b="1" dirty="0">
                <a:latin typeface="Helvetica" pitchFamily="34" charset="0"/>
                <a:cs typeface="Helvetica" pitchFamily="34" charset="0"/>
              </a:rPr>
              <a:t>nterrogativa direta: </a:t>
            </a:r>
            <a:r>
              <a:rPr lang="pt-BR" sz="1900" dirty="0">
                <a:latin typeface="Helvetica" pitchFamily="34" charset="0"/>
                <a:cs typeface="Helvetica" pitchFamily="34" charset="0"/>
              </a:rPr>
              <a:t>Durante a reunião com o chefe, eles demonstraram preocupação </a:t>
            </a:r>
            <a:r>
              <a:rPr lang="pt-BR" sz="1900" dirty="0">
                <a:solidFill>
                  <a:srgbClr val="FF0000"/>
                </a:solidFill>
                <a:latin typeface="Helvetica" pitchFamily="34" charset="0"/>
                <a:cs typeface="Helvetica" pitchFamily="34" charset="0"/>
              </a:rPr>
              <a:t>por quê</a:t>
            </a:r>
            <a:r>
              <a:rPr lang="pt-BR" sz="1900" dirty="0">
                <a:latin typeface="Helvetica" pitchFamily="34" charset="0"/>
                <a:cs typeface="Helvetica" pitchFamily="34" charset="0"/>
              </a:rPr>
              <a:t>?</a:t>
            </a:r>
          </a:p>
          <a:p>
            <a:pPr marL="457200" indent="-457200">
              <a:buAutoNum type="alphaLcParenR"/>
            </a:pPr>
            <a:r>
              <a:rPr lang="pt-BR" sz="1900" dirty="0">
                <a:latin typeface="Helvetica" pitchFamily="34" charset="0"/>
                <a:cs typeface="Helvetica" pitchFamily="34" charset="0"/>
              </a:rPr>
              <a:t>Em </a:t>
            </a:r>
            <a:r>
              <a:rPr lang="pt-BR" sz="1900" b="1" dirty="0">
                <a:latin typeface="Helvetica" pitchFamily="34" charset="0"/>
                <a:cs typeface="Helvetica" pitchFamily="34" charset="0"/>
              </a:rPr>
              <a:t>interrogativa indireta: </a:t>
            </a:r>
            <a:r>
              <a:rPr lang="pt-BR" sz="1900" dirty="0">
                <a:latin typeface="Helvetica" pitchFamily="34" charset="0"/>
                <a:cs typeface="Helvetica" pitchFamily="34" charset="0"/>
              </a:rPr>
              <a:t>Naquele dia, ela não estava se sentindo bem e eu não sei </a:t>
            </a:r>
            <a:r>
              <a:rPr lang="pt-BR" sz="1900" dirty="0">
                <a:solidFill>
                  <a:srgbClr val="FF0000"/>
                </a:solidFill>
                <a:latin typeface="Helvetica" pitchFamily="34" charset="0"/>
                <a:cs typeface="Helvetica" pitchFamily="34" charset="0"/>
              </a:rPr>
              <a:t>por quê.</a:t>
            </a:r>
          </a:p>
          <a:p>
            <a:pPr marL="457200" indent="-457200">
              <a:buAutoNum type="alphaLcParenR"/>
            </a:pPr>
            <a:endParaRPr lang="pt-BR" sz="2000" dirty="0"/>
          </a:p>
          <a:p>
            <a:pPr marL="457200" indent="-457200"/>
            <a:r>
              <a:rPr lang="pt-BR" sz="1900" u="sng" dirty="0">
                <a:latin typeface="Helvetica" pitchFamily="34" charset="0"/>
                <a:cs typeface="Helvetica" pitchFamily="34" charset="0"/>
              </a:rPr>
              <a:t>4. Porquê – junto e com acento</a:t>
            </a:r>
            <a:r>
              <a:rPr lang="pt-BR" sz="1900" dirty="0">
                <a:latin typeface="Helvetica" pitchFamily="34" charset="0"/>
                <a:cs typeface="Helvetica" pitchFamily="34" charset="0"/>
              </a:rPr>
              <a:t>:</a:t>
            </a:r>
          </a:p>
          <a:p>
            <a:r>
              <a:rPr lang="pt-BR" sz="1900" dirty="0">
                <a:latin typeface="Helvetica" pitchFamily="34" charset="0"/>
                <a:cs typeface="Helvetica" pitchFamily="34" charset="0"/>
              </a:rPr>
              <a:t>Precedido pelo artigo definido “o”, e tem o seu significado equivalente ao da palavra “motivo”: Todos sabem o </a:t>
            </a:r>
            <a:r>
              <a:rPr lang="pt-BR" sz="1900" dirty="0">
                <a:solidFill>
                  <a:srgbClr val="FF0000"/>
                </a:solidFill>
                <a:latin typeface="Helvetica" pitchFamily="34" charset="0"/>
                <a:cs typeface="Helvetica" pitchFamily="34" charset="0"/>
              </a:rPr>
              <a:t>porquê</a:t>
            </a:r>
            <a:r>
              <a:rPr lang="pt-BR" sz="1900" dirty="0">
                <a:latin typeface="Helvetica" pitchFamily="34" charset="0"/>
                <a:cs typeface="Helvetica" pitchFamily="34" charset="0"/>
              </a:rPr>
              <a:t>  (</a:t>
            </a:r>
            <a:r>
              <a:rPr lang="pt-BR" sz="1900" i="1" dirty="0">
                <a:latin typeface="Helvetica" pitchFamily="34" charset="0"/>
                <a:cs typeface="Helvetica" pitchFamily="34" charset="0"/>
              </a:rPr>
              <a:t>motivo</a:t>
            </a:r>
            <a:r>
              <a:rPr lang="pt-BR" sz="1900" dirty="0">
                <a:latin typeface="Helvetica" pitchFamily="34" charset="0"/>
                <a:cs typeface="Helvetica" pitchFamily="34" charset="0"/>
              </a:rPr>
              <a:t>) de sua revolta.</a:t>
            </a:r>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3823191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615598" y="853723"/>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chemeClr val="dk1"/>
              </a:buClr>
              <a:buSzPct val="25000"/>
              <a:defRPr/>
            </a:pPr>
            <a:r>
              <a:rPr lang="en-US" sz="2400" b="1" dirty="0" err="1">
                <a:solidFill>
                  <a:srgbClr val="000099"/>
                </a:solidFill>
                <a:latin typeface="Helvetica" panose="020B0604020202020204" pitchFamily="34" charset="0"/>
                <a:cs typeface="Helvetica" panose="020B0604020202020204" pitchFamily="34" charset="0"/>
                <a:sym typeface="Arial"/>
              </a:rPr>
              <a:t>Exercícios</a:t>
            </a:r>
            <a:r>
              <a:rPr lang="en-US" sz="2400" b="1" dirty="0">
                <a:solidFill>
                  <a:srgbClr val="000099"/>
                </a:solidFill>
                <a:latin typeface="Helvetica" panose="020B0604020202020204" pitchFamily="34" charset="0"/>
                <a:cs typeface="Helvetica" panose="020B0604020202020204" pitchFamily="34" charset="0"/>
                <a:sym typeface="Arial"/>
              </a:rPr>
              <a:t> – </a:t>
            </a:r>
            <a:r>
              <a:rPr lang="en-US" sz="2400" b="1" dirty="0" err="1">
                <a:solidFill>
                  <a:srgbClr val="000099"/>
                </a:solidFill>
                <a:latin typeface="Helvetica" panose="020B0604020202020204" pitchFamily="34" charset="0"/>
                <a:cs typeface="Helvetica" panose="020B0604020202020204" pitchFamily="34" charset="0"/>
                <a:sym typeface="Arial"/>
              </a:rPr>
              <a:t>preencha</a:t>
            </a:r>
            <a:r>
              <a:rPr lang="en-US" sz="2400" b="1" dirty="0">
                <a:solidFill>
                  <a:srgbClr val="000099"/>
                </a:solidFill>
                <a:latin typeface="Helvetica" panose="020B0604020202020204" pitchFamily="34" charset="0"/>
                <a:cs typeface="Helvetica" panose="020B0604020202020204" pitchFamily="34" charset="0"/>
                <a:sym typeface="Arial"/>
              </a:rPr>
              <a:t> com “</a:t>
            </a:r>
            <a:r>
              <a:rPr lang="en-US" sz="2400" b="1" dirty="0" err="1">
                <a:solidFill>
                  <a:srgbClr val="000099"/>
                </a:solidFill>
                <a:latin typeface="Helvetica" panose="020B0604020202020204" pitchFamily="34" charset="0"/>
                <a:cs typeface="Helvetica" panose="020B0604020202020204" pitchFamily="34" charset="0"/>
                <a:sym typeface="Arial"/>
              </a:rPr>
              <a:t>porque</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por</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que</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porquê</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ou</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por</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quê</a:t>
            </a:r>
            <a:r>
              <a:rPr lang="en-US" sz="2400" b="1" dirty="0">
                <a:solidFill>
                  <a:srgbClr val="000099"/>
                </a:solidFill>
                <a:latin typeface="Helvetica" panose="020B0604020202020204" pitchFamily="34" charset="0"/>
                <a:cs typeface="Helvetica" panose="020B0604020202020204" pitchFamily="34" charset="0"/>
                <a:sym typeface="Arial"/>
              </a:rPr>
              <a:t>”:</a:t>
            </a: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615598" y="1651000"/>
            <a:ext cx="8353425" cy="4708981"/>
          </a:xfrm>
          <a:prstGeom prst="rect">
            <a:avLst/>
          </a:prstGeom>
        </p:spPr>
        <p:txBody>
          <a:bodyPr wrap="square">
            <a:spAutoFit/>
          </a:bodyPr>
          <a:lstStyle/>
          <a:p>
            <a:endParaRPr lang="pt-BR" sz="2000" dirty="0"/>
          </a:p>
          <a:p>
            <a:pPr marL="457200" indent="-457200">
              <a:buAutoNum type="arabicPeriod"/>
            </a:pPr>
            <a:r>
              <a:rPr lang="pt-BR" sz="2000" dirty="0">
                <a:latin typeface="Helvetica" pitchFamily="34" charset="0"/>
                <a:cs typeface="Helvetica" pitchFamily="34" charset="0"/>
              </a:rPr>
              <a:t>Preciso ir ________ já estou atrasada.</a:t>
            </a:r>
          </a:p>
          <a:p>
            <a:pPr marL="457200" indent="-457200">
              <a:buAutoNum type="arabicPeriod"/>
            </a:pPr>
            <a:r>
              <a:rPr lang="pt-BR" sz="2000" dirty="0">
                <a:latin typeface="Helvetica" pitchFamily="34" charset="0"/>
                <a:cs typeface="Helvetica" pitchFamily="34" charset="0"/>
              </a:rPr>
              <a:t>________ o trabalho se tornou uma preocupação para tantas pessoas? </a:t>
            </a:r>
          </a:p>
          <a:p>
            <a:pPr marL="457200" indent="-457200">
              <a:buAutoNum type="arabicPeriod"/>
            </a:pPr>
            <a:r>
              <a:rPr lang="pt-BR" sz="2000" dirty="0">
                <a:latin typeface="Helvetica" pitchFamily="34" charset="0"/>
                <a:cs typeface="Helvetica" pitchFamily="34" charset="0"/>
              </a:rPr>
              <a:t>Não comprei o terreno ________ era muito caro.</a:t>
            </a:r>
          </a:p>
          <a:p>
            <a:pPr marL="457200" indent="-457200">
              <a:buAutoNum type="arabicPeriod"/>
            </a:pPr>
            <a:r>
              <a:rPr lang="pt-BR" sz="2000" dirty="0">
                <a:latin typeface="Helvetica" pitchFamily="34" charset="0"/>
                <a:cs typeface="Helvetica" pitchFamily="34" charset="0"/>
              </a:rPr>
              <a:t>Queremos saber ________ o empregado agiu daquela forma.</a:t>
            </a:r>
          </a:p>
          <a:p>
            <a:pPr marL="457200" indent="-457200">
              <a:buAutoNum type="arabicPeriod"/>
            </a:pPr>
            <a:r>
              <a:rPr lang="pt-BR" sz="2000" dirty="0">
                <a:latin typeface="Helvetica" pitchFamily="34" charset="0"/>
                <a:cs typeface="Helvetica" pitchFamily="34" charset="0"/>
              </a:rPr>
              <a:t>Quero saber ________ você não veio à reunião.</a:t>
            </a:r>
          </a:p>
          <a:p>
            <a:pPr marL="457200" indent="-457200">
              <a:buAutoNum type="arabicPeriod"/>
            </a:pPr>
            <a:r>
              <a:rPr lang="pt-BR" sz="2000" dirty="0">
                <a:latin typeface="Helvetica" pitchFamily="34" charset="0"/>
                <a:cs typeface="Helvetica" pitchFamily="34" charset="0"/>
              </a:rPr>
              <a:t>Você está triste? Diga-me ________.</a:t>
            </a:r>
          </a:p>
          <a:p>
            <a:pPr marL="457200" indent="-457200">
              <a:buAutoNum type="arabicPeriod"/>
            </a:pPr>
            <a:r>
              <a:rPr lang="pt-BR" sz="2000" dirty="0">
                <a:latin typeface="Helvetica" pitchFamily="34" charset="0"/>
                <a:cs typeface="Helvetica" pitchFamily="34" charset="0"/>
              </a:rPr>
              <a:t>Meu sobrinho de cinco anos de idade quer saber o ________ de tudo.</a:t>
            </a:r>
          </a:p>
          <a:p>
            <a:pPr marL="457200" indent="-457200">
              <a:buAutoNum type="arabicPeriod"/>
            </a:pPr>
            <a:r>
              <a:rPr lang="pt-BR" sz="2000" dirty="0">
                <a:latin typeface="Helvetica" pitchFamily="34" charset="0"/>
                <a:cs typeface="Helvetica" pitchFamily="34" charset="0"/>
              </a:rPr>
              <a:t>A obra foi paralisada ________ os recursos acabaram. </a:t>
            </a:r>
          </a:p>
          <a:p>
            <a:pPr marL="457200" indent="-457200">
              <a:buAutoNum type="arabicPeriod"/>
            </a:pPr>
            <a:r>
              <a:rPr lang="pt-BR" sz="2000" dirty="0">
                <a:latin typeface="Helvetica" pitchFamily="34" charset="0"/>
                <a:cs typeface="Helvetica" pitchFamily="34" charset="0"/>
              </a:rPr>
              <a:t>Não sei o ________ de ela fazer sempre isso. </a:t>
            </a:r>
          </a:p>
          <a:p>
            <a:pPr marL="457200" indent="-457200">
              <a:buAutoNum type="arabicPeriod"/>
            </a:pPr>
            <a:r>
              <a:rPr lang="pt-BR" sz="2000" dirty="0">
                <a:latin typeface="Helvetica" pitchFamily="34" charset="0"/>
                <a:cs typeface="Helvetica" pitchFamily="34" charset="0"/>
              </a:rPr>
              <a:t>Não sei ________ ela sempre faz isso. </a:t>
            </a:r>
          </a:p>
          <a:p>
            <a:pPr marL="457200" indent="-457200">
              <a:buAutoNum type="arabicPeriod"/>
            </a:pPr>
            <a:r>
              <a:rPr lang="pt-BR" sz="2000" dirty="0">
                <a:latin typeface="Helvetica" pitchFamily="34" charset="0"/>
                <a:cs typeface="Helvetica" pitchFamily="34" charset="0"/>
              </a:rPr>
              <a:t>Quando pequeno, você sonhava em crescer. Agora que é grande, vai mudar o sonho ________?</a:t>
            </a:r>
            <a:endParaRPr lang="pt-BR" sz="1900" dirty="0">
              <a:latin typeface="Helvetica" pitchFamily="34" charset="0"/>
              <a:cs typeface="Helvetica" pitchFamily="34" charset="0"/>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401748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13970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Pleonasmo</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7" y="1981200"/>
            <a:ext cx="8353425" cy="4185761"/>
          </a:xfrm>
          <a:prstGeom prst="rect">
            <a:avLst/>
          </a:prstGeom>
        </p:spPr>
        <p:txBody>
          <a:bodyPr wrap="square">
            <a:spAutoFit/>
          </a:bodyPr>
          <a:lstStyle/>
          <a:p>
            <a:r>
              <a:rPr lang="pt-BR" sz="1900" dirty="0">
                <a:latin typeface="Helvetica" pitchFamily="34" charset="0"/>
                <a:cs typeface="Helvetica" pitchFamily="34" charset="0"/>
              </a:rPr>
              <a:t>Substantivo masculino – trata-se de uma figura de linguagem usada para intensificar o significado de um termo através da repetição (desnecessária) da própria palavra ou da ideia contida nela. Alguns exemplos:</a:t>
            </a:r>
          </a:p>
          <a:p>
            <a:endParaRPr lang="pt-BR" sz="1900" dirty="0">
              <a:latin typeface="Helvetica" pitchFamily="34" charset="0"/>
              <a:cs typeface="Helvetica" pitchFamily="34" charset="0"/>
            </a:endParaRPr>
          </a:p>
          <a:p>
            <a:r>
              <a:rPr lang="pt-BR" sz="1900" dirty="0">
                <a:latin typeface="Helvetica" pitchFamily="34" charset="0"/>
                <a:cs typeface="Helvetica" pitchFamily="34" charset="0"/>
              </a:rPr>
              <a:t>- Entrar para dentro; sair para fora; subir para cima; descer para baixo; adiar para depois; surpresa inesperada; outra alternativa; ver com os olhos; protagonista principal; elo de ligação; encarar de frente; conclusão final; há muito tempo atrás; planejar antecipadamente; repetir de novo; consenso geral; fatos reais; panorama geral; certeza absoluta; acabamento final; últimos acabamentos; regra geral; outra alternativa; pequenos detalhes; monopólio exclusivo; protagonista principal; fato verídico; propriedade característica; escolha opcional; verdade verdadeira; sentidos pêsames; sorriso nos lábios; novidade inédita; dupla de dois; duas metades iguais; habitat natural; si mesmo; agora já; junto com; todos foram unânimes; </a:t>
            </a: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11842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467518" y="1590675"/>
            <a:ext cx="8208963" cy="2892425"/>
          </a:xfrm>
          <a:prstGeom prst="rect">
            <a:avLst/>
          </a:prstGeom>
          <a:noFill/>
          <a:ln>
            <a:noFill/>
          </a:ln>
        </p:spPr>
        <p:txBody>
          <a:bodyPr lIns="91425" tIns="45700" rIns="91425" bIns="45700"/>
          <a:lstStyle/>
          <a:p>
            <a:pPr>
              <a:buClr>
                <a:schemeClr val="dk1"/>
              </a:buClr>
              <a:buSzPct val="25000"/>
              <a:defRPr/>
            </a:pPr>
            <a:r>
              <a:rPr lang="pt-BR" sz="2400" b="1" dirty="0">
                <a:solidFill>
                  <a:srgbClr val="000099"/>
                </a:solidFill>
                <a:latin typeface="Helvetica" panose="020B0604020202020204" pitchFamily="34" charset="0"/>
                <a:cs typeface="Helvetica" panose="020B0604020202020204" pitchFamily="34" charset="0"/>
              </a:rPr>
              <a:t>Módulos 1 e 2 - Gramática</a:t>
            </a:r>
          </a:p>
          <a:p>
            <a:pPr>
              <a:buClr>
                <a:schemeClr val="dk1"/>
              </a:buClr>
              <a:buSzPct val="25000"/>
              <a:defRPr/>
            </a:pPr>
            <a:endParaRPr lang="pt-BR" sz="2400" b="1" dirty="0">
              <a:solidFill>
                <a:srgbClr val="000099"/>
              </a:solidFill>
              <a:latin typeface="Helvetica" panose="020B0604020202020204" pitchFamily="34" charset="0"/>
              <a:cs typeface="Helvetica" panose="020B0604020202020204" pitchFamily="34" charset="0"/>
            </a:endParaRPr>
          </a:p>
          <a:p>
            <a:pPr>
              <a:buClr>
                <a:schemeClr val="dk1"/>
              </a:buClr>
              <a:buSzPct val="25000"/>
              <a:defRPr/>
            </a:pPr>
            <a:r>
              <a:rPr lang="pt-BR" sz="1900" u="sng" dirty="0">
                <a:latin typeface="Helvetica" pitchFamily="34" charset="0"/>
                <a:cs typeface="Helvetica" pitchFamily="34" charset="0"/>
              </a:rPr>
              <a:t>Reforma Ortográfica </a:t>
            </a:r>
            <a:r>
              <a:rPr lang="pt-BR" sz="2000" dirty="0">
                <a:latin typeface="Helvetica" panose="020B0604020202020204" pitchFamily="34" charset="0"/>
                <a:cs typeface="Helvetica" panose="020B0604020202020204" pitchFamily="34" charset="0"/>
              </a:rPr>
              <a:t>- </a:t>
            </a:r>
            <a:r>
              <a:rPr lang="pt-BR" sz="2000" dirty="0">
                <a:latin typeface="Helvetica" panose="020B0604020202020204" pitchFamily="34" charset="0"/>
                <a:cs typeface="Helvetica" panose="020B0604020202020204" pitchFamily="34" charset="0"/>
                <a:sym typeface="Arial"/>
              </a:rPr>
              <a:t>Em vigor desde 2009, a reforma ortográfica </a:t>
            </a:r>
            <a:r>
              <a:rPr lang="pt-BR" sz="2000" dirty="0">
                <a:latin typeface="Helvetica" panose="020B0604020202020204" pitchFamily="34" charset="0"/>
                <a:cs typeface="Helvetica" panose="020B0604020202020204" pitchFamily="34" charset="0"/>
              </a:rPr>
              <a:t>pretende fazer </a:t>
            </a:r>
            <a:r>
              <a:rPr lang="pt-BR" sz="2000" dirty="0">
                <a:latin typeface="Helvetica" panose="020B0604020202020204" pitchFamily="34" charset="0"/>
                <a:cs typeface="Helvetica" panose="020B0604020202020204" pitchFamily="34" charset="0"/>
                <a:sym typeface="Arial"/>
              </a:rPr>
              <a:t>com que pouco mais de 210 milhões de pessoas em oito países, que falam o português, tenham a escrita unificada, conservando as variadas pronúncias.</a:t>
            </a:r>
          </a:p>
          <a:p>
            <a:pPr algn="just">
              <a:buSzPct val="25000"/>
              <a:defRPr/>
            </a:pPr>
            <a:endParaRPr lang="pt-BR" sz="2000" dirty="0">
              <a:latin typeface="Helvetica" panose="020B0604020202020204" pitchFamily="34" charset="0"/>
              <a:cs typeface="Helvetica" panose="020B0604020202020204" pitchFamily="34" charset="0"/>
              <a:sym typeface="Arial"/>
            </a:endParaRPr>
          </a:p>
          <a:p>
            <a:pPr algn="just">
              <a:buSzPct val="25000"/>
              <a:defRPr/>
            </a:pPr>
            <a:r>
              <a:rPr lang="pt-BR" sz="2000" dirty="0">
                <a:latin typeface="Helvetica" panose="020B0604020202020204" pitchFamily="34" charset="0"/>
                <a:cs typeface="Helvetica" panose="020B0604020202020204" pitchFamily="34" charset="0"/>
                <a:sym typeface="Arial"/>
              </a:rPr>
              <a:t> </a:t>
            </a:r>
            <a:r>
              <a:rPr lang="pt-BR" sz="2000" dirty="0">
                <a:latin typeface="Helvetica" panose="020B0604020202020204" pitchFamily="34" charset="0"/>
                <a:cs typeface="Helvetica" panose="020B0604020202020204" pitchFamily="34" charset="0"/>
              </a:rPr>
              <a:t>A vigência obrigatória do novo Acordo Ortográfico da Língua Portuguesa passou a valer desde o dia 1º de janeiro de 2016.</a:t>
            </a:r>
            <a:endParaRPr sz="2000" dirty="0">
              <a:latin typeface="Helvetica" panose="020B0604020202020204" pitchFamily="34" charset="0"/>
              <a:cs typeface="Helvetica" panose="020B0604020202020204" pitchFamily="34" charset="0"/>
              <a:sym typeface="Arial"/>
            </a:endParaRPr>
          </a:p>
        </p:txBody>
      </p:sp>
      <p:sp>
        <p:nvSpPr>
          <p:cNvPr id="3" name="CaixaDeTexto 2"/>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92104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tângulo 2"/>
          <p:cNvSpPr/>
          <p:nvPr/>
        </p:nvSpPr>
        <p:spPr>
          <a:xfrm>
            <a:off x="509586" y="1397000"/>
            <a:ext cx="8353425" cy="4185761"/>
          </a:xfrm>
          <a:prstGeom prst="rect">
            <a:avLst/>
          </a:prstGeom>
        </p:spPr>
        <p:txBody>
          <a:bodyPr wrap="square">
            <a:spAutoFit/>
          </a:bodyPr>
          <a:lstStyle/>
          <a:p>
            <a:r>
              <a:rPr lang="pt-BR" sz="1900" dirty="0">
                <a:latin typeface="Helvetica" pitchFamily="34" charset="0"/>
                <a:cs typeface="Helvetica" pitchFamily="34" charset="0"/>
              </a:rPr>
              <a:t>Outros exemplos de pleonasmos: </a:t>
            </a:r>
            <a:br>
              <a:rPr lang="pt-BR" sz="1900" dirty="0">
                <a:latin typeface="Helvetica" pitchFamily="34" charset="0"/>
                <a:cs typeface="Helvetica" pitchFamily="34" charset="0"/>
              </a:rPr>
            </a:br>
            <a:endParaRPr lang="pt-BR" sz="1900" dirty="0">
              <a:latin typeface="Helvetica" pitchFamily="34" charset="0"/>
              <a:cs typeface="Helvetica" pitchFamily="34" charset="0"/>
            </a:endParaRPr>
          </a:p>
          <a:p>
            <a:r>
              <a:rPr lang="pt-BR" sz="1900" dirty="0">
                <a:latin typeface="Helvetica" pitchFamily="34" charset="0"/>
                <a:cs typeface="Helvetica" pitchFamily="34" charset="0"/>
              </a:rPr>
              <a:t>- Minha opinião pessoal; repetir de novo; seguir em frente; comparecer pessoalmente; gritar alto; anexar junto; viver a vida; voltar atrás; arder em chamas; ganhar grátis; dar de graça; manter o mesmo; introduzir dentro; retornar de novo; inaugurar novo; preparar de antemão; decapitar a cabeça; pisar com os pés; sonhar um sonho; conviver junto; continuar ainda; prevenir antes; hemorragia de sangue; hepatite do fígado; infarto do coração; maluco da cabeça; demente mental; labaredas de fogo; cego dos olhos; surdo do ouvido; abertura inaugural; pessoa humana; viúva do falecido; limite extremo; empréstimo temporário; sintomas indicativos; nova criação; um mês de mensalidade; planos para o futuro; própria autobiografia; a seu critério pessoal; de sua livre escolha; amanhecer o dia;  canja de galinha; estrelas do céu.</a:t>
            </a: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18726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115365582"/>
                    </a:ext>
                  </a:extLst>
                </a:gridCol>
              </a:tblGrid>
              <a:tr h="241733">
                <a:tc>
                  <a:txBody>
                    <a:bodyPr/>
                    <a:lstStyle/>
                    <a:p>
                      <a:pPr algn="just" fontAlgn="t">
                        <a:spcAft>
                          <a:spcPts val="0"/>
                        </a:spcAft>
                      </a:pPr>
                      <a:r>
                        <a:rPr lang="pt-BR" sz="1000" b="0">
                          <a:effectLst/>
                          <a:latin typeface="arial" panose="020B0604020202020204" pitchFamily="34" charset="0"/>
                        </a:rPr>
                        <a:t>e , nem, nem… nem, não só… mas também, não só… como também, 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37793291"/>
                  </a:ext>
                </a:extLst>
              </a:tr>
            </a:tbl>
          </a:graphicData>
        </a:graphic>
      </p:graphicFrame>
      <p:graphicFrame>
        <p:nvGraphicFramePr>
          <p:cNvPr id="4" name="Tabela 3"/>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884987342"/>
                    </a:ext>
                  </a:extLst>
                </a:gridCol>
              </a:tblGrid>
              <a:tr h="241733">
                <a:tc>
                  <a:txBody>
                    <a:bodyPr/>
                    <a:lstStyle/>
                    <a:p>
                      <a:pPr algn="just" fontAlgn="t">
                        <a:spcAft>
                          <a:spcPts val="0"/>
                        </a:spcAft>
                      </a:pPr>
                      <a:r>
                        <a:rPr lang="pt-BR" sz="1000" b="0">
                          <a:effectLst/>
                          <a:latin typeface="arial" panose="020B0604020202020204" pitchFamily="34" charset="0"/>
                        </a:rPr>
                        <a:t>mas, contudo, todavia, porém, no entanto, não obstante, ainda assim, apesar disso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541595549"/>
                  </a:ext>
                </a:extLst>
              </a:tr>
            </a:tbl>
          </a:graphicData>
        </a:graphic>
      </p:graphicFrame>
      <p:graphicFrame>
        <p:nvGraphicFramePr>
          <p:cNvPr id="5" name="Tabela 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962494050"/>
                    </a:ext>
                  </a:extLst>
                </a:gridCol>
              </a:tblGrid>
              <a:tr h="241733">
                <a:tc>
                  <a:txBody>
                    <a:bodyPr/>
                    <a:lstStyle/>
                    <a:p>
                      <a:pPr algn="just" fontAlgn="t">
                        <a:spcAft>
                          <a:spcPts val="0"/>
                        </a:spcAft>
                      </a:pPr>
                      <a:r>
                        <a:rPr lang="pt-BR" sz="1000" b="0">
                          <a:effectLst/>
                          <a:latin typeface="arial" panose="020B0604020202020204" pitchFamily="34" charset="0"/>
                        </a:rPr>
                        <a:t>pois, portanto, logo, assim, por conseguinte, por consequência, por 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71055980"/>
                  </a:ext>
                </a:extLst>
              </a:tr>
            </a:tbl>
          </a:graphicData>
        </a:graphic>
      </p:graphicFrame>
      <p:graphicFrame>
        <p:nvGraphicFramePr>
          <p:cNvPr id="6" name="Tabela 5"/>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300963471"/>
                    </a:ext>
                  </a:extLst>
                </a:gridCol>
              </a:tblGrid>
              <a:tr h="241733">
                <a:tc>
                  <a:txBody>
                    <a:bodyPr/>
                    <a:lstStyle/>
                    <a:p>
                      <a:pPr algn="just" fontAlgn="t">
                        <a:spcAft>
                          <a:spcPts val="0"/>
                        </a:spcAft>
                      </a:pPr>
                      <a:r>
                        <a:rPr lang="pt-BR" sz="1000" b="0">
                          <a:effectLst/>
                          <a:latin typeface="arial" panose="020B0604020202020204" pitchFamily="34" charset="0"/>
                        </a:rPr>
                        <a:t>ou, ou…ou, quer…quer, seja…seja, ora…ora, já...já, nem...nem</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087968444"/>
                  </a:ext>
                </a:extLst>
              </a:tr>
            </a:tbl>
          </a:graphicData>
        </a:graphic>
      </p:graphicFrame>
      <p:graphicFrame>
        <p:nvGraphicFramePr>
          <p:cNvPr id="7" name="Tabela 6"/>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404188844"/>
                    </a:ext>
                  </a:extLst>
                </a:gridCol>
              </a:tblGrid>
              <a:tr h="241733">
                <a:tc>
                  <a:txBody>
                    <a:bodyPr/>
                    <a:lstStyle/>
                    <a:p>
                      <a:pPr algn="just" fontAlgn="t">
                        <a:spcAft>
                          <a:spcPts val="0"/>
                        </a:spcAft>
                      </a:pPr>
                      <a:r>
                        <a:rPr lang="pt-BR" sz="1000" b="0">
                          <a:effectLst/>
                          <a:latin typeface="arial" panose="020B0604020202020204" pitchFamily="34" charset="0"/>
                        </a:rPr>
                        <a:t>pois, que, porquanto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625658031"/>
                  </a:ext>
                </a:extLst>
              </a:tr>
            </a:tbl>
          </a:graphicData>
        </a:graphic>
      </p:graphicFrame>
      <p:graphicFrame>
        <p:nvGraphicFramePr>
          <p:cNvPr id="8" name="Tabela 7"/>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059835670"/>
                    </a:ext>
                  </a:extLst>
                </a:gridCol>
              </a:tblGrid>
              <a:tr h="241733">
                <a:tc>
                  <a:txBody>
                    <a:bodyPr/>
                    <a:lstStyle/>
                    <a:p>
                      <a:pPr algn="just" fontAlgn="t">
                        <a:spcAft>
                          <a:spcPts val="0"/>
                        </a:spcAft>
                      </a:pPr>
                      <a:r>
                        <a:rPr lang="pt-BR" sz="1000" b="0">
                          <a:effectLst/>
                          <a:latin typeface="arial" panose="020B0604020202020204" pitchFamily="34" charset="0"/>
                        </a:rPr>
                        <a:t>porque, como, porquanto, pois, que, pois que, dado que, uma vez que, visto que, já que, tanto mais que, pelo muito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32342300"/>
                  </a:ext>
                </a:extLst>
              </a:tr>
            </a:tbl>
          </a:graphicData>
        </a:graphic>
      </p:graphicFrame>
      <p:graphicFrame>
        <p:nvGraphicFramePr>
          <p:cNvPr id="9" name="Tabela 8"/>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2933364673"/>
                    </a:ext>
                  </a:extLst>
                </a:gridCol>
              </a:tblGrid>
              <a:tr h="398149">
                <a:tc>
                  <a:txBody>
                    <a:bodyPr/>
                    <a:lstStyle/>
                    <a:p>
                      <a:pPr algn="just" fontAlgn="t">
                        <a:spcAft>
                          <a:spcPts val="0"/>
                        </a:spcAft>
                      </a:pPr>
                      <a:r>
                        <a:rPr lang="pt-BR" sz="1000" b="0">
                          <a:effectLst/>
                          <a:latin typeface="arial" panose="020B0604020202020204" pitchFamily="34" charset="0"/>
                        </a:rPr>
                        <a:t>quando, enquanto, apenas, mal, logo que, depois que, antes que, até que, sempre que, todas as vezes que, agora que, cada vez que, assim que, à medida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263680949"/>
                  </a:ext>
                </a:extLst>
              </a:tr>
            </a:tbl>
          </a:graphicData>
        </a:graphic>
      </p:graphicFrame>
      <p:graphicFrame>
        <p:nvGraphicFramePr>
          <p:cNvPr id="10" name="Tabela 9"/>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67472353"/>
                    </a:ext>
                  </a:extLst>
                </a:gridCol>
              </a:tblGrid>
              <a:tr h="241733">
                <a:tc>
                  <a:txBody>
                    <a:bodyPr/>
                    <a:lstStyle/>
                    <a:p>
                      <a:pPr algn="just" fontAlgn="t">
                        <a:spcAft>
                          <a:spcPts val="0"/>
                        </a:spcAft>
                      </a:pPr>
                      <a:r>
                        <a:rPr lang="pt-BR" sz="1000" b="0">
                          <a:effectLst/>
                          <a:latin typeface="arial" panose="020B0604020202020204" pitchFamily="34" charset="0"/>
                        </a:rPr>
                        <a:t>para, para que, de modo a que, de forma a que, a fim de, por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02964390"/>
                  </a:ext>
                </a:extLst>
              </a:tr>
            </a:tbl>
          </a:graphicData>
        </a:graphic>
      </p:graphicFrame>
      <p:graphicFrame>
        <p:nvGraphicFramePr>
          <p:cNvPr id="11" name="Tabela 10"/>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642161645"/>
                    </a:ext>
                  </a:extLst>
                </a:gridCol>
              </a:tblGrid>
              <a:tr h="241733">
                <a:tc>
                  <a:txBody>
                    <a:bodyPr/>
                    <a:lstStyle/>
                    <a:p>
                      <a:pPr algn="just" fontAlgn="t">
                        <a:spcAft>
                          <a:spcPts val="0"/>
                        </a:spcAft>
                      </a:pPr>
                      <a:r>
                        <a:rPr lang="pt-BR" sz="1000" b="0">
                          <a:effectLst/>
                          <a:latin typeface="arial" panose="020B0604020202020204" pitchFamily="34" charset="0"/>
                        </a:rPr>
                        <a:t>se, caso, desde que, contanto que, salvo se, exceto se, a menos que, a não ser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107301842"/>
                  </a:ext>
                </a:extLst>
              </a:tr>
            </a:tbl>
          </a:graphicData>
        </a:graphic>
      </p:graphicFrame>
      <p:graphicFrame>
        <p:nvGraphicFramePr>
          <p:cNvPr id="12" name="Tabela 11"/>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3046889103"/>
                    </a:ext>
                  </a:extLst>
                </a:gridCol>
              </a:tblGrid>
              <a:tr h="398149">
                <a:tc>
                  <a:txBody>
                    <a:bodyPr/>
                    <a:lstStyle/>
                    <a:p>
                      <a:pPr algn="just" fontAlgn="t">
                        <a:spcAft>
                          <a:spcPts val="0"/>
                        </a:spcAft>
                      </a:pPr>
                      <a:r>
                        <a:rPr lang="pt-BR" sz="1000" b="0">
                          <a:effectLst/>
                          <a:latin typeface="arial" panose="020B0604020202020204" pitchFamily="34" charset="0"/>
                        </a:rPr>
                        <a:t>embora, conquanto, que, malgrado, ainda que, mesmo que/se, posto que, se bem que, por mais que, por menos que, ainda quando, sem que, nem que, não obstante, apesar de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65480972"/>
                  </a:ext>
                </a:extLst>
              </a:tr>
            </a:tbl>
          </a:graphicData>
        </a:graphic>
      </p:graphicFrame>
      <p:graphicFrame>
        <p:nvGraphicFramePr>
          <p:cNvPr id="13" name="Tabela 1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418647970"/>
                    </a:ext>
                  </a:extLst>
                </a:gridCol>
              </a:tblGrid>
              <a:tr h="241733">
                <a:tc>
                  <a:txBody>
                    <a:bodyPr/>
                    <a:lstStyle/>
                    <a:p>
                      <a:pPr algn="just" fontAlgn="t">
                        <a:spcAft>
                          <a:spcPts val="0"/>
                        </a:spcAft>
                      </a:pPr>
                      <a:r>
                        <a:rPr lang="pt-BR" sz="1000" b="0">
                          <a:effectLst/>
                          <a:latin typeface="arial" panose="020B0604020202020204" pitchFamily="34" charset="0"/>
                        </a:rPr>
                        <a:t>que (depois de </a:t>
                      </a:r>
                      <a:r>
                        <a:rPr lang="pt-BR" sz="1000" b="0" i="1">
                          <a:effectLst/>
                          <a:latin typeface="arial" panose="020B0604020202020204" pitchFamily="34" charset="0"/>
                        </a:rPr>
                        <a:t>tal, tanto, tamanho, tão, de tal maneira, de tal modo</a:t>
                      </a:r>
                      <a:r>
                        <a:rPr lang="pt-BR" sz="1000" b="0">
                          <a:effectLst/>
                          <a:latin typeface="arial" panose="020B0604020202020204" pitchFamily="34" charset="0"/>
                        </a:rPr>
                        <a:t>), de modo que, de sorte que, de maneira que, de forma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03803296"/>
                  </a:ext>
                </a:extLst>
              </a:tr>
            </a:tbl>
          </a:graphicData>
        </a:graphic>
      </p:graphicFrame>
      <p:sp>
        <p:nvSpPr>
          <p:cNvPr id="16" name="Rectangle 1"/>
          <p:cNvSpPr>
            <a:spLocks noChangeArrowheads="1"/>
          </p:cNvSpPr>
          <p:nvPr/>
        </p:nvSpPr>
        <p:spPr bwMode="auto">
          <a:xfrm>
            <a:off x="457200" y="779330"/>
            <a:ext cx="8494301" cy="452431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pt-BR" sz="2200" dirty="0"/>
              <a:t>Atividades</a:t>
            </a:r>
          </a:p>
          <a:p>
            <a:pPr lvl="0" defTabSz="914400"/>
            <a:r>
              <a:rPr lang="pt-BR" sz="2200" dirty="0"/>
              <a:t> </a:t>
            </a:r>
          </a:p>
          <a:p>
            <a:pPr lvl="0" defTabSz="914400"/>
            <a:r>
              <a:rPr lang="pt-BR" sz="2200" dirty="0"/>
              <a:t>1 - Reescreva as seguintes frases, retirando-lhes os termos redundantes: </a:t>
            </a:r>
          </a:p>
          <a:p>
            <a:pPr lvl="0" defTabSz="914400"/>
            <a:r>
              <a:rPr lang="pt-BR" sz="2200" dirty="0"/>
              <a:t>a) Segundo minha opinião, penso que aquela herança deverá ser dividida igualmente em duas metades entre os dois filhos herdeiros. </a:t>
            </a:r>
          </a:p>
          <a:p>
            <a:pPr lvl="0" defTabSz="914400"/>
            <a:endParaRPr lang="pt-BR" sz="2200" dirty="0"/>
          </a:p>
          <a:p>
            <a:pPr lvl="0" defTabSz="914400"/>
            <a:r>
              <a:rPr lang="pt-BR" sz="2200" dirty="0"/>
              <a:t>b) Sinceramente, para ser franco, é melhor começar o trabalho agora do que adiar para depois. </a:t>
            </a:r>
          </a:p>
          <a:p>
            <a:pPr marL="457200" lvl="0" indent="-457200" defTabSz="914400">
              <a:buAutoNum type="arabicPeriod"/>
            </a:pPr>
            <a:endParaRPr lang="pt-BR" sz="2200" dirty="0"/>
          </a:p>
          <a:p>
            <a:pPr lvl="0" defTabSz="914400"/>
            <a:r>
              <a:rPr lang="pt-BR" sz="2200" dirty="0"/>
              <a:t>c) Prefiro muito mais chocolate a morango.</a:t>
            </a:r>
            <a:endParaRPr kumimoji="0" lang="pt-BR" altLang="pt-BR" sz="2200" b="0"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212121"/>
                </a:solidFill>
                <a:effectLst/>
                <a:cs typeface="Arial" panose="020B0604020202020204" pitchFamily="34" charset="0"/>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8" name="CaixaDeTexto 17"/>
          <p:cNvSpPr txBox="1"/>
          <p:nvPr/>
        </p:nvSpPr>
        <p:spPr>
          <a:xfrm>
            <a:off x="7774651" y="6545034"/>
            <a:ext cx="1369349" cy="276999"/>
          </a:xfrm>
          <a:prstGeom prst="rect">
            <a:avLst/>
          </a:prstGeom>
          <a:noFill/>
        </p:spPr>
        <p:txBody>
          <a:bodyPr wrap="none" rtlCol="0">
            <a:spAutoFit/>
          </a:bodyPr>
          <a:lstStyle/>
          <a:p>
            <a:r>
              <a:rPr lang="pt-BR" sz="1200" dirty="0">
                <a:solidFill>
                  <a:schemeClr val="bg1"/>
                </a:solidFill>
              </a:rPr>
              <a:t>Profa. Aurora Seles</a:t>
            </a:r>
          </a:p>
        </p:txBody>
      </p:sp>
    </p:spTree>
    <p:extLst>
      <p:ext uri="{BB962C8B-B14F-4D97-AF65-F5344CB8AC3E}">
        <p14:creationId xmlns:p14="http://schemas.microsoft.com/office/powerpoint/2010/main" val="3525796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115365582"/>
                    </a:ext>
                  </a:extLst>
                </a:gridCol>
              </a:tblGrid>
              <a:tr h="241733">
                <a:tc>
                  <a:txBody>
                    <a:bodyPr/>
                    <a:lstStyle/>
                    <a:p>
                      <a:pPr algn="just" fontAlgn="t">
                        <a:spcAft>
                          <a:spcPts val="0"/>
                        </a:spcAft>
                      </a:pPr>
                      <a:r>
                        <a:rPr lang="pt-BR" sz="1000" b="0">
                          <a:effectLst/>
                          <a:latin typeface="arial" panose="020B0604020202020204" pitchFamily="34" charset="0"/>
                        </a:rPr>
                        <a:t>e , nem, nem… nem, não só… mas também, não só… como também, 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37793291"/>
                  </a:ext>
                </a:extLst>
              </a:tr>
            </a:tbl>
          </a:graphicData>
        </a:graphic>
      </p:graphicFrame>
      <p:graphicFrame>
        <p:nvGraphicFramePr>
          <p:cNvPr id="4" name="Tabela 3"/>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884987342"/>
                    </a:ext>
                  </a:extLst>
                </a:gridCol>
              </a:tblGrid>
              <a:tr h="241733">
                <a:tc>
                  <a:txBody>
                    <a:bodyPr/>
                    <a:lstStyle/>
                    <a:p>
                      <a:pPr algn="just" fontAlgn="t">
                        <a:spcAft>
                          <a:spcPts val="0"/>
                        </a:spcAft>
                      </a:pPr>
                      <a:r>
                        <a:rPr lang="pt-BR" sz="1000" b="0">
                          <a:effectLst/>
                          <a:latin typeface="arial" panose="020B0604020202020204" pitchFamily="34" charset="0"/>
                        </a:rPr>
                        <a:t>mas, contudo, todavia, porém, no entanto, não obstante, ainda assim, apesar disso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541595549"/>
                  </a:ext>
                </a:extLst>
              </a:tr>
            </a:tbl>
          </a:graphicData>
        </a:graphic>
      </p:graphicFrame>
      <p:graphicFrame>
        <p:nvGraphicFramePr>
          <p:cNvPr id="5" name="Tabela 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962494050"/>
                    </a:ext>
                  </a:extLst>
                </a:gridCol>
              </a:tblGrid>
              <a:tr h="241733">
                <a:tc>
                  <a:txBody>
                    <a:bodyPr/>
                    <a:lstStyle/>
                    <a:p>
                      <a:pPr algn="just" fontAlgn="t">
                        <a:spcAft>
                          <a:spcPts val="0"/>
                        </a:spcAft>
                      </a:pPr>
                      <a:r>
                        <a:rPr lang="pt-BR" sz="1000" b="0">
                          <a:effectLst/>
                          <a:latin typeface="arial" panose="020B0604020202020204" pitchFamily="34" charset="0"/>
                        </a:rPr>
                        <a:t>pois, portanto, logo, assim, por conseguinte, por consequência, por 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71055980"/>
                  </a:ext>
                </a:extLst>
              </a:tr>
            </a:tbl>
          </a:graphicData>
        </a:graphic>
      </p:graphicFrame>
      <p:graphicFrame>
        <p:nvGraphicFramePr>
          <p:cNvPr id="6" name="Tabela 5"/>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300963471"/>
                    </a:ext>
                  </a:extLst>
                </a:gridCol>
              </a:tblGrid>
              <a:tr h="241733">
                <a:tc>
                  <a:txBody>
                    <a:bodyPr/>
                    <a:lstStyle/>
                    <a:p>
                      <a:pPr algn="just" fontAlgn="t">
                        <a:spcAft>
                          <a:spcPts val="0"/>
                        </a:spcAft>
                      </a:pPr>
                      <a:r>
                        <a:rPr lang="pt-BR" sz="1000" b="0">
                          <a:effectLst/>
                          <a:latin typeface="arial" panose="020B0604020202020204" pitchFamily="34" charset="0"/>
                        </a:rPr>
                        <a:t>ou, ou…ou, quer…quer, seja…seja, ora…ora, já...já, nem...nem</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087968444"/>
                  </a:ext>
                </a:extLst>
              </a:tr>
            </a:tbl>
          </a:graphicData>
        </a:graphic>
      </p:graphicFrame>
      <p:graphicFrame>
        <p:nvGraphicFramePr>
          <p:cNvPr id="7" name="Tabela 6"/>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404188844"/>
                    </a:ext>
                  </a:extLst>
                </a:gridCol>
              </a:tblGrid>
              <a:tr h="241733">
                <a:tc>
                  <a:txBody>
                    <a:bodyPr/>
                    <a:lstStyle/>
                    <a:p>
                      <a:pPr algn="just" fontAlgn="t">
                        <a:spcAft>
                          <a:spcPts val="0"/>
                        </a:spcAft>
                      </a:pPr>
                      <a:r>
                        <a:rPr lang="pt-BR" sz="1000" b="0">
                          <a:effectLst/>
                          <a:latin typeface="arial" panose="020B0604020202020204" pitchFamily="34" charset="0"/>
                        </a:rPr>
                        <a:t>pois, que, porquanto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625658031"/>
                  </a:ext>
                </a:extLst>
              </a:tr>
            </a:tbl>
          </a:graphicData>
        </a:graphic>
      </p:graphicFrame>
      <p:graphicFrame>
        <p:nvGraphicFramePr>
          <p:cNvPr id="8" name="Tabela 7"/>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059835670"/>
                    </a:ext>
                  </a:extLst>
                </a:gridCol>
              </a:tblGrid>
              <a:tr h="241733">
                <a:tc>
                  <a:txBody>
                    <a:bodyPr/>
                    <a:lstStyle/>
                    <a:p>
                      <a:pPr algn="just" fontAlgn="t">
                        <a:spcAft>
                          <a:spcPts val="0"/>
                        </a:spcAft>
                      </a:pPr>
                      <a:r>
                        <a:rPr lang="pt-BR" sz="1000" b="0">
                          <a:effectLst/>
                          <a:latin typeface="arial" panose="020B0604020202020204" pitchFamily="34" charset="0"/>
                        </a:rPr>
                        <a:t>porque, como, porquanto, pois, que, pois que, dado que, uma vez que, visto que, já que, tanto mais que, pelo muito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32342300"/>
                  </a:ext>
                </a:extLst>
              </a:tr>
            </a:tbl>
          </a:graphicData>
        </a:graphic>
      </p:graphicFrame>
      <p:graphicFrame>
        <p:nvGraphicFramePr>
          <p:cNvPr id="9" name="Tabela 8"/>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2933364673"/>
                    </a:ext>
                  </a:extLst>
                </a:gridCol>
              </a:tblGrid>
              <a:tr h="398149">
                <a:tc>
                  <a:txBody>
                    <a:bodyPr/>
                    <a:lstStyle/>
                    <a:p>
                      <a:pPr algn="just" fontAlgn="t">
                        <a:spcAft>
                          <a:spcPts val="0"/>
                        </a:spcAft>
                      </a:pPr>
                      <a:r>
                        <a:rPr lang="pt-BR" sz="1000" b="0">
                          <a:effectLst/>
                          <a:latin typeface="arial" panose="020B0604020202020204" pitchFamily="34" charset="0"/>
                        </a:rPr>
                        <a:t>quando, enquanto, apenas, mal, logo que, depois que, antes que, até que, sempre que, todas as vezes que, agora que, cada vez que, assim que, à medida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263680949"/>
                  </a:ext>
                </a:extLst>
              </a:tr>
            </a:tbl>
          </a:graphicData>
        </a:graphic>
      </p:graphicFrame>
      <p:graphicFrame>
        <p:nvGraphicFramePr>
          <p:cNvPr id="10" name="Tabela 9"/>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67472353"/>
                    </a:ext>
                  </a:extLst>
                </a:gridCol>
              </a:tblGrid>
              <a:tr h="241733">
                <a:tc>
                  <a:txBody>
                    <a:bodyPr/>
                    <a:lstStyle/>
                    <a:p>
                      <a:pPr algn="just" fontAlgn="t">
                        <a:spcAft>
                          <a:spcPts val="0"/>
                        </a:spcAft>
                      </a:pPr>
                      <a:r>
                        <a:rPr lang="pt-BR" sz="1000" b="0">
                          <a:effectLst/>
                          <a:latin typeface="arial" panose="020B0604020202020204" pitchFamily="34" charset="0"/>
                        </a:rPr>
                        <a:t>para, para que, de modo a que, de forma a que, a fim de, por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02964390"/>
                  </a:ext>
                </a:extLst>
              </a:tr>
            </a:tbl>
          </a:graphicData>
        </a:graphic>
      </p:graphicFrame>
      <p:graphicFrame>
        <p:nvGraphicFramePr>
          <p:cNvPr id="11" name="Tabela 10"/>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642161645"/>
                    </a:ext>
                  </a:extLst>
                </a:gridCol>
              </a:tblGrid>
              <a:tr h="241733">
                <a:tc>
                  <a:txBody>
                    <a:bodyPr/>
                    <a:lstStyle/>
                    <a:p>
                      <a:pPr algn="just" fontAlgn="t">
                        <a:spcAft>
                          <a:spcPts val="0"/>
                        </a:spcAft>
                      </a:pPr>
                      <a:r>
                        <a:rPr lang="pt-BR" sz="1000" b="0">
                          <a:effectLst/>
                          <a:latin typeface="arial" panose="020B0604020202020204" pitchFamily="34" charset="0"/>
                        </a:rPr>
                        <a:t>se, caso, desde que, contanto que, salvo se, exceto se, a menos que, a não ser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107301842"/>
                  </a:ext>
                </a:extLst>
              </a:tr>
            </a:tbl>
          </a:graphicData>
        </a:graphic>
      </p:graphicFrame>
      <p:graphicFrame>
        <p:nvGraphicFramePr>
          <p:cNvPr id="12" name="Tabela 11"/>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3046889103"/>
                    </a:ext>
                  </a:extLst>
                </a:gridCol>
              </a:tblGrid>
              <a:tr h="398149">
                <a:tc>
                  <a:txBody>
                    <a:bodyPr/>
                    <a:lstStyle/>
                    <a:p>
                      <a:pPr algn="just" fontAlgn="t">
                        <a:spcAft>
                          <a:spcPts val="0"/>
                        </a:spcAft>
                      </a:pPr>
                      <a:r>
                        <a:rPr lang="pt-BR" sz="1000" b="0">
                          <a:effectLst/>
                          <a:latin typeface="arial" panose="020B0604020202020204" pitchFamily="34" charset="0"/>
                        </a:rPr>
                        <a:t>embora, conquanto, que, malgrado, ainda que, mesmo que/se, posto que, se bem que, por mais que, por menos que, ainda quando, sem que, nem que, não obstante, apesar de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65480972"/>
                  </a:ext>
                </a:extLst>
              </a:tr>
            </a:tbl>
          </a:graphicData>
        </a:graphic>
      </p:graphicFrame>
      <p:graphicFrame>
        <p:nvGraphicFramePr>
          <p:cNvPr id="13" name="Tabela 1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418647970"/>
                    </a:ext>
                  </a:extLst>
                </a:gridCol>
              </a:tblGrid>
              <a:tr h="241733">
                <a:tc>
                  <a:txBody>
                    <a:bodyPr/>
                    <a:lstStyle/>
                    <a:p>
                      <a:pPr algn="just" fontAlgn="t">
                        <a:spcAft>
                          <a:spcPts val="0"/>
                        </a:spcAft>
                      </a:pPr>
                      <a:r>
                        <a:rPr lang="pt-BR" sz="1000" b="0">
                          <a:effectLst/>
                          <a:latin typeface="arial" panose="020B0604020202020204" pitchFamily="34" charset="0"/>
                        </a:rPr>
                        <a:t>que (depois de </a:t>
                      </a:r>
                      <a:r>
                        <a:rPr lang="pt-BR" sz="1000" b="0" i="1">
                          <a:effectLst/>
                          <a:latin typeface="arial" panose="020B0604020202020204" pitchFamily="34" charset="0"/>
                        </a:rPr>
                        <a:t>tal, tanto, tamanho, tão, de tal maneira, de tal modo</a:t>
                      </a:r>
                      <a:r>
                        <a:rPr lang="pt-BR" sz="1000" b="0">
                          <a:effectLst/>
                          <a:latin typeface="arial" panose="020B0604020202020204" pitchFamily="34" charset="0"/>
                        </a:rPr>
                        <a:t>), de modo que, de sorte que, de maneira que, de forma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03803296"/>
                  </a:ext>
                </a:extLst>
              </a:tr>
            </a:tbl>
          </a:graphicData>
        </a:graphic>
      </p:graphicFrame>
      <p:graphicFrame>
        <p:nvGraphicFramePr>
          <p:cNvPr id="14" name="Tabela 13"/>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1848144879"/>
                    </a:ext>
                  </a:extLst>
                </a:gridCol>
              </a:tblGrid>
              <a:tr h="398149">
                <a:tc>
                  <a:txBody>
                    <a:bodyPr/>
                    <a:lstStyle/>
                    <a:p>
                      <a:pPr algn="just" fontAlgn="t">
                        <a:spcAft>
                          <a:spcPts val="0"/>
                        </a:spcAft>
                      </a:pPr>
                      <a:r>
                        <a:rPr lang="pt-BR" sz="1000" b="0">
                          <a:effectLst/>
                          <a:latin typeface="arial" panose="020B0604020202020204" pitchFamily="34" charset="0"/>
                        </a:rPr>
                        <a:t>como, segundo, qual (depois de </a:t>
                      </a:r>
                      <a:r>
                        <a:rPr lang="pt-BR" sz="1000" b="0" i="1">
                          <a:effectLst/>
                          <a:latin typeface="arial" panose="020B0604020202020204" pitchFamily="34" charset="0"/>
                        </a:rPr>
                        <a:t>tal</a:t>
                      </a:r>
                      <a:r>
                        <a:rPr lang="pt-BR" sz="1000" b="0">
                          <a:effectLst/>
                          <a:latin typeface="arial" panose="020B0604020202020204" pitchFamily="34" charset="0"/>
                        </a:rPr>
                        <a:t>), conforme, [do] que, quanto (depois de </a:t>
                      </a:r>
                      <a:r>
                        <a:rPr lang="pt-BR" sz="1000" b="0" i="1">
                          <a:effectLst/>
                          <a:latin typeface="arial" panose="020B0604020202020204" pitchFamily="34" charset="0"/>
                        </a:rPr>
                        <a:t>tanto</a:t>
                      </a:r>
                      <a:r>
                        <a:rPr lang="pt-BR" sz="1000" b="0">
                          <a:effectLst/>
                          <a:latin typeface="arial" panose="020B0604020202020204" pitchFamily="34" charset="0"/>
                        </a:rPr>
                        <a:t>), bem como, assim como, como se, ao passo que mais/ menos do que, tão/tanto…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288340750"/>
                  </a:ext>
                </a:extLst>
              </a:tr>
            </a:tbl>
          </a:graphicData>
        </a:graphic>
      </p:graphicFrame>
      <p:graphicFrame>
        <p:nvGraphicFramePr>
          <p:cNvPr id="15" name="Tabela 1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290564789"/>
                    </a:ext>
                  </a:extLst>
                </a:gridCol>
              </a:tblGrid>
              <a:tr h="241733">
                <a:tc>
                  <a:txBody>
                    <a:bodyPr/>
                    <a:lstStyle/>
                    <a:p>
                      <a:pPr algn="just" fontAlgn="t">
                        <a:spcAft>
                          <a:spcPts val="0"/>
                        </a:spcAft>
                      </a:pPr>
                      <a:r>
                        <a:rPr lang="pt-BR" sz="1000" b="0" dirty="0">
                          <a:effectLst/>
                          <a:latin typeface="arial" panose="020B0604020202020204" pitchFamily="34" charset="0"/>
                        </a:rPr>
                        <a:t>para, que, se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7168844"/>
                  </a:ext>
                </a:extLst>
              </a:tr>
            </a:tbl>
          </a:graphicData>
        </a:graphic>
      </p:graphicFrame>
      <p:sp>
        <p:nvSpPr>
          <p:cNvPr id="16" name="Rectangle 1"/>
          <p:cNvSpPr>
            <a:spLocks noChangeArrowheads="1"/>
          </p:cNvSpPr>
          <p:nvPr/>
        </p:nvSpPr>
        <p:spPr bwMode="auto">
          <a:xfrm>
            <a:off x="313368" y="771003"/>
            <a:ext cx="8494301" cy="449353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pt-BR" sz="2200" dirty="0"/>
              <a:t>2. Reescreva as frases a seguir e verifique quais termos podem ser retirados sem que ocorra prejuízo da ideia central. </a:t>
            </a:r>
          </a:p>
          <a:p>
            <a:pPr marL="457200" lvl="0" indent="-457200" defTabSz="914400">
              <a:buAutoNum type="alphaLcParenR"/>
            </a:pPr>
            <a:r>
              <a:rPr lang="pt-BR" sz="2200" dirty="0"/>
              <a:t>Os candidatos ao concurso precisam fazer uma fila para receberem uma guia de pagamento com a qual devem comparecer à agência do banco a fim de pagarem suas inscrições. </a:t>
            </a:r>
          </a:p>
          <a:p>
            <a:pPr marL="457200" lvl="0" indent="-457200" defTabSz="914400">
              <a:buAutoNum type="alphaLcParenR"/>
            </a:pPr>
            <a:r>
              <a:rPr lang="pt-BR" sz="2200" dirty="0"/>
              <a:t>b) É preciso que todos os alunos, organizadamente, saiam da sala de aula para que ela fique vazia a fim de que uma outra turma de alunos da escola possa assistir à próxima aula. </a:t>
            </a:r>
          </a:p>
          <a:p>
            <a:pPr marL="457200" lvl="0" indent="-457200" defTabSz="914400">
              <a:buAutoNum type="alphaLcParenR"/>
            </a:pPr>
            <a:r>
              <a:rPr lang="pt-BR" sz="2200" dirty="0"/>
              <a:t>c) Todo aquele material de escritório que já recebemos (papel sulfite, lápis, tinta de impressora, bobina para fax) deve ser guardado como de costume nas prateleiras das estantes do nosso almoxarifado. </a:t>
            </a:r>
            <a:endParaRPr kumimoji="0" lang="pt-BR" altLang="pt-BR" sz="2200" b="0" i="0" u="none" strike="noStrike" cap="none" normalizeH="0" baseline="0" dirty="0">
              <a:ln>
                <a:noFill/>
              </a:ln>
              <a:effectLst/>
            </a:endParaRPr>
          </a:p>
        </p:txBody>
      </p:sp>
      <p:sp>
        <p:nvSpPr>
          <p:cNvPr id="18" name="CaixaDeTexto 17"/>
          <p:cNvSpPr txBox="1"/>
          <p:nvPr/>
        </p:nvSpPr>
        <p:spPr>
          <a:xfrm>
            <a:off x="7774651" y="6545034"/>
            <a:ext cx="1369349" cy="276999"/>
          </a:xfrm>
          <a:prstGeom prst="rect">
            <a:avLst/>
          </a:prstGeom>
          <a:noFill/>
        </p:spPr>
        <p:txBody>
          <a:bodyPr wrap="none" rtlCol="0">
            <a:spAutoFit/>
          </a:bodyPr>
          <a:lstStyle/>
          <a:p>
            <a:r>
              <a:rPr lang="pt-BR" sz="1200" dirty="0">
                <a:solidFill>
                  <a:schemeClr val="bg1"/>
                </a:solidFill>
              </a:rPr>
              <a:t>Profa. Aurora Seles</a:t>
            </a:r>
          </a:p>
        </p:txBody>
      </p:sp>
    </p:spTree>
    <p:extLst>
      <p:ext uri="{BB962C8B-B14F-4D97-AF65-F5344CB8AC3E}">
        <p14:creationId xmlns:p14="http://schemas.microsoft.com/office/powerpoint/2010/main" val="3529508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115365582"/>
                    </a:ext>
                  </a:extLst>
                </a:gridCol>
              </a:tblGrid>
              <a:tr h="241733">
                <a:tc>
                  <a:txBody>
                    <a:bodyPr/>
                    <a:lstStyle/>
                    <a:p>
                      <a:pPr algn="just" fontAlgn="t">
                        <a:spcAft>
                          <a:spcPts val="0"/>
                        </a:spcAft>
                      </a:pPr>
                      <a:r>
                        <a:rPr lang="pt-BR" sz="1000" b="0">
                          <a:effectLst/>
                          <a:latin typeface="arial" panose="020B0604020202020204" pitchFamily="34" charset="0"/>
                        </a:rPr>
                        <a:t>e , nem, nem… nem, não só… mas também, não só… como também, 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37793291"/>
                  </a:ext>
                </a:extLst>
              </a:tr>
            </a:tbl>
          </a:graphicData>
        </a:graphic>
      </p:graphicFrame>
      <p:graphicFrame>
        <p:nvGraphicFramePr>
          <p:cNvPr id="4" name="Tabela 3"/>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884987342"/>
                    </a:ext>
                  </a:extLst>
                </a:gridCol>
              </a:tblGrid>
              <a:tr h="241733">
                <a:tc>
                  <a:txBody>
                    <a:bodyPr/>
                    <a:lstStyle/>
                    <a:p>
                      <a:pPr algn="just" fontAlgn="t">
                        <a:spcAft>
                          <a:spcPts val="0"/>
                        </a:spcAft>
                      </a:pPr>
                      <a:r>
                        <a:rPr lang="pt-BR" sz="1000" b="0">
                          <a:effectLst/>
                          <a:latin typeface="arial" panose="020B0604020202020204" pitchFamily="34" charset="0"/>
                        </a:rPr>
                        <a:t>mas, contudo, todavia, porém, no entanto, não obstante, ainda assim, apesar disso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541595549"/>
                  </a:ext>
                </a:extLst>
              </a:tr>
            </a:tbl>
          </a:graphicData>
        </a:graphic>
      </p:graphicFrame>
      <p:graphicFrame>
        <p:nvGraphicFramePr>
          <p:cNvPr id="5" name="Tabela 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962494050"/>
                    </a:ext>
                  </a:extLst>
                </a:gridCol>
              </a:tblGrid>
              <a:tr h="241733">
                <a:tc>
                  <a:txBody>
                    <a:bodyPr/>
                    <a:lstStyle/>
                    <a:p>
                      <a:pPr algn="just" fontAlgn="t">
                        <a:spcAft>
                          <a:spcPts val="0"/>
                        </a:spcAft>
                      </a:pPr>
                      <a:r>
                        <a:rPr lang="pt-BR" sz="1000" b="0">
                          <a:effectLst/>
                          <a:latin typeface="arial" panose="020B0604020202020204" pitchFamily="34" charset="0"/>
                        </a:rPr>
                        <a:t>pois, portanto, logo, assim, por conseguinte, por consequência, por 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71055980"/>
                  </a:ext>
                </a:extLst>
              </a:tr>
            </a:tbl>
          </a:graphicData>
        </a:graphic>
      </p:graphicFrame>
      <p:graphicFrame>
        <p:nvGraphicFramePr>
          <p:cNvPr id="6" name="Tabela 5"/>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300963471"/>
                    </a:ext>
                  </a:extLst>
                </a:gridCol>
              </a:tblGrid>
              <a:tr h="241733">
                <a:tc>
                  <a:txBody>
                    <a:bodyPr/>
                    <a:lstStyle/>
                    <a:p>
                      <a:pPr algn="just" fontAlgn="t">
                        <a:spcAft>
                          <a:spcPts val="0"/>
                        </a:spcAft>
                      </a:pPr>
                      <a:r>
                        <a:rPr lang="pt-BR" sz="1000" b="0">
                          <a:effectLst/>
                          <a:latin typeface="arial" panose="020B0604020202020204" pitchFamily="34" charset="0"/>
                        </a:rPr>
                        <a:t>ou, ou…ou, quer…quer, seja…seja, ora…ora, já...já, nem...nem</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087968444"/>
                  </a:ext>
                </a:extLst>
              </a:tr>
            </a:tbl>
          </a:graphicData>
        </a:graphic>
      </p:graphicFrame>
      <p:graphicFrame>
        <p:nvGraphicFramePr>
          <p:cNvPr id="7" name="Tabela 6"/>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404188844"/>
                    </a:ext>
                  </a:extLst>
                </a:gridCol>
              </a:tblGrid>
              <a:tr h="241733">
                <a:tc>
                  <a:txBody>
                    <a:bodyPr/>
                    <a:lstStyle/>
                    <a:p>
                      <a:pPr algn="just" fontAlgn="t">
                        <a:spcAft>
                          <a:spcPts val="0"/>
                        </a:spcAft>
                      </a:pPr>
                      <a:r>
                        <a:rPr lang="pt-BR" sz="1000" b="0">
                          <a:effectLst/>
                          <a:latin typeface="arial" panose="020B0604020202020204" pitchFamily="34" charset="0"/>
                        </a:rPr>
                        <a:t>pois, que, porquanto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625658031"/>
                  </a:ext>
                </a:extLst>
              </a:tr>
            </a:tbl>
          </a:graphicData>
        </a:graphic>
      </p:graphicFrame>
      <p:graphicFrame>
        <p:nvGraphicFramePr>
          <p:cNvPr id="8" name="Tabela 7"/>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059835670"/>
                    </a:ext>
                  </a:extLst>
                </a:gridCol>
              </a:tblGrid>
              <a:tr h="241733">
                <a:tc>
                  <a:txBody>
                    <a:bodyPr/>
                    <a:lstStyle/>
                    <a:p>
                      <a:pPr algn="just" fontAlgn="t">
                        <a:spcAft>
                          <a:spcPts val="0"/>
                        </a:spcAft>
                      </a:pPr>
                      <a:r>
                        <a:rPr lang="pt-BR" sz="1000" b="0">
                          <a:effectLst/>
                          <a:latin typeface="arial" panose="020B0604020202020204" pitchFamily="34" charset="0"/>
                        </a:rPr>
                        <a:t>porque, como, porquanto, pois, que, pois que, dado que, uma vez que, visto que, já que, tanto mais que, pelo muito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32342300"/>
                  </a:ext>
                </a:extLst>
              </a:tr>
            </a:tbl>
          </a:graphicData>
        </a:graphic>
      </p:graphicFrame>
      <p:graphicFrame>
        <p:nvGraphicFramePr>
          <p:cNvPr id="9" name="Tabela 8"/>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2933364673"/>
                    </a:ext>
                  </a:extLst>
                </a:gridCol>
              </a:tblGrid>
              <a:tr h="398149">
                <a:tc>
                  <a:txBody>
                    <a:bodyPr/>
                    <a:lstStyle/>
                    <a:p>
                      <a:pPr algn="just" fontAlgn="t">
                        <a:spcAft>
                          <a:spcPts val="0"/>
                        </a:spcAft>
                      </a:pPr>
                      <a:r>
                        <a:rPr lang="pt-BR" sz="1000" b="0">
                          <a:effectLst/>
                          <a:latin typeface="arial" panose="020B0604020202020204" pitchFamily="34" charset="0"/>
                        </a:rPr>
                        <a:t>quando, enquanto, apenas, mal, logo que, depois que, antes que, até que, sempre que, todas as vezes que, agora que, cada vez que, assim que, à medida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263680949"/>
                  </a:ext>
                </a:extLst>
              </a:tr>
            </a:tbl>
          </a:graphicData>
        </a:graphic>
      </p:graphicFrame>
      <p:graphicFrame>
        <p:nvGraphicFramePr>
          <p:cNvPr id="10" name="Tabela 9"/>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67472353"/>
                    </a:ext>
                  </a:extLst>
                </a:gridCol>
              </a:tblGrid>
              <a:tr h="241733">
                <a:tc>
                  <a:txBody>
                    <a:bodyPr/>
                    <a:lstStyle/>
                    <a:p>
                      <a:pPr algn="just" fontAlgn="t">
                        <a:spcAft>
                          <a:spcPts val="0"/>
                        </a:spcAft>
                      </a:pPr>
                      <a:r>
                        <a:rPr lang="pt-BR" sz="1000" b="0">
                          <a:effectLst/>
                          <a:latin typeface="arial" panose="020B0604020202020204" pitchFamily="34" charset="0"/>
                        </a:rPr>
                        <a:t>para, para que, de modo a que, de forma a que, a fim de, por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02964390"/>
                  </a:ext>
                </a:extLst>
              </a:tr>
            </a:tbl>
          </a:graphicData>
        </a:graphic>
      </p:graphicFrame>
      <p:graphicFrame>
        <p:nvGraphicFramePr>
          <p:cNvPr id="11" name="Tabela 10"/>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642161645"/>
                    </a:ext>
                  </a:extLst>
                </a:gridCol>
              </a:tblGrid>
              <a:tr h="241733">
                <a:tc>
                  <a:txBody>
                    <a:bodyPr/>
                    <a:lstStyle/>
                    <a:p>
                      <a:pPr algn="just" fontAlgn="t">
                        <a:spcAft>
                          <a:spcPts val="0"/>
                        </a:spcAft>
                      </a:pPr>
                      <a:r>
                        <a:rPr lang="pt-BR" sz="1000" b="0">
                          <a:effectLst/>
                          <a:latin typeface="arial" panose="020B0604020202020204" pitchFamily="34" charset="0"/>
                        </a:rPr>
                        <a:t>se, caso, desde que, contanto que, salvo se, exceto se, a menos que, a não ser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107301842"/>
                  </a:ext>
                </a:extLst>
              </a:tr>
            </a:tbl>
          </a:graphicData>
        </a:graphic>
      </p:graphicFrame>
      <p:graphicFrame>
        <p:nvGraphicFramePr>
          <p:cNvPr id="12" name="Tabela 11"/>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3046889103"/>
                    </a:ext>
                  </a:extLst>
                </a:gridCol>
              </a:tblGrid>
              <a:tr h="398149">
                <a:tc>
                  <a:txBody>
                    <a:bodyPr/>
                    <a:lstStyle/>
                    <a:p>
                      <a:pPr algn="just" fontAlgn="t">
                        <a:spcAft>
                          <a:spcPts val="0"/>
                        </a:spcAft>
                      </a:pPr>
                      <a:r>
                        <a:rPr lang="pt-BR" sz="1000" b="0">
                          <a:effectLst/>
                          <a:latin typeface="arial" panose="020B0604020202020204" pitchFamily="34" charset="0"/>
                        </a:rPr>
                        <a:t>embora, conquanto, que, malgrado, ainda que, mesmo que/se, posto que, se bem que, por mais que, por menos que, ainda quando, sem que, nem que, não obstante, apesar de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65480972"/>
                  </a:ext>
                </a:extLst>
              </a:tr>
            </a:tbl>
          </a:graphicData>
        </a:graphic>
      </p:graphicFrame>
      <p:graphicFrame>
        <p:nvGraphicFramePr>
          <p:cNvPr id="13" name="Tabela 1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418647970"/>
                    </a:ext>
                  </a:extLst>
                </a:gridCol>
              </a:tblGrid>
              <a:tr h="241733">
                <a:tc>
                  <a:txBody>
                    <a:bodyPr/>
                    <a:lstStyle/>
                    <a:p>
                      <a:pPr algn="just" fontAlgn="t">
                        <a:spcAft>
                          <a:spcPts val="0"/>
                        </a:spcAft>
                      </a:pPr>
                      <a:r>
                        <a:rPr lang="pt-BR" sz="1000" b="0">
                          <a:effectLst/>
                          <a:latin typeface="arial" panose="020B0604020202020204" pitchFamily="34" charset="0"/>
                        </a:rPr>
                        <a:t>que (depois de </a:t>
                      </a:r>
                      <a:r>
                        <a:rPr lang="pt-BR" sz="1000" b="0" i="1">
                          <a:effectLst/>
                          <a:latin typeface="arial" panose="020B0604020202020204" pitchFamily="34" charset="0"/>
                        </a:rPr>
                        <a:t>tal, tanto, tamanho, tão, de tal maneira, de tal modo</a:t>
                      </a:r>
                      <a:r>
                        <a:rPr lang="pt-BR" sz="1000" b="0">
                          <a:effectLst/>
                          <a:latin typeface="arial" panose="020B0604020202020204" pitchFamily="34" charset="0"/>
                        </a:rPr>
                        <a:t>), de modo que, de sorte que, de maneira que, de forma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03803296"/>
                  </a:ext>
                </a:extLst>
              </a:tr>
            </a:tbl>
          </a:graphicData>
        </a:graphic>
      </p:graphicFrame>
      <p:graphicFrame>
        <p:nvGraphicFramePr>
          <p:cNvPr id="14" name="Tabela 13"/>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1848144879"/>
                    </a:ext>
                  </a:extLst>
                </a:gridCol>
              </a:tblGrid>
              <a:tr h="398149">
                <a:tc>
                  <a:txBody>
                    <a:bodyPr/>
                    <a:lstStyle/>
                    <a:p>
                      <a:pPr algn="just" fontAlgn="t">
                        <a:spcAft>
                          <a:spcPts val="0"/>
                        </a:spcAft>
                      </a:pPr>
                      <a:r>
                        <a:rPr lang="pt-BR" sz="1000" b="0">
                          <a:effectLst/>
                          <a:latin typeface="arial" panose="020B0604020202020204" pitchFamily="34" charset="0"/>
                        </a:rPr>
                        <a:t>como, segundo, qual (depois de </a:t>
                      </a:r>
                      <a:r>
                        <a:rPr lang="pt-BR" sz="1000" b="0" i="1">
                          <a:effectLst/>
                          <a:latin typeface="arial" panose="020B0604020202020204" pitchFamily="34" charset="0"/>
                        </a:rPr>
                        <a:t>tal</a:t>
                      </a:r>
                      <a:r>
                        <a:rPr lang="pt-BR" sz="1000" b="0">
                          <a:effectLst/>
                          <a:latin typeface="arial" panose="020B0604020202020204" pitchFamily="34" charset="0"/>
                        </a:rPr>
                        <a:t>), conforme, [do] que, quanto (depois de </a:t>
                      </a:r>
                      <a:r>
                        <a:rPr lang="pt-BR" sz="1000" b="0" i="1">
                          <a:effectLst/>
                          <a:latin typeface="arial" panose="020B0604020202020204" pitchFamily="34" charset="0"/>
                        </a:rPr>
                        <a:t>tanto</a:t>
                      </a:r>
                      <a:r>
                        <a:rPr lang="pt-BR" sz="1000" b="0">
                          <a:effectLst/>
                          <a:latin typeface="arial" panose="020B0604020202020204" pitchFamily="34" charset="0"/>
                        </a:rPr>
                        <a:t>), bem como, assim como, como se, ao passo que mais/ menos do que, tão/tanto…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288340750"/>
                  </a:ext>
                </a:extLst>
              </a:tr>
            </a:tbl>
          </a:graphicData>
        </a:graphic>
      </p:graphicFrame>
      <p:graphicFrame>
        <p:nvGraphicFramePr>
          <p:cNvPr id="15" name="Tabela 1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290564789"/>
                    </a:ext>
                  </a:extLst>
                </a:gridCol>
              </a:tblGrid>
              <a:tr h="241733">
                <a:tc>
                  <a:txBody>
                    <a:bodyPr/>
                    <a:lstStyle/>
                    <a:p>
                      <a:pPr algn="just" fontAlgn="t">
                        <a:spcAft>
                          <a:spcPts val="0"/>
                        </a:spcAft>
                      </a:pPr>
                      <a:r>
                        <a:rPr lang="pt-BR" sz="1000" b="0" dirty="0">
                          <a:effectLst/>
                          <a:latin typeface="arial" panose="020B0604020202020204" pitchFamily="34" charset="0"/>
                        </a:rPr>
                        <a:t>para, que, se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7168844"/>
                  </a:ext>
                </a:extLst>
              </a:tr>
            </a:tbl>
          </a:graphicData>
        </a:graphic>
      </p:graphicFrame>
      <p:sp>
        <p:nvSpPr>
          <p:cNvPr id="16" name="Rectangle 1"/>
          <p:cNvSpPr>
            <a:spLocks noChangeArrowheads="1"/>
          </p:cNvSpPr>
          <p:nvPr/>
        </p:nvSpPr>
        <p:spPr bwMode="auto">
          <a:xfrm>
            <a:off x="313368" y="1218498"/>
            <a:ext cx="8494301" cy="313932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pt-BR" sz="2200" dirty="0"/>
              <a:t>4. Reescreva o texto a seguir evitando a repetição da palavra Brasil, a fim de garantir-lhe uma melhor construção. </a:t>
            </a:r>
          </a:p>
          <a:p>
            <a:pPr lvl="0" defTabSz="914400"/>
            <a:endParaRPr lang="pt-BR" sz="2200" dirty="0"/>
          </a:p>
          <a:p>
            <a:pPr lvl="0" defTabSz="914400"/>
            <a:r>
              <a:rPr lang="pt-BR" sz="2200" dirty="0"/>
              <a:t>O </a:t>
            </a:r>
            <a:r>
              <a:rPr lang="pt-BR" sz="2200" b="1" u="sng" dirty="0"/>
              <a:t>Brasil</a:t>
            </a:r>
            <a:r>
              <a:rPr lang="pt-BR" sz="2200" dirty="0"/>
              <a:t> é um país rico pelas suas reservas naturais. O </a:t>
            </a:r>
            <a:r>
              <a:rPr lang="pt-BR" sz="2200" b="1" u="sng" dirty="0"/>
              <a:t>Brasil</a:t>
            </a:r>
            <a:r>
              <a:rPr lang="pt-BR" sz="2200" dirty="0"/>
              <a:t> possui a maior floresta, de onde se extraem as matérias-primas de exportação. O </a:t>
            </a:r>
            <a:r>
              <a:rPr lang="pt-BR" sz="2200" b="1" u="sng" dirty="0"/>
              <a:t>Brasil</a:t>
            </a:r>
            <a:r>
              <a:rPr lang="pt-BR" sz="2200" dirty="0"/>
              <a:t> abriga, nessa região, habitantes das mais diferentes etnias, religiões e crenças. Falar do </a:t>
            </a:r>
            <a:r>
              <a:rPr lang="pt-BR" sz="2200" b="1" u="sng" dirty="0"/>
              <a:t>Brasil</a:t>
            </a:r>
            <a:r>
              <a:rPr lang="pt-BR" sz="2200" dirty="0"/>
              <a:t> implica valorizar o seu povo que, mesmo nas adversidades, consegue ser criativo. </a:t>
            </a:r>
            <a:endParaRPr kumimoji="0" lang="pt-BR" altLang="pt-BR" sz="2200" b="0" i="0" u="none" strike="noStrike" cap="none" normalizeH="0" baseline="0" dirty="0">
              <a:ln>
                <a:noFill/>
              </a:ln>
              <a:effectLst/>
            </a:endParaRPr>
          </a:p>
        </p:txBody>
      </p:sp>
      <p:sp>
        <p:nvSpPr>
          <p:cNvPr id="18" name="CaixaDeTexto 17"/>
          <p:cNvSpPr txBox="1"/>
          <p:nvPr/>
        </p:nvSpPr>
        <p:spPr>
          <a:xfrm>
            <a:off x="7774651" y="6545034"/>
            <a:ext cx="1369349" cy="276999"/>
          </a:xfrm>
          <a:prstGeom prst="rect">
            <a:avLst/>
          </a:prstGeom>
          <a:noFill/>
        </p:spPr>
        <p:txBody>
          <a:bodyPr wrap="none" rtlCol="0">
            <a:spAutoFit/>
          </a:bodyPr>
          <a:lstStyle/>
          <a:p>
            <a:r>
              <a:rPr lang="pt-BR" sz="1200" dirty="0">
                <a:solidFill>
                  <a:schemeClr val="bg1"/>
                </a:solidFill>
              </a:rPr>
              <a:t>Profa. Aurora Seles</a:t>
            </a:r>
          </a:p>
        </p:txBody>
      </p:sp>
    </p:spTree>
    <p:extLst>
      <p:ext uri="{BB962C8B-B14F-4D97-AF65-F5344CB8AC3E}">
        <p14:creationId xmlns:p14="http://schemas.microsoft.com/office/powerpoint/2010/main" val="306364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115365582"/>
                    </a:ext>
                  </a:extLst>
                </a:gridCol>
              </a:tblGrid>
              <a:tr h="241733">
                <a:tc>
                  <a:txBody>
                    <a:bodyPr/>
                    <a:lstStyle/>
                    <a:p>
                      <a:pPr algn="just" fontAlgn="t">
                        <a:spcAft>
                          <a:spcPts val="0"/>
                        </a:spcAft>
                      </a:pPr>
                      <a:r>
                        <a:rPr lang="pt-BR" sz="1000" b="0">
                          <a:effectLst/>
                          <a:latin typeface="arial" panose="020B0604020202020204" pitchFamily="34" charset="0"/>
                        </a:rPr>
                        <a:t>e , nem, nem… nem, não só… mas também, não só… como também, 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37793291"/>
                  </a:ext>
                </a:extLst>
              </a:tr>
            </a:tbl>
          </a:graphicData>
        </a:graphic>
      </p:graphicFrame>
      <p:graphicFrame>
        <p:nvGraphicFramePr>
          <p:cNvPr id="4" name="Tabela 3"/>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884987342"/>
                    </a:ext>
                  </a:extLst>
                </a:gridCol>
              </a:tblGrid>
              <a:tr h="241733">
                <a:tc>
                  <a:txBody>
                    <a:bodyPr/>
                    <a:lstStyle/>
                    <a:p>
                      <a:pPr algn="just" fontAlgn="t">
                        <a:spcAft>
                          <a:spcPts val="0"/>
                        </a:spcAft>
                      </a:pPr>
                      <a:r>
                        <a:rPr lang="pt-BR" sz="1000" b="0">
                          <a:effectLst/>
                          <a:latin typeface="arial" panose="020B0604020202020204" pitchFamily="34" charset="0"/>
                        </a:rPr>
                        <a:t>mas, contudo, todavia, porém, no entanto, não obstante, ainda assim, apesar disso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541595549"/>
                  </a:ext>
                </a:extLst>
              </a:tr>
            </a:tbl>
          </a:graphicData>
        </a:graphic>
      </p:graphicFrame>
      <p:graphicFrame>
        <p:nvGraphicFramePr>
          <p:cNvPr id="5" name="Tabela 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962494050"/>
                    </a:ext>
                  </a:extLst>
                </a:gridCol>
              </a:tblGrid>
              <a:tr h="241733">
                <a:tc>
                  <a:txBody>
                    <a:bodyPr/>
                    <a:lstStyle/>
                    <a:p>
                      <a:pPr algn="just" fontAlgn="t">
                        <a:spcAft>
                          <a:spcPts val="0"/>
                        </a:spcAft>
                      </a:pPr>
                      <a:r>
                        <a:rPr lang="pt-BR" sz="1000" b="0">
                          <a:effectLst/>
                          <a:latin typeface="arial" panose="020B0604020202020204" pitchFamily="34" charset="0"/>
                        </a:rPr>
                        <a:t>pois, portanto, logo, assim, por conseguinte, por consequência, por 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71055980"/>
                  </a:ext>
                </a:extLst>
              </a:tr>
            </a:tbl>
          </a:graphicData>
        </a:graphic>
      </p:graphicFrame>
      <p:graphicFrame>
        <p:nvGraphicFramePr>
          <p:cNvPr id="6" name="Tabela 5"/>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300963471"/>
                    </a:ext>
                  </a:extLst>
                </a:gridCol>
              </a:tblGrid>
              <a:tr h="241733">
                <a:tc>
                  <a:txBody>
                    <a:bodyPr/>
                    <a:lstStyle/>
                    <a:p>
                      <a:pPr algn="just" fontAlgn="t">
                        <a:spcAft>
                          <a:spcPts val="0"/>
                        </a:spcAft>
                      </a:pPr>
                      <a:r>
                        <a:rPr lang="pt-BR" sz="1000" b="0">
                          <a:effectLst/>
                          <a:latin typeface="arial" panose="020B0604020202020204" pitchFamily="34" charset="0"/>
                        </a:rPr>
                        <a:t>ou, ou…ou, quer…quer, seja…seja, ora…ora, já...já, nem...nem</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087968444"/>
                  </a:ext>
                </a:extLst>
              </a:tr>
            </a:tbl>
          </a:graphicData>
        </a:graphic>
      </p:graphicFrame>
      <p:graphicFrame>
        <p:nvGraphicFramePr>
          <p:cNvPr id="7" name="Tabela 6"/>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404188844"/>
                    </a:ext>
                  </a:extLst>
                </a:gridCol>
              </a:tblGrid>
              <a:tr h="241733">
                <a:tc>
                  <a:txBody>
                    <a:bodyPr/>
                    <a:lstStyle/>
                    <a:p>
                      <a:pPr algn="just" fontAlgn="t">
                        <a:spcAft>
                          <a:spcPts val="0"/>
                        </a:spcAft>
                      </a:pPr>
                      <a:r>
                        <a:rPr lang="pt-BR" sz="1000" b="0">
                          <a:effectLst/>
                          <a:latin typeface="arial" panose="020B0604020202020204" pitchFamily="34" charset="0"/>
                        </a:rPr>
                        <a:t>pois, que, porquanto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625658031"/>
                  </a:ext>
                </a:extLst>
              </a:tr>
            </a:tbl>
          </a:graphicData>
        </a:graphic>
      </p:graphicFrame>
      <p:graphicFrame>
        <p:nvGraphicFramePr>
          <p:cNvPr id="8" name="Tabela 7"/>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059835670"/>
                    </a:ext>
                  </a:extLst>
                </a:gridCol>
              </a:tblGrid>
              <a:tr h="241733">
                <a:tc>
                  <a:txBody>
                    <a:bodyPr/>
                    <a:lstStyle/>
                    <a:p>
                      <a:pPr algn="just" fontAlgn="t">
                        <a:spcAft>
                          <a:spcPts val="0"/>
                        </a:spcAft>
                      </a:pPr>
                      <a:r>
                        <a:rPr lang="pt-BR" sz="1000" b="0">
                          <a:effectLst/>
                          <a:latin typeface="arial" panose="020B0604020202020204" pitchFamily="34" charset="0"/>
                        </a:rPr>
                        <a:t>porque, como, porquanto, pois, que, pois que, dado que, uma vez que, visto que, já que, tanto mais que, pelo muito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32342300"/>
                  </a:ext>
                </a:extLst>
              </a:tr>
            </a:tbl>
          </a:graphicData>
        </a:graphic>
      </p:graphicFrame>
      <p:graphicFrame>
        <p:nvGraphicFramePr>
          <p:cNvPr id="9" name="Tabela 8"/>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2933364673"/>
                    </a:ext>
                  </a:extLst>
                </a:gridCol>
              </a:tblGrid>
              <a:tr h="398149">
                <a:tc>
                  <a:txBody>
                    <a:bodyPr/>
                    <a:lstStyle/>
                    <a:p>
                      <a:pPr algn="just" fontAlgn="t">
                        <a:spcAft>
                          <a:spcPts val="0"/>
                        </a:spcAft>
                      </a:pPr>
                      <a:r>
                        <a:rPr lang="pt-BR" sz="1000" b="0">
                          <a:effectLst/>
                          <a:latin typeface="arial" panose="020B0604020202020204" pitchFamily="34" charset="0"/>
                        </a:rPr>
                        <a:t>quando, enquanto, apenas, mal, logo que, depois que, antes que, até que, sempre que, todas as vezes que, agora que, cada vez que, assim que, à medida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263680949"/>
                  </a:ext>
                </a:extLst>
              </a:tr>
            </a:tbl>
          </a:graphicData>
        </a:graphic>
      </p:graphicFrame>
      <p:graphicFrame>
        <p:nvGraphicFramePr>
          <p:cNvPr id="10" name="Tabela 9"/>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67472353"/>
                    </a:ext>
                  </a:extLst>
                </a:gridCol>
              </a:tblGrid>
              <a:tr h="241733">
                <a:tc>
                  <a:txBody>
                    <a:bodyPr/>
                    <a:lstStyle/>
                    <a:p>
                      <a:pPr algn="just" fontAlgn="t">
                        <a:spcAft>
                          <a:spcPts val="0"/>
                        </a:spcAft>
                      </a:pPr>
                      <a:r>
                        <a:rPr lang="pt-BR" sz="1000" b="0">
                          <a:effectLst/>
                          <a:latin typeface="arial" panose="020B0604020202020204" pitchFamily="34" charset="0"/>
                        </a:rPr>
                        <a:t>para, para que, de modo a que, de forma a que, a fim de, por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02964390"/>
                  </a:ext>
                </a:extLst>
              </a:tr>
            </a:tbl>
          </a:graphicData>
        </a:graphic>
      </p:graphicFrame>
      <p:graphicFrame>
        <p:nvGraphicFramePr>
          <p:cNvPr id="11" name="Tabela 10"/>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642161645"/>
                    </a:ext>
                  </a:extLst>
                </a:gridCol>
              </a:tblGrid>
              <a:tr h="241733">
                <a:tc>
                  <a:txBody>
                    <a:bodyPr/>
                    <a:lstStyle/>
                    <a:p>
                      <a:pPr algn="just" fontAlgn="t">
                        <a:spcAft>
                          <a:spcPts val="0"/>
                        </a:spcAft>
                      </a:pPr>
                      <a:r>
                        <a:rPr lang="pt-BR" sz="1000" b="0">
                          <a:effectLst/>
                          <a:latin typeface="arial" panose="020B0604020202020204" pitchFamily="34" charset="0"/>
                        </a:rPr>
                        <a:t>se, caso, desde que, contanto que, salvo se, exceto se, a menos que, a não ser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107301842"/>
                  </a:ext>
                </a:extLst>
              </a:tr>
            </a:tbl>
          </a:graphicData>
        </a:graphic>
      </p:graphicFrame>
      <p:graphicFrame>
        <p:nvGraphicFramePr>
          <p:cNvPr id="12" name="Tabela 11"/>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3046889103"/>
                    </a:ext>
                  </a:extLst>
                </a:gridCol>
              </a:tblGrid>
              <a:tr h="398149">
                <a:tc>
                  <a:txBody>
                    <a:bodyPr/>
                    <a:lstStyle/>
                    <a:p>
                      <a:pPr algn="just" fontAlgn="t">
                        <a:spcAft>
                          <a:spcPts val="0"/>
                        </a:spcAft>
                      </a:pPr>
                      <a:r>
                        <a:rPr lang="pt-BR" sz="1000" b="0">
                          <a:effectLst/>
                          <a:latin typeface="arial" panose="020B0604020202020204" pitchFamily="34" charset="0"/>
                        </a:rPr>
                        <a:t>embora, conquanto, que, malgrado, ainda que, mesmo que/se, posto que, se bem que, por mais que, por menos que, ainda quando, sem que, nem que, não obstante, apesar de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65480972"/>
                  </a:ext>
                </a:extLst>
              </a:tr>
            </a:tbl>
          </a:graphicData>
        </a:graphic>
      </p:graphicFrame>
      <p:graphicFrame>
        <p:nvGraphicFramePr>
          <p:cNvPr id="13" name="Tabela 1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418647970"/>
                    </a:ext>
                  </a:extLst>
                </a:gridCol>
              </a:tblGrid>
              <a:tr h="241733">
                <a:tc>
                  <a:txBody>
                    <a:bodyPr/>
                    <a:lstStyle/>
                    <a:p>
                      <a:pPr algn="just" fontAlgn="t">
                        <a:spcAft>
                          <a:spcPts val="0"/>
                        </a:spcAft>
                      </a:pPr>
                      <a:r>
                        <a:rPr lang="pt-BR" sz="1000" b="0">
                          <a:effectLst/>
                          <a:latin typeface="arial" panose="020B0604020202020204" pitchFamily="34" charset="0"/>
                        </a:rPr>
                        <a:t>que (depois de </a:t>
                      </a:r>
                      <a:r>
                        <a:rPr lang="pt-BR" sz="1000" b="0" i="1">
                          <a:effectLst/>
                          <a:latin typeface="arial" panose="020B0604020202020204" pitchFamily="34" charset="0"/>
                        </a:rPr>
                        <a:t>tal, tanto, tamanho, tão, de tal maneira, de tal modo</a:t>
                      </a:r>
                      <a:r>
                        <a:rPr lang="pt-BR" sz="1000" b="0">
                          <a:effectLst/>
                          <a:latin typeface="arial" panose="020B0604020202020204" pitchFamily="34" charset="0"/>
                        </a:rPr>
                        <a:t>), de modo que, de sorte que, de maneira que, de forma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03803296"/>
                  </a:ext>
                </a:extLst>
              </a:tr>
            </a:tbl>
          </a:graphicData>
        </a:graphic>
      </p:graphicFrame>
      <p:graphicFrame>
        <p:nvGraphicFramePr>
          <p:cNvPr id="14" name="Tabela 13"/>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1848144879"/>
                    </a:ext>
                  </a:extLst>
                </a:gridCol>
              </a:tblGrid>
              <a:tr h="398149">
                <a:tc>
                  <a:txBody>
                    <a:bodyPr/>
                    <a:lstStyle/>
                    <a:p>
                      <a:pPr algn="just" fontAlgn="t">
                        <a:spcAft>
                          <a:spcPts val="0"/>
                        </a:spcAft>
                      </a:pPr>
                      <a:r>
                        <a:rPr lang="pt-BR" sz="1000" b="0">
                          <a:effectLst/>
                          <a:latin typeface="arial" panose="020B0604020202020204" pitchFamily="34" charset="0"/>
                        </a:rPr>
                        <a:t>como, segundo, qual (depois de </a:t>
                      </a:r>
                      <a:r>
                        <a:rPr lang="pt-BR" sz="1000" b="0" i="1">
                          <a:effectLst/>
                          <a:latin typeface="arial" panose="020B0604020202020204" pitchFamily="34" charset="0"/>
                        </a:rPr>
                        <a:t>tal</a:t>
                      </a:r>
                      <a:r>
                        <a:rPr lang="pt-BR" sz="1000" b="0">
                          <a:effectLst/>
                          <a:latin typeface="arial" panose="020B0604020202020204" pitchFamily="34" charset="0"/>
                        </a:rPr>
                        <a:t>), conforme, [do] que, quanto (depois de </a:t>
                      </a:r>
                      <a:r>
                        <a:rPr lang="pt-BR" sz="1000" b="0" i="1">
                          <a:effectLst/>
                          <a:latin typeface="arial" panose="020B0604020202020204" pitchFamily="34" charset="0"/>
                        </a:rPr>
                        <a:t>tanto</a:t>
                      </a:r>
                      <a:r>
                        <a:rPr lang="pt-BR" sz="1000" b="0">
                          <a:effectLst/>
                          <a:latin typeface="arial" panose="020B0604020202020204" pitchFamily="34" charset="0"/>
                        </a:rPr>
                        <a:t>), bem como, assim como, como se, ao passo que mais/ menos do que, tão/tanto…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288340750"/>
                  </a:ext>
                </a:extLst>
              </a:tr>
            </a:tbl>
          </a:graphicData>
        </a:graphic>
      </p:graphicFrame>
      <p:graphicFrame>
        <p:nvGraphicFramePr>
          <p:cNvPr id="15" name="Tabela 1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290564789"/>
                    </a:ext>
                  </a:extLst>
                </a:gridCol>
              </a:tblGrid>
              <a:tr h="241733">
                <a:tc>
                  <a:txBody>
                    <a:bodyPr/>
                    <a:lstStyle/>
                    <a:p>
                      <a:pPr algn="just" fontAlgn="t">
                        <a:spcAft>
                          <a:spcPts val="0"/>
                        </a:spcAft>
                      </a:pPr>
                      <a:r>
                        <a:rPr lang="pt-BR" sz="1000" b="0" dirty="0">
                          <a:effectLst/>
                          <a:latin typeface="arial" panose="020B0604020202020204" pitchFamily="34" charset="0"/>
                        </a:rPr>
                        <a:t>para, que, se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7168844"/>
                  </a:ext>
                </a:extLst>
              </a:tr>
            </a:tbl>
          </a:graphicData>
        </a:graphic>
      </p:graphicFrame>
      <p:sp>
        <p:nvSpPr>
          <p:cNvPr id="16" name="Rectangle 1"/>
          <p:cNvSpPr>
            <a:spLocks noChangeArrowheads="1"/>
          </p:cNvSpPr>
          <p:nvPr/>
        </p:nvSpPr>
        <p:spPr bwMode="auto">
          <a:xfrm>
            <a:off x="313368" y="1539550"/>
            <a:ext cx="8494301" cy="347787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pt-BR" sz="2200" dirty="0"/>
              <a:t>5. Reescreva o trecho a seguir apenas alterando a ordem, ou seja, respeitando a colocação dos termos da oração, de forma a tornar a leitura mais simples. </a:t>
            </a:r>
          </a:p>
          <a:p>
            <a:pPr lvl="0" defTabSz="914400"/>
            <a:endParaRPr lang="pt-BR" sz="2200" dirty="0"/>
          </a:p>
          <a:p>
            <a:pPr lvl="0" defTabSz="914400"/>
            <a:r>
              <a:rPr lang="pt-BR" sz="2200" dirty="0"/>
              <a:t>“Ao chegar ao ancoradouro, recebeu Alzira Alves Filha um colar indígena feito de escamas de pirarucu e frutos do mar, que estava acompanhada de um grupo de adeptos do Movimento Evangélico União.” </a:t>
            </a:r>
          </a:p>
          <a:p>
            <a:pPr lvl="0" defTabSz="914400"/>
            <a:endParaRPr lang="pt-BR" sz="2200" dirty="0"/>
          </a:p>
          <a:p>
            <a:pPr lvl="0" algn="r" defTabSz="914400"/>
            <a:r>
              <a:rPr lang="pt-BR" dirty="0"/>
              <a:t>(Folha de </a:t>
            </a:r>
            <a:r>
              <a:rPr lang="pt-BR" dirty="0" err="1"/>
              <a:t>S.Paulo</a:t>
            </a:r>
            <a:r>
              <a:rPr lang="pt-BR" dirty="0"/>
              <a:t>, 1992)</a:t>
            </a:r>
            <a:endParaRPr kumimoji="0" lang="pt-BR" altLang="pt-BR" b="0" i="0" u="none" strike="noStrike" cap="none" normalizeH="0" baseline="0" dirty="0">
              <a:ln>
                <a:noFill/>
              </a:ln>
              <a:effectLst/>
            </a:endParaRPr>
          </a:p>
        </p:txBody>
      </p:sp>
      <p:sp>
        <p:nvSpPr>
          <p:cNvPr id="18" name="CaixaDeTexto 17"/>
          <p:cNvSpPr txBox="1"/>
          <p:nvPr/>
        </p:nvSpPr>
        <p:spPr>
          <a:xfrm>
            <a:off x="7774651" y="6545034"/>
            <a:ext cx="1369349" cy="276999"/>
          </a:xfrm>
          <a:prstGeom prst="rect">
            <a:avLst/>
          </a:prstGeom>
          <a:noFill/>
        </p:spPr>
        <p:txBody>
          <a:bodyPr wrap="none" rtlCol="0">
            <a:spAutoFit/>
          </a:bodyPr>
          <a:lstStyle/>
          <a:p>
            <a:r>
              <a:rPr lang="pt-BR" sz="1200" dirty="0">
                <a:solidFill>
                  <a:schemeClr val="bg1"/>
                </a:solidFill>
              </a:rPr>
              <a:t>Profa. Aurora Seles</a:t>
            </a:r>
          </a:p>
        </p:txBody>
      </p:sp>
    </p:spTree>
    <p:extLst>
      <p:ext uri="{BB962C8B-B14F-4D97-AF65-F5344CB8AC3E}">
        <p14:creationId xmlns:p14="http://schemas.microsoft.com/office/powerpoint/2010/main" val="3558904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115365582"/>
                    </a:ext>
                  </a:extLst>
                </a:gridCol>
              </a:tblGrid>
              <a:tr h="241733">
                <a:tc>
                  <a:txBody>
                    <a:bodyPr/>
                    <a:lstStyle/>
                    <a:p>
                      <a:pPr algn="just" fontAlgn="t">
                        <a:spcAft>
                          <a:spcPts val="0"/>
                        </a:spcAft>
                      </a:pPr>
                      <a:r>
                        <a:rPr lang="pt-BR" sz="1000" b="0">
                          <a:effectLst/>
                          <a:latin typeface="arial" panose="020B0604020202020204" pitchFamily="34" charset="0"/>
                        </a:rPr>
                        <a:t>e , nem, nem… nem, não só… mas também, não só… como também, 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37793291"/>
                  </a:ext>
                </a:extLst>
              </a:tr>
            </a:tbl>
          </a:graphicData>
        </a:graphic>
      </p:graphicFrame>
      <p:graphicFrame>
        <p:nvGraphicFramePr>
          <p:cNvPr id="4" name="Tabela 3"/>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884987342"/>
                    </a:ext>
                  </a:extLst>
                </a:gridCol>
              </a:tblGrid>
              <a:tr h="241733">
                <a:tc>
                  <a:txBody>
                    <a:bodyPr/>
                    <a:lstStyle/>
                    <a:p>
                      <a:pPr algn="just" fontAlgn="t">
                        <a:spcAft>
                          <a:spcPts val="0"/>
                        </a:spcAft>
                      </a:pPr>
                      <a:r>
                        <a:rPr lang="pt-BR" sz="1000" b="0">
                          <a:effectLst/>
                          <a:latin typeface="arial" panose="020B0604020202020204" pitchFamily="34" charset="0"/>
                        </a:rPr>
                        <a:t>mas, contudo, todavia, porém, no entanto, não obstante, ainda assim, apesar disso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541595549"/>
                  </a:ext>
                </a:extLst>
              </a:tr>
            </a:tbl>
          </a:graphicData>
        </a:graphic>
      </p:graphicFrame>
      <p:graphicFrame>
        <p:nvGraphicFramePr>
          <p:cNvPr id="5" name="Tabela 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962494050"/>
                    </a:ext>
                  </a:extLst>
                </a:gridCol>
              </a:tblGrid>
              <a:tr h="241733">
                <a:tc>
                  <a:txBody>
                    <a:bodyPr/>
                    <a:lstStyle/>
                    <a:p>
                      <a:pPr algn="just" fontAlgn="t">
                        <a:spcAft>
                          <a:spcPts val="0"/>
                        </a:spcAft>
                      </a:pPr>
                      <a:r>
                        <a:rPr lang="pt-BR" sz="1000" b="0">
                          <a:effectLst/>
                          <a:latin typeface="arial" panose="020B0604020202020204" pitchFamily="34" charset="0"/>
                        </a:rPr>
                        <a:t>pois, portanto, logo, assim, por conseguinte, por consequência, por isso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71055980"/>
                  </a:ext>
                </a:extLst>
              </a:tr>
            </a:tbl>
          </a:graphicData>
        </a:graphic>
      </p:graphicFrame>
      <p:graphicFrame>
        <p:nvGraphicFramePr>
          <p:cNvPr id="6" name="Tabela 5"/>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3300963471"/>
                    </a:ext>
                  </a:extLst>
                </a:gridCol>
              </a:tblGrid>
              <a:tr h="241733">
                <a:tc>
                  <a:txBody>
                    <a:bodyPr/>
                    <a:lstStyle/>
                    <a:p>
                      <a:pPr algn="just" fontAlgn="t">
                        <a:spcAft>
                          <a:spcPts val="0"/>
                        </a:spcAft>
                      </a:pPr>
                      <a:r>
                        <a:rPr lang="pt-BR" sz="1000" b="0">
                          <a:effectLst/>
                          <a:latin typeface="arial" panose="020B0604020202020204" pitchFamily="34" charset="0"/>
                        </a:rPr>
                        <a:t>ou, ou…ou, quer…quer, seja…seja, ora…ora, já...já, nem...nem</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087968444"/>
                  </a:ext>
                </a:extLst>
              </a:tr>
            </a:tbl>
          </a:graphicData>
        </a:graphic>
      </p:graphicFrame>
      <p:graphicFrame>
        <p:nvGraphicFramePr>
          <p:cNvPr id="7" name="Tabela 6"/>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404188844"/>
                    </a:ext>
                  </a:extLst>
                </a:gridCol>
              </a:tblGrid>
              <a:tr h="241733">
                <a:tc>
                  <a:txBody>
                    <a:bodyPr/>
                    <a:lstStyle/>
                    <a:p>
                      <a:pPr algn="just" fontAlgn="t">
                        <a:spcAft>
                          <a:spcPts val="0"/>
                        </a:spcAft>
                      </a:pPr>
                      <a:r>
                        <a:rPr lang="pt-BR" sz="1000" b="0">
                          <a:effectLst/>
                          <a:latin typeface="arial" panose="020B0604020202020204" pitchFamily="34" charset="0"/>
                        </a:rPr>
                        <a:t>pois, que, porquanto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625658031"/>
                  </a:ext>
                </a:extLst>
              </a:tr>
            </a:tbl>
          </a:graphicData>
        </a:graphic>
      </p:graphicFrame>
      <p:graphicFrame>
        <p:nvGraphicFramePr>
          <p:cNvPr id="8" name="Tabela 7"/>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059835670"/>
                    </a:ext>
                  </a:extLst>
                </a:gridCol>
              </a:tblGrid>
              <a:tr h="241733">
                <a:tc>
                  <a:txBody>
                    <a:bodyPr/>
                    <a:lstStyle/>
                    <a:p>
                      <a:pPr algn="just" fontAlgn="t">
                        <a:spcAft>
                          <a:spcPts val="0"/>
                        </a:spcAft>
                      </a:pPr>
                      <a:r>
                        <a:rPr lang="pt-BR" sz="1000" b="0">
                          <a:effectLst/>
                          <a:latin typeface="arial" panose="020B0604020202020204" pitchFamily="34" charset="0"/>
                        </a:rPr>
                        <a:t>porque, como, porquanto, pois, que, pois que, dado que, uma vez que, visto que, já que, tanto mais que, pelo muito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32342300"/>
                  </a:ext>
                </a:extLst>
              </a:tr>
            </a:tbl>
          </a:graphicData>
        </a:graphic>
      </p:graphicFrame>
      <p:graphicFrame>
        <p:nvGraphicFramePr>
          <p:cNvPr id="9" name="Tabela 8"/>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2933364673"/>
                    </a:ext>
                  </a:extLst>
                </a:gridCol>
              </a:tblGrid>
              <a:tr h="398149">
                <a:tc>
                  <a:txBody>
                    <a:bodyPr/>
                    <a:lstStyle/>
                    <a:p>
                      <a:pPr algn="just" fontAlgn="t">
                        <a:spcAft>
                          <a:spcPts val="0"/>
                        </a:spcAft>
                      </a:pPr>
                      <a:r>
                        <a:rPr lang="pt-BR" sz="1000" b="0">
                          <a:effectLst/>
                          <a:latin typeface="arial" panose="020B0604020202020204" pitchFamily="34" charset="0"/>
                        </a:rPr>
                        <a:t>quando, enquanto, apenas, mal, logo que, depois que, antes que, até que, sempre que, todas as vezes que, agora que, cada vez que, assim que, à medida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263680949"/>
                  </a:ext>
                </a:extLst>
              </a:tr>
            </a:tbl>
          </a:graphicData>
        </a:graphic>
      </p:graphicFrame>
      <p:graphicFrame>
        <p:nvGraphicFramePr>
          <p:cNvPr id="10" name="Tabela 9"/>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67472353"/>
                    </a:ext>
                  </a:extLst>
                </a:gridCol>
              </a:tblGrid>
              <a:tr h="241733">
                <a:tc>
                  <a:txBody>
                    <a:bodyPr/>
                    <a:lstStyle/>
                    <a:p>
                      <a:pPr algn="just" fontAlgn="t">
                        <a:spcAft>
                          <a:spcPts val="0"/>
                        </a:spcAft>
                      </a:pPr>
                      <a:r>
                        <a:rPr lang="pt-BR" sz="1000" b="0">
                          <a:effectLst/>
                          <a:latin typeface="arial" panose="020B0604020202020204" pitchFamily="34" charset="0"/>
                        </a:rPr>
                        <a:t>para, para que, de modo a que, de forma a que, a fim de, por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3202964390"/>
                  </a:ext>
                </a:extLst>
              </a:tr>
            </a:tbl>
          </a:graphicData>
        </a:graphic>
      </p:graphicFrame>
      <p:graphicFrame>
        <p:nvGraphicFramePr>
          <p:cNvPr id="11" name="Tabela 10"/>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642161645"/>
                    </a:ext>
                  </a:extLst>
                </a:gridCol>
              </a:tblGrid>
              <a:tr h="241733">
                <a:tc>
                  <a:txBody>
                    <a:bodyPr/>
                    <a:lstStyle/>
                    <a:p>
                      <a:pPr algn="just" fontAlgn="t">
                        <a:spcAft>
                          <a:spcPts val="0"/>
                        </a:spcAft>
                      </a:pPr>
                      <a:r>
                        <a:rPr lang="pt-BR" sz="1000" b="0">
                          <a:effectLst/>
                          <a:latin typeface="arial" panose="020B0604020202020204" pitchFamily="34" charset="0"/>
                        </a:rPr>
                        <a:t>se, caso, desde que, contanto que, salvo se, exceto se, a menos que, a não ser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107301842"/>
                  </a:ext>
                </a:extLst>
              </a:tr>
            </a:tbl>
          </a:graphicData>
        </a:graphic>
      </p:graphicFrame>
      <p:graphicFrame>
        <p:nvGraphicFramePr>
          <p:cNvPr id="12" name="Tabela 11"/>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3046889103"/>
                    </a:ext>
                  </a:extLst>
                </a:gridCol>
              </a:tblGrid>
              <a:tr h="398149">
                <a:tc>
                  <a:txBody>
                    <a:bodyPr/>
                    <a:lstStyle/>
                    <a:p>
                      <a:pPr algn="just" fontAlgn="t">
                        <a:spcAft>
                          <a:spcPts val="0"/>
                        </a:spcAft>
                      </a:pPr>
                      <a:r>
                        <a:rPr lang="pt-BR" sz="1000" b="0">
                          <a:effectLst/>
                          <a:latin typeface="arial" panose="020B0604020202020204" pitchFamily="34" charset="0"/>
                        </a:rPr>
                        <a:t>embora, conquanto, que, malgrado, ainda que, mesmo que/se, posto que, se bem que, por mais que, por menos que, ainda quando, sem que, nem que, não obstante, apesar de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65480972"/>
                  </a:ext>
                </a:extLst>
              </a:tr>
            </a:tbl>
          </a:graphicData>
        </a:graphic>
      </p:graphicFrame>
      <p:graphicFrame>
        <p:nvGraphicFramePr>
          <p:cNvPr id="13" name="Tabela 12"/>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1418647970"/>
                    </a:ext>
                  </a:extLst>
                </a:gridCol>
              </a:tblGrid>
              <a:tr h="241733">
                <a:tc>
                  <a:txBody>
                    <a:bodyPr/>
                    <a:lstStyle/>
                    <a:p>
                      <a:pPr algn="just" fontAlgn="t">
                        <a:spcAft>
                          <a:spcPts val="0"/>
                        </a:spcAft>
                      </a:pPr>
                      <a:r>
                        <a:rPr lang="pt-BR" sz="1000" b="0">
                          <a:effectLst/>
                          <a:latin typeface="arial" panose="020B0604020202020204" pitchFamily="34" charset="0"/>
                        </a:rPr>
                        <a:t>que (depois de </a:t>
                      </a:r>
                      <a:r>
                        <a:rPr lang="pt-BR" sz="1000" b="0" i="1">
                          <a:effectLst/>
                          <a:latin typeface="arial" panose="020B0604020202020204" pitchFamily="34" charset="0"/>
                        </a:rPr>
                        <a:t>tal, tanto, tamanho, tão, de tal maneira, de tal modo</a:t>
                      </a:r>
                      <a:r>
                        <a:rPr lang="pt-BR" sz="1000" b="0">
                          <a:effectLst/>
                          <a:latin typeface="arial" panose="020B0604020202020204" pitchFamily="34" charset="0"/>
                        </a:rPr>
                        <a:t>), de modo que, de sorte que, de maneira que, de forma que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2703803296"/>
                  </a:ext>
                </a:extLst>
              </a:tr>
            </a:tbl>
          </a:graphicData>
        </a:graphic>
      </p:graphicFrame>
      <p:graphicFrame>
        <p:nvGraphicFramePr>
          <p:cNvPr id="14" name="Tabela 13"/>
          <p:cNvGraphicFramePr>
            <a:graphicFrameLocks noGrp="1"/>
          </p:cNvGraphicFramePr>
          <p:nvPr/>
        </p:nvGraphicFramePr>
        <p:xfrm>
          <a:off x="457200" y="3664107"/>
          <a:ext cx="8229600" cy="398149"/>
        </p:xfrm>
        <a:graphic>
          <a:graphicData uri="http://schemas.openxmlformats.org/drawingml/2006/table">
            <a:tbl>
              <a:tblPr/>
              <a:tblGrid>
                <a:gridCol w="8229600">
                  <a:extLst>
                    <a:ext uri="{9D8B030D-6E8A-4147-A177-3AD203B41FA5}">
                      <a16:colId xmlns:a16="http://schemas.microsoft.com/office/drawing/2014/main" val="1848144879"/>
                    </a:ext>
                  </a:extLst>
                </a:gridCol>
              </a:tblGrid>
              <a:tr h="398149">
                <a:tc>
                  <a:txBody>
                    <a:bodyPr/>
                    <a:lstStyle/>
                    <a:p>
                      <a:pPr algn="just" fontAlgn="t">
                        <a:spcAft>
                          <a:spcPts val="0"/>
                        </a:spcAft>
                      </a:pPr>
                      <a:r>
                        <a:rPr lang="pt-BR" sz="1000" b="0">
                          <a:effectLst/>
                          <a:latin typeface="arial" panose="020B0604020202020204" pitchFamily="34" charset="0"/>
                        </a:rPr>
                        <a:t>como, segundo, qual (depois de </a:t>
                      </a:r>
                      <a:r>
                        <a:rPr lang="pt-BR" sz="1000" b="0" i="1">
                          <a:effectLst/>
                          <a:latin typeface="arial" panose="020B0604020202020204" pitchFamily="34" charset="0"/>
                        </a:rPr>
                        <a:t>tal</a:t>
                      </a:r>
                      <a:r>
                        <a:rPr lang="pt-BR" sz="1000" b="0">
                          <a:effectLst/>
                          <a:latin typeface="arial" panose="020B0604020202020204" pitchFamily="34" charset="0"/>
                        </a:rPr>
                        <a:t>), conforme, [do] que, quanto (depois de </a:t>
                      </a:r>
                      <a:r>
                        <a:rPr lang="pt-BR" sz="1000" b="0" i="1">
                          <a:effectLst/>
                          <a:latin typeface="arial" panose="020B0604020202020204" pitchFamily="34" charset="0"/>
                        </a:rPr>
                        <a:t>tanto</a:t>
                      </a:r>
                      <a:r>
                        <a:rPr lang="pt-BR" sz="1000" b="0">
                          <a:effectLst/>
                          <a:latin typeface="arial" panose="020B0604020202020204" pitchFamily="34" charset="0"/>
                        </a:rPr>
                        <a:t>), bem como, assim como, como se, ao passo que mais/ menos do que, tão/tanto… como</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4288340750"/>
                  </a:ext>
                </a:extLst>
              </a:tr>
            </a:tbl>
          </a:graphicData>
        </a:graphic>
      </p:graphicFrame>
      <p:graphicFrame>
        <p:nvGraphicFramePr>
          <p:cNvPr id="15" name="Tabela 14"/>
          <p:cNvGraphicFramePr>
            <a:graphicFrameLocks noGrp="1"/>
          </p:cNvGraphicFramePr>
          <p:nvPr/>
        </p:nvGraphicFramePr>
        <p:xfrm>
          <a:off x="457200" y="3742315"/>
          <a:ext cx="8229600" cy="241733"/>
        </p:xfrm>
        <a:graphic>
          <a:graphicData uri="http://schemas.openxmlformats.org/drawingml/2006/table">
            <a:tbl>
              <a:tblPr/>
              <a:tblGrid>
                <a:gridCol w="8229600">
                  <a:extLst>
                    <a:ext uri="{9D8B030D-6E8A-4147-A177-3AD203B41FA5}">
                      <a16:colId xmlns:a16="http://schemas.microsoft.com/office/drawing/2014/main" val="2290564789"/>
                    </a:ext>
                  </a:extLst>
                </a:gridCol>
              </a:tblGrid>
              <a:tr h="241733">
                <a:tc>
                  <a:txBody>
                    <a:bodyPr/>
                    <a:lstStyle/>
                    <a:p>
                      <a:pPr algn="just" fontAlgn="t">
                        <a:spcAft>
                          <a:spcPts val="0"/>
                        </a:spcAft>
                      </a:pPr>
                      <a:r>
                        <a:rPr lang="pt-BR" sz="1000" b="0" dirty="0">
                          <a:effectLst/>
                          <a:latin typeface="arial" panose="020B0604020202020204" pitchFamily="34" charset="0"/>
                        </a:rPr>
                        <a:t>para, que, se</a:t>
                      </a:r>
                    </a:p>
                  </a:txBody>
                  <a:tcPr marL="63988" marR="63988" marT="42659" marB="42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extLst>
                  <a:ext uri="{0D108BD9-81ED-4DB2-BD59-A6C34878D82A}">
                    <a16:rowId xmlns:a16="http://schemas.microsoft.com/office/drawing/2014/main" val="117168844"/>
                  </a:ext>
                </a:extLst>
              </a:tr>
            </a:tbl>
          </a:graphicData>
        </a:graphic>
      </p:graphicFrame>
      <p:sp>
        <p:nvSpPr>
          <p:cNvPr id="16" name="Rectangle 1"/>
          <p:cNvSpPr>
            <a:spLocks noChangeArrowheads="1"/>
          </p:cNvSpPr>
          <p:nvPr/>
        </p:nvSpPr>
        <p:spPr bwMode="auto">
          <a:xfrm>
            <a:off x="324849" y="285350"/>
            <a:ext cx="8494301" cy="550920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pt-BR" sz="2200" dirty="0"/>
              <a:t>6. Reúna as orações a seguir em um só período, evitando as repetições. </a:t>
            </a:r>
          </a:p>
          <a:p>
            <a:pPr lvl="0" defTabSz="914400"/>
            <a:endParaRPr lang="pt-BR" sz="2200" dirty="0"/>
          </a:p>
          <a:p>
            <a:pPr lvl="0" defTabSz="914400"/>
            <a:r>
              <a:rPr lang="pt-BR" sz="2200" dirty="0"/>
              <a:t>O homem estava no aeroporto. Viu uma maleta com dez mil dólares. O homem não levou a maleta para casa. Ele a entregou à Polícia Federal. </a:t>
            </a:r>
          </a:p>
          <a:p>
            <a:pPr lvl="0" defTabSz="914400"/>
            <a:endParaRPr lang="pt-BR" sz="2200" dirty="0"/>
          </a:p>
          <a:p>
            <a:pPr lvl="0" defTabSz="914400"/>
            <a:r>
              <a:rPr lang="pt-BR" sz="2200" dirty="0"/>
              <a:t>Os funcionários decidiram paralisar suas funções. Os funcionários estão sem aumento há muito tempo. Os funcionários querem aumento salarial. </a:t>
            </a:r>
          </a:p>
          <a:p>
            <a:pPr lvl="0" defTabSz="914400"/>
            <a:endParaRPr kumimoji="0" lang="pt-BR" altLang="pt-BR" sz="2200" b="0" i="0" u="none" strike="noStrike" cap="none" normalizeH="0" baseline="0" dirty="0">
              <a:ln>
                <a:noFill/>
              </a:ln>
              <a:effectLst/>
            </a:endParaRPr>
          </a:p>
          <a:p>
            <a:pPr defTabSz="914400"/>
            <a:r>
              <a:rPr lang="pt-BR" sz="2200" dirty="0"/>
              <a:t>7. Você é um gerente e tem observado dificuldades de comunicação escrita entre os empregados. Isso já causou problemas. Escreva um texto motivando-os a se comunicarem melhor. </a:t>
            </a:r>
            <a:endParaRPr kumimoji="0" lang="pt-BR" altLang="pt-BR" sz="2200" b="0" i="0" u="none" strike="noStrike" cap="none" normalizeH="0" baseline="0" dirty="0">
              <a:ln>
                <a:noFill/>
              </a:ln>
              <a:effectLst/>
            </a:endParaRPr>
          </a:p>
          <a:p>
            <a:pPr lvl="0" defTabSz="914400"/>
            <a:endParaRPr kumimoji="0" lang="pt-BR" altLang="pt-BR" sz="2200" b="0" i="0" u="none" strike="noStrike" cap="none" normalizeH="0" baseline="0" dirty="0">
              <a:ln>
                <a:noFill/>
              </a:ln>
              <a:effectLst/>
            </a:endParaRPr>
          </a:p>
        </p:txBody>
      </p:sp>
      <p:sp>
        <p:nvSpPr>
          <p:cNvPr id="18" name="CaixaDeTexto 17"/>
          <p:cNvSpPr txBox="1"/>
          <p:nvPr/>
        </p:nvSpPr>
        <p:spPr>
          <a:xfrm>
            <a:off x="7774651" y="6545034"/>
            <a:ext cx="1369349" cy="276999"/>
          </a:xfrm>
          <a:prstGeom prst="rect">
            <a:avLst/>
          </a:prstGeom>
          <a:noFill/>
        </p:spPr>
        <p:txBody>
          <a:bodyPr wrap="none" rtlCol="0">
            <a:spAutoFit/>
          </a:bodyPr>
          <a:lstStyle/>
          <a:p>
            <a:r>
              <a:rPr lang="pt-BR" sz="1200" dirty="0">
                <a:solidFill>
                  <a:schemeClr val="bg1"/>
                </a:solidFill>
              </a:rPr>
              <a:t>Profa. Aurora Seles</a:t>
            </a:r>
          </a:p>
        </p:txBody>
      </p:sp>
    </p:spTree>
    <p:extLst>
      <p:ext uri="{BB962C8B-B14F-4D97-AF65-F5344CB8AC3E}">
        <p14:creationId xmlns:p14="http://schemas.microsoft.com/office/powerpoint/2010/main" val="1913670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459086"/>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Verbo</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Haver</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395287" y="1005210"/>
            <a:ext cx="8353425" cy="4185761"/>
          </a:xfrm>
          <a:prstGeom prst="rect">
            <a:avLst/>
          </a:prstGeom>
        </p:spPr>
        <p:txBody>
          <a:bodyPr wrap="square">
            <a:spAutoFit/>
          </a:bodyPr>
          <a:lstStyle/>
          <a:p>
            <a:r>
              <a:rPr lang="pt-BR" sz="1900" dirty="0">
                <a:latin typeface="Helvetica" pitchFamily="34" charset="0"/>
                <a:cs typeface="Helvetica" pitchFamily="34" charset="0"/>
              </a:rPr>
              <a:t>Esse verbo, no sentido de “ocorrer” ou “existir”, é </a:t>
            </a:r>
            <a:r>
              <a:rPr lang="pt-BR" sz="1900" b="1" dirty="0">
                <a:latin typeface="Helvetica" pitchFamily="34" charset="0"/>
                <a:cs typeface="Helvetica" pitchFamily="34" charset="0"/>
              </a:rPr>
              <a:t>impessoal</a:t>
            </a:r>
            <a:r>
              <a:rPr lang="pt-BR" sz="1900" dirty="0">
                <a:latin typeface="Helvetica" pitchFamily="34" charset="0"/>
                <a:cs typeface="Helvetica" pitchFamily="34" charset="0"/>
              </a:rPr>
              <a:t>, portanto permanece na terceira pessoa do singular, pois não tem sujeito. É incorreta a flexão do verbo no plural, talvez a origem do erro seja a associação da conjugação do verbo “haver” com os verbos “existir” e “ocorrer”. Estes têm sujeito e, portanto, flexionam-se de acordo com o número e a pessoa.</a:t>
            </a:r>
            <a:br>
              <a:rPr lang="pt-BR" sz="1900" dirty="0">
                <a:latin typeface="Helvetica" pitchFamily="34" charset="0"/>
                <a:cs typeface="Helvetica" pitchFamily="34" charset="0"/>
              </a:rPr>
            </a:br>
            <a:endParaRPr lang="pt-BR" sz="1900" dirty="0">
              <a:latin typeface="Helvetica" pitchFamily="34" charset="0"/>
              <a:cs typeface="Helvetica" pitchFamily="34" charset="0"/>
            </a:endParaRPr>
          </a:p>
          <a:p>
            <a:r>
              <a:rPr lang="pt-BR" sz="1900" b="1" i="1" dirty="0">
                <a:latin typeface="Helvetica" pitchFamily="34" charset="0"/>
                <a:cs typeface="Helvetica" pitchFamily="34" charset="0"/>
              </a:rPr>
              <a:t>Ocorrerão</a:t>
            </a:r>
            <a:r>
              <a:rPr lang="pt-BR" sz="1900" i="1" dirty="0">
                <a:latin typeface="Helvetica" pitchFamily="34" charset="0"/>
                <a:cs typeface="Helvetica" pitchFamily="34" charset="0"/>
              </a:rPr>
              <a:t> </a:t>
            </a:r>
            <a:r>
              <a:rPr lang="pt-BR" sz="1900" dirty="0">
                <a:latin typeface="Helvetica" pitchFamily="34" charset="0"/>
                <a:cs typeface="Helvetica" pitchFamily="34" charset="0"/>
              </a:rPr>
              <a:t>mudanças. </a:t>
            </a:r>
            <a:r>
              <a:rPr lang="pt-BR" sz="1900" b="1" dirty="0">
                <a:solidFill>
                  <a:srgbClr val="FF0000"/>
                </a:solidFill>
                <a:latin typeface="Helvetica" pitchFamily="34" charset="0"/>
                <a:cs typeface="Helvetica" pitchFamily="34" charset="0"/>
              </a:rPr>
              <a:t>| </a:t>
            </a:r>
            <a:r>
              <a:rPr lang="pt-BR" sz="1900" b="1" i="1" dirty="0">
                <a:latin typeface="Helvetica" pitchFamily="34" charset="0"/>
                <a:cs typeface="Helvetica" pitchFamily="34" charset="0"/>
              </a:rPr>
              <a:t>Existirão</a:t>
            </a:r>
            <a:r>
              <a:rPr lang="pt-BR" sz="1900" b="1" dirty="0">
                <a:latin typeface="Helvetica" pitchFamily="34" charset="0"/>
                <a:cs typeface="Helvetica" pitchFamily="34" charset="0"/>
              </a:rPr>
              <a:t> </a:t>
            </a:r>
            <a:r>
              <a:rPr lang="pt-BR" sz="1900" dirty="0">
                <a:latin typeface="Helvetica" pitchFamily="34" charset="0"/>
                <a:cs typeface="Helvetica" pitchFamily="34" charset="0"/>
              </a:rPr>
              <a:t>mudanças.</a:t>
            </a:r>
          </a:p>
          <a:p>
            <a:r>
              <a:rPr lang="pt-BR" sz="1900" dirty="0">
                <a:latin typeface="Helvetica" pitchFamily="34" charset="0"/>
                <a:cs typeface="Helvetica" pitchFamily="34" charset="0"/>
              </a:rPr>
              <a:t>Com o verbo “haver”, a regra é diferente – permanece no singular:</a:t>
            </a:r>
          </a:p>
          <a:p>
            <a:r>
              <a:rPr lang="pt-BR" sz="1900" b="1" i="1" dirty="0">
                <a:latin typeface="Helvetica" pitchFamily="34" charset="0"/>
                <a:cs typeface="Helvetica" pitchFamily="34" charset="0"/>
              </a:rPr>
              <a:t>Haverá</a:t>
            </a:r>
            <a:r>
              <a:rPr lang="pt-BR" sz="1900" b="1" dirty="0">
                <a:latin typeface="Helvetica" pitchFamily="34" charset="0"/>
                <a:cs typeface="Helvetica" pitchFamily="34" charset="0"/>
              </a:rPr>
              <a:t> </a:t>
            </a:r>
            <a:r>
              <a:rPr lang="pt-BR" sz="1900" dirty="0">
                <a:latin typeface="Helvetica" pitchFamily="34" charset="0"/>
                <a:cs typeface="Helvetica" pitchFamily="34" charset="0"/>
              </a:rPr>
              <a:t>mudanças.</a:t>
            </a:r>
          </a:p>
          <a:p>
            <a:br>
              <a:rPr lang="pt-BR" sz="1900" dirty="0">
                <a:latin typeface="Helvetica" pitchFamily="34" charset="0"/>
                <a:cs typeface="Helvetica" pitchFamily="34" charset="0"/>
              </a:rPr>
            </a:br>
            <a:r>
              <a:rPr lang="pt-BR" sz="1900" dirty="0">
                <a:latin typeface="Helvetica" pitchFamily="34" charset="0"/>
                <a:cs typeface="Helvetica" pitchFamily="34" charset="0"/>
              </a:rPr>
              <a:t>O verbo “haver” é usado no plural quando desempenhar a função de </a:t>
            </a:r>
            <a:r>
              <a:rPr lang="pt-BR" sz="1900" b="1" dirty="0">
                <a:latin typeface="Helvetica" pitchFamily="34" charset="0"/>
                <a:cs typeface="Helvetica" pitchFamily="34" charset="0"/>
              </a:rPr>
              <a:t>verbo auxiliar</a:t>
            </a:r>
            <a:r>
              <a:rPr lang="pt-BR" sz="1900" dirty="0">
                <a:latin typeface="Helvetica" pitchFamily="34" charset="0"/>
                <a:cs typeface="Helvetica" pitchFamily="34" charset="0"/>
              </a:rPr>
              <a:t> (que indica pessoa, tempo e modo verbal; sinônimo de “ter” nos tempos compostos). Exemplos.:</a:t>
            </a:r>
          </a:p>
          <a:p>
            <a:r>
              <a:rPr lang="pt-BR" sz="1900" dirty="0">
                <a:latin typeface="Helvetica" pitchFamily="34" charset="0"/>
                <a:cs typeface="Helvetica" pitchFamily="34" charset="0"/>
              </a:rPr>
              <a:t>Eles </a:t>
            </a:r>
            <a:r>
              <a:rPr lang="pt-BR" sz="1900" b="1" i="1" dirty="0">
                <a:latin typeface="Helvetica" pitchFamily="34" charset="0"/>
                <a:cs typeface="Helvetica" pitchFamily="34" charset="0"/>
              </a:rPr>
              <a:t>haviam</a:t>
            </a:r>
            <a:r>
              <a:rPr lang="pt-BR" sz="1900" i="1" dirty="0">
                <a:latin typeface="Helvetica" pitchFamily="34" charset="0"/>
                <a:cs typeface="Helvetica" pitchFamily="34" charset="0"/>
              </a:rPr>
              <a:t> chegado</a:t>
            </a:r>
            <a:r>
              <a:rPr lang="pt-BR" sz="1900" dirty="0">
                <a:latin typeface="Helvetica" pitchFamily="34" charset="0"/>
                <a:cs typeface="Helvetica" pitchFamily="34" charset="0"/>
              </a:rPr>
              <a:t> cedo.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Eles </a:t>
            </a:r>
            <a:r>
              <a:rPr lang="pt-BR" sz="1900" b="1" i="1" dirty="0">
                <a:latin typeface="Helvetica" pitchFamily="34" charset="0"/>
                <a:cs typeface="Helvetica" pitchFamily="34" charset="0"/>
              </a:rPr>
              <a:t>tinham </a:t>
            </a:r>
            <a:r>
              <a:rPr lang="pt-BR" sz="1900" i="1" dirty="0">
                <a:latin typeface="Helvetica" pitchFamily="34" charset="0"/>
                <a:cs typeface="Helvetica" pitchFamily="34" charset="0"/>
              </a:rPr>
              <a:t>chegado</a:t>
            </a:r>
            <a:r>
              <a:rPr lang="pt-BR" sz="1900" dirty="0">
                <a:latin typeface="Helvetica" pitchFamily="34" charset="0"/>
                <a:cs typeface="Helvetica" pitchFamily="34" charset="0"/>
              </a:rPr>
              <a:t> cedo.</a:t>
            </a: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568491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689958"/>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Verbo</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Haver</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6" y="1384852"/>
            <a:ext cx="8353425" cy="3862596"/>
          </a:xfrm>
          <a:prstGeom prst="rect">
            <a:avLst/>
          </a:prstGeom>
        </p:spPr>
        <p:txBody>
          <a:bodyPr wrap="square">
            <a:spAutoFit/>
          </a:bodyPr>
          <a:lstStyle/>
          <a:p>
            <a:r>
              <a:rPr lang="pt-BR" sz="1900" dirty="0">
                <a:latin typeface="Helvetica" pitchFamily="34" charset="0"/>
                <a:cs typeface="Helvetica" pitchFamily="34" charset="0"/>
              </a:rPr>
              <a:t>Como verbo pessoal (com sujeito), pode assumir o sentido de “obter”, “considerar”, “lidar”, ainda que esses usos sejam menos recorrentes:</a:t>
            </a:r>
          </a:p>
          <a:p>
            <a:br>
              <a:rPr lang="pt-BR" sz="1900" b="1" i="1" dirty="0">
                <a:latin typeface="Helvetica" pitchFamily="34" charset="0"/>
                <a:cs typeface="Helvetica" pitchFamily="34" charset="0"/>
              </a:rPr>
            </a:br>
            <a:r>
              <a:rPr lang="pt-BR" sz="1900" b="1" i="1" dirty="0">
                <a:latin typeface="Helvetica" pitchFamily="34" charset="0"/>
                <a:cs typeface="Helvetica" pitchFamily="34" charset="0"/>
              </a:rPr>
              <a:t>Houveram </a:t>
            </a:r>
            <a:r>
              <a:rPr lang="pt-BR" sz="1900" i="1" dirty="0">
                <a:latin typeface="Helvetica" pitchFamily="34" charset="0"/>
                <a:cs typeface="Helvetica" pitchFamily="34" charset="0"/>
              </a:rPr>
              <a:t>(= “obter”)</a:t>
            </a:r>
            <a:r>
              <a:rPr lang="pt-BR" sz="1900" b="1" i="1" dirty="0">
                <a:latin typeface="Helvetica" pitchFamily="34" charset="0"/>
                <a:cs typeface="Helvetica" pitchFamily="34" charset="0"/>
              </a:rPr>
              <a:t> </a:t>
            </a:r>
            <a:r>
              <a:rPr lang="pt-BR" sz="1900" i="1" dirty="0">
                <a:latin typeface="Helvetica" pitchFamily="34" charset="0"/>
                <a:cs typeface="Helvetica" pitchFamily="34" charset="0"/>
              </a:rPr>
              <a:t> </a:t>
            </a:r>
            <a:r>
              <a:rPr lang="pt-BR" sz="1900" dirty="0">
                <a:latin typeface="Helvetica" pitchFamily="34" charset="0"/>
                <a:cs typeface="Helvetica" pitchFamily="34" charset="0"/>
              </a:rPr>
              <a:t>do juiz a comutação da pena (sujeito: “comutação da pena”).</a:t>
            </a:r>
          </a:p>
          <a:p>
            <a:r>
              <a:rPr lang="pt-BR" sz="1900" dirty="0">
                <a:latin typeface="Helvetica" pitchFamily="34" charset="0"/>
                <a:cs typeface="Helvetica" pitchFamily="34" charset="0"/>
              </a:rPr>
              <a:t>Nós </a:t>
            </a:r>
            <a:r>
              <a:rPr lang="pt-BR" sz="1900" b="1" dirty="0">
                <a:latin typeface="Helvetica" pitchFamily="34" charset="0"/>
                <a:cs typeface="Helvetica" pitchFamily="34" charset="0"/>
              </a:rPr>
              <a:t>o </a:t>
            </a:r>
            <a:r>
              <a:rPr lang="pt-BR" sz="1900" b="1" i="1" dirty="0">
                <a:latin typeface="Helvetica" pitchFamily="34" charset="0"/>
                <a:cs typeface="Helvetica" pitchFamily="34" charset="0"/>
              </a:rPr>
              <a:t>havemos</a:t>
            </a:r>
            <a:r>
              <a:rPr lang="pt-BR" sz="1900" i="1" dirty="0">
                <a:latin typeface="Helvetica" pitchFamily="34" charset="0"/>
                <a:cs typeface="Helvetica" pitchFamily="34" charset="0"/>
              </a:rPr>
              <a:t> (</a:t>
            </a:r>
            <a:r>
              <a:rPr lang="pt-BR" sz="1900" dirty="0">
                <a:latin typeface="Helvetica" pitchFamily="34" charset="0"/>
                <a:cs typeface="Helvetica" pitchFamily="34" charset="0"/>
              </a:rPr>
              <a:t>= “considerar”) por honesto. (sujeito: “nós”)</a:t>
            </a:r>
          </a:p>
          <a:p>
            <a:r>
              <a:rPr lang="pt-BR" sz="1900" dirty="0">
                <a:latin typeface="Helvetica" pitchFamily="34" charset="0"/>
                <a:cs typeface="Helvetica" pitchFamily="34" charset="0"/>
              </a:rPr>
              <a:t>Os alunos </a:t>
            </a:r>
            <a:r>
              <a:rPr lang="pt-BR" sz="1900" b="1" i="1" dirty="0">
                <a:latin typeface="Helvetica" pitchFamily="34" charset="0"/>
                <a:cs typeface="Helvetica" pitchFamily="34" charset="0"/>
              </a:rPr>
              <a:t>houveram-se</a:t>
            </a:r>
            <a:r>
              <a:rPr lang="pt-BR" sz="1900" dirty="0">
                <a:latin typeface="Helvetica" pitchFamily="34" charset="0"/>
                <a:cs typeface="Helvetica" pitchFamily="34" charset="0"/>
              </a:rPr>
              <a:t> (= “lidar”) muito bem nos exames. (sujeito: “os alunos”)</a:t>
            </a:r>
          </a:p>
          <a:p>
            <a:br>
              <a:rPr lang="pt-BR" sz="1900" dirty="0">
                <a:latin typeface="Helvetica" pitchFamily="34" charset="0"/>
                <a:cs typeface="Helvetica" pitchFamily="34" charset="0"/>
              </a:rPr>
            </a:br>
            <a:r>
              <a:rPr lang="pt-BR" sz="1900" dirty="0">
                <a:latin typeface="Helvetica" pitchFamily="34" charset="0"/>
                <a:cs typeface="Helvetica" pitchFamily="34" charset="0"/>
              </a:rPr>
              <a:t>O verbo “haver”, portanto, precisa ser usado com atenção (especialmente, quando ele é impessoal), para evitar erros gramaticais.</a:t>
            </a:r>
          </a:p>
          <a:p>
            <a:br>
              <a:rPr lang="pt-BR" dirty="0"/>
            </a:br>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999133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344487" y="529535"/>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Pronomes</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Demonstrativos</a:t>
            </a:r>
            <a:r>
              <a:rPr lang="en-US" sz="2400" b="1" dirty="0">
                <a:solidFill>
                  <a:srgbClr val="000099"/>
                </a:solidFill>
                <a:latin typeface="Helvetica" panose="020B0604020202020204" pitchFamily="34" charset="0"/>
                <a:cs typeface="Helvetica" panose="020B0604020202020204" pitchFamily="34" charset="0"/>
                <a:sym typeface="Arial"/>
              </a:rPr>
              <a:t>: </a:t>
            </a:r>
            <a:r>
              <a:rPr lang="pt-BR" sz="2400" b="1" dirty="0">
                <a:solidFill>
                  <a:srgbClr val="000099"/>
                </a:solidFill>
                <a:latin typeface="Helvetica" panose="020B0604020202020204" pitchFamily="34" charset="0"/>
                <a:cs typeface="Helvetica" panose="020B0604020202020204" pitchFamily="34" charset="0"/>
                <a:sym typeface="Arial"/>
              </a:rPr>
              <a:t>Este, esse e aquele </a:t>
            </a:r>
            <a:endParaRPr lang="en-US" sz="2400" b="1" dirty="0">
              <a:solidFill>
                <a:srgbClr val="000099"/>
              </a:solidFill>
              <a:latin typeface="Helvetica" panose="020B0604020202020204" pitchFamily="34" charset="0"/>
              <a:cs typeface="Helvetica" panose="020B0604020202020204" pitchFamily="34" charset="0"/>
              <a:sym typeface="Arial"/>
            </a:endParaRPr>
          </a:p>
        </p:txBody>
      </p:sp>
      <p:sp>
        <p:nvSpPr>
          <p:cNvPr id="3" name="Retângulo 2"/>
          <p:cNvSpPr/>
          <p:nvPr/>
        </p:nvSpPr>
        <p:spPr>
          <a:xfrm>
            <a:off x="344487" y="1336119"/>
            <a:ext cx="8647113" cy="4185761"/>
          </a:xfrm>
          <a:prstGeom prst="rect">
            <a:avLst/>
          </a:prstGeom>
        </p:spPr>
        <p:txBody>
          <a:bodyPr wrap="square">
            <a:spAutoFit/>
          </a:bodyPr>
          <a:lstStyle/>
          <a:p>
            <a:r>
              <a:rPr lang="pt-BR" sz="1900" dirty="0">
                <a:latin typeface="Helvetica" pitchFamily="34" charset="0"/>
                <a:cs typeface="Helvetica" pitchFamily="34" charset="0"/>
              </a:rPr>
              <a:t>Indicam o lugar em que uma pessoa ou coisa se encontra, no tempo, no espaço ou no próprio discurso. </a:t>
            </a:r>
            <a:br>
              <a:rPr lang="pt-BR" sz="1900" dirty="0">
                <a:latin typeface="Helvetica" pitchFamily="34" charset="0"/>
                <a:cs typeface="Helvetica" pitchFamily="34" charset="0"/>
              </a:rPr>
            </a:br>
            <a:endParaRPr lang="pt-BR" sz="1900" dirty="0">
              <a:latin typeface="Helvetica" pitchFamily="34" charset="0"/>
              <a:cs typeface="Helvetica" pitchFamily="34" charset="0"/>
            </a:endParaRPr>
          </a:p>
          <a:p>
            <a:r>
              <a:rPr lang="pt-BR" sz="1900" u="sng" dirty="0">
                <a:latin typeface="Helvetica" pitchFamily="34" charset="0"/>
                <a:cs typeface="Helvetica" pitchFamily="34" charset="0"/>
              </a:rPr>
              <a:t>Primeira pessoa</a:t>
            </a:r>
            <a:r>
              <a:rPr lang="pt-BR" sz="1900" dirty="0">
                <a:latin typeface="Helvetica" pitchFamily="34" charset="0"/>
                <a:cs typeface="Helvetica" pitchFamily="34" charset="0"/>
              </a:rPr>
              <a:t>: este, esta, isto - são usados para as pessoas ou coisas que se encontram perto da pessoa que fala. Ex.: Este é o material para a próxima aula.</a:t>
            </a:r>
            <a:br>
              <a:rPr lang="pt-BR" sz="1900" dirty="0">
                <a:latin typeface="Helvetica" pitchFamily="34" charset="0"/>
                <a:cs typeface="Helvetica" pitchFamily="34" charset="0"/>
              </a:rPr>
            </a:br>
            <a:r>
              <a:rPr lang="pt-BR" sz="1900" u="sng" dirty="0">
                <a:latin typeface="Helvetica" pitchFamily="34" charset="0"/>
                <a:cs typeface="Helvetica" pitchFamily="34" charset="0"/>
              </a:rPr>
              <a:t>Segunda pessoa</a:t>
            </a:r>
            <a:r>
              <a:rPr lang="pt-BR" sz="1900" dirty="0">
                <a:latin typeface="Helvetica" pitchFamily="34" charset="0"/>
                <a:cs typeface="Helvetica" pitchFamily="34" charset="0"/>
              </a:rPr>
              <a:t>: esse, essa, isso - referem-se a seres ou coisas que se encontram próximas da segunda pessoa, o ouvinte, com quem se fala ou a quem se refere. Também são empregados para dizer algo que já foi mencionado no discurso. Exemplo: Maria falou que irá reclamar com o síndico. Isso parece que vai acabar em confusão.</a:t>
            </a:r>
            <a:endParaRPr lang="pt-BR" sz="1900" u="sng" dirty="0">
              <a:latin typeface="Helvetica" pitchFamily="34" charset="0"/>
              <a:cs typeface="Helvetica" pitchFamily="34" charset="0"/>
            </a:endParaRPr>
          </a:p>
          <a:p>
            <a:r>
              <a:rPr lang="pt-BR" sz="1900" u="sng" dirty="0">
                <a:latin typeface="Helvetica" pitchFamily="34" charset="0"/>
                <a:cs typeface="Helvetica" pitchFamily="34" charset="0"/>
              </a:rPr>
              <a:t>Terceira pessoa</a:t>
            </a:r>
            <a:r>
              <a:rPr lang="pt-BR" sz="1900" dirty="0">
                <a:latin typeface="Helvetica" pitchFamily="34" charset="0"/>
                <a:cs typeface="Helvetica" pitchFamily="34" charset="0"/>
              </a:rPr>
              <a:t>: aquele, aquela, aquilo - são empregados para seres ou coisas que se acham distantes da primeira e da segunda pessoa, do falante e do ouvinte. Exemplo:  Aquela casa parece ser tão bonita por dentro!</a:t>
            </a: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544597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666106"/>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Esta</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está</a:t>
            </a:r>
            <a:r>
              <a:rPr lang="en-US" sz="2400" b="1" dirty="0">
                <a:solidFill>
                  <a:srgbClr val="000099"/>
                </a:solidFill>
                <a:latin typeface="Helvetica" panose="020B0604020202020204" pitchFamily="34" charset="0"/>
                <a:cs typeface="Helvetica" panose="020B0604020202020204" pitchFamily="34" charset="0"/>
                <a:sym typeface="Arial"/>
              </a:rPr>
              <a:t> e </a:t>
            </a:r>
            <a:r>
              <a:rPr lang="en-US" sz="2400" b="1" dirty="0" err="1">
                <a:solidFill>
                  <a:srgbClr val="000099"/>
                </a:solidFill>
                <a:latin typeface="Helvetica" panose="020B0604020202020204" pitchFamily="34" charset="0"/>
                <a:cs typeface="Helvetica" panose="020B0604020202020204" pitchFamily="34" charset="0"/>
                <a:sym typeface="Arial"/>
              </a:rPr>
              <a:t>estar</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7" y="1336119"/>
            <a:ext cx="8353425" cy="4185761"/>
          </a:xfrm>
          <a:prstGeom prst="rect">
            <a:avLst/>
          </a:prstGeom>
        </p:spPr>
        <p:txBody>
          <a:bodyPr wrap="square">
            <a:spAutoFit/>
          </a:bodyPr>
          <a:lstStyle/>
          <a:p>
            <a:pPr fontAlgn="b"/>
            <a:r>
              <a:rPr lang="pt-BR" sz="1900" b="1" dirty="0">
                <a:solidFill>
                  <a:srgbClr val="FF0000"/>
                </a:solidFill>
                <a:latin typeface="Helvetica" pitchFamily="34" charset="0"/>
                <a:cs typeface="Helvetica" pitchFamily="34" charset="0"/>
              </a:rPr>
              <a:t>Esta</a:t>
            </a:r>
            <a:r>
              <a:rPr lang="pt-BR" sz="1900" b="1" dirty="0">
                <a:latin typeface="Helvetica" pitchFamily="34" charset="0"/>
                <a:cs typeface="Helvetica" pitchFamily="34" charset="0"/>
              </a:rPr>
              <a:t> </a:t>
            </a:r>
            <a:r>
              <a:rPr lang="pt-BR" sz="1900" dirty="0">
                <a:latin typeface="Helvetica" pitchFamily="34" charset="0"/>
                <a:cs typeface="Helvetica" pitchFamily="34" charset="0"/>
              </a:rPr>
              <a:t>é um </a:t>
            </a:r>
            <a:r>
              <a:rPr lang="pt-BR" sz="1900" b="1" dirty="0">
                <a:latin typeface="Helvetica" pitchFamily="34" charset="0"/>
                <a:cs typeface="Helvetica" pitchFamily="34" charset="0"/>
              </a:rPr>
              <a:t>pronome demonstrativo </a:t>
            </a:r>
            <a:r>
              <a:rPr lang="pt-BR" sz="1900" dirty="0">
                <a:latin typeface="Helvetica" pitchFamily="34" charset="0"/>
                <a:cs typeface="Helvetica" pitchFamily="34" charset="0"/>
              </a:rPr>
              <a:t>feminino singular, usado quando o que está a ser demonstrado está perto da pessoa que fala ou no tempo presente em relação à pessoa que fala. Usa-se ainda para referir o que vai ser mencionado no discurso: esta vida; esta menina; esta ideia; esta novidade.</a:t>
            </a:r>
            <a:endParaRPr lang="pt-BR" sz="1900" b="1" dirty="0">
              <a:latin typeface="Helvetica" pitchFamily="34" charset="0"/>
              <a:cs typeface="Helvetica" pitchFamily="34" charset="0"/>
            </a:endParaRPr>
          </a:p>
          <a:p>
            <a:pPr fontAlgn="b"/>
            <a:endParaRPr lang="pt-BR" sz="1900" b="1" dirty="0">
              <a:solidFill>
                <a:srgbClr val="FF0000"/>
              </a:solidFill>
              <a:latin typeface="Helvetica" pitchFamily="34" charset="0"/>
              <a:cs typeface="Helvetica" pitchFamily="34" charset="0"/>
            </a:endParaRPr>
          </a:p>
          <a:p>
            <a:pPr fontAlgn="b"/>
            <a:r>
              <a:rPr lang="pt-BR" sz="1900" b="1" dirty="0">
                <a:solidFill>
                  <a:srgbClr val="FF0000"/>
                </a:solidFill>
                <a:latin typeface="Helvetica" pitchFamily="34" charset="0"/>
                <a:cs typeface="Helvetica" pitchFamily="34" charset="0"/>
              </a:rPr>
              <a:t>Está</a:t>
            </a:r>
            <a:r>
              <a:rPr lang="pt-BR" sz="1900" dirty="0">
                <a:latin typeface="Helvetica" pitchFamily="34" charset="0"/>
                <a:cs typeface="Helvetica" pitchFamily="34" charset="0"/>
              </a:rPr>
              <a:t> é a forma conjugada do verbo estar na 3.ª pessoa do singular do presente do indicativo (ele está) ou na 2.ª pessoa do singular do imperativo (está tu). Forma verbal no presente do indicativo, é usada principalmente para indicar uma ação que ocorre no exato momento em que se narra a ação. </a:t>
            </a:r>
          </a:p>
          <a:p>
            <a:pPr fontAlgn="b"/>
            <a:r>
              <a:rPr lang="pt-BR" sz="1900" b="1" dirty="0">
                <a:latin typeface="Helvetica" pitchFamily="34" charset="0"/>
                <a:cs typeface="Helvetica" pitchFamily="34" charset="0"/>
              </a:rPr>
              <a:t>Verbo estar – Presente do indicativo</a:t>
            </a:r>
            <a:r>
              <a:rPr lang="pt-BR" sz="1900" dirty="0">
                <a:latin typeface="Helvetica" pitchFamily="34" charset="0"/>
                <a:cs typeface="Helvetica" pitchFamily="34" charset="0"/>
              </a:rPr>
              <a:t>:</a:t>
            </a:r>
            <a:br>
              <a:rPr lang="pt-BR" sz="1900" dirty="0">
                <a:latin typeface="Helvetica" pitchFamily="34" charset="0"/>
                <a:cs typeface="Helvetica" pitchFamily="34" charset="0"/>
              </a:rPr>
            </a:br>
            <a:r>
              <a:rPr lang="pt-BR" sz="1900" dirty="0">
                <a:latin typeface="Helvetica" pitchFamily="34" charset="0"/>
                <a:cs typeface="Helvetica" pitchFamily="34" charset="0"/>
              </a:rPr>
              <a:t>(Eu) estou; (Tu) estás; (Ele) está;</a:t>
            </a:r>
            <a:br>
              <a:rPr lang="pt-BR" sz="1900" dirty="0">
                <a:latin typeface="Helvetica" pitchFamily="34" charset="0"/>
                <a:cs typeface="Helvetica" pitchFamily="34" charset="0"/>
              </a:rPr>
            </a:br>
            <a:r>
              <a:rPr lang="pt-BR" sz="1900" dirty="0">
                <a:latin typeface="Helvetica" pitchFamily="34" charset="0"/>
                <a:cs typeface="Helvetica" pitchFamily="34" charset="0"/>
              </a:rPr>
              <a:t>(Nós) estamos; (Vós) estais; (Eles) estão</a:t>
            </a: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391064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731520" y="641191"/>
            <a:ext cx="8412480" cy="1754326"/>
          </a:xfrm>
          <a:prstGeom prst="rect">
            <a:avLst/>
          </a:prstGeom>
        </p:spPr>
        <p:txBody>
          <a:bodyPr wrap="square">
            <a:spAutoFit/>
          </a:bodyPr>
          <a:lstStyle/>
          <a:p>
            <a:r>
              <a:rPr lang="pt-BR" sz="3600" b="1" dirty="0">
                <a:latin typeface="Helvetica" panose="020B0604020202020204" pitchFamily="34" charset="0"/>
                <a:cs typeface="Helvetica" panose="020B0604020202020204" pitchFamily="34" charset="0"/>
              </a:rPr>
              <a:t>Conceitos</a:t>
            </a:r>
          </a:p>
          <a:p>
            <a:endParaRPr lang="pt-BR" sz="3600" dirty="0"/>
          </a:p>
          <a:p>
            <a:r>
              <a:rPr lang="pt-BR" sz="3600" dirty="0"/>
              <a:t> </a:t>
            </a:r>
          </a:p>
        </p:txBody>
      </p:sp>
      <p:sp>
        <p:nvSpPr>
          <p:cNvPr id="4" name="Retângulo 3"/>
          <p:cNvSpPr/>
          <p:nvPr/>
        </p:nvSpPr>
        <p:spPr>
          <a:xfrm>
            <a:off x="746759" y="1394556"/>
            <a:ext cx="7650481" cy="4708981"/>
          </a:xfrm>
          <a:prstGeom prst="rect">
            <a:avLst/>
          </a:prstGeom>
        </p:spPr>
        <p:txBody>
          <a:bodyPr wrap="square">
            <a:spAutoFit/>
          </a:bodyPr>
          <a:lstStyle/>
          <a:p>
            <a:r>
              <a:rPr lang="pt-BR" sz="2000" u="sng" dirty="0">
                <a:latin typeface="Helvetica" panose="020B0604020202020204" pitchFamily="34" charset="0"/>
                <a:cs typeface="Helvetica" panose="020B0604020202020204" pitchFamily="34" charset="0"/>
              </a:rPr>
              <a:t>Sinônimos</a:t>
            </a:r>
            <a:r>
              <a:rPr lang="pt-BR" sz="2000" dirty="0">
                <a:latin typeface="Helvetica" panose="020B0604020202020204" pitchFamily="34" charset="0"/>
                <a:cs typeface="Helvetica" panose="020B0604020202020204" pitchFamily="34" charset="0"/>
              </a:rPr>
              <a:t> - significados idênticos ou muito parecidos.</a:t>
            </a:r>
          </a:p>
          <a:p>
            <a:r>
              <a:rPr lang="pt-BR" sz="2000" u="sng" dirty="0">
                <a:latin typeface="Helvetica" panose="020B0604020202020204" pitchFamily="34" charset="0"/>
                <a:cs typeface="Helvetica" panose="020B0604020202020204" pitchFamily="34" charset="0"/>
              </a:rPr>
              <a:t>Antônimos</a:t>
            </a:r>
            <a:r>
              <a:rPr lang="pt-BR" sz="2000" dirty="0">
                <a:latin typeface="Helvetica" panose="020B0604020202020204" pitchFamily="34" charset="0"/>
                <a:cs typeface="Helvetica" panose="020B0604020202020204" pitchFamily="34" charset="0"/>
              </a:rPr>
              <a:t> - significado contrário, oposto ou inverso ao de outra palavra.</a:t>
            </a:r>
          </a:p>
          <a:p>
            <a:r>
              <a:rPr lang="pt-BR" sz="2000" u="sng" dirty="0">
                <a:latin typeface="Helvetica" panose="020B0604020202020204" pitchFamily="34" charset="0"/>
                <a:cs typeface="Helvetica" panose="020B0604020202020204" pitchFamily="34" charset="0"/>
              </a:rPr>
              <a:t>Significados/Conceitos </a:t>
            </a:r>
            <a:r>
              <a:rPr lang="pt-BR" sz="2000" dirty="0">
                <a:latin typeface="Helvetica" panose="020B0604020202020204" pitchFamily="34" charset="0"/>
                <a:cs typeface="Helvetica" panose="020B0604020202020204" pitchFamily="34" charset="0"/>
              </a:rPr>
              <a:t>- definição, concepção ou caracterização. É a formulação de uma ideia por meio de palavras ou recursos visuais.</a:t>
            </a:r>
          </a:p>
          <a:p>
            <a:r>
              <a:rPr lang="pt-BR" sz="2000" u="sng" dirty="0">
                <a:latin typeface="Helvetica" panose="020B0604020202020204" pitchFamily="34" charset="0"/>
                <a:cs typeface="Helvetica" panose="020B0604020202020204" pitchFamily="34" charset="0"/>
              </a:rPr>
              <a:t>Variáveis</a:t>
            </a:r>
            <a:r>
              <a:rPr lang="pt-BR" sz="2000" dirty="0">
                <a:latin typeface="Helvetica" panose="020B0604020202020204" pitchFamily="34" charset="0"/>
                <a:cs typeface="Helvetica" panose="020B0604020202020204" pitchFamily="34" charset="0"/>
              </a:rPr>
              <a:t> - palavras que não vão para o plural, nem para o feminino. São variáveis os artigos, adjetivos, numerais, pronomes, substantivos e verbos. Já invariáveis são os advérbios, as conjunções, as interjeições e as preposições.</a:t>
            </a:r>
          </a:p>
          <a:p>
            <a:r>
              <a:rPr lang="pt-BR" sz="2000" u="sng" dirty="0">
                <a:latin typeface="Helvetica" panose="020B0604020202020204" pitchFamily="34" charset="0"/>
                <a:cs typeface="Helvetica" panose="020B0604020202020204" pitchFamily="34" charset="0"/>
              </a:rPr>
              <a:t>Usos</a:t>
            </a:r>
            <a:r>
              <a:rPr lang="pt-BR" sz="2000" dirty="0">
                <a:latin typeface="Helvetica" panose="020B0604020202020204" pitchFamily="34" charset="0"/>
                <a:cs typeface="Helvetica" panose="020B0604020202020204" pitchFamily="34" charset="0"/>
              </a:rPr>
              <a:t> - a Gramática de Uso privilegia o uso real da língua. Ou seja, enquanto as gramáticas tradicionais lidam com muita teoria e definições de termos técnicos, uma gramática de uso dá mais atenção ao modo como os falantes nativos da língua realmente usam a língua no dia a dia e de modo gramaticalmente correto.</a:t>
            </a:r>
          </a:p>
        </p:txBody>
      </p:sp>
    </p:spTree>
    <p:extLst>
      <p:ext uri="{BB962C8B-B14F-4D97-AF65-F5344CB8AC3E}">
        <p14:creationId xmlns:p14="http://schemas.microsoft.com/office/powerpoint/2010/main" val="73149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13970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Esta</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FF0000"/>
                </a:solidFill>
                <a:latin typeface="Helvetica" panose="020B0604020202020204" pitchFamily="34" charset="0"/>
                <a:cs typeface="Helvetica" panose="020B0604020202020204" pitchFamily="34" charset="0"/>
                <a:sym typeface="Arial"/>
              </a:rPr>
              <a:t>está</a:t>
            </a:r>
            <a:r>
              <a:rPr lang="en-US" sz="2400" b="1" dirty="0">
                <a:solidFill>
                  <a:srgbClr val="000099"/>
                </a:solidFill>
                <a:latin typeface="Helvetica" panose="020B0604020202020204" pitchFamily="34" charset="0"/>
                <a:cs typeface="Helvetica" panose="020B0604020202020204" pitchFamily="34" charset="0"/>
                <a:sym typeface="Arial"/>
              </a:rPr>
              <a:t> e </a:t>
            </a:r>
            <a:r>
              <a:rPr lang="en-US" sz="2400" b="1" dirty="0" err="1">
                <a:solidFill>
                  <a:srgbClr val="000099"/>
                </a:solidFill>
                <a:latin typeface="Helvetica" panose="020B0604020202020204" pitchFamily="34" charset="0"/>
                <a:cs typeface="Helvetica" panose="020B0604020202020204" pitchFamily="34" charset="0"/>
                <a:sym typeface="Arial"/>
              </a:rPr>
              <a:t>estar</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6" y="1981200"/>
            <a:ext cx="8353425" cy="3600986"/>
          </a:xfrm>
          <a:prstGeom prst="rect">
            <a:avLst/>
          </a:prstGeom>
        </p:spPr>
        <p:txBody>
          <a:bodyPr wrap="square">
            <a:spAutoFit/>
          </a:bodyPr>
          <a:lstStyle/>
          <a:p>
            <a:pPr fontAlgn="b"/>
            <a:r>
              <a:rPr lang="pt-BR" sz="1900" b="1" dirty="0">
                <a:latin typeface="Helvetica" pitchFamily="34" charset="0"/>
                <a:cs typeface="Helvetica" pitchFamily="34" charset="0"/>
              </a:rPr>
              <a:t>Exemplos com está no presente</a:t>
            </a:r>
            <a:r>
              <a:rPr lang="pt-BR" sz="1900" dirty="0">
                <a:latin typeface="Helvetica" pitchFamily="34" charset="0"/>
                <a:cs typeface="Helvetica" pitchFamily="34" charset="0"/>
              </a:rPr>
              <a:t>:</a:t>
            </a:r>
          </a:p>
          <a:p>
            <a:r>
              <a:rPr lang="pt-BR" sz="1900" dirty="0">
                <a:latin typeface="Helvetica" pitchFamily="34" charset="0"/>
                <a:cs typeface="Helvetica" pitchFamily="34" charset="0"/>
              </a:rPr>
              <a:t>O menino está feliz. </a:t>
            </a:r>
            <a:r>
              <a:rPr lang="pt-BR" sz="1900" b="1" dirty="0">
                <a:solidFill>
                  <a:srgbClr val="FF0000"/>
                </a:solidFill>
                <a:latin typeface="Helvetica" pitchFamily="34" charset="0"/>
                <a:cs typeface="Helvetica" pitchFamily="34" charset="0"/>
              </a:rPr>
              <a:t>|</a:t>
            </a:r>
            <a:r>
              <a:rPr lang="pt-BR" sz="1900" dirty="0">
                <a:latin typeface="Helvetica" pitchFamily="34" charset="0"/>
                <a:cs typeface="Helvetica" pitchFamily="34" charset="0"/>
              </a:rPr>
              <a:t> Helena está indo embora.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Meu pai está atrasado.</a:t>
            </a:r>
          </a:p>
          <a:p>
            <a:pPr fontAlgn="b"/>
            <a:br>
              <a:rPr lang="pt-BR" sz="1900" b="1" dirty="0">
                <a:latin typeface="Helvetica" pitchFamily="34" charset="0"/>
                <a:cs typeface="Helvetica" pitchFamily="34" charset="0"/>
              </a:rPr>
            </a:br>
            <a:r>
              <a:rPr lang="pt-BR" sz="1900" b="1" dirty="0">
                <a:latin typeface="Helvetica" pitchFamily="34" charset="0"/>
                <a:cs typeface="Helvetica" pitchFamily="34" charset="0"/>
              </a:rPr>
              <a:t>Verbo estar – Imperativo</a:t>
            </a:r>
            <a:r>
              <a:rPr lang="pt-BR" sz="1900" dirty="0">
                <a:latin typeface="Helvetica" pitchFamily="34" charset="0"/>
                <a:cs typeface="Helvetica" pitchFamily="34" charset="0"/>
              </a:rPr>
              <a:t>:</a:t>
            </a:r>
            <a:br>
              <a:rPr lang="pt-BR" sz="1900" dirty="0">
                <a:latin typeface="Helvetica" pitchFamily="34" charset="0"/>
                <a:cs typeface="Helvetica" pitchFamily="34" charset="0"/>
              </a:rPr>
            </a:br>
            <a:r>
              <a:rPr lang="pt-BR" sz="1900" dirty="0">
                <a:latin typeface="Helvetica" pitchFamily="34" charset="0"/>
                <a:cs typeface="Helvetica" pitchFamily="34" charset="0"/>
              </a:rPr>
              <a:t>(Eu) ---; (Tu) está; (Ele) esteja;</a:t>
            </a:r>
            <a:br>
              <a:rPr lang="pt-BR" sz="1900" dirty="0">
                <a:latin typeface="Helvetica" pitchFamily="34" charset="0"/>
                <a:cs typeface="Helvetica" pitchFamily="34" charset="0"/>
              </a:rPr>
            </a:br>
            <a:r>
              <a:rPr lang="pt-BR" sz="1900" dirty="0">
                <a:latin typeface="Helvetica" pitchFamily="34" charset="0"/>
                <a:cs typeface="Helvetica" pitchFamily="34" charset="0"/>
              </a:rPr>
              <a:t>(Nós) estejamos; (Vós) estai; (Eles) estejam</a:t>
            </a:r>
          </a:p>
          <a:p>
            <a:pPr fontAlgn="b"/>
            <a:br>
              <a:rPr lang="pt-BR" sz="1900" b="1" dirty="0">
                <a:latin typeface="Helvetica" pitchFamily="34" charset="0"/>
                <a:cs typeface="Helvetica" pitchFamily="34" charset="0"/>
              </a:rPr>
            </a:br>
            <a:r>
              <a:rPr lang="pt-BR" sz="1900" b="1" dirty="0">
                <a:latin typeface="Helvetica" pitchFamily="34" charset="0"/>
                <a:cs typeface="Helvetica" pitchFamily="34" charset="0"/>
              </a:rPr>
              <a:t>Exemplos com está no imperativo</a:t>
            </a:r>
            <a:r>
              <a:rPr lang="pt-BR" sz="1900" dirty="0">
                <a:latin typeface="Helvetica" pitchFamily="34" charset="0"/>
                <a:cs typeface="Helvetica" pitchFamily="34" charset="0"/>
              </a:rPr>
              <a:t>:</a:t>
            </a:r>
          </a:p>
          <a:p>
            <a:r>
              <a:rPr lang="pt-BR" sz="1900" dirty="0">
                <a:latin typeface="Helvetica" pitchFamily="34" charset="0"/>
                <a:cs typeface="Helvetica" pitchFamily="34" charset="0"/>
              </a:rPr>
              <a:t>Está quieto!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Está sossegado!</a:t>
            </a:r>
          </a:p>
          <a:p>
            <a:pPr fontAlgn="b"/>
            <a:endParaRPr lang="pt-BR" sz="1900" dirty="0">
              <a:latin typeface="Helvetica" pitchFamily="34" charset="0"/>
              <a:cs typeface="Helvetica" pitchFamily="34" charset="0"/>
            </a:endParaRPr>
          </a:p>
          <a:p>
            <a:pPr fontAlgn="b"/>
            <a:br>
              <a:rPr lang="pt-BR" sz="1900" dirty="0">
                <a:latin typeface="Helvetica" pitchFamily="34" charset="0"/>
                <a:cs typeface="Helvetica" pitchFamily="34" charset="0"/>
              </a:rPr>
            </a:br>
            <a:endParaRPr lang="pt-BR" sz="1900" dirty="0">
              <a:latin typeface="Helvetica" pitchFamily="34" charset="0"/>
              <a:cs typeface="Helvetica" pitchFamily="34" charset="0"/>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058959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13970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Esta</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está</a:t>
            </a:r>
            <a:r>
              <a:rPr lang="en-US" sz="2400" b="1" dirty="0">
                <a:solidFill>
                  <a:srgbClr val="000099"/>
                </a:solidFill>
                <a:latin typeface="Helvetica" panose="020B0604020202020204" pitchFamily="34" charset="0"/>
                <a:cs typeface="Helvetica" panose="020B0604020202020204" pitchFamily="34" charset="0"/>
                <a:sym typeface="Arial"/>
              </a:rPr>
              <a:t> e </a:t>
            </a:r>
            <a:r>
              <a:rPr lang="en-US" sz="2400" b="1" dirty="0" err="1">
                <a:solidFill>
                  <a:srgbClr val="FF0000"/>
                </a:solidFill>
                <a:latin typeface="Helvetica" panose="020B0604020202020204" pitchFamily="34" charset="0"/>
                <a:cs typeface="Helvetica" panose="020B0604020202020204" pitchFamily="34" charset="0"/>
                <a:sym typeface="Arial"/>
              </a:rPr>
              <a:t>estar</a:t>
            </a:r>
            <a:endParaRPr lang="en-US" sz="2400" b="1" dirty="0">
              <a:solidFill>
                <a:srgbClr val="FF0000"/>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6" y="1981200"/>
            <a:ext cx="8353425" cy="4185761"/>
          </a:xfrm>
          <a:prstGeom prst="rect">
            <a:avLst/>
          </a:prstGeom>
        </p:spPr>
        <p:txBody>
          <a:bodyPr wrap="square">
            <a:spAutoFit/>
          </a:bodyPr>
          <a:lstStyle/>
          <a:p>
            <a:pPr fontAlgn="b"/>
            <a:r>
              <a:rPr lang="pt-BR" sz="1900" b="1" dirty="0">
                <a:solidFill>
                  <a:srgbClr val="FF0000"/>
                </a:solidFill>
                <a:latin typeface="Helvetica" pitchFamily="34" charset="0"/>
                <a:cs typeface="Helvetica" pitchFamily="34" charset="0"/>
              </a:rPr>
              <a:t>Estar</a:t>
            </a:r>
            <a:r>
              <a:rPr lang="pt-BR" sz="1900" dirty="0">
                <a:latin typeface="Helvetica" pitchFamily="34" charset="0"/>
                <a:cs typeface="Helvetica" pitchFamily="34" charset="0"/>
              </a:rPr>
              <a:t> é a forma do verbo no infinitivo. O erro no uso de está e estar acontece porque, numa fala, o </a:t>
            </a:r>
            <a:r>
              <a:rPr lang="pt-BR" sz="1900" dirty="0">
                <a:solidFill>
                  <a:srgbClr val="FF0000"/>
                </a:solidFill>
                <a:latin typeface="Helvetica" pitchFamily="34" charset="0"/>
                <a:cs typeface="Helvetica" pitchFamily="34" charset="0"/>
              </a:rPr>
              <a:t>r</a:t>
            </a:r>
            <a:r>
              <a:rPr lang="pt-BR" sz="1900" dirty="0">
                <a:latin typeface="Helvetica" pitchFamily="34" charset="0"/>
                <a:cs typeface="Helvetica" pitchFamily="34" charset="0"/>
              </a:rPr>
              <a:t> final das formas verbais no infinitivo não é pronunciado (está em vez de estar, vê em vez de ver, dá em vez de dar,…). </a:t>
            </a:r>
          </a:p>
          <a:p>
            <a:pPr fontAlgn="b"/>
            <a:endParaRPr lang="pt-BR" sz="1900" dirty="0">
              <a:latin typeface="Helvetica" pitchFamily="34" charset="0"/>
              <a:cs typeface="Helvetica" pitchFamily="34" charset="0"/>
            </a:endParaRPr>
          </a:p>
          <a:p>
            <a:pPr fontAlgn="b"/>
            <a:r>
              <a:rPr lang="pt-BR" sz="1900" b="1" dirty="0">
                <a:latin typeface="Helvetica" pitchFamily="34" charset="0"/>
                <a:cs typeface="Helvetica" pitchFamily="34" charset="0"/>
              </a:rPr>
              <a:t>Quando usar estar?</a:t>
            </a:r>
          </a:p>
          <a:p>
            <a:pPr fontAlgn="b"/>
            <a:r>
              <a:rPr lang="pt-BR" sz="1900" dirty="0">
                <a:latin typeface="Helvetica" pitchFamily="34" charset="0"/>
                <a:cs typeface="Helvetica" pitchFamily="34" charset="0"/>
              </a:rPr>
              <a:t>Principalmente, em locuções verbais, quando o verbo tiver regência de uma preposição e quando não houver um sujeito definido, havendo ainda outros usos. </a:t>
            </a:r>
            <a:r>
              <a:rPr lang="pt-BR" sz="1900" b="1" dirty="0">
                <a:latin typeface="Helvetica" pitchFamily="34" charset="0"/>
                <a:cs typeface="Helvetica" pitchFamily="34" charset="0"/>
              </a:rPr>
              <a:t>Exemplos</a:t>
            </a:r>
            <a:r>
              <a:rPr lang="pt-BR" sz="1900" dirty="0">
                <a:latin typeface="Helvetica" pitchFamily="34" charset="0"/>
                <a:cs typeface="Helvetica" pitchFamily="34" charset="0"/>
              </a:rPr>
              <a:t>: O menino deve estar feliz. (locução verbal com verbo auxiliar deve)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Meu  irmão não vai estar na festa. (locução verbal com verbo auxiliar vai)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O menino fica sempre sem estar quieto. (frase com preposição)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Meditar é importante para ele estar sossegado. (frase com preposição)</a:t>
            </a:r>
          </a:p>
          <a:p>
            <a:pPr fontAlgn="b"/>
            <a:endParaRPr lang="pt-BR" sz="1900" dirty="0">
              <a:latin typeface="Helvetica" pitchFamily="34" charset="0"/>
              <a:cs typeface="Helvetica" pitchFamily="34" charset="0"/>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3495932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12762" y="780803"/>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Pontuação</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graphicFrame>
        <p:nvGraphicFramePr>
          <p:cNvPr id="5" name="Tabela 4"/>
          <p:cNvGraphicFramePr>
            <a:graphicFrameLocks noGrp="1"/>
          </p:cNvGraphicFramePr>
          <p:nvPr>
            <p:extLst>
              <p:ext uri="{D42A27DB-BD31-4B8C-83A1-F6EECF244321}">
                <p14:modId xmlns:p14="http://schemas.microsoft.com/office/powerpoint/2010/main" val="3990533294"/>
              </p:ext>
            </p:extLst>
          </p:nvPr>
        </p:nvGraphicFramePr>
        <p:xfrm>
          <a:off x="512762" y="1656522"/>
          <a:ext cx="8075612" cy="4221480"/>
        </p:xfrm>
        <a:graphic>
          <a:graphicData uri="http://schemas.openxmlformats.org/drawingml/2006/table">
            <a:tbl>
              <a:tblPr firstRow="1" bandRow="1">
                <a:tableStyleId>{93296810-A885-4BE3-A3E7-6D5BEEA58F35}</a:tableStyleId>
              </a:tblPr>
              <a:tblGrid>
                <a:gridCol w="3155986">
                  <a:extLst>
                    <a:ext uri="{9D8B030D-6E8A-4147-A177-3AD203B41FA5}">
                      <a16:colId xmlns:a16="http://schemas.microsoft.com/office/drawing/2014/main" val="20000"/>
                    </a:ext>
                  </a:extLst>
                </a:gridCol>
                <a:gridCol w="4919626">
                  <a:extLst>
                    <a:ext uri="{9D8B030D-6E8A-4147-A177-3AD203B41FA5}">
                      <a16:colId xmlns:a16="http://schemas.microsoft.com/office/drawing/2014/main" val="20001"/>
                    </a:ext>
                  </a:extLst>
                </a:gridCol>
              </a:tblGrid>
              <a:tr h="370840">
                <a:tc>
                  <a:txBody>
                    <a:bodyPr/>
                    <a:lstStyle/>
                    <a:p>
                      <a:r>
                        <a:rPr lang="pt-BR" sz="1900" dirty="0">
                          <a:latin typeface="Helvetica" pitchFamily="34" charset="0"/>
                          <a:cs typeface="Helvetica" pitchFamily="34" charset="0"/>
                        </a:rPr>
                        <a:t>Sinal</a:t>
                      </a:r>
                    </a:p>
                  </a:txBody>
                  <a:tcPr/>
                </a:tc>
                <a:tc>
                  <a:txBody>
                    <a:bodyPr/>
                    <a:lstStyle/>
                    <a:p>
                      <a:r>
                        <a:rPr lang="pt-BR" sz="1900" dirty="0">
                          <a:latin typeface="Helvetica" pitchFamily="34" charset="0"/>
                          <a:cs typeface="Helvetica" pitchFamily="34" charset="0"/>
                        </a:rPr>
                        <a:t>Uso</a:t>
                      </a:r>
                    </a:p>
                  </a:txBody>
                  <a:tcPr/>
                </a:tc>
                <a:extLst>
                  <a:ext uri="{0D108BD9-81ED-4DB2-BD59-A6C34878D82A}">
                    <a16:rowId xmlns:a16="http://schemas.microsoft.com/office/drawing/2014/main" val="10000"/>
                  </a:ext>
                </a:extLst>
              </a:tr>
              <a:tr h="370840">
                <a:tc>
                  <a:txBody>
                    <a:bodyPr/>
                    <a:lstStyle/>
                    <a:p>
                      <a:r>
                        <a:rPr lang="pt-BR" sz="1900" dirty="0">
                          <a:latin typeface="Helvetica" pitchFamily="34" charset="0"/>
                          <a:cs typeface="Helvetica" pitchFamily="34" charset="0"/>
                        </a:rPr>
                        <a:t>Ponto</a:t>
                      </a:r>
                    </a:p>
                  </a:txBody>
                  <a:tcPr/>
                </a:tc>
                <a:tc>
                  <a:txBody>
                    <a:bodyPr/>
                    <a:lstStyle/>
                    <a:p>
                      <a:r>
                        <a:rPr lang="pt-BR" sz="1900" dirty="0">
                          <a:latin typeface="Helvetica" pitchFamily="34" charset="0"/>
                          <a:cs typeface="Helvetica" pitchFamily="34" charset="0"/>
                        </a:rPr>
                        <a:t>No final de frase declarativa (oração, período, parágrafo): Estou muito atarefada. Telefonarei mais tarde.</a:t>
                      </a:r>
                    </a:p>
                  </a:txBody>
                  <a:tcPr/>
                </a:tc>
                <a:extLst>
                  <a:ext uri="{0D108BD9-81ED-4DB2-BD59-A6C34878D82A}">
                    <a16:rowId xmlns:a16="http://schemas.microsoft.com/office/drawing/2014/main" val="10001"/>
                  </a:ext>
                </a:extLst>
              </a:tr>
              <a:tr h="370840">
                <a:tc>
                  <a:txBody>
                    <a:bodyPr/>
                    <a:lstStyle/>
                    <a:p>
                      <a:r>
                        <a:rPr lang="pt-BR" sz="1900" dirty="0">
                          <a:latin typeface="Helvetica" pitchFamily="34" charset="0"/>
                          <a:cs typeface="Helvetica" pitchFamily="34" charset="0"/>
                        </a:rPr>
                        <a:t>Ponto de interrogação</a:t>
                      </a:r>
                    </a:p>
                  </a:txBody>
                  <a:tcPr/>
                </a:tc>
                <a:tc>
                  <a:txBody>
                    <a:bodyPr/>
                    <a:lstStyle/>
                    <a:p>
                      <a:r>
                        <a:rPr lang="pt-BR" sz="1900" dirty="0">
                          <a:latin typeface="Helvetica" pitchFamily="34" charset="0"/>
                          <a:cs typeface="Helvetica" pitchFamily="34" charset="0"/>
                        </a:rPr>
                        <a:t>No final de frase interrogativa direta: Você quer almoçar comigo amanhã? </a:t>
                      </a:r>
                    </a:p>
                  </a:txBody>
                  <a:tcPr/>
                </a:tc>
                <a:extLst>
                  <a:ext uri="{0D108BD9-81ED-4DB2-BD59-A6C34878D82A}">
                    <a16:rowId xmlns:a16="http://schemas.microsoft.com/office/drawing/2014/main" val="10002"/>
                  </a:ext>
                </a:extLst>
              </a:tr>
              <a:tr h="370840">
                <a:tc>
                  <a:txBody>
                    <a:bodyPr/>
                    <a:lstStyle/>
                    <a:p>
                      <a:r>
                        <a:rPr lang="pt-BR" sz="1900" dirty="0">
                          <a:latin typeface="Helvetica" pitchFamily="34" charset="0"/>
                          <a:cs typeface="Helvetica" pitchFamily="34" charset="0"/>
                        </a:rPr>
                        <a:t>Ponto de exclamação</a:t>
                      </a:r>
                    </a:p>
                  </a:txBody>
                  <a:tcPr/>
                </a:tc>
                <a:tc>
                  <a:txBody>
                    <a:bodyPr/>
                    <a:lstStyle/>
                    <a:p>
                      <a:pPr>
                        <a:buFont typeface="Arial" pitchFamily="34" charset="0"/>
                        <a:buNone/>
                      </a:pPr>
                      <a:r>
                        <a:rPr lang="pt-BR" sz="1900" dirty="0">
                          <a:latin typeface="Helvetica" pitchFamily="34" charset="0"/>
                          <a:cs typeface="Helvetica" pitchFamily="34" charset="0"/>
                        </a:rPr>
                        <a:t>Após interjeições: Ah! Como chove nesta terra. • Em frases imperativas: Júnior, pegue isso agora! • Em interrogações exclamativas: Você falando isso?! </a:t>
                      </a:r>
                    </a:p>
                  </a:txBody>
                  <a:tcPr/>
                </a:tc>
                <a:extLst>
                  <a:ext uri="{0D108BD9-81ED-4DB2-BD59-A6C34878D82A}">
                    <a16:rowId xmlns:a16="http://schemas.microsoft.com/office/drawing/2014/main" val="10003"/>
                  </a:ext>
                </a:extLst>
              </a:tr>
              <a:tr h="370840">
                <a:tc>
                  <a:txBody>
                    <a:bodyPr/>
                    <a:lstStyle/>
                    <a:p>
                      <a:r>
                        <a:rPr lang="pt-BR" sz="1900" dirty="0">
                          <a:latin typeface="Helvetica" pitchFamily="34" charset="0"/>
                          <a:cs typeface="Helvetica" pitchFamily="34" charset="0"/>
                        </a:rPr>
                        <a:t>Reticências</a:t>
                      </a:r>
                    </a:p>
                  </a:txBody>
                  <a:tcPr/>
                </a:tc>
                <a:tc>
                  <a:txBody>
                    <a:bodyPr/>
                    <a:lstStyle/>
                    <a:p>
                      <a:r>
                        <a:rPr lang="pt-BR" sz="1900" dirty="0">
                          <a:latin typeface="Helvetica" pitchFamily="34" charset="0"/>
                          <a:cs typeface="Helvetica" pitchFamily="34" charset="0"/>
                        </a:rPr>
                        <a:t>Marca a interrupção do pensamento: Depois de tantos anos juntos, decidi... Não, não vou falar.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75584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651668" y="757943"/>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Pontuação</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graphicFrame>
        <p:nvGraphicFramePr>
          <p:cNvPr id="5" name="Tabela 4"/>
          <p:cNvGraphicFramePr>
            <a:graphicFrameLocks noGrp="1"/>
          </p:cNvGraphicFramePr>
          <p:nvPr>
            <p:extLst>
              <p:ext uri="{D42A27DB-BD31-4B8C-83A1-F6EECF244321}">
                <p14:modId xmlns:p14="http://schemas.microsoft.com/office/powerpoint/2010/main" val="430848553"/>
              </p:ext>
            </p:extLst>
          </p:nvPr>
        </p:nvGraphicFramePr>
        <p:xfrm>
          <a:off x="651668" y="1607930"/>
          <a:ext cx="8075612" cy="4328160"/>
        </p:xfrm>
        <a:graphic>
          <a:graphicData uri="http://schemas.openxmlformats.org/drawingml/2006/table">
            <a:tbl>
              <a:tblPr firstRow="1" bandRow="1">
                <a:tableStyleId>{93296810-A885-4BE3-A3E7-6D5BEEA58F35}</a:tableStyleId>
              </a:tblPr>
              <a:tblGrid>
                <a:gridCol w="3155986">
                  <a:extLst>
                    <a:ext uri="{9D8B030D-6E8A-4147-A177-3AD203B41FA5}">
                      <a16:colId xmlns:a16="http://schemas.microsoft.com/office/drawing/2014/main" val="20000"/>
                    </a:ext>
                  </a:extLst>
                </a:gridCol>
                <a:gridCol w="4919626">
                  <a:extLst>
                    <a:ext uri="{9D8B030D-6E8A-4147-A177-3AD203B41FA5}">
                      <a16:colId xmlns:a16="http://schemas.microsoft.com/office/drawing/2014/main" val="20001"/>
                    </a:ext>
                  </a:extLst>
                </a:gridCol>
              </a:tblGrid>
              <a:tr h="370840">
                <a:tc>
                  <a:txBody>
                    <a:bodyPr/>
                    <a:lstStyle/>
                    <a:p>
                      <a:r>
                        <a:rPr lang="pt-BR" sz="1900" dirty="0">
                          <a:latin typeface="Helvetica" pitchFamily="34" charset="0"/>
                          <a:cs typeface="Helvetica" pitchFamily="34" charset="0"/>
                        </a:rPr>
                        <a:t>Sinal</a:t>
                      </a:r>
                    </a:p>
                  </a:txBody>
                  <a:tcPr/>
                </a:tc>
                <a:tc>
                  <a:txBody>
                    <a:bodyPr/>
                    <a:lstStyle/>
                    <a:p>
                      <a:r>
                        <a:rPr lang="pt-BR" sz="1900" dirty="0">
                          <a:latin typeface="Helvetica" pitchFamily="34" charset="0"/>
                          <a:cs typeface="Helvetica" pitchFamily="34" charset="0"/>
                        </a:rPr>
                        <a:t>Uso</a:t>
                      </a:r>
                    </a:p>
                  </a:txBody>
                  <a:tcPr/>
                </a:tc>
                <a:extLst>
                  <a:ext uri="{0D108BD9-81ED-4DB2-BD59-A6C34878D82A}">
                    <a16:rowId xmlns:a16="http://schemas.microsoft.com/office/drawing/2014/main" val="10000"/>
                  </a:ext>
                </a:extLst>
              </a:tr>
              <a:tr h="370840">
                <a:tc>
                  <a:txBody>
                    <a:bodyPr/>
                    <a:lstStyle/>
                    <a:p>
                      <a:r>
                        <a:rPr lang="pt-BR" sz="1900" dirty="0">
                          <a:latin typeface="Helvetica" pitchFamily="34" charset="0"/>
                          <a:cs typeface="Helvetica" pitchFamily="34" charset="0"/>
                        </a:rPr>
                        <a:t>Dois pontos</a:t>
                      </a:r>
                    </a:p>
                  </a:txBody>
                  <a:tcPr/>
                </a:tc>
                <a:tc>
                  <a:txBody>
                    <a:bodyPr/>
                    <a:lstStyle/>
                    <a:p>
                      <a:r>
                        <a:rPr lang="pt-BR" sz="1900" dirty="0">
                          <a:latin typeface="Helvetica" pitchFamily="34" charset="0"/>
                          <a:cs typeface="Helvetica" pitchFamily="34" charset="0"/>
                        </a:rPr>
                        <a:t>Introdução do discurso direto: Ele perguntou: – Quer trabalhar comigo? • Introdução de explicação ou enumeração: Vamos fazer o seguinte: você cuida dos convites e eu, da festa. Encomendaremos: coxinhas, patês, torradas e outras coisas. • Depois do vocativo nas cartas: Prezado senhor: Mas também Prezado Senhor, Prezado Senhor. Prezado Senhor</a:t>
                      </a:r>
                    </a:p>
                  </a:txBody>
                  <a:tcPr/>
                </a:tc>
                <a:extLst>
                  <a:ext uri="{0D108BD9-81ED-4DB2-BD59-A6C34878D82A}">
                    <a16:rowId xmlns:a16="http://schemas.microsoft.com/office/drawing/2014/main" val="10001"/>
                  </a:ext>
                </a:extLst>
              </a:tr>
              <a:tr h="370840">
                <a:tc>
                  <a:txBody>
                    <a:bodyPr/>
                    <a:lstStyle/>
                    <a:p>
                      <a:r>
                        <a:rPr lang="pt-BR" sz="1900" kern="1200" dirty="0">
                          <a:solidFill>
                            <a:schemeClr val="dk1"/>
                          </a:solidFill>
                          <a:latin typeface="Helvetica" pitchFamily="34" charset="0"/>
                          <a:ea typeface="+mn-ea"/>
                          <a:cs typeface="Helvetica" pitchFamily="34" charset="0"/>
                        </a:rPr>
                        <a:t>Ponto e vírgula</a:t>
                      </a:r>
                    </a:p>
                  </a:txBody>
                  <a:tcPr/>
                </a:tc>
                <a:tc>
                  <a:txBody>
                    <a:bodyPr/>
                    <a:lstStyle/>
                    <a:p>
                      <a:r>
                        <a:rPr lang="pt-BR" sz="1900" kern="1200" dirty="0">
                          <a:solidFill>
                            <a:schemeClr val="dk1"/>
                          </a:solidFill>
                          <a:latin typeface="Helvetica" pitchFamily="34" charset="0"/>
                          <a:ea typeface="+mn-ea"/>
                          <a:cs typeface="Helvetica" pitchFamily="34" charset="0"/>
                        </a:rPr>
                        <a:t>Em orações que já apresentam vírgula: Eu fui ao Rio de Janeiro; ele, ao Paraná. Mas também: Eu fui ao Rio de Janeiro, ele, ao Paraná. </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0921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651668" y="708799"/>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Pontuação</a:t>
            </a:r>
            <a:endParaRPr lang="en-US" sz="2400" b="1" dirty="0">
              <a:solidFill>
                <a:srgbClr val="000099"/>
              </a:solidFill>
              <a:latin typeface="Helvetica" panose="020B0604020202020204" pitchFamily="34" charset="0"/>
              <a:cs typeface="Helvetica" panose="020B0604020202020204" pitchFamily="34" charset="0"/>
              <a:sym typeface="Arial"/>
            </a:endParaRP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graphicFrame>
        <p:nvGraphicFramePr>
          <p:cNvPr id="5" name="Tabela 4"/>
          <p:cNvGraphicFramePr>
            <a:graphicFrameLocks noGrp="1"/>
          </p:cNvGraphicFramePr>
          <p:nvPr>
            <p:extLst>
              <p:ext uri="{D42A27DB-BD31-4B8C-83A1-F6EECF244321}">
                <p14:modId xmlns:p14="http://schemas.microsoft.com/office/powerpoint/2010/main" val="1724790371"/>
              </p:ext>
            </p:extLst>
          </p:nvPr>
        </p:nvGraphicFramePr>
        <p:xfrm>
          <a:off x="651668" y="1625600"/>
          <a:ext cx="8075612" cy="4038600"/>
        </p:xfrm>
        <a:graphic>
          <a:graphicData uri="http://schemas.openxmlformats.org/drawingml/2006/table">
            <a:tbl>
              <a:tblPr firstRow="1" bandRow="1">
                <a:tableStyleId>{93296810-A885-4BE3-A3E7-6D5BEEA58F35}</a:tableStyleId>
              </a:tblPr>
              <a:tblGrid>
                <a:gridCol w="3155986">
                  <a:extLst>
                    <a:ext uri="{9D8B030D-6E8A-4147-A177-3AD203B41FA5}">
                      <a16:colId xmlns:a16="http://schemas.microsoft.com/office/drawing/2014/main" val="20000"/>
                    </a:ext>
                  </a:extLst>
                </a:gridCol>
                <a:gridCol w="4919626">
                  <a:extLst>
                    <a:ext uri="{9D8B030D-6E8A-4147-A177-3AD203B41FA5}">
                      <a16:colId xmlns:a16="http://schemas.microsoft.com/office/drawing/2014/main" val="20001"/>
                    </a:ext>
                  </a:extLst>
                </a:gridCol>
              </a:tblGrid>
              <a:tr h="370840">
                <a:tc>
                  <a:txBody>
                    <a:bodyPr/>
                    <a:lstStyle/>
                    <a:p>
                      <a:r>
                        <a:rPr lang="pt-BR" sz="1900" dirty="0">
                          <a:latin typeface="Helvetica" pitchFamily="34" charset="0"/>
                          <a:cs typeface="Helvetica" pitchFamily="34" charset="0"/>
                        </a:rPr>
                        <a:t>Sinal</a:t>
                      </a:r>
                    </a:p>
                  </a:txBody>
                  <a:tcPr/>
                </a:tc>
                <a:tc>
                  <a:txBody>
                    <a:bodyPr/>
                    <a:lstStyle/>
                    <a:p>
                      <a:r>
                        <a:rPr lang="pt-BR" sz="1900" dirty="0">
                          <a:latin typeface="Helvetica" pitchFamily="34" charset="0"/>
                          <a:cs typeface="Helvetica" pitchFamily="34" charset="0"/>
                        </a:rPr>
                        <a:t>Uso</a:t>
                      </a:r>
                    </a:p>
                  </a:txBody>
                  <a:tcPr/>
                </a:tc>
                <a:extLst>
                  <a:ext uri="{0D108BD9-81ED-4DB2-BD59-A6C34878D82A}">
                    <a16:rowId xmlns:a16="http://schemas.microsoft.com/office/drawing/2014/main" val="10000"/>
                  </a:ext>
                </a:extLst>
              </a:tr>
              <a:tr h="370840">
                <a:tc>
                  <a:txBody>
                    <a:bodyPr/>
                    <a:lstStyle/>
                    <a:p>
                      <a:r>
                        <a:rPr lang="pt-BR" sz="1900" kern="1200" dirty="0">
                          <a:solidFill>
                            <a:schemeClr val="dk1"/>
                          </a:solidFill>
                          <a:latin typeface="Helvetica" pitchFamily="34" charset="0"/>
                          <a:ea typeface="+mn-ea"/>
                          <a:cs typeface="Helvetica" pitchFamily="34" charset="0"/>
                        </a:rPr>
                        <a:t>Parênteses e Duplo travessão</a:t>
                      </a:r>
                    </a:p>
                  </a:txBody>
                  <a:tcPr/>
                </a:tc>
                <a:tc>
                  <a:txBody>
                    <a:bodyPr/>
                    <a:lstStyle/>
                    <a:p>
                      <a:r>
                        <a:rPr lang="pt-BR" sz="1900" kern="1200" dirty="0">
                          <a:solidFill>
                            <a:schemeClr val="dk1"/>
                          </a:solidFill>
                          <a:latin typeface="Helvetica" pitchFamily="34" charset="0"/>
                          <a:ea typeface="+mn-ea"/>
                          <a:cs typeface="Helvetica" pitchFamily="34" charset="0"/>
                        </a:rPr>
                        <a:t>Intercalação de ideias ou frases: Tornou-se um grande orador e até hoje o seu discurso (no Congresso) é lembrado por todos. Mas também Tornou-se um grande orador e até hoje o seu discurso – no Congresso – é lembrado por todos. </a:t>
                      </a:r>
                    </a:p>
                  </a:txBody>
                  <a:tcPr/>
                </a:tc>
                <a:extLst>
                  <a:ext uri="{0D108BD9-81ED-4DB2-BD59-A6C34878D82A}">
                    <a16:rowId xmlns:a16="http://schemas.microsoft.com/office/drawing/2014/main" val="10001"/>
                  </a:ext>
                </a:extLst>
              </a:tr>
              <a:tr h="370840">
                <a:tc>
                  <a:txBody>
                    <a:bodyPr/>
                    <a:lstStyle/>
                    <a:p>
                      <a:r>
                        <a:rPr lang="pt-BR" sz="1900" kern="1200" dirty="0">
                          <a:solidFill>
                            <a:schemeClr val="dk1"/>
                          </a:solidFill>
                          <a:latin typeface="Helvetica" pitchFamily="34" charset="0"/>
                          <a:ea typeface="+mn-ea"/>
                          <a:cs typeface="Helvetica" pitchFamily="34" charset="0"/>
                        </a:rPr>
                        <a:t>Aspas</a:t>
                      </a:r>
                    </a:p>
                  </a:txBody>
                  <a:tcPr/>
                </a:tc>
                <a:tc>
                  <a:txBody>
                    <a:bodyPr/>
                    <a:lstStyle/>
                    <a:p>
                      <a:r>
                        <a:rPr lang="pt-BR" sz="1900" dirty="0">
                          <a:latin typeface="Helvetica" pitchFamily="34" charset="0"/>
                          <a:cs typeface="Helvetica" pitchFamily="34" charset="0"/>
                        </a:rPr>
                        <a:t>Citação: Disse o poeta Vinícius de Moraes: “Que seja eterno enquanto dure.” • Palavras estrangeiras: O “mouse” está com defeito. Mas também O mouse está com defeito. • Gíria ou palavrão: Ei, menino, não seja “babaca”. </a:t>
                      </a:r>
                      <a:endParaRPr lang="pt-BR" sz="1900" kern="1200" dirty="0">
                        <a:solidFill>
                          <a:schemeClr val="dk1"/>
                        </a:solidFill>
                        <a:latin typeface="Helvetica" pitchFamily="34" charset="0"/>
                        <a:ea typeface="+mn-ea"/>
                        <a:cs typeface="Helvetica"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56391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02783" y="2436346"/>
            <a:ext cx="8207375" cy="2266950"/>
          </a:xfrm>
        </p:spPr>
        <p:txBody>
          <a:bodyPr>
            <a:normAutofit fontScale="90000"/>
          </a:bodyPr>
          <a:lstStyle/>
          <a:p>
            <a:pPr algn="l">
              <a:defRPr/>
            </a:pPr>
            <a:r>
              <a:rPr lang="pt-BR" sz="2700" b="1" dirty="0">
                <a:solidFill>
                  <a:schemeClr val="accent6">
                    <a:lumMod val="75000"/>
                  </a:schemeClr>
                </a:solidFill>
                <a:latin typeface="Helvetica" panose="020B0604020202020204" pitchFamily="34" charset="0"/>
                <a:ea typeface="+mn-ea"/>
                <a:cs typeface="Helvetica" panose="020B0604020202020204" pitchFamily="34" charset="0"/>
              </a:rPr>
              <a:t>Vírgula antes do ''e'' só em casos especiais</a:t>
            </a:r>
            <a:br>
              <a:rPr lang="pt-BR" sz="2700" b="1" dirty="0">
                <a:solidFill>
                  <a:schemeClr val="accent6">
                    <a:lumMod val="75000"/>
                  </a:schemeClr>
                </a:solidFill>
                <a:latin typeface="Helvetica" panose="020B0604020202020204" pitchFamily="34" charset="0"/>
                <a:ea typeface="+mn-ea"/>
                <a:cs typeface="Helvetica" panose="020B0604020202020204" pitchFamily="34" charset="0"/>
              </a:rPr>
            </a:br>
            <a:br>
              <a:rPr lang="pt-BR" sz="2100" dirty="0">
                <a:solidFill>
                  <a:schemeClr val="tx1"/>
                </a:solidFill>
                <a:latin typeface="Helvetica" pitchFamily="34" charset="0"/>
                <a:ea typeface="+mn-ea"/>
                <a:cs typeface="Helvetica" pitchFamily="34" charset="0"/>
              </a:rPr>
            </a:br>
            <a:r>
              <a:rPr lang="pt-BR" sz="2200" dirty="0">
                <a:solidFill>
                  <a:schemeClr val="tx1"/>
                </a:solidFill>
                <a:latin typeface="Helvetica" pitchFamily="34" charset="0"/>
                <a:ea typeface="+mn-ea"/>
                <a:cs typeface="Helvetica" pitchFamily="34" charset="0"/>
              </a:rPr>
              <a:t>“Na saída do evento, Lula não falou com a imprensa, e partiu direto para Brasília, onde sanciona o projeto de partilha dos royalties do petróleo.”</a:t>
            </a:r>
            <a:br>
              <a:rPr lang="pt-BR" sz="2200" dirty="0">
                <a:solidFill>
                  <a:schemeClr val="tx1"/>
                </a:solidFill>
                <a:latin typeface="Helvetica" pitchFamily="34" charset="0"/>
                <a:ea typeface="+mn-ea"/>
                <a:cs typeface="Helvetica" pitchFamily="34" charset="0"/>
              </a:rPr>
            </a:br>
            <a:br>
              <a:rPr lang="pt-BR" sz="2200" i="0" dirty="0">
                <a:solidFill>
                  <a:schemeClr val="tx1"/>
                </a:solidFill>
                <a:latin typeface="Helvetica" panose="020B0604020202020204" pitchFamily="34" charset="0"/>
                <a:cs typeface="Helvetica" panose="020B0604020202020204" pitchFamily="34" charset="0"/>
              </a:rPr>
            </a:br>
            <a:r>
              <a:rPr lang="pt-BR" sz="2200" dirty="0">
                <a:solidFill>
                  <a:schemeClr val="tx1"/>
                </a:solidFill>
                <a:latin typeface="Helvetica" pitchFamily="34" charset="0"/>
                <a:ea typeface="+mn-ea"/>
                <a:cs typeface="Helvetica" pitchFamily="34" charset="0"/>
              </a:rPr>
              <a:t>Um dos “mandamentos” da pontuação é não empregar a vírgula antes da conjunção “e”. De modo geral, o “e”, por ser uma conjunção aditiva, não requer a pontuação de pausa, ao contrário do que ocorre com as conjunções adversativas (de oposição), como “mas”, “porém”, “contudo”, “todavia”, “entretanto” etc.</a:t>
            </a:r>
            <a:br>
              <a:rPr lang="pt-BR" sz="2200" dirty="0">
                <a:solidFill>
                  <a:schemeClr val="tx1"/>
                </a:solidFill>
                <a:latin typeface="Helvetica" pitchFamily="34" charset="0"/>
                <a:ea typeface="+mn-ea"/>
                <a:cs typeface="Helvetica" pitchFamily="34" charset="0"/>
              </a:rPr>
            </a:br>
            <a:r>
              <a:rPr lang="pt-BR" sz="2200" dirty="0">
                <a:solidFill>
                  <a:schemeClr val="tx1"/>
                </a:solidFill>
                <a:latin typeface="Helvetica" pitchFamily="34" charset="0"/>
                <a:ea typeface="+mn-ea"/>
                <a:cs typeface="Helvetica" pitchFamily="34" charset="0"/>
              </a:rPr>
              <a:t>Por esse motivo, escrevemos “Trabalha e estuda” (adição, sem vírgula) e “Trabalha, mas não progride” (oposição, com vírgula). </a:t>
            </a:r>
          </a:p>
        </p:txBody>
      </p:sp>
    </p:spTree>
    <p:extLst>
      <p:ext uri="{BB962C8B-B14F-4D97-AF65-F5344CB8AC3E}">
        <p14:creationId xmlns:p14="http://schemas.microsoft.com/office/powerpoint/2010/main" val="1642939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8312" y="5546425"/>
            <a:ext cx="8207375" cy="2266950"/>
          </a:xfrm>
        </p:spPr>
        <p:txBody>
          <a:bodyPr>
            <a:normAutofit fontScale="90000"/>
          </a:bodyPr>
          <a:lstStyle/>
          <a:p>
            <a:pPr algn="l">
              <a:defRPr/>
            </a:pPr>
            <a:br>
              <a:rPr lang="pt-BR" sz="2200" b="1" i="0" dirty="0">
                <a:solidFill>
                  <a:schemeClr val="tx1"/>
                </a:solidFill>
                <a:latin typeface="+mn-lt"/>
              </a:rPr>
            </a:br>
            <a:r>
              <a:rPr lang="pt-BR" sz="2200" dirty="0">
                <a:solidFill>
                  <a:schemeClr val="tx1"/>
                </a:solidFill>
                <a:latin typeface="Helvetica" pitchFamily="34" charset="0"/>
                <a:ea typeface="+mn-ea"/>
                <a:cs typeface="Helvetica" pitchFamily="34" charset="0"/>
              </a:rPr>
              <a:t>Também separamos por vírgula os termos de uma enumeração, exceto o último deles, que vem anteposto pelo “e” . Assim: “Trouxeram  pastas, cadernos, fichários, canetas e borrachas”. </a:t>
            </a:r>
            <a:br>
              <a:rPr lang="pt-BR" sz="2200" dirty="0">
                <a:solidFill>
                  <a:schemeClr val="tx1"/>
                </a:solidFill>
                <a:latin typeface="Helvetica" pitchFamily="34" charset="0"/>
                <a:ea typeface="+mn-ea"/>
                <a:cs typeface="Helvetica" pitchFamily="34" charset="0"/>
              </a:rPr>
            </a:br>
            <a:br>
              <a:rPr lang="pt-BR" sz="2200" dirty="0">
                <a:solidFill>
                  <a:schemeClr val="tx1"/>
                </a:solidFill>
                <a:latin typeface="Helvetica" pitchFamily="34" charset="0"/>
                <a:ea typeface="+mn-ea"/>
                <a:cs typeface="Helvetica" pitchFamily="34" charset="0"/>
              </a:rPr>
            </a:br>
            <a:r>
              <a:rPr lang="pt-BR" sz="2200" dirty="0">
                <a:solidFill>
                  <a:schemeClr val="tx1"/>
                </a:solidFill>
                <a:latin typeface="Helvetica" pitchFamily="34" charset="0"/>
                <a:ea typeface="+mn-ea"/>
                <a:cs typeface="Helvetica" pitchFamily="34" charset="0"/>
              </a:rPr>
              <a:t>Há situações, entretanto, em que é possível usar a vírgula antes do “e”. Isso ocorre quando a conjunção aditiva coordena orações de sujeitos diferentes nas quais a leitura fluente pode ser prejudicada pela ausência da pontuação. É isso o que justifica a pontuação no seguinte tipo de construção sintática: “João toca piano</a:t>
            </a:r>
            <a:r>
              <a:rPr lang="pt-BR" sz="2200" dirty="0">
                <a:solidFill>
                  <a:srgbClr val="FF0000"/>
                </a:solidFill>
                <a:latin typeface="Helvetica" panose="020B0604020202020204" pitchFamily="34" charset="0"/>
                <a:cs typeface="Helvetica" panose="020B0604020202020204" pitchFamily="34" charset="0"/>
              </a:rPr>
              <a:t>, e </a:t>
            </a:r>
            <a:r>
              <a:rPr lang="pt-BR" sz="2200" dirty="0">
                <a:solidFill>
                  <a:schemeClr val="tx1"/>
                </a:solidFill>
                <a:latin typeface="Helvetica" panose="020B0604020202020204" pitchFamily="34" charset="0"/>
                <a:cs typeface="Helvetica" panose="020B0604020202020204" pitchFamily="34" charset="0"/>
              </a:rPr>
              <a:t>Maria, </a:t>
            </a:r>
            <a:r>
              <a:rPr lang="pt-BR" sz="2200" dirty="0">
                <a:solidFill>
                  <a:schemeClr val="tx1"/>
                </a:solidFill>
                <a:latin typeface="Helvetica" pitchFamily="34" charset="0"/>
                <a:ea typeface="+mn-ea"/>
                <a:cs typeface="Helvetica" pitchFamily="34" charset="0"/>
              </a:rPr>
              <a:t>violão”. A segunda vírgula dessa frase assinala a elipse da forma verbal (“toca”), a primeira evita a sequência.</a:t>
            </a:r>
            <a:br>
              <a:rPr lang="pt-BR" sz="2200" dirty="0">
                <a:solidFill>
                  <a:schemeClr val="tx1"/>
                </a:solidFill>
                <a:latin typeface="Helvetica" pitchFamily="34" charset="0"/>
                <a:ea typeface="+mn-ea"/>
                <a:cs typeface="Helvetica" pitchFamily="34" charset="0"/>
              </a:rPr>
            </a:br>
            <a:br>
              <a:rPr lang="pt-BR" sz="2200" dirty="0">
                <a:solidFill>
                  <a:schemeClr val="tx1"/>
                </a:solidFill>
                <a:latin typeface="Helvetica" pitchFamily="34" charset="0"/>
                <a:ea typeface="+mn-ea"/>
                <a:cs typeface="Helvetica" pitchFamily="34" charset="0"/>
              </a:rPr>
            </a:br>
            <a:r>
              <a:rPr lang="pt-BR" sz="2200" dirty="0">
                <a:solidFill>
                  <a:schemeClr val="tx1"/>
                </a:solidFill>
                <a:latin typeface="Helvetica" pitchFamily="34" charset="0"/>
                <a:ea typeface="+mn-ea"/>
                <a:cs typeface="Helvetica" pitchFamily="34" charset="0"/>
              </a:rPr>
              <a:t>Esse tipo de sequência, em alguns casos, pode produzir a ambiguidade sintática. É o que ocorre em uma frase como “Ele comprou as peras, e as maçãs foram compradas por ela”. </a:t>
            </a:r>
            <a:br>
              <a:rPr lang="pt-BR" sz="2200" dirty="0">
                <a:solidFill>
                  <a:schemeClr val="tx1"/>
                </a:solidFill>
                <a:latin typeface="Helvetica" pitchFamily="34" charset="0"/>
                <a:ea typeface="+mn-ea"/>
                <a:cs typeface="Helvetica" pitchFamily="34" charset="0"/>
              </a:rPr>
            </a:br>
            <a:br>
              <a:rPr lang="pt-BR" sz="2200" dirty="0">
                <a:solidFill>
                  <a:schemeClr val="tx1"/>
                </a:solidFill>
                <a:latin typeface="Helvetica" pitchFamily="34" charset="0"/>
                <a:ea typeface="+mn-ea"/>
                <a:cs typeface="Helvetica" pitchFamily="34" charset="0"/>
              </a:rPr>
            </a:br>
            <a:r>
              <a:rPr lang="pt-BR" sz="2200" dirty="0">
                <a:solidFill>
                  <a:schemeClr val="tx1"/>
                </a:solidFill>
                <a:latin typeface="Helvetica" pitchFamily="34" charset="0"/>
                <a:ea typeface="+mn-ea"/>
                <a:cs typeface="Helvetica" pitchFamily="34" charset="0"/>
              </a:rPr>
              <a:t>Sem a vírgula, a tendência é que o leitor leia  “ele comprou as peras e as maçãs” e depois tenha de reinterpretar a frase. Por esse motivo, emprega-se a vírgula antes do “e” nesse caso.</a:t>
            </a:r>
            <a:br>
              <a:rPr lang="pt-BR" sz="2200" dirty="0">
                <a:solidFill>
                  <a:schemeClr val="tx1"/>
                </a:solidFill>
                <a:latin typeface="Helvetica" panose="020B0604020202020204" pitchFamily="34" charset="0"/>
                <a:cs typeface="Helvetica" panose="020B0604020202020204" pitchFamily="34" charset="0"/>
              </a:rPr>
            </a:br>
            <a:br>
              <a:rPr lang="pt-BR" sz="2200" dirty="0">
                <a:solidFill>
                  <a:schemeClr val="tx1"/>
                </a:solidFill>
                <a:latin typeface="Helvetica" panose="020B0604020202020204" pitchFamily="34" charset="0"/>
                <a:cs typeface="Helvetica" panose="020B0604020202020204" pitchFamily="34" charset="0"/>
              </a:rPr>
            </a:br>
            <a:br>
              <a:rPr lang="pt-BR" sz="2200" dirty="0">
                <a:solidFill>
                  <a:schemeClr val="tx1"/>
                </a:solidFill>
                <a:latin typeface="+mn-lt"/>
              </a:rPr>
            </a:br>
            <a:br>
              <a:rPr lang="pt-BR" dirty="0"/>
            </a:br>
            <a:endParaRPr lang="pt-BR" dirty="0"/>
          </a:p>
        </p:txBody>
      </p:sp>
    </p:spTree>
    <p:extLst>
      <p:ext uri="{BB962C8B-B14F-4D97-AF65-F5344CB8AC3E}">
        <p14:creationId xmlns:p14="http://schemas.microsoft.com/office/powerpoint/2010/main" val="135514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ela 9"/>
          <p:cNvGraphicFramePr>
            <a:graphicFrameLocks noGrp="1"/>
          </p:cNvGraphicFramePr>
          <p:nvPr>
            <p:extLst>
              <p:ext uri="{D42A27DB-BD31-4B8C-83A1-F6EECF244321}">
                <p14:modId xmlns:p14="http://schemas.microsoft.com/office/powerpoint/2010/main" val="1117049280"/>
              </p:ext>
            </p:extLst>
          </p:nvPr>
        </p:nvGraphicFramePr>
        <p:xfrm>
          <a:off x="558519" y="1007555"/>
          <a:ext cx="7886700" cy="1524000"/>
        </p:xfrm>
        <a:graphic>
          <a:graphicData uri="http://schemas.openxmlformats.org/drawingml/2006/table">
            <a:tbl>
              <a:tblPr/>
              <a:tblGrid>
                <a:gridCol w="7886700">
                  <a:extLst>
                    <a:ext uri="{9D8B030D-6E8A-4147-A177-3AD203B41FA5}">
                      <a16:colId xmlns:a16="http://schemas.microsoft.com/office/drawing/2014/main" val="20000"/>
                    </a:ext>
                  </a:extLst>
                </a:gridCol>
              </a:tblGrid>
              <a:tr h="738281">
                <a:tc>
                  <a:txBody>
                    <a:bodyPr/>
                    <a:lstStyle/>
                    <a:p>
                      <a:r>
                        <a:rPr lang="pt-BR" sz="2000" dirty="0">
                          <a:latin typeface="Helvetica" panose="020B0604020202020204" pitchFamily="34" charset="0"/>
                          <a:cs typeface="Helvetica" panose="020B0604020202020204" pitchFamily="34" charset="0"/>
                        </a:rPr>
                        <a:t>De modo geral, não cabe o emprego da vírgula juntamente com a conjunção aditiva “e”, pois nesse caso ambos os elementos estarão funcionando </a:t>
                      </a:r>
                      <a:r>
                        <a:rPr lang="pt-BR" sz="2000" u="none" dirty="0">
                          <a:solidFill>
                            <a:schemeClr val="tx1"/>
                          </a:solidFill>
                          <a:latin typeface="Helvetica" panose="020B0604020202020204" pitchFamily="34" charset="0"/>
                          <a:cs typeface="Helvetica" panose="020B0604020202020204" pitchFamily="34" charset="0"/>
                        </a:rPr>
                        <a:t>como </a:t>
                      </a:r>
                      <a:r>
                        <a:rPr lang="pt-BR" sz="2000" u="none" dirty="0">
                          <a:solidFill>
                            <a:schemeClr val="tx1"/>
                          </a:solidFill>
                          <a:effectLst/>
                          <a:latin typeface="Helvetica" panose="020B0604020202020204" pitchFamily="34" charset="0"/>
                          <a:cs typeface="Helvetica" panose="020B0604020202020204" pitchFamily="34" charset="0"/>
                        </a:rPr>
                        <a:t>conetivos</a:t>
                      </a:r>
                      <a:r>
                        <a:rPr lang="pt-BR" sz="2000" u="none" dirty="0">
                          <a:solidFill>
                            <a:schemeClr val="tx1"/>
                          </a:solidFill>
                          <a:latin typeface="Helvetica" panose="020B0604020202020204" pitchFamily="34" charset="0"/>
                          <a:cs typeface="Helvetica" panose="020B0604020202020204" pitchFamily="34" charset="0"/>
                        </a:rPr>
                        <a:t> </a:t>
                      </a:r>
                      <a:r>
                        <a:rPr lang="pt-BR" sz="2000" dirty="0">
                          <a:latin typeface="Helvetica" panose="020B0604020202020204" pitchFamily="34" charset="0"/>
                          <a:cs typeface="Helvetica" panose="020B0604020202020204" pitchFamily="34" charset="0"/>
                        </a:rPr>
                        <a:t>no mesmo lugar. Contudo, há casos em que é possível a presença da vírgula juntamente com o “e” e em outros ela não só é possível como necessária. Vejamos alguns deles:</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1" name="Tabela 10"/>
          <p:cNvGraphicFramePr>
            <a:graphicFrameLocks noGrp="1"/>
          </p:cNvGraphicFramePr>
          <p:nvPr>
            <p:extLst>
              <p:ext uri="{D42A27DB-BD31-4B8C-83A1-F6EECF244321}">
                <p14:modId xmlns:p14="http://schemas.microsoft.com/office/powerpoint/2010/main" val="73261285"/>
              </p:ext>
            </p:extLst>
          </p:nvPr>
        </p:nvGraphicFramePr>
        <p:xfrm>
          <a:off x="388657" y="2851407"/>
          <a:ext cx="8226425" cy="4465638"/>
        </p:xfrm>
        <a:graphic>
          <a:graphicData uri="http://schemas.openxmlformats.org/drawingml/2006/table">
            <a:tbl>
              <a:tblPr/>
              <a:tblGrid>
                <a:gridCol w="164529">
                  <a:extLst>
                    <a:ext uri="{9D8B030D-6E8A-4147-A177-3AD203B41FA5}">
                      <a16:colId xmlns:a16="http://schemas.microsoft.com/office/drawing/2014/main" val="20000"/>
                    </a:ext>
                  </a:extLst>
                </a:gridCol>
                <a:gridCol w="8061896">
                  <a:extLst>
                    <a:ext uri="{9D8B030D-6E8A-4147-A177-3AD203B41FA5}">
                      <a16:colId xmlns:a16="http://schemas.microsoft.com/office/drawing/2014/main" val="20001"/>
                    </a:ext>
                  </a:extLst>
                </a:gridCol>
              </a:tblGrid>
              <a:tr h="2134060">
                <a:tc>
                  <a:txBody>
                    <a:bodyPr/>
                    <a:lstStyle/>
                    <a:p>
                      <a:r>
                        <a:rPr lang="pt-BR" sz="2000" dirty="0">
                          <a:latin typeface="Helvetica" panose="020B0604020202020204" pitchFamily="34" charset="0"/>
                          <a:cs typeface="Helvetica" panose="020B0604020202020204" pitchFamily="34" charset="0"/>
                        </a:rPr>
                        <a:t>• </a:t>
                      </a:r>
                    </a:p>
                  </a:txBody>
                  <a:tcPr marL="0" marR="0" marT="0" marB="0">
                    <a:lnL>
                      <a:noFill/>
                    </a:lnL>
                    <a:lnR>
                      <a:noFill/>
                    </a:lnR>
                    <a:lnT>
                      <a:noFill/>
                    </a:lnT>
                    <a:lnB>
                      <a:noFill/>
                    </a:lnB>
                  </a:tcPr>
                </a:tc>
                <a:tc>
                  <a:txBody>
                    <a:bodyPr/>
                    <a:lstStyle/>
                    <a:p>
                      <a:r>
                        <a:rPr lang="pt-BR" sz="2000" i="1" dirty="0">
                          <a:latin typeface="Helvetica" panose="020B0604020202020204" pitchFamily="34" charset="0"/>
                          <a:cs typeface="Helvetica" panose="020B0604020202020204" pitchFamily="34" charset="0"/>
                        </a:rPr>
                        <a:t>A vírgula indica que a palavra ou expressão que a segue, depois do "e", é sujeito de outra oração, distinto do da oração anterior</a:t>
                      </a:r>
                      <a:r>
                        <a:rPr lang="pt-BR" sz="2000" dirty="0">
                          <a:latin typeface="Helvetica" panose="020B0604020202020204" pitchFamily="34" charset="0"/>
                          <a:cs typeface="Helvetica" panose="020B0604020202020204" pitchFamily="34" charset="0"/>
                        </a:rPr>
                        <a:t> – Exemplo: “Geralmente, já foram fixados </a:t>
                      </a:r>
                      <a:r>
                        <a:rPr lang="pt-BR" sz="2000" u="sng" dirty="0">
                          <a:latin typeface="Helvetica" panose="020B0604020202020204" pitchFamily="34" charset="0"/>
                          <a:cs typeface="Helvetica" panose="020B0604020202020204" pitchFamily="34" charset="0"/>
                        </a:rPr>
                        <a:t>os preços</a:t>
                      </a:r>
                      <a:r>
                        <a:rPr lang="pt-BR" sz="2000" b="1" dirty="0">
                          <a:solidFill>
                            <a:srgbClr val="FF0000"/>
                          </a:solidFill>
                          <a:latin typeface="Helvetica" panose="020B0604020202020204" pitchFamily="34" charset="0"/>
                          <a:cs typeface="Helvetica" panose="020B0604020202020204" pitchFamily="34" charset="0"/>
                        </a:rPr>
                        <a:t>, e</a:t>
                      </a:r>
                      <a:r>
                        <a:rPr lang="pt-BR" sz="2000" dirty="0">
                          <a:latin typeface="Helvetica" panose="020B0604020202020204" pitchFamily="34" charset="0"/>
                          <a:cs typeface="Helvetica" panose="020B0604020202020204" pitchFamily="34" charset="0"/>
                        </a:rPr>
                        <a:t> </a:t>
                      </a:r>
                      <a:r>
                        <a:rPr lang="pt-BR" sz="2000" u="sng" dirty="0">
                          <a:latin typeface="Helvetica" panose="020B0604020202020204" pitchFamily="34" charset="0"/>
                          <a:cs typeface="Helvetica" panose="020B0604020202020204" pitchFamily="34" charset="0"/>
                        </a:rPr>
                        <a:t>as tabelas</a:t>
                      </a:r>
                      <a:r>
                        <a:rPr lang="pt-BR" sz="2000" dirty="0">
                          <a:latin typeface="Helvetica" panose="020B0604020202020204" pitchFamily="34" charset="0"/>
                          <a:cs typeface="Helvetica" panose="020B0604020202020204" pitchFamily="34" charset="0"/>
                        </a:rPr>
                        <a:t> não podem ser alteradas”. Repare que “os preços” e “as tabelas” são sujeitos de predicados diferentes (</a:t>
                      </a:r>
                      <a:r>
                        <a:rPr lang="pt-BR" sz="2000" i="1" dirty="0">
                          <a:latin typeface="Helvetica" panose="020B0604020202020204" pitchFamily="34" charset="0"/>
                          <a:cs typeface="Helvetica" panose="020B0604020202020204" pitchFamily="34" charset="0"/>
                        </a:rPr>
                        <a:t>foram fixados</a:t>
                      </a:r>
                      <a:r>
                        <a:rPr lang="pt-BR" sz="2000" dirty="0">
                          <a:latin typeface="Helvetica" panose="020B0604020202020204" pitchFamily="34" charset="0"/>
                          <a:cs typeface="Helvetica" panose="020B0604020202020204" pitchFamily="34" charset="0"/>
                        </a:rPr>
                        <a:t> e </a:t>
                      </a:r>
                      <a:r>
                        <a:rPr lang="pt-BR" sz="2000" i="1" dirty="0">
                          <a:latin typeface="Helvetica" panose="020B0604020202020204" pitchFamily="34" charset="0"/>
                          <a:cs typeface="Helvetica" panose="020B0604020202020204" pitchFamily="34" charset="0"/>
                        </a:rPr>
                        <a:t>não podem ser alteradas</a:t>
                      </a:r>
                      <a:r>
                        <a:rPr lang="pt-BR" sz="2000" dirty="0">
                          <a:latin typeface="Helvetica" panose="020B0604020202020204" pitchFamily="34" charset="0"/>
                          <a:cs typeface="Helvetica" panose="020B0604020202020204" pitchFamily="34" charset="0"/>
                        </a:rPr>
                        <a:t>). Sem a vírgula, na leitura rápida, pode parecer que se trata de sujeito composto </a:t>
                      </a:r>
                      <a:r>
                        <a:rPr lang="pt-BR" sz="2000" i="1" dirty="0">
                          <a:latin typeface="Helvetica" panose="020B0604020202020204" pitchFamily="34" charset="0"/>
                          <a:cs typeface="Helvetica" panose="020B0604020202020204" pitchFamily="34" charset="0"/>
                        </a:rPr>
                        <a:t>(já foram fixados </a:t>
                      </a:r>
                      <a:r>
                        <a:rPr lang="pt-BR" sz="2000" b="1" i="1" dirty="0">
                          <a:latin typeface="Helvetica" panose="020B0604020202020204" pitchFamily="34" charset="0"/>
                          <a:cs typeface="Helvetica" panose="020B0604020202020204" pitchFamily="34" charset="0"/>
                        </a:rPr>
                        <a:t>os preços e as tabelas</a:t>
                      </a:r>
                      <a:r>
                        <a:rPr lang="pt-BR" sz="2000" i="1" dirty="0">
                          <a:latin typeface="Helvetica" panose="020B0604020202020204" pitchFamily="34" charset="0"/>
                          <a:cs typeface="Helvetica" panose="020B0604020202020204" pitchFamily="34" charset="0"/>
                        </a:rPr>
                        <a:t>)</a:t>
                      </a:r>
                      <a:r>
                        <a:rPr lang="pt-BR" sz="2000" dirty="0">
                          <a:latin typeface="Helvetica" panose="020B0604020202020204" pitchFamily="34" charset="0"/>
                          <a:cs typeface="Helvetica" panose="020B0604020202020204" pitchFamily="34" charset="0"/>
                        </a:rPr>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466316">
                <a:tc>
                  <a:txBody>
                    <a:bodyPr/>
                    <a:lstStyle/>
                    <a:p>
                      <a:endParaRPr lang="pt-BR" sz="2000" dirty="0">
                        <a:latin typeface="+mn-lt"/>
                      </a:endParaRPr>
                    </a:p>
                  </a:txBody>
                  <a:tcPr marL="0" marR="0" marT="0" marB="0">
                    <a:lnL>
                      <a:noFill/>
                    </a:lnL>
                    <a:lnR>
                      <a:noFill/>
                    </a:lnR>
                    <a:lnT>
                      <a:noFill/>
                    </a:lnT>
                    <a:lnB>
                      <a:noFill/>
                    </a:lnB>
                  </a:tcPr>
                </a:tc>
                <a:tc>
                  <a:txBody>
                    <a:bodyPr/>
                    <a:lstStyle/>
                    <a:p>
                      <a:endParaRPr lang="pt-BR" sz="2000" dirty="0">
                        <a:latin typeface="+mn-lt"/>
                      </a:endParaRPr>
                    </a:p>
                  </a:txBody>
                  <a:tcPr marL="0" marR="0" marT="0" marB="0" anchor="ctr">
                    <a:lnL>
                      <a:noFill/>
                    </a:lnL>
                    <a:lnR>
                      <a:noFill/>
                    </a:lnR>
                    <a:lnT>
                      <a:noFill/>
                    </a:lnT>
                    <a:lnB>
                      <a:noFill/>
                    </a:lnB>
                  </a:tcPr>
                </a:tc>
                <a:extLst>
                  <a:ext uri="{0D108BD9-81ED-4DB2-BD59-A6C34878D82A}">
                    <a16:rowId xmlns:a16="http://schemas.microsoft.com/office/drawing/2014/main" val="10001"/>
                  </a:ext>
                </a:extLst>
              </a:tr>
              <a:tr h="699473">
                <a:tc>
                  <a:txBody>
                    <a:bodyPr/>
                    <a:lstStyle/>
                    <a:p>
                      <a:endParaRPr lang="pt-BR" sz="2000">
                        <a:latin typeface="+mn-lt"/>
                      </a:endParaRPr>
                    </a:p>
                  </a:txBody>
                  <a:tcPr marL="0" marR="0" marT="0" marB="0">
                    <a:lnL>
                      <a:noFill/>
                    </a:lnL>
                    <a:lnR>
                      <a:noFill/>
                    </a:lnR>
                    <a:lnT>
                      <a:noFill/>
                    </a:lnT>
                    <a:lnB>
                      <a:noFill/>
                    </a:lnB>
                  </a:tcPr>
                </a:tc>
                <a:tc>
                  <a:txBody>
                    <a:bodyPr/>
                    <a:lstStyle/>
                    <a:p>
                      <a:endParaRPr lang="pt-BR" sz="2000" dirty="0">
                        <a:latin typeface="+mn-lt"/>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699473">
                <a:tc>
                  <a:txBody>
                    <a:bodyPr/>
                    <a:lstStyle/>
                    <a:p>
                      <a:endParaRPr lang="pt-BR" sz="2000">
                        <a:latin typeface="+mn-lt"/>
                      </a:endParaRPr>
                    </a:p>
                  </a:txBody>
                  <a:tcPr marL="0" marR="0" marT="0" marB="0">
                    <a:lnL>
                      <a:noFill/>
                    </a:lnL>
                    <a:lnR>
                      <a:noFill/>
                    </a:lnR>
                    <a:lnT>
                      <a:noFill/>
                    </a:lnT>
                    <a:lnB>
                      <a:noFill/>
                    </a:lnB>
                  </a:tcPr>
                </a:tc>
                <a:tc>
                  <a:txBody>
                    <a:bodyPr/>
                    <a:lstStyle/>
                    <a:p>
                      <a:endParaRPr lang="pt-BR" sz="2000" dirty="0">
                        <a:latin typeface="+mn-lt"/>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466316">
                <a:tc>
                  <a:txBody>
                    <a:bodyPr/>
                    <a:lstStyle/>
                    <a:p>
                      <a:endParaRPr lang="pt-BR" sz="2000">
                        <a:latin typeface="+mn-lt"/>
                      </a:endParaRPr>
                    </a:p>
                  </a:txBody>
                  <a:tcPr marL="0" marR="0" marT="0" marB="0">
                    <a:lnL>
                      <a:noFill/>
                    </a:lnL>
                    <a:lnR>
                      <a:noFill/>
                    </a:lnR>
                    <a:lnT>
                      <a:noFill/>
                    </a:lnT>
                    <a:lnB>
                      <a:noFill/>
                    </a:lnB>
                  </a:tcPr>
                </a:tc>
                <a:tc>
                  <a:txBody>
                    <a:bodyPr/>
                    <a:lstStyle/>
                    <a:p>
                      <a:endParaRPr lang="pt-BR" sz="2000" dirty="0">
                        <a:latin typeface="+mn-lt"/>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0328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tângulo 11"/>
          <p:cNvSpPr>
            <a:spLocks noChangeArrowheads="1"/>
          </p:cNvSpPr>
          <p:nvPr/>
        </p:nvSpPr>
        <p:spPr bwMode="auto">
          <a:xfrm>
            <a:off x="611188" y="1858962"/>
            <a:ext cx="77771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Como informação de caráter prático, saiba que se coloca vírgula depois do “e” somente se há intercalação depois dele. Evidentemente, se se trata de intercalação, temos aí duas vírgulas: uma antes e outra depois do elemento ou oração intercalada. </a:t>
            </a:r>
          </a:p>
          <a:p>
            <a:pPr>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Exemplo: “Norma chegou </a:t>
            </a:r>
            <a:r>
              <a:rPr lang="pt-BR" altLang="pt-BR" sz="2000" b="1" dirty="0">
                <a:solidFill>
                  <a:srgbClr val="FF0000"/>
                </a:solidFill>
                <a:latin typeface="Helvetica" panose="020B0604020202020204" pitchFamily="34" charset="0"/>
                <a:cs typeface="Helvetica" panose="020B0604020202020204" pitchFamily="34" charset="0"/>
              </a:rPr>
              <a:t>e,</a:t>
            </a:r>
            <a:r>
              <a:rPr lang="pt-BR" altLang="pt-BR" sz="2000" dirty="0">
                <a:solidFill>
                  <a:srgbClr val="FF0000"/>
                </a:solidFill>
                <a:latin typeface="Helvetica" panose="020B0604020202020204" pitchFamily="34" charset="0"/>
                <a:cs typeface="Helvetica" panose="020B0604020202020204" pitchFamily="34" charset="0"/>
              </a:rPr>
              <a:t> </a:t>
            </a:r>
            <a:r>
              <a:rPr lang="pt-BR" altLang="pt-BR" sz="2000" u="sng" dirty="0">
                <a:solidFill>
                  <a:srgbClr val="000000"/>
                </a:solidFill>
                <a:latin typeface="Helvetica" panose="020B0604020202020204" pitchFamily="34" charset="0"/>
                <a:cs typeface="Helvetica" panose="020B0604020202020204" pitchFamily="34" charset="0"/>
              </a:rPr>
              <a:t>exultante</a:t>
            </a:r>
            <a:r>
              <a:rPr lang="pt-BR" altLang="pt-BR" sz="2000" b="1" dirty="0">
                <a:solidFill>
                  <a:srgbClr val="000000"/>
                </a:solidFill>
                <a:latin typeface="Helvetica" panose="020B0604020202020204" pitchFamily="34" charset="0"/>
                <a:cs typeface="Helvetica" panose="020B0604020202020204" pitchFamily="34" charset="0"/>
              </a:rPr>
              <a:t>,</a:t>
            </a:r>
            <a:r>
              <a:rPr lang="pt-BR" altLang="pt-BR" sz="2000" dirty="0">
                <a:solidFill>
                  <a:srgbClr val="000000"/>
                </a:solidFill>
                <a:latin typeface="Helvetica" panose="020B0604020202020204" pitchFamily="34" charset="0"/>
                <a:cs typeface="Helvetica" panose="020B0604020202020204" pitchFamily="34" charset="0"/>
              </a:rPr>
              <a:t> logo foi contando as novidades”. Se também houver intercalação antes do “e”, este ficará entre vírgulas, como em “Renato pediu informações, </a:t>
            </a:r>
            <a:r>
              <a:rPr lang="pt-BR" altLang="pt-BR" sz="2000" u="sng" dirty="0">
                <a:solidFill>
                  <a:srgbClr val="000000"/>
                </a:solidFill>
                <a:latin typeface="Helvetica" panose="020B0604020202020204" pitchFamily="34" charset="0"/>
                <a:cs typeface="Helvetica" panose="020B0604020202020204" pitchFamily="34" charset="0"/>
              </a:rPr>
              <a:t>muito aflito</a:t>
            </a:r>
            <a:r>
              <a:rPr lang="pt-BR" altLang="pt-BR" sz="2000" b="1" dirty="0">
                <a:solidFill>
                  <a:srgbClr val="000000"/>
                </a:solidFill>
                <a:latin typeface="Helvetica" panose="020B0604020202020204" pitchFamily="34" charset="0"/>
                <a:cs typeface="Helvetica" panose="020B0604020202020204" pitchFamily="34" charset="0"/>
              </a:rPr>
              <a:t>, </a:t>
            </a:r>
            <a:r>
              <a:rPr lang="pt-BR" altLang="pt-BR" sz="2000" b="1" dirty="0">
                <a:solidFill>
                  <a:srgbClr val="FF0000"/>
                </a:solidFill>
                <a:latin typeface="Helvetica" panose="020B0604020202020204" pitchFamily="34" charset="0"/>
                <a:cs typeface="Helvetica" panose="020B0604020202020204" pitchFamily="34" charset="0"/>
              </a:rPr>
              <a:t>e,</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u="sng" dirty="0">
                <a:solidFill>
                  <a:srgbClr val="000000"/>
                </a:solidFill>
                <a:latin typeface="Helvetica" panose="020B0604020202020204" pitchFamily="34" charset="0"/>
                <a:cs typeface="Helvetica" panose="020B0604020202020204" pitchFamily="34" charset="0"/>
              </a:rPr>
              <a:t>em seguida</a:t>
            </a:r>
            <a:r>
              <a:rPr lang="pt-BR" altLang="pt-BR" sz="2000" dirty="0">
                <a:solidFill>
                  <a:srgbClr val="000000"/>
                </a:solidFill>
                <a:latin typeface="Helvetica" panose="020B0604020202020204" pitchFamily="34" charset="0"/>
                <a:cs typeface="Helvetica" panose="020B0604020202020204" pitchFamily="34" charset="0"/>
              </a:rPr>
              <a:t>, dirigiu-se à Prefeitura”.</a:t>
            </a:r>
          </a:p>
          <a:p>
            <a:pPr>
              <a:spcBef>
                <a:spcPct val="0"/>
              </a:spcBef>
              <a:buClrTx/>
              <a:buSzTx/>
              <a:buFontTx/>
              <a:buNone/>
            </a:pPr>
            <a:endParaRPr lang="pt-BR" altLang="pt-BR" sz="1800" dirty="0">
              <a:solidFill>
                <a:srgbClr val="000000"/>
              </a:solidFill>
            </a:endParaRPr>
          </a:p>
        </p:txBody>
      </p:sp>
    </p:spTree>
    <p:extLst>
      <p:ext uri="{BB962C8B-B14F-4D97-AF65-F5344CB8AC3E}">
        <p14:creationId xmlns:p14="http://schemas.microsoft.com/office/powerpoint/2010/main" val="516849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tângulo 1"/>
          <p:cNvSpPr>
            <a:spLocks noChangeArrowheads="1"/>
          </p:cNvSpPr>
          <p:nvPr/>
        </p:nvSpPr>
        <p:spPr bwMode="auto">
          <a:xfrm>
            <a:off x="695325" y="1298761"/>
            <a:ext cx="83915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400" b="1" dirty="0">
                <a:solidFill>
                  <a:schemeClr val="accent6">
                    <a:lumMod val="75000"/>
                  </a:schemeClr>
                </a:solidFill>
                <a:latin typeface="Helvetica" panose="020B0604020202020204" pitchFamily="34" charset="0"/>
                <a:ea typeface="MS PGothic" panose="020B0600070205080204" pitchFamily="34" charset="-128"/>
                <a:cs typeface="Helvetica" panose="020B0604020202020204" pitchFamily="34" charset="0"/>
              </a:rPr>
              <a:t>Os principais casos de uso da vírgula</a:t>
            </a:r>
          </a:p>
          <a:p>
            <a:pPr algn="ctr" eaLnBrk="1" hangingPunct="1">
              <a:spcBef>
                <a:spcPct val="0"/>
              </a:spcBef>
              <a:buClrTx/>
              <a:buSzTx/>
              <a:buFontTx/>
              <a:buNone/>
              <a:defRPr/>
            </a:pPr>
            <a:endParaRPr lang="pt-BR" altLang="pt-BR" sz="1800" b="1" dirty="0">
              <a:solidFill>
                <a:srgbClr val="000000"/>
              </a:solidFill>
            </a:endParaRPr>
          </a:p>
          <a:p>
            <a:pPr algn="ctr" eaLnBrk="1" hangingPunct="1">
              <a:spcBef>
                <a:spcPct val="0"/>
              </a:spcBef>
              <a:buClrTx/>
              <a:buSzTx/>
              <a:buFontTx/>
              <a:buNone/>
              <a:defRPr/>
            </a:pPr>
            <a:endParaRPr lang="pt-BR" altLang="pt-BR" sz="1800" dirty="0">
              <a:solidFill>
                <a:srgbClr val="000000"/>
              </a:solidFill>
            </a:endParaRPr>
          </a:p>
          <a:p>
            <a:pPr algn="ctr" eaLnBrk="1" hangingPunct="1">
              <a:spcBef>
                <a:spcPct val="0"/>
              </a:spcBef>
              <a:buClrTx/>
              <a:buSzTx/>
              <a:buFontTx/>
              <a:buNone/>
              <a:defRPr/>
            </a:pPr>
            <a:br>
              <a:rPr lang="pt-BR" altLang="pt-BR" sz="3200" dirty="0">
                <a:solidFill>
                  <a:srgbClr val="0033CC"/>
                </a:solidFill>
              </a:rPr>
            </a:br>
            <a:endParaRPr lang="pt-BR" altLang="pt-BR" sz="3200" dirty="0">
              <a:solidFill>
                <a:srgbClr val="0033CC"/>
              </a:solidFill>
              <a:latin typeface="Times New Roman" panose="02020603050405020304" pitchFamily="18" charset="0"/>
              <a:cs typeface="Times New Roman" panose="02020603050405020304" pitchFamily="18" charset="0"/>
            </a:endParaRPr>
          </a:p>
        </p:txBody>
      </p:sp>
      <p:pic>
        <p:nvPicPr>
          <p:cNvPr id="1290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2298886"/>
            <a:ext cx="80010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2442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85746" y="252557"/>
            <a:ext cx="8412480" cy="1754326"/>
          </a:xfrm>
          <a:prstGeom prst="rect">
            <a:avLst/>
          </a:prstGeom>
        </p:spPr>
        <p:txBody>
          <a:bodyPr wrap="square">
            <a:spAutoFit/>
          </a:bodyPr>
          <a:lstStyle/>
          <a:p>
            <a:r>
              <a:rPr lang="pt-BR" sz="3600" b="1" u="sng" dirty="0"/>
              <a:t>Classes gramaticais</a:t>
            </a:r>
            <a:endParaRPr lang="pt-BR" sz="3600" dirty="0"/>
          </a:p>
          <a:p>
            <a:endParaRPr lang="pt-BR" sz="3600" dirty="0"/>
          </a:p>
          <a:p>
            <a:r>
              <a:rPr lang="pt-BR" sz="3600" dirty="0"/>
              <a:t> </a:t>
            </a:r>
          </a:p>
        </p:txBody>
      </p:sp>
      <p:sp>
        <p:nvSpPr>
          <p:cNvPr id="4" name="Retângulo 3"/>
          <p:cNvSpPr/>
          <p:nvPr/>
        </p:nvSpPr>
        <p:spPr>
          <a:xfrm>
            <a:off x="585746" y="1148777"/>
            <a:ext cx="7650481" cy="5016758"/>
          </a:xfrm>
          <a:prstGeom prst="rect">
            <a:avLst/>
          </a:prstGeom>
        </p:spPr>
        <p:txBody>
          <a:bodyPr wrap="square">
            <a:spAutoFit/>
          </a:bodyPr>
          <a:lstStyle/>
          <a:p>
            <a:r>
              <a:rPr lang="pt-BR" sz="1600" u="sng" dirty="0"/>
              <a:t>Substantivos</a:t>
            </a:r>
            <a:r>
              <a:rPr lang="pt-BR" sz="1600" dirty="0"/>
              <a:t>: nessa classe ficam apenas as palavras que dão nome às coisas. Por exemplo: caderno, mesa, lápis, etc.</a:t>
            </a:r>
          </a:p>
          <a:p>
            <a:r>
              <a:rPr lang="pt-BR" sz="1600" u="sng" dirty="0"/>
              <a:t>Adjetivos</a:t>
            </a:r>
            <a:r>
              <a:rPr lang="pt-BR" sz="1600" dirty="0"/>
              <a:t>: são as palavras que dão uma característica, qualidade ou um defeito ao substantivo. Por exemplo: bonita, gordo, alto, pequeno, quente, etc.</a:t>
            </a:r>
          </a:p>
          <a:p>
            <a:r>
              <a:rPr lang="pt-BR" sz="1600" u="sng" dirty="0"/>
              <a:t>Numerais</a:t>
            </a:r>
            <a:r>
              <a:rPr lang="pt-BR" sz="1600" dirty="0"/>
              <a:t>: São palavras que expressam uma ideia de quantidade. Por exemplo: dois, primeira, triplo, meio, etc.</a:t>
            </a:r>
          </a:p>
          <a:p>
            <a:r>
              <a:rPr lang="pt-BR" sz="1600" u="sng" dirty="0"/>
              <a:t>Artigos</a:t>
            </a:r>
            <a:r>
              <a:rPr lang="pt-BR" sz="1600" dirty="0"/>
              <a:t>: essa classe é formada por palavras que ficam antes dos substantivos, e determinam a eles um gênero e uma quantidade plural ou singular. São eles: o, a, os, as, um, uma, uns, umas.</a:t>
            </a:r>
          </a:p>
          <a:p>
            <a:r>
              <a:rPr lang="pt-BR" sz="1600" u="sng" dirty="0"/>
              <a:t>Verbos</a:t>
            </a:r>
            <a:r>
              <a:rPr lang="pt-BR" sz="1600" dirty="0"/>
              <a:t>: é a classe das palavras que indicam uma ação, estado, fenômeno ou fato, e podem variar em conjugações de acordo com o tempo, número, pessoa, modo e voz. Exemplo: ficar, fazer, estar, ser, comer, fugir, chover, queimar, etc.</a:t>
            </a:r>
          </a:p>
          <a:p>
            <a:r>
              <a:rPr lang="pt-BR" sz="1600" u="sng" dirty="0"/>
              <a:t>Pronomes</a:t>
            </a:r>
            <a:r>
              <a:rPr lang="pt-BR" sz="1600" dirty="0"/>
              <a:t>: são palavras que substituem o nome ou a que ele se refere. Exemplo: eu, ela, aquele, minha, etc.</a:t>
            </a:r>
          </a:p>
          <a:p>
            <a:r>
              <a:rPr lang="pt-BR" sz="1600" u="sng" dirty="0"/>
              <a:t>Preposições</a:t>
            </a:r>
            <a:r>
              <a:rPr lang="pt-BR" sz="1600" dirty="0"/>
              <a:t>: essa classe possui palavras que ligam duas outras palavras ou termos. Exemplo: até, após, portanto, etc.</a:t>
            </a:r>
          </a:p>
          <a:p>
            <a:r>
              <a:rPr lang="pt-BR" sz="1600" u="sng" dirty="0"/>
              <a:t>Advérbios</a:t>
            </a:r>
            <a:r>
              <a:rPr lang="pt-BR" sz="1600" dirty="0"/>
              <a:t>: são palavras que podem indicar circunstâncias diversas, como tempo, lugar, modo, dúvida, negação, entre outros. Exemplo: hoje, aqui, muito, não, etc.</a:t>
            </a:r>
          </a:p>
          <a:p>
            <a:r>
              <a:rPr lang="pt-BR" sz="1600" u="sng" dirty="0"/>
              <a:t>Conjunções</a:t>
            </a:r>
            <a:r>
              <a:rPr lang="pt-BR" sz="1600" dirty="0"/>
              <a:t>:  E, mas, ou, logo, pois, que, como, porque</a:t>
            </a:r>
          </a:p>
          <a:p>
            <a:r>
              <a:rPr lang="pt-BR" sz="1600" u="sng" dirty="0"/>
              <a:t>Interjeições</a:t>
            </a:r>
            <a:r>
              <a:rPr lang="pt-BR" sz="1600" dirty="0"/>
              <a:t>: palavras que exprimem emoções. Exemplos: ah!, oba! oh!, cuidado! Atenção!</a:t>
            </a:r>
          </a:p>
        </p:txBody>
      </p:sp>
    </p:spTree>
    <p:extLst>
      <p:ext uri="{BB962C8B-B14F-4D97-AF65-F5344CB8AC3E}">
        <p14:creationId xmlns:p14="http://schemas.microsoft.com/office/powerpoint/2010/main" val="3496746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890712"/>
            <a:ext cx="7786687"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32890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066925"/>
            <a:ext cx="77866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7380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685" y="1422587"/>
            <a:ext cx="771525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925335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54" y="1885950"/>
            <a:ext cx="78581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751930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Shape 17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5879" t="18294" r="12222" b="29536"/>
          <a:stretch>
            <a:fillRect/>
          </a:stretch>
        </p:blipFill>
        <p:spPr bwMode="auto">
          <a:xfrm>
            <a:off x="827086" y="2237628"/>
            <a:ext cx="74898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 name="Shape 180"/>
          <p:cNvSpPr txBox="1"/>
          <p:nvPr/>
        </p:nvSpPr>
        <p:spPr>
          <a:xfrm>
            <a:off x="890587" y="1455925"/>
            <a:ext cx="7362825" cy="400050"/>
          </a:xfrm>
          <a:prstGeom prst="rect">
            <a:avLst/>
          </a:prstGeom>
          <a:noFill/>
          <a:ln>
            <a:noFill/>
          </a:ln>
        </p:spPr>
        <p:txBody>
          <a:bodyPr lIns="91425" tIns="45700" rIns="91425" bIns="45700"/>
          <a:lstStyle/>
          <a:p>
            <a:pPr>
              <a:spcBef>
                <a:spcPts val="0"/>
              </a:spcBef>
              <a:spcAft>
                <a:spcPts val="0"/>
              </a:spcAft>
              <a:buSzPct val="25000"/>
              <a:defRPr/>
            </a:pPr>
            <a:r>
              <a:rPr lang="pt-BR" sz="2400" b="1" dirty="0">
                <a:solidFill>
                  <a:srgbClr val="000099"/>
                </a:solidFill>
                <a:latin typeface="Helvetica" panose="020B0604020202020204" pitchFamily="34" charset="0"/>
                <a:cs typeface="Helvetica" panose="020B0604020202020204" pitchFamily="34" charset="0"/>
                <a:sym typeface="Arial"/>
              </a:rPr>
              <a:t>A cerca de, Acerca de ou Há cerca de?</a:t>
            </a: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324199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hape 206"/>
          <p:cNvSpPr>
            <a:spLocks noGrp="1"/>
          </p:cNvSpPr>
          <p:nvPr>
            <p:ph type="ctrTitle"/>
          </p:nvPr>
        </p:nvSpPr>
        <p:spPr>
          <a:xfrm>
            <a:off x="706852" y="3107843"/>
            <a:ext cx="7212012" cy="2266950"/>
          </a:xfrm>
        </p:spPr>
        <p:txBody>
          <a:bodyPr lIns="91425" tIns="45700" rIns="91425" bIns="45700">
            <a:normAutofit fontScale="90000"/>
          </a:bodyPr>
          <a:lstStyle/>
          <a:p>
            <a:pPr algn="l"/>
            <a:br>
              <a:rPr lang="pt-BR" altLang="pt-BR" sz="3200" b="1" i="0" dirty="0">
                <a:solidFill>
                  <a:srgbClr val="000000"/>
                </a:solidFill>
                <a:latin typeface="Arimo" charset="0"/>
                <a:cs typeface="Arimo" charset="0"/>
                <a:sym typeface="Arimo" charset="0"/>
              </a:rPr>
            </a:br>
            <a:br>
              <a:rPr lang="pt-BR" altLang="pt-BR" sz="3200" i="0" dirty="0">
                <a:solidFill>
                  <a:srgbClr val="000000"/>
                </a:solidFill>
                <a:latin typeface="Arimo" charset="0"/>
                <a:cs typeface="Arimo" charset="0"/>
                <a:sym typeface="Arimo" charset="0"/>
              </a:rPr>
            </a:br>
            <a:br>
              <a:rPr lang="pt-BR" altLang="pt-BR" sz="3200" i="0" dirty="0">
                <a:solidFill>
                  <a:srgbClr val="000000"/>
                </a:solidFill>
                <a:latin typeface="Arimo" charset="0"/>
                <a:cs typeface="Arimo" charset="0"/>
                <a:sym typeface="Arimo" charset="0"/>
              </a:rPr>
            </a:br>
            <a:br>
              <a:rPr lang="pt-BR" altLang="pt-BR" sz="2400" i="0" dirty="0">
                <a:solidFill>
                  <a:srgbClr val="000000"/>
                </a:solidFill>
                <a:cs typeface="Arimo" charset="0"/>
                <a:sym typeface="Arimo" charset="0"/>
              </a:rPr>
            </a:br>
            <a:r>
              <a:rPr lang="pt-BR" altLang="pt-BR" sz="2400" i="0" dirty="0">
                <a:solidFill>
                  <a:srgbClr val="000000"/>
                </a:solidFill>
                <a:latin typeface="Arial" panose="020B0604020202020204" pitchFamily="34" charset="0"/>
                <a:cs typeface="Arial" panose="020B0604020202020204" pitchFamily="34" charset="0"/>
              </a:rPr>
              <a:t>Sábia é uma palavra </a:t>
            </a:r>
            <a:r>
              <a:rPr lang="pt-BR" altLang="pt-BR" sz="2400" i="0" u="sng" dirty="0">
                <a:solidFill>
                  <a:srgbClr val="000000"/>
                </a:solidFill>
                <a:latin typeface="Arial" panose="020B0604020202020204" pitchFamily="34" charset="0"/>
                <a:cs typeface="Arial" panose="020B0604020202020204" pitchFamily="34" charset="0"/>
              </a:rPr>
              <a:t>proparoxítona (antepenúltima)</a:t>
            </a:r>
            <a:r>
              <a:rPr lang="pt-BR" altLang="pt-BR" sz="2400" i="0" dirty="0">
                <a:solidFill>
                  <a:srgbClr val="000000"/>
                </a:solidFill>
                <a:latin typeface="Arial" panose="020B0604020202020204" pitchFamily="34" charset="0"/>
                <a:cs typeface="Arial" panose="020B0604020202020204" pitchFamily="34" charset="0"/>
              </a:rPr>
              <a:t>, tendo a sílaba </a:t>
            </a:r>
            <a:r>
              <a:rPr lang="pt-BR" altLang="pt-BR" sz="2400" i="0" dirty="0" err="1">
                <a:solidFill>
                  <a:srgbClr val="000000"/>
                </a:solidFill>
                <a:latin typeface="Arial" panose="020B0604020202020204" pitchFamily="34" charset="0"/>
                <a:cs typeface="Arial" panose="020B0604020202020204" pitchFamily="34" charset="0"/>
              </a:rPr>
              <a:t>sá</a:t>
            </a:r>
            <a:r>
              <a:rPr lang="pt-BR" altLang="pt-BR" sz="2400" i="0" dirty="0">
                <a:solidFill>
                  <a:srgbClr val="000000"/>
                </a:solidFill>
                <a:latin typeface="Arial" panose="020B0604020202020204" pitchFamily="34" charset="0"/>
                <a:cs typeface="Arial" panose="020B0604020202020204" pitchFamily="34" charset="0"/>
              </a:rPr>
              <a:t> como sílaba tônica: </a:t>
            </a:r>
            <a:r>
              <a:rPr lang="pt-BR" altLang="pt-BR" sz="2400" i="0" dirty="0" err="1">
                <a:solidFill>
                  <a:srgbClr val="000000"/>
                </a:solidFill>
                <a:latin typeface="Arial" panose="020B0604020202020204" pitchFamily="34" charset="0"/>
                <a:cs typeface="Arial" panose="020B0604020202020204" pitchFamily="34" charset="0"/>
              </a:rPr>
              <a:t>sá-bi-a</a:t>
            </a:r>
            <a:r>
              <a:rPr lang="pt-BR" altLang="pt-BR" sz="2400" i="0" dirty="0">
                <a:solidFill>
                  <a:srgbClr val="000000"/>
                </a:solidFill>
                <a:latin typeface="Arial" panose="020B0604020202020204" pitchFamily="34" charset="0"/>
                <a:cs typeface="Arial" panose="020B0604020202020204" pitchFamily="34" charset="0"/>
              </a:rPr>
              <a:t>.</a:t>
            </a:r>
            <a:br>
              <a:rPr lang="pt-BR" altLang="pt-BR" sz="2400" i="0" dirty="0">
                <a:solidFill>
                  <a:srgbClr val="000000"/>
                </a:solidFill>
                <a:latin typeface="Arial" panose="020B0604020202020204" pitchFamily="34" charset="0"/>
                <a:cs typeface="Arial" panose="020B0604020202020204" pitchFamily="34" charset="0"/>
              </a:rPr>
            </a:br>
            <a:r>
              <a:rPr lang="pt-BR" altLang="pt-BR" sz="2400" i="0" dirty="0">
                <a:solidFill>
                  <a:srgbClr val="000000"/>
                </a:solidFill>
                <a:latin typeface="Arial" panose="020B0604020202020204" pitchFamily="34" charset="0"/>
                <a:cs typeface="Arial" panose="020B0604020202020204" pitchFamily="34" charset="0"/>
              </a:rPr>
              <a:t> </a:t>
            </a:r>
            <a:br>
              <a:rPr lang="pt-BR" altLang="pt-BR" sz="2400" i="0" dirty="0">
                <a:solidFill>
                  <a:srgbClr val="000000"/>
                </a:solidFill>
                <a:latin typeface="Arial" panose="020B0604020202020204" pitchFamily="34" charset="0"/>
                <a:cs typeface="Arial" panose="020B0604020202020204" pitchFamily="34" charset="0"/>
              </a:rPr>
            </a:br>
            <a:r>
              <a:rPr lang="pt-BR" altLang="pt-BR" sz="2400" i="0" dirty="0">
                <a:solidFill>
                  <a:srgbClr val="000000"/>
                </a:solidFill>
                <a:latin typeface="Arial" panose="020B0604020202020204" pitchFamily="34" charset="0"/>
                <a:cs typeface="Arial" panose="020B0604020202020204" pitchFamily="34" charset="0"/>
              </a:rPr>
              <a:t>Sabia é uma palavra </a:t>
            </a:r>
            <a:r>
              <a:rPr lang="pt-BR" altLang="pt-BR" sz="2400" i="0" u="sng" dirty="0">
                <a:solidFill>
                  <a:srgbClr val="000000"/>
                </a:solidFill>
                <a:latin typeface="Arial" panose="020B0604020202020204" pitchFamily="34" charset="0"/>
                <a:cs typeface="Arial" panose="020B0604020202020204" pitchFamily="34" charset="0"/>
              </a:rPr>
              <a:t>paroxítona (penúltima)</a:t>
            </a:r>
            <a:r>
              <a:rPr lang="pt-BR" altLang="pt-BR" sz="2400" i="0" dirty="0">
                <a:solidFill>
                  <a:srgbClr val="000000"/>
                </a:solidFill>
                <a:latin typeface="Arial" panose="020B0604020202020204" pitchFamily="34" charset="0"/>
                <a:cs typeface="Arial" panose="020B0604020202020204" pitchFamily="34" charset="0"/>
              </a:rPr>
              <a:t>, tendo a sílaba bi como sílaba tônica: </a:t>
            </a:r>
            <a:r>
              <a:rPr lang="pt-BR" altLang="pt-BR" sz="2400" i="0" dirty="0" err="1">
                <a:solidFill>
                  <a:srgbClr val="000000"/>
                </a:solidFill>
                <a:latin typeface="Arial" panose="020B0604020202020204" pitchFamily="34" charset="0"/>
                <a:cs typeface="Arial" panose="020B0604020202020204" pitchFamily="34" charset="0"/>
              </a:rPr>
              <a:t>sa-bi-a</a:t>
            </a:r>
            <a:r>
              <a:rPr lang="pt-BR" altLang="pt-BR" sz="2400" i="0" dirty="0">
                <a:solidFill>
                  <a:srgbClr val="000000"/>
                </a:solidFill>
                <a:latin typeface="Arial" panose="020B0604020202020204" pitchFamily="34" charset="0"/>
                <a:cs typeface="Arial" panose="020B0604020202020204" pitchFamily="34" charset="0"/>
              </a:rPr>
              <a:t>.</a:t>
            </a:r>
            <a:br>
              <a:rPr lang="pt-BR" altLang="pt-BR" sz="2400" i="0" dirty="0">
                <a:solidFill>
                  <a:srgbClr val="000000"/>
                </a:solidFill>
                <a:latin typeface="Arial" panose="020B0604020202020204" pitchFamily="34" charset="0"/>
                <a:cs typeface="Arial" panose="020B0604020202020204" pitchFamily="34" charset="0"/>
              </a:rPr>
            </a:br>
            <a:r>
              <a:rPr lang="pt-BR" altLang="pt-BR" sz="2400" i="0" dirty="0">
                <a:solidFill>
                  <a:srgbClr val="000000"/>
                </a:solidFill>
                <a:latin typeface="Arial" panose="020B0604020202020204" pitchFamily="34" charset="0"/>
                <a:cs typeface="Arial" panose="020B0604020202020204" pitchFamily="34" charset="0"/>
              </a:rPr>
              <a:t> </a:t>
            </a:r>
            <a:br>
              <a:rPr lang="pt-BR" altLang="pt-BR" sz="2400" i="0" dirty="0">
                <a:solidFill>
                  <a:srgbClr val="000000"/>
                </a:solidFill>
                <a:latin typeface="Arial" panose="020B0604020202020204" pitchFamily="34" charset="0"/>
                <a:cs typeface="Arial" panose="020B0604020202020204" pitchFamily="34" charset="0"/>
              </a:rPr>
            </a:br>
            <a:r>
              <a:rPr lang="pt-BR" altLang="pt-BR" sz="2400" i="0" dirty="0">
                <a:solidFill>
                  <a:srgbClr val="000000"/>
                </a:solidFill>
                <a:latin typeface="Arial" panose="020B0604020202020204" pitchFamily="34" charset="0"/>
                <a:cs typeface="Arial" panose="020B0604020202020204" pitchFamily="34" charset="0"/>
              </a:rPr>
              <a:t>Sabiá é uma palavra </a:t>
            </a:r>
            <a:r>
              <a:rPr lang="pt-BR" altLang="pt-BR" sz="2400" i="0" u="sng" dirty="0">
                <a:solidFill>
                  <a:srgbClr val="000000"/>
                </a:solidFill>
                <a:latin typeface="Arial" panose="020B0604020202020204" pitchFamily="34" charset="0"/>
                <a:cs typeface="Arial" panose="020B0604020202020204" pitchFamily="34" charset="0"/>
              </a:rPr>
              <a:t>oxítona (última)</a:t>
            </a:r>
            <a:r>
              <a:rPr lang="pt-BR" altLang="pt-BR" sz="2400" i="0" dirty="0">
                <a:solidFill>
                  <a:srgbClr val="000000"/>
                </a:solidFill>
                <a:latin typeface="Arial" panose="020B0604020202020204" pitchFamily="34" charset="0"/>
                <a:cs typeface="Arial" panose="020B0604020202020204" pitchFamily="34" charset="0"/>
              </a:rPr>
              <a:t>, tendo a sílaba á como sílaba tônica: </a:t>
            </a:r>
            <a:r>
              <a:rPr lang="pt-BR" altLang="pt-BR" sz="2400" i="0" dirty="0" err="1">
                <a:solidFill>
                  <a:srgbClr val="000000"/>
                </a:solidFill>
                <a:latin typeface="Arial" panose="020B0604020202020204" pitchFamily="34" charset="0"/>
                <a:cs typeface="Arial" panose="020B0604020202020204" pitchFamily="34" charset="0"/>
              </a:rPr>
              <a:t>sa-bi-á</a:t>
            </a:r>
            <a:r>
              <a:rPr lang="pt-BR" altLang="pt-BR" sz="2400" i="0" dirty="0">
                <a:solidFill>
                  <a:srgbClr val="000000"/>
                </a:solidFill>
                <a:latin typeface="Arial" panose="020B0604020202020204" pitchFamily="34" charset="0"/>
                <a:cs typeface="Arial" panose="020B0604020202020204" pitchFamily="34" charset="0"/>
              </a:rPr>
              <a:t>.</a:t>
            </a:r>
            <a:br>
              <a:rPr lang="pt-BR" altLang="pt-BR" sz="2400" dirty="0"/>
            </a:br>
            <a:br>
              <a:rPr lang="pt-BR" altLang="pt-BR" sz="2400" i="0" dirty="0">
                <a:solidFill>
                  <a:srgbClr val="000000"/>
                </a:solidFill>
                <a:latin typeface="Arimo" charset="0"/>
                <a:cs typeface="Arimo" charset="0"/>
                <a:sym typeface="Arimo" charset="0"/>
              </a:rPr>
            </a:br>
            <a:br>
              <a:rPr lang="pt-BR" altLang="pt-BR" sz="2000" b="1" i="0" dirty="0">
                <a:solidFill>
                  <a:srgbClr val="000000"/>
                </a:solidFill>
                <a:latin typeface="Arimo" charset="0"/>
                <a:cs typeface="Arimo" charset="0"/>
                <a:sym typeface="Arimo" charset="0"/>
              </a:rPr>
            </a:br>
            <a:br>
              <a:rPr lang="pt-BR" altLang="pt-BR" sz="3200" b="1" i="0" dirty="0">
                <a:solidFill>
                  <a:srgbClr val="000000"/>
                </a:solidFill>
                <a:latin typeface="Arimo" charset="0"/>
                <a:cs typeface="Arimo" charset="0"/>
                <a:sym typeface="Arimo" charset="0"/>
              </a:rPr>
            </a:br>
            <a:endParaRPr lang="pt-BR" altLang="pt-BR" sz="3200" b="1" i="0" dirty="0">
              <a:solidFill>
                <a:srgbClr val="000000"/>
              </a:solidFill>
              <a:latin typeface="Arimo" charset="0"/>
              <a:cs typeface="Arimo" charset="0"/>
              <a:sym typeface="Arimo" charset="0"/>
            </a:endParaRPr>
          </a:p>
        </p:txBody>
      </p:sp>
      <p:sp>
        <p:nvSpPr>
          <p:cNvPr id="3" name="CaixaDeTexto 2"/>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
        <p:nvSpPr>
          <p:cNvPr id="4" name="Shape 180">
            <a:extLst>
              <a:ext uri="{FF2B5EF4-FFF2-40B4-BE49-F238E27FC236}">
                <a16:creationId xmlns:a16="http://schemas.microsoft.com/office/drawing/2014/main" id="{E50166D7-7865-4038-BE43-EFE8BED474B1}"/>
              </a:ext>
            </a:extLst>
          </p:cNvPr>
          <p:cNvSpPr txBox="1"/>
          <p:nvPr/>
        </p:nvSpPr>
        <p:spPr>
          <a:xfrm>
            <a:off x="706852" y="727055"/>
            <a:ext cx="7362825" cy="400050"/>
          </a:xfrm>
          <a:prstGeom prst="rect">
            <a:avLst/>
          </a:prstGeom>
          <a:noFill/>
          <a:ln>
            <a:noFill/>
          </a:ln>
        </p:spPr>
        <p:txBody>
          <a:bodyPr lIns="91425" tIns="45700" rIns="91425" bIns="45700"/>
          <a:lstStyle/>
          <a:p>
            <a:pPr>
              <a:spcBef>
                <a:spcPts val="0"/>
              </a:spcBef>
              <a:spcAft>
                <a:spcPts val="0"/>
              </a:spcAft>
              <a:buSzPct val="25000"/>
              <a:defRPr/>
            </a:pPr>
            <a:r>
              <a:rPr lang="pt-BR" sz="2400" b="1" dirty="0">
                <a:solidFill>
                  <a:srgbClr val="000099"/>
                </a:solidFill>
                <a:latin typeface="Helvetica" panose="020B0604020202020204" pitchFamily="34" charset="0"/>
                <a:cs typeface="Helvetica" panose="020B0604020202020204" pitchFamily="34" charset="0"/>
                <a:sym typeface="Arial"/>
              </a:rPr>
              <a:t>Proparoxítonas, paroxítonas e oxítonas</a:t>
            </a:r>
          </a:p>
        </p:txBody>
      </p:sp>
    </p:spTree>
    <p:extLst>
      <p:ext uri="{BB962C8B-B14F-4D97-AF65-F5344CB8AC3E}">
        <p14:creationId xmlns:p14="http://schemas.microsoft.com/office/powerpoint/2010/main" val="2019503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718017" y="1530910"/>
            <a:ext cx="820896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pt-BR" altLang="pt-BR" sz="2400" b="1" dirty="0">
                <a:solidFill>
                  <a:schemeClr val="accent6">
                    <a:lumMod val="75000"/>
                  </a:schemeClr>
                </a:solidFill>
                <a:latin typeface="Helvetica" panose="020B0604020202020204" pitchFamily="34" charset="0"/>
                <a:ea typeface="MS PGothic" panose="020B0600070205080204" pitchFamily="34" charset="-128"/>
                <a:cs typeface="Helvetica" panose="020B0604020202020204" pitchFamily="34" charset="0"/>
              </a:rPr>
              <a:t>Uso do “Para” e “Pra”:</a:t>
            </a:r>
          </a:p>
          <a:p>
            <a:pPr algn="just" eaLnBrk="1" hangingPunct="1">
              <a:spcBef>
                <a:spcPct val="0"/>
              </a:spcBef>
              <a:buClrTx/>
              <a:buSzTx/>
              <a:buFontTx/>
              <a:buNone/>
              <a:defRPr/>
            </a:pPr>
            <a:endParaRPr lang="pt-BR" altLang="pt-BR" sz="2000" dirty="0">
              <a:latin typeface="Helvetica" panose="020B0604020202020204" pitchFamily="34" charset="0"/>
              <a:cs typeface="Helvetica" panose="020B0604020202020204" pitchFamily="34" charset="0"/>
            </a:endParaRPr>
          </a:p>
          <a:p>
            <a:pPr algn="just" eaLnBrk="1" hangingPunct="1">
              <a:spcBef>
                <a:spcPct val="0"/>
              </a:spcBef>
              <a:buClrTx/>
              <a:buSzTx/>
              <a:buFontTx/>
              <a:buNone/>
              <a:defRPr/>
            </a:pPr>
            <a:r>
              <a:rPr lang="pt-BR" altLang="pt-BR" sz="2000" dirty="0">
                <a:latin typeface="Helvetica" panose="020B0604020202020204" pitchFamily="34" charset="0"/>
                <a:cs typeface="Helvetica" panose="020B0604020202020204" pitchFamily="34" charset="0"/>
              </a:rPr>
              <a:t>Sempre dizemos /pra/. A preposição é átona e fica reduzida, na fala, a</a:t>
            </a:r>
            <a:r>
              <a:rPr lang="pt-BR" altLang="pt-BR" sz="2000" b="1" dirty="0">
                <a:latin typeface="Helvetica" panose="020B0604020202020204" pitchFamily="34" charset="0"/>
                <a:cs typeface="Helvetica" panose="020B0604020202020204" pitchFamily="34" charset="0"/>
              </a:rPr>
              <a:t> uma</a:t>
            </a:r>
            <a:r>
              <a:rPr lang="pt-BR" altLang="pt-BR" sz="2000" dirty="0">
                <a:latin typeface="Helvetica" panose="020B0604020202020204" pitchFamily="34" charset="0"/>
                <a:cs typeface="Helvetica" panose="020B0604020202020204" pitchFamily="34" charset="0"/>
              </a:rPr>
              <a:t> sílaba apenas. Só vamos ouvir </a:t>
            </a:r>
            <a:r>
              <a:rPr lang="pt-BR" altLang="pt-BR" sz="2000" b="1" dirty="0">
                <a:latin typeface="Helvetica" panose="020B0604020202020204" pitchFamily="34" charset="0"/>
                <a:cs typeface="Helvetica" panose="020B0604020202020204" pitchFamily="34" charset="0"/>
              </a:rPr>
              <a:t>para</a:t>
            </a:r>
            <a:r>
              <a:rPr lang="pt-BR" altLang="pt-BR" sz="2000" dirty="0">
                <a:latin typeface="Helvetica" panose="020B0604020202020204" pitchFamily="34" charset="0"/>
                <a:cs typeface="Helvetica" panose="020B0604020202020204" pitchFamily="34" charset="0"/>
              </a:rPr>
              <a:t>, completinho, com as duas sílabas, em leitura de criança recém-alfabetizada ou na fala de estrangeiro que está aprendendo Português (ou alienígena; como será que falava o ET de Varginha?). Agora, escrever é outra coisa; escrevemos</a:t>
            </a:r>
            <a:r>
              <a:rPr lang="pt-BR" altLang="pt-BR" sz="2000" b="1" dirty="0">
                <a:latin typeface="Helvetica" panose="020B0604020202020204" pitchFamily="34" charset="0"/>
                <a:cs typeface="Helvetica" panose="020B0604020202020204" pitchFamily="34" charset="0"/>
              </a:rPr>
              <a:t> para</a:t>
            </a:r>
            <a:r>
              <a:rPr lang="pt-BR" altLang="pt-BR" sz="2000" dirty="0">
                <a:latin typeface="Helvetica" panose="020B0604020202020204" pitchFamily="34" charset="0"/>
                <a:cs typeface="Helvetica" panose="020B0604020202020204" pitchFamily="34" charset="0"/>
              </a:rPr>
              <a:t>, a não ser em textos especiais (letra de música, poemas, frase de publicidade, cartas pessoais, e-mails), onde podemos usar o "</a:t>
            </a:r>
            <a:r>
              <a:rPr lang="pt-BR" altLang="pt-BR" sz="2000" b="1" dirty="0">
                <a:latin typeface="Helvetica" panose="020B0604020202020204" pitchFamily="34" charset="0"/>
                <a:cs typeface="Helvetica" panose="020B0604020202020204" pitchFamily="34" charset="0"/>
              </a:rPr>
              <a:t>pra</a:t>
            </a:r>
            <a:r>
              <a:rPr lang="pt-BR" altLang="pt-BR" sz="2000" dirty="0">
                <a:latin typeface="Helvetica" panose="020B0604020202020204" pitchFamily="34" charset="0"/>
                <a:cs typeface="Helvetica" panose="020B0604020202020204" pitchFamily="34" charset="0"/>
              </a:rPr>
              <a:t>" se quisermos. E não podemos esquecer que</a:t>
            </a:r>
            <a:r>
              <a:rPr lang="pt-BR" altLang="pt-BR" sz="2000" b="1" dirty="0">
                <a:latin typeface="Helvetica" panose="020B0604020202020204" pitchFamily="34" charset="0"/>
                <a:cs typeface="Helvetica" panose="020B0604020202020204" pitchFamily="34" charset="0"/>
              </a:rPr>
              <a:t> pra</a:t>
            </a:r>
            <a:r>
              <a:rPr lang="pt-BR" altLang="pt-BR" sz="2000" dirty="0">
                <a:latin typeface="Helvetica" panose="020B0604020202020204" pitchFamily="34" charset="0"/>
                <a:cs typeface="Helvetica" panose="020B0604020202020204" pitchFamily="34" charset="0"/>
              </a:rPr>
              <a:t>, como qualquer preposição, é um vocábulo ÁTONO e, ipso facto, sem acento.</a:t>
            </a:r>
          </a:p>
          <a:p>
            <a:pPr algn="just" eaLnBrk="1" hangingPunct="1">
              <a:spcBef>
                <a:spcPct val="0"/>
              </a:spcBef>
              <a:buClrTx/>
              <a:buSzTx/>
              <a:buFontTx/>
              <a:buNone/>
              <a:defRPr/>
            </a:pPr>
            <a:endParaRPr lang="pt-BR" altLang="pt-BR" sz="1600" dirty="0"/>
          </a:p>
        </p:txBody>
      </p:sp>
      <p:sp>
        <p:nvSpPr>
          <p:cNvPr id="3" name="CaixaDeTexto 2"/>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81739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Rectangle 1"/>
          <p:cNvSpPr>
            <a:spLocks noChangeArrowheads="1"/>
          </p:cNvSpPr>
          <p:nvPr/>
        </p:nvSpPr>
        <p:spPr bwMode="auto">
          <a:xfrm>
            <a:off x="782573" y="2307213"/>
            <a:ext cx="7015953"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strike="noStrike" cap="none" normalizeH="0" baseline="0" dirty="0">
                <a:ln>
                  <a:noFill/>
                </a:ln>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3200" b="1" i="0" strike="noStrike" cap="none" normalizeH="0" baseline="0" dirty="0">
                <a:ln>
                  <a:noFill/>
                </a:ln>
                <a:solidFill>
                  <a:schemeClr val="accent6">
                    <a:lumMod val="75000"/>
                  </a:schemeClr>
                </a:solidFill>
                <a:effectLst/>
                <a:latin typeface="+mj-lt"/>
              </a:rPr>
              <a:t>Hiato, Ditongo e Tritongo</a:t>
            </a:r>
            <a:endParaRPr lang="pt-BR" altLang="pt-BR" sz="3200" dirty="0">
              <a:solidFill>
                <a:srgbClr val="000000"/>
              </a:solidFill>
              <a:latin typeface="Lucida Grande"/>
            </a:endParaRPr>
          </a:p>
        </p:txBody>
      </p:sp>
      <p:pic>
        <p:nvPicPr>
          <p:cNvPr id="1026" name="Picture 2" descr="https://t.dynad.net/pc/?dc=5550001577;ord=14906373070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10" y="3063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170733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Rectangle 1"/>
          <p:cNvSpPr>
            <a:spLocks noChangeArrowheads="1"/>
          </p:cNvSpPr>
          <p:nvPr/>
        </p:nvSpPr>
        <p:spPr bwMode="auto">
          <a:xfrm>
            <a:off x="782573" y="1636024"/>
            <a:ext cx="7015953"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rgbClr val="000000"/>
                </a:solidFill>
                <a:effectLst/>
                <a:latin typeface="+mj-lt"/>
              </a:rPr>
              <a:t>Quando juntamos duas ou mais vogais em uma palavra, temos </a:t>
            </a:r>
            <a:r>
              <a:rPr kumimoji="0" lang="pt-BR" altLang="pt-BR" sz="2800" b="0" i="0" strike="noStrike" cap="none" normalizeH="0" baseline="0" dirty="0">
                <a:ln>
                  <a:noFill/>
                </a:ln>
                <a:effectLst/>
                <a:latin typeface="+mj-lt"/>
              </a:rPr>
              <a:t>um encontro vocálico. Os encontros vocálicos são divididos em três tipos: </a:t>
            </a:r>
            <a:r>
              <a:rPr kumimoji="0" lang="pt-BR" altLang="pt-BR" sz="2800" b="0" i="0" u="sng" strike="noStrike" cap="none" normalizeH="0" baseline="0" dirty="0">
                <a:ln>
                  <a:noFill/>
                </a:ln>
                <a:effectLst/>
                <a:latin typeface="+mj-lt"/>
              </a:rPr>
              <a:t>ditongo, tritongo e hiato</a:t>
            </a:r>
            <a:r>
              <a:rPr kumimoji="0" lang="pt-BR" altLang="pt-BR" sz="2800" b="0" i="0" strike="noStrike" cap="none" normalizeH="0" baseline="0" dirty="0">
                <a:ln>
                  <a:noFill/>
                </a:ln>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strike="noStrike" cap="none" normalizeH="0" baseline="0" dirty="0">
                <a:ln>
                  <a:noFill/>
                </a:ln>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1" i="0" strike="noStrike" cap="none" normalizeH="0" baseline="0" dirty="0">
                <a:ln>
                  <a:noFill/>
                </a:ln>
                <a:solidFill>
                  <a:schemeClr val="accent6">
                    <a:lumMod val="75000"/>
                  </a:schemeClr>
                </a:solidFill>
                <a:effectLst/>
                <a:latin typeface="+mj-lt"/>
              </a:rPr>
              <a:t>Hiato</a:t>
            </a:r>
            <a:r>
              <a:rPr kumimoji="0" lang="pt-BR" altLang="pt-BR" sz="2800" b="0" i="0" strike="noStrike" cap="none" normalizeH="0" baseline="0" dirty="0">
                <a:ln>
                  <a:noFill/>
                </a:ln>
                <a:effectLst/>
                <a:latin typeface="+mj-lt"/>
              </a:rPr>
              <a:t>: quando duas vogais estão juntas na mesma palavra, mas em sílabas diferentes</a:t>
            </a:r>
            <a:r>
              <a:rPr kumimoji="0" lang="pt-BR" altLang="pt-BR" sz="2800" b="0" i="0" u="none" strike="noStrike" cap="none" normalizeH="0" baseline="0" dirty="0">
                <a:ln>
                  <a:noFill/>
                </a:ln>
                <a:solidFill>
                  <a:srgbClr val="000000"/>
                </a:solidFill>
                <a:effectLst/>
                <a:latin typeface="+mj-lt"/>
              </a:rPr>
              <a:t>.</a:t>
            </a:r>
            <a:endParaRPr kumimoji="0" lang="pt-BR" altLang="pt-BR"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err="1">
                <a:ln>
                  <a:noFill/>
                </a:ln>
                <a:solidFill>
                  <a:srgbClr val="000000"/>
                </a:solidFill>
                <a:effectLst/>
                <a:latin typeface="+mj-lt"/>
              </a:rPr>
              <a:t>Ex</a:t>
            </a:r>
            <a:r>
              <a:rPr kumimoji="0" lang="pt-BR" altLang="pt-BR" sz="2800" b="0" i="0" u="none" strike="noStrike" cap="none" normalizeH="0" baseline="0" dirty="0">
                <a:ln>
                  <a:noFill/>
                </a:ln>
                <a:solidFill>
                  <a:srgbClr val="000000"/>
                </a:solidFill>
                <a:effectLst/>
                <a:latin typeface="+mj-lt"/>
              </a:rPr>
              <a:t>: S</a:t>
            </a:r>
            <a:r>
              <a:rPr kumimoji="0" lang="pt-BR" altLang="pt-BR" sz="2800" b="1" i="0" u="none" strike="noStrike" cap="none" normalizeH="0" baseline="0" dirty="0">
                <a:ln>
                  <a:noFill/>
                </a:ln>
                <a:solidFill>
                  <a:srgbClr val="000000"/>
                </a:solidFill>
                <a:effectLst/>
                <a:latin typeface="+mj-lt"/>
              </a:rPr>
              <a:t>A</a:t>
            </a:r>
            <a:r>
              <a:rPr kumimoji="0" lang="pt-BR" altLang="pt-BR" sz="2800" b="0" i="0" u="none" strike="noStrike" cap="none" normalizeH="0" baseline="0" dirty="0">
                <a:ln>
                  <a:noFill/>
                </a:ln>
                <a:solidFill>
                  <a:srgbClr val="000000"/>
                </a:solidFill>
                <a:effectLst/>
                <a:latin typeface="+mj-lt"/>
              </a:rPr>
              <a:t>-</a:t>
            </a:r>
            <a:r>
              <a:rPr kumimoji="0" lang="pt-BR" altLang="pt-BR" sz="2800" b="1" i="0" u="none" strike="noStrike" cap="none" normalizeH="0" baseline="0" dirty="0">
                <a:ln>
                  <a:noFill/>
                </a:ln>
                <a:solidFill>
                  <a:srgbClr val="000000"/>
                </a:solidFill>
                <a:effectLst/>
                <a:latin typeface="+mj-lt"/>
              </a:rPr>
              <a:t>Ú</a:t>
            </a:r>
            <a:r>
              <a:rPr kumimoji="0" lang="pt-BR" altLang="pt-BR" sz="2800" b="0" i="0" u="none" strike="noStrike" cap="none" normalizeH="0" baseline="0" dirty="0">
                <a:ln>
                  <a:noFill/>
                </a:ln>
                <a:solidFill>
                  <a:srgbClr val="000000"/>
                </a:solidFill>
                <a:effectLst/>
                <a:latin typeface="+mj-lt"/>
              </a:rPr>
              <a:t>-DE,</a:t>
            </a:r>
            <a:r>
              <a:rPr kumimoji="0" lang="pt-BR" altLang="pt-BR" sz="2800" b="0" i="0" u="none" strike="noStrike" cap="none" normalizeH="0" dirty="0">
                <a:ln>
                  <a:noFill/>
                </a:ln>
                <a:solidFill>
                  <a:srgbClr val="000000"/>
                </a:solidFill>
                <a:effectLst/>
                <a:latin typeface="+mj-lt"/>
              </a:rPr>
              <a:t> </a:t>
            </a:r>
            <a:r>
              <a:rPr kumimoji="0" lang="pt-BR" altLang="pt-BR" sz="2800" b="0" i="0" u="none" strike="noStrike" cap="none" normalizeH="0" baseline="0" dirty="0">
                <a:ln>
                  <a:noFill/>
                </a:ln>
                <a:solidFill>
                  <a:srgbClr val="000000"/>
                </a:solidFill>
                <a:effectLst/>
                <a:latin typeface="+mj-lt"/>
              </a:rPr>
              <a:t>PA-R</a:t>
            </a:r>
            <a:r>
              <a:rPr kumimoji="0" lang="pt-BR" altLang="pt-BR" sz="2800" b="1" i="0" u="none" strike="noStrike" cap="none" normalizeH="0" baseline="0" dirty="0">
                <a:ln>
                  <a:noFill/>
                </a:ln>
                <a:solidFill>
                  <a:srgbClr val="000000"/>
                </a:solidFill>
                <a:effectLst/>
                <a:latin typeface="+mj-lt"/>
              </a:rPr>
              <a:t>A</a:t>
            </a:r>
            <a:r>
              <a:rPr kumimoji="0" lang="pt-BR" altLang="pt-BR" sz="2800" b="0" i="0" u="none" strike="noStrike" cap="none" normalizeH="0" baseline="0" dirty="0">
                <a:ln>
                  <a:noFill/>
                </a:ln>
                <a:solidFill>
                  <a:srgbClr val="000000"/>
                </a:solidFill>
                <a:effectLst/>
                <a:latin typeface="+mj-lt"/>
              </a:rPr>
              <a:t>-</a:t>
            </a:r>
            <a:r>
              <a:rPr kumimoji="0" lang="pt-BR" altLang="pt-BR" sz="2800" b="1" i="0" u="none" strike="noStrike" cap="none" normalizeH="0" baseline="0" dirty="0">
                <a:ln>
                  <a:noFill/>
                </a:ln>
                <a:solidFill>
                  <a:srgbClr val="000000"/>
                </a:solidFill>
                <a:effectLst/>
                <a:latin typeface="+mj-lt"/>
              </a:rPr>
              <a:t>Í</a:t>
            </a:r>
            <a:r>
              <a:rPr kumimoji="0" lang="pt-BR" altLang="pt-BR" sz="2800" b="0" i="0" u="none" strike="noStrike" cap="none" normalizeH="0" baseline="0" dirty="0">
                <a:ln>
                  <a:noFill/>
                </a:ln>
                <a:solidFill>
                  <a:srgbClr val="000000"/>
                </a:solidFill>
                <a:effectLst/>
                <a:latin typeface="+mj-lt"/>
              </a:rPr>
              <a:t>-BA e S</a:t>
            </a:r>
            <a:r>
              <a:rPr kumimoji="0" lang="pt-BR" altLang="pt-BR" sz="2800" b="1" i="0" u="none" strike="noStrike" cap="none" normalizeH="0" baseline="0" dirty="0">
                <a:ln>
                  <a:noFill/>
                </a:ln>
                <a:solidFill>
                  <a:srgbClr val="000000"/>
                </a:solidFill>
                <a:effectLst/>
                <a:latin typeface="+mj-lt"/>
              </a:rPr>
              <a:t>O</a:t>
            </a:r>
            <a:r>
              <a:rPr kumimoji="0" lang="pt-BR" altLang="pt-BR" sz="2800" b="0" i="0" u="none" strike="noStrike" cap="none" normalizeH="0" baseline="0" dirty="0">
                <a:ln>
                  <a:noFill/>
                </a:ln>
                <a:solidFill>
                  <a:srgbClr val="000000"/>
                </a:solidFill>
                <a:effectLst/>
                <a:latin typeface="+mj-lt"/>
              </a:rPr>
              <a:t>-</a:t>
            </a:r>
            <a:r>
              <a:rPr kumimoji="0" lang="pt-BR" altLang="pt-BR" sz="2800" b="1" i="0" u="none" strike="noStrike" cap="none" normalizeH="0" baseline="0" dirty="0">
                <a:ln>
                  <a:noFill/>
                </a:ln>
                <a:solidFill>
                  <a:srgbClr val="000000"/>
                </a:solidFill>
                <a:effectLst/>
                <a:latin typeface="+mj-lt"/>
              </a:rPr>
              <a:t>A</a:t>
            </a:r>
            <a:r>
              <a:rPr kumimoji="0" lang="pt-BR" altLang="pt-BR" sz="2800" b="0" i="0" u="none" strike="noStrike" cap="none" normalizeH="0" baseline="0" dirty="0">
                <a:ln>
                  <a:noFill/>
                </a:ln>
                <a:solidFill>
                  <a:srgbClr val="000000"/>
                </a:solidFill>
                <a:effectLst/>
                <a:latin typeface="+mj-lt"/>
              </a:rPr>
              <a:t>R</a:t>
            </a:r>
          </a:p>
          <a:p>
            <a:pPr marL="0" marR="0" lvl="0" indent="0" algn="just" defTabSz="914400" rtl="0" eaLnBrk="0" fontAlgn="base" latinLnBrk="0" hangingPunct="0">
              <a:lnSpc>
                <a:spcPct val="100000"/>
              </a:lnSpc>
              <a:spcBef>
                <a:spcPct val="0"/>
              </a:spcBef>
              <a:spcAft>
                <a:spcPct val="0"/>
              </a:spcAft>
              <a:buClrTx/>
              <a:buSzTx/>
              <a:buFontTx/>
              <a:buNone/>
              <a:tabLst/>
            </a:pPr>
            <a:endParaRPr lang="pt-BR" altLang="pt-BR" sz="2000" dirty="0">
              <a:solidFill>
                <a:srgbClr val="000000"/>
              </a:solidFill>
              <a:latin typeface="Lucida Grande"/>
            </a:endParaRPr>
          </a:p>
        </p:txBody>
      </p:sp>
      <p:pic>
        <p:nvPicPr>
          <p:cNvPr id="1026" name="Picture 2" descr="https://t.dynad.net/pc/?dc=5550001577;ord=14906373070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10" y="3063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579682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Rectangle 1"/>
          <p:cNvSpPr>
            <a:spLocks noChangeArrowheads="1"/>
          </p:cNvSpPr>
          <p:nvPr/>
        </p:nvSpPr>
        <p:spPr bwMode="auto">
          <a:xfrm>
            <a:off x="627789" y="1464162"/>
            <a:ext cx="8215765"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2800" b="1" dirty="0">
                <a:solidFill>
                  <a:schemeClr val="accent6">
                    <a:lumMod val="75000"/>
                  </a:schemeClr>
                </a:solidFill>
                <a:latin typeface="Calibri" panose="020F0502020204030204" pitchFamily="34" charset="0"/>
                <a:cs typeface="Calibri" panose="020F0502020204030204" pitchFamily="34" charset="0"/>
              </a:rPr>
              <a:t>Ditongo</a:t>
            </a:r>
            <a:r>
              <a:rPr lang="pt-BR" sz="2800" dirty="0">
                <a:latin typeface="Calibri" panose="020F0502020204030204" pitchFamily="34" charset="0"/>
                <a:cs typeface="Calibri" panose="020F0502020204030204" pitchFamily="34" charset="0"/>
              </a:rPr>
              <a:t>: quando dois sons vocálicos (vogais) estão juntas na mesma sílaba.</a:t>
            </a:r>
          </a:p>
          <a:p>
            <a:r>
              <a:rPr lang="pt-BR" sz="2800" dirty="0" err="1">
                <a:latin typeface="Calibri" panose="020F0502020204030204" pitchFamily="34" charset="0"/>
                <a:cs typeface="Calibri" panose="020F0502020204030204" pitchFamily="34" charset="0"/>
              </a:rPr>
              <a:t>Ex</a:t>
            </a:r>
            <a:r>
              <a:rPr lang="pt-BR" sz="2800" dirty="0">
                <a:latin typeface="Calibri" panose="020F0502020204030204" pitchFamily="34" charset="0"/>
                <a:cs typeface="Calibri" panose="020F0502020204030204" pitchFamily="34" charset="0"/>
              </a:rPr>
              <a:t>: P</a:t>
            </a:r>
            <a:r>
              <a:rPr lang="pt-BR" sz="2800" b="1" dirty="0">
                <a:latin typeface="Calibri" panose="020F0502020204030204" pitchFamily="34" charset="0"/>
                <a:cs typeface="Calibri" panose="020F0502020204030204" pitchFamily="34" charset="0"/>
              </a:rPr>
              <a:t>EI</a:t>
            </a:r>
            <a:r>
              <a:rPr lang="pt-BR" sz="2800" dirty="0">
                <a:latin typeface="Calibri" panose="020F0502020204030204" pitchFamily="34" charset="0"/>
                <a:cs typeface="Calibri" panose="020F0502020204030204" pitchFamily="34" charset="0"/>
              </a:rPr>
              <a:t>XE, S</a:t>
            </a:r>
            <a:r>
              <a:rPr lang="pt-BR" sz="2800" b="1" dirty="0">
                <a:latin typeface="Calibri" panose="020F0502020204030204" pitchFamily="34" charset="0"/>
                <a:cs typeface="Calibri" panose="020F0502020204030204" pitchFamily="34" charset="0"/>
              </a:rPr>
              <a:t>AU</a:t>
            </a:r>
            <a:r>
              <a:rPr lang="pt-BR" sz="2800" dirty="0">
                <a:latin typeface="Calibri" panose="020F0502020204030204" pitchFamily="34" charset="0"/>
                <a:cs typeface="Calibri" panose="020F0502020204030204" pitchFamily="34" charset="0"/>
              </a:rPr>
              <a:t>DADE e P</a:t>
            </a:r>
            <a:r>
              <a:rPr lang="pt-BR" sz="2800" b="1" dirty="0">
                <a:latin typeface="Calibri" panose="020F0502020204030204" pitchFamily="34" charset="0"/>
                <a:cs typeface="Calibri" panose="020F0502020204030204" pitchFamily="34" charset="0"/>
              </a:rPr>
              <a:t>AI</a:t>
            </a:r>
            <a:r>
              <a:rPr lang="pt-BR" sz="2800" dirty="0">
                <a:latin typeface="Calibri" panose="020F0502020204030204" pitchFamily="34" charset="0"/>
                <a:cs typeface="Calibri" panose="020F0502020204030204" pitchFamily="34" charset="0"/>
              </a:rPr>
              <a:t>X</a:t>
            </a:r>
            <a:r>
              <a:rPr lang="pt-BR" sz="2800" b="1" dirty="0">
                <a:latin typeface="Calibri" panose="020F0502020204030204" pitchFamily="34" charset="0"/>
                <a:cs typeface="Calibri" panose="020F0502020204030204" pitchFamily="34" charset="0"/>
              </a:rPr>
              <a:t>ÃO</a:t>
            </a:r>
            <a:endParaRPr lang="pt-BR" sz="2800" dirty="0">
              <a:latin typeface="Calibri" panose="020F0502020204030204" pitchFamily="34" charset="0"/>
              <a:cs typeface="Calibri" panose="020F0502020204030204" pitchFamily="34" charset="0"/>
            </a:endParaRPr>
          </a:p>
          <a:p>
            <a:r>
              <a:rPr lang="pt-BR" sz="2800" dirty="0">
                <a:latin typeface="Calibri" panose="020F0502020204030204" pitchFamily="34" charset="0"/>
                <a:cs typeface="Calibri" panose="020F0502020204030204" pitchFamily="34" charset="0"/>
              </a:rPr>
              <a:t>O ditongo pode ser classificado de duas formas:</a:t>
            </a:r>
          </a:p>
          <a:p>
            <a:r>
              <a:rPr lang="pt-BR" sz="2800" b="1" dirty="0">
                <a:latin typeface="Calibri" panose="020F0502020204030204" pitchFamily="34" charset="0"/>
                <a:cs typeface="Calibri" panose="020F0502020204030204" pitchFamily="34" charset="0"/>
              </a:rPr>
              <a:t>Ditongo crescente</a:t>
            </a:r>
          </a:p>
          <a:p>
            <a:r>
              <a:rPr lang="pt-BR" sz="2800" dirty="0">
                <a:latin typeface="Calibri" panose="020F0502020204030204" pitchFamily="34" charset="0"/>
                <a:cs typeface="Calibri" panose="020F0502020204030204" pitchFamily="34" charset="0"/>
              </a:rPr>
              <a:t>É quando há na sílaba a junção de semivogal + vogal</a:t>
            </a:r>
          </a:p>
          <a:p>
            <a:r>
              <a:rPr lang="pt-BR" sz="2800" dirty="0" err="1">
                <a:latin typeface="Calibri" panose="020F0502020204030204" pitchFamily="34" charset="0"/>
                <a:cs typeface="Calibri" panose="020F0502020204030204" pitchFamily="34" charset="0"/>
              </a:rPr>
              <a:t>Ex</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q</a:t>
            </a:r>
            <a:r>
              <a:rPr lang="pt-BR" sz="2800" b="1" dirty="0" err="1">
                <a:latin typeface="Calibri" panose="020F0502020204030204" pitchFamily="34" charset="0"/>
                <a:cs typeface="Calibri" panose="020F0502020204030204" pitchFamily="34" charset="0"/>
              </a:rPr>
              <a:t>ua-</a:t>
            </a:r>
            <a:r>
              <a:rPr lang="pt-BR" sz="2800" dirty="0" err="1">
                <a:latin typeface="Calibri" panose="020F0502020204030204" pitchFamily="34" charset="0"/>
                <a:cs typeface="Calibri" panose="020F0502020204030204" pitchFamily="34" charset="0"/>
              </a:rPr>
              <a:t>dra-do</a:t>
            </a:r>
            <a:r>
              <a:rPr lang="pt-BR" sz="2800" dirty="0">
                <a:latin typeface="Calibri" panose="020F0502020204030204" pitchFamily="34" charset="0"/>
                <a:cs typeface="Calibri" panose="020F0502020204030204" pitchFamily="34" charset="0"/>
              </a:rPr>
              <a:t> (u=SV, a=V)</a:t>
            </a:r>
          </a:p>
          <a:p>
            <a:r>
              <a:rPr lang="pt-BR" sz="2800" b="1" dirty="0">
                <a:latin typeface="Calibri" panose="020F0502020204030204" pitchFamily="34" charset="0"/>
                <a:cs typeface="Calibri" panose="020F0502020204030204" pitchFamily="34" charset="0"/>
              </a:rPr>
              <a:t>Ditongo Decrescente</a:t>
            </a:r>
          </a:p>
          <a:p>
            <a:r>
              <a:rPr lang="pt-BR" sz="2800" dirty="0">
                <a:latin typeface="Calibri" panose="020F0502020204030204" pitchFamily="34" charset="0"/>
                <a:cs typeface="Calibri" panose="020F0502020204030204" pitchFamily="34" charset="0"/>
              </a:rPr>
              <a:t>É quando, na mesma sílaba, junta-se vogal + semivogal</a:t>
            </a:r>
          </a:p>
          <a:p>
            <a:r>
              <a:rPr lang="pt-BR" sz="2800" dirty="0" err="1">
                <a:latin typeface="Calibri" panose="020F0502020204030204" pitchFamily="34" charset="0"/>
                <a:cs typeface="Calibri" panose="020F0502020204030204" pitchFamily="34" charset="0"/>
              </a:rPr>
              <a:t>Ex</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n</a:t>
            </a:r>
            <a:r>
              <a:rPr lang="pt-BR" sz="2800" b="1" dirty="0" err="1">
                <a:latin typeface="Calibri" panose="020F0502020204030204" pitchFamily="34" charset="0"/>
                <a:cs typeface="Calibri" panose="020F0502020204030204" pitchFamily="34" charset="0"/>
              </a:rPr>
              <a:t>oi</a:t>
            </a:r>
            <a:r>
              <a:rPr lang="pt-BR" sz="2800" dirty="0" err="1">
                <a:latin typeface="Calibri" panose="020F0502020204030204" pitchFamily="34" charset="0"/>
                <a:cs typeface="Calibri" panose="020F0502020204030204" pitchFamily="34" charset="0"/>
              </a:rPr>
              <a:t>-te</a:t>
            </a:r>
            <a:r>
              <a:rPr lang="pt-BR" sz="2800" dirty="0">
                <a:latin typeface="Calibri" panose="020F0502020204030204" pitchFamily="34" charset="0"/>
                <a:cs typeface="Calibri" panose="020F0502020204030204" pitchFamily="34" charset="0"/>
              </a:rPr>
              <a:t> (o=V, i=SV)</a:t>
            </a:r>
            <a:endParaRPr kumimoji="0" lang="pt-BR" altLang="pt-BR" sz="2000" b="0" i="0" u="none" strike="noStrike" cap="none" normalizeH="0" baseline="0" dirty="0">
              <a:ln>
                <a:noFill/>
              </a:ln>
              <a:solidFill>
                <a:srgbClr val="000000"/>
              </a:solidFill>
              <a:effectLst/>
              <a:latin typeface="Lucida Grande"/>
            </a:endParaRPr>
          </a:p>
        </p:txBody>
      </p:sp>
      <p:pic>
        <p:nvPicPr>
          <p:cNvPr id="1026" name="Picture 2" descr="https://t.dynad.net/pc/?dc=5550001577;ord=14906373070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10" y="3063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0405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59241" y="402652"/>
            <a:ext cx="8412480" cy="1200329"/>
          </a:xfrm>
          <a:prstGeom prst="rect">
            <a:avLst/>
          </a:prstGeom>
        </p:spPr>
        <p:txBody>
          <a:bodyPr wrap="square">
            <a:spAutoFit/>
          </a:bodyPr>
          <a:lstStyle/>
          <a:p>
            <a:r>
              <a:rPr lang="pt-BR" sz="2400" b="1" u="sng" dirty="0"/>
              <a:t>Grafia</a:t>
            </a:r>
            <a:r>
              <a:rPr lang="pt-BR" sz="2400" dirty="0"/>
              <a:t> </a:t>
            </a:r>
          </a:p>
          <a:p>
            <a:r>
              <a:rPr lang="pt-BR" sz="2400" dirty="0"/>
              <a:t>Há palavras que podem nos confundir tanto na fala como na escrita. Aqui estão algumas delas: </a:t>
            </a:r>
          </a:p>
        </p:txBody>
      </p:sp>
      <p:pic>
        <p:nvPicPr>
          <p:cNvPr id="4" name="Imagem 3"/>
          <p:cNvPicPr>
            <a:picLocks noChangeAspect="1"/>
          </p:cNvPicPr>
          <p:nvPr/>
        </p:nvPicPr>
        <p:blipFill rotWithShape="1">
          <a:blip r:embed="rId3"/>
          <a:srcRect l="16116" t="30089" r="27232" b="7053"/>
          <a:stretch/>
        </p:blipFill>
        <p:spPr>
          <a:xfrm>
            <a:off x="1903744" y="1710257"/>
            <a:ext cx="5139557" cy="4276889"/>
          </a:xfrm>
          <a:prstGeom prst="rect">
            <a:avLst/>
          </a:prstGeom>
        </p:spPr>
      </p:pic>
      <p:sp>
        <p:nvSpPr>
          <p:cNvPr id="2" name="CaixaDeTexto 1"/>
          <p:cNvSpPr txBox="1"/>
          <p:nvPr/>
        </p:nvSpPr>
        <p:spPr>
          <a:xfrm>
            <a:off x="7774651" y="6545034"/>
            <a:ext cx="1369349" cy="276999"/>
          </a:xfrm>
          <a:prstGeom prst="rect">
            <a:avLst/>
          </a:prstGeom>
          <a:noFill/>
        </p:spPr>
        <p:txBody>
          <a:bodyPr wrap="none" rtlCol="0">
            <a:spAutoFit/>
          </a:bodyPr>
          <a:lstStyle/>
          <a:p>
            <a:r>
              <a:rPr lang="pt-BR" sz="1200" dirty="0">
                <a:solidFill>
                  <a:schemeClr val="bg1"/>
                </a:solidFill>
              </a:rPr>
              <a:t>Profa. Aurora Seles</a:t>
            </a:r>
          </a:p>
        </p:txBody>
      </p:sp>
    </p:spTree>
    <p:extLst>
      <p:ext uri="{BB962C8B-B14F-4D97-AF65-F5344CB8AC3E}">
        <p14:creationId xmlns:p14="http://schemas.microsoft.com/office/powerpoint/2010/main" val="3332819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Rectangle 1"/>
          <p:cNvSpPr>
            <a:spLocks noChangeArrowheads="1"/>
          </p:cNvSpPr>
          <p:nvPr/>
        </p:nvSpPr>
        <p:spPr bwMode="auto">
          <a:xfrm>
            <a:off x="353004" y="1750654"/>
            <a:ext cx="807253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1" i="0" u="none" strike="noStrike" cap="none" normalizeH="0" baseline="0" dirty="0">
                <a:ln>
                  <a:noFill/>
                </a:ln>
                <a:solidFill>
                  <a:schemeClr val="accent6">
                    <a:lumMod val="75000"/>
                  </a:schemeClr>
                </a:solidFill>
                <a:effectLst/>
                <a:latin typeface="+mn-lt"/>
              </a:rPr>
              <a:t>Tritongo</a:t>
            </a:r>
            <a:r>
              <a:rPr kumimoji="0" lang="pt-BR" altLang="pt-BR" sz="2800" b="0" i="0" u="none" strike="noStrike" cap="none" normalizeH="0" baseline="0" dirty="0">
                <a:ln>
                  <a:noFill/>
                </a:ln>
                <a:solidFill>
                  <a:srgbClr val="000000"/>
                </a:solidFill>
                <a:effectLst/>
                <a:latin typeface="+mn-lt"/>
              </a:rPr>
              <a:t>: quando três vogais estão juntas na mesma </a:t>
            </a:r>
            <a:r>
              <a:rPr kumimoji="0" lang="pt-BR" altLang="pt-BR" sz="2800" b="0" i="0" strike="noStrike" cap="none" normalizeH="0" baseline="0" dirty="0">
                <a:ln>
                  <a:noFill/>
                </a:ln>
                <a:effectLst/>
                <a:latin typeface="+mn-lt"/>
              </a:rPr>
              <a:t>sílaba.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rgbClr val="000000"/>
                </a:solidFill>
                <a:effectLst/>
                <a:latin typeface="+mn-lt"/>
              </a:rPr>
              <a:t>  </a:t>
            </a:r>
            <a:endParaRPr kumimoji="0" lang="pt-BR" altLang="pt-BR" sz="28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err="1">
                <a:ln>
                  <a:noFill/>
                </a:ln>
                <a:solidFill>
                  <a:srgbClr val="000000"/>
                </a:solidFill>
                <a:effectLst/>
                <a:latin typeface="+mn-lt"/>
              </a:rPr>
              <a:t>Ex</a:t>
            </a:r>
            <a:r>
              <a:rPr kumimoji="0" lang="pt-BR" altLang="pt-BR" sz="2800" b="0" i="0" u="none" strike="noStrike" cap="none" normalizeH="0" baseline="0" dirty="0">
                <a:ln>
                  <a:noFill/>
                </a:ln>
                <a:solidFill>
                  <a:srgbClr val="000000"/>
                </a:solidFill>
                <a:effectLst/>
                <a:latin typeface="+mn-lt"/>
              </a:rPr>
              <a:t>: PARAG</a:t>
            </a:r>
            <a:r>
              <a:rPr kumimoji="0" lang="pt-BR" altLang="pt-BR" sz="2800" b="1" i="0" u="none" strike="noStrike" cap="none" normalizeH="0" baseline="0" dirty="0">
                <a:ln>
                  <a:noFill/>
                </a:ln>
                <a:solidFill>
                  <a:srgbClr val="000000"/>
                </a:solidFill>
                <a:effectLst/>
                <a:latin typeface="+mn-lt"/>
              </a:rPr>
              <a:t>UAI e </a:t>
            </a:r>
            <a:r>
              <a:rPr kumimoji="0" lang="pt-BR" altLang="pt-BR" sz="2800" b="0" i="0" u="none" strike="noStrike" cap="none" normalizeH="0" baseline="0" dirty="0">
                <a:ln>
                  <a:noFill/>
                </a:ln>
                <a:solidFill>
                  <a:srgbClr val="000000"/>
                </a:solidFill>
                <a:effectLst/>
                <a:latin typeface="+mn-lt"/>
              </a:rPr>
              <a:t>SAG</a:t>
            </a:r>
            <a:r>
              <a:rPr kumimoji="0" lang="pt-BR" altLang="pt-BR" sz="2800" b="1" i="0" u="none" strike="noStrike" cap="none" normalizeH="0" baseline="0" dirty="0">
                <a:ln>
                  <a:noFill/>
                </a:ln>
                <a:solidFill>
                  <a:srgbClr val="000000"/>
                </a:solidFill>
                <a:effectLst/>
                <a:latin typeface="+mn-lt"/>
              </a:rPr>
              <a:t>UÃO</a:t>
            </a:r>
            <a:endParaRPr kumimoji="0" lang="pt-BR" altLang="pt-BR" sz="28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rgbClr val="000000"/>
                </a:solidFill>
                <a:effectLst/>
                <a:latin typeface="+mn-lt"/>
              </a:rPr>
              <a:t> </a:t>
            </a:r>
            <a:endParaRPr kumimoji="0" lang="pt-BR" altLang="pt-BR" sz="28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2800" b="0" i="0" u="none" strike="noStrike" cap="none" normalizeH="0" baseline="0" dirty="0">
              <a:ln>
                <a:noFill/>
              </a:ln>
              <a:solidFill>
                <a:srgbClr val="000000"/>
              </a:solidFill>
              <a:effectLst/>
              <a:latin typeface="+mn-lt"/>
            </a:endParaRPr>
          </a:p>
        </p:txBody>
      </p:sp>
      <p:pic>
        <p:nvPicPr>
          <p:cNvPr id="2050" name="Picture 2" descr="https://t.dynad.net/pc/?dc=5550001577;ord=1490638662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50" y="2006101"/>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3647366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Retângulo 1"/>
          <p:cNvSpPr/>
          <p:nvPr/>
        </p:nvSpPr>
        <p:spPr>
          <a:xfrm>
            <a:off x="485246" y="420484"/>
            <a:ext cx="8173508" cy="6017032"/>
          </a:xfrm>
          <a:prstGeom prst="rect">
            <a:avLst/>
          </a:prstGeom>
        </p:spPr>
        <p:txBody>
          <a:bodyPr wrap="square">
            <a:spAutoFit/>
          </a:bodyPr>
          <a:lstStyle/>
          <a:p>
            <a:r>
              <a:rPr lang="pt-BR" sz="2400" b="1" dirty="0">
                <a:solidFill>
                  <a:schemeClr val="accent6">
                    <a:lumMod val="75000"/>
                  </a:schemeClr>
                </a:solidFill>
                <a:latin typeface="Helvetica" pitchFamily="34" charset="0"/>
                <a:cs typeface="Helvetica" pitchFamily="34" charset="0"/>
              </a:rPr>
              <a:t>Ver ou vir?</a:t>
            </a:r>
          </a:p>
          <a:p>
            <a:r>
              <a:rPr lang="pt-BR" sz="1900" dirty="0">
                <a:latin typeface="Helvetica" pitchFamily="34" charset="0"/>
                <a:cs typeface="Helvetica" pitchFamily="34" charset="0"/>
              </a:rPr>
              <a:t>A conjugação dos verbos “ver” e “vir” possuem grafias semelhantes. E</a:t>
            </a:r>
            <a:r>
              <a:rPr lang="pt-BR" altLang="pt-BR" sz="1900" dirty="0">
                <a:latin typeface="Helvetica" pitchFamily="34" charset="0"/>
                <a:cs typeface="Helvetica" pitchFamily="34" charset="0"/>
              </a:rPr>
              <a:t>xemplos:</a:t>
            </a:r>
            <a:br>
              <a:rPr lang="pt-BR" altLang="pt-BR" sz="1900" dirty="0">
                <a:latin typeface="Helvetica" pitchFamily="34" charset="0"/>
                <a:cs typeface="Helvetica" pitchFamily="34" charset="0"/>
              </a:rPr>
            </a:br>
            <a:r>
              <a:rPr lang="pt-BR" altLang="pt-BR" sz="1900" dirty="0">
                <a:latin typeface="Helvetica" pitchFamily="34" charset="0"/>
                <a:cs typeface="Helvetica" pitchFamily="34" charset="0"/>
              </a:rPr>
              <a:t>a) Quando você </a:t>
            </a:r>
            <a:r>
              <a:rPr lang="pt-BR" altLang="pt-BR" sz="1900" u="sng" dirty="0">
                <a:latin typeface="Helvetica" pitchFamily="34" charset="0"/>
                <a:cs typeface="Helvetica" pitchFamily="34" charset="0"/>
              </a:rPr>
              <a:t>vir</a:t>
            </a:r>
            <a:r>
              <a:rPr lang="pt-BR" altLang="pt-BR" sz="1900" dirty="0">
                <a:latin typeface="Helvetica" pitchFamily="34" charset="0"/>
                <a:cs typeface="Helvetica" pitchFamily="34" charset="0"/>
              </a:rPr>
              <a:t> o que ela fez, tomará as providências necessárias! (verbo </a:t>
            </a:r>
            <a:r>
              <a:rPr lang="pt-BR" altLang="pt-BR" sz="1900" u="sng" dirty="0">
                <a:latin typeface="Helvetica" pitchFamily="34" charset="0"/>
                <a:cs typeface="Helvetica" pitchFamily="34" charset="0"/>
              </a:rPr>
              <a:t>ver</a:t>
            </a:r>
            <a:r>
              <a:rPr lang="pt-BR" altLang="pt-BR" sz="1900" dirty="0">
                <a:latin typeface="Helvetica" pitchFamily="34" charset="0"/>
                <a:cs typeface="Helvetica" pitchFamily="34" charset="0"/>
              </a:rPr>
              <a:t>)</a:t>
            </a:r>
            <a:br>
              <a:rPr lang="pt-BR" altLang="pt-BR" sz="1900" dirty="0">
                <a:latin typeface="Helvetica" pitchFamily="34" charset="0"/>
                <a:cs typeface="Helvetica" pitchFamily="34" charset="0"/>
              </a:rPr>
            </a:br>
            <a:r>
              <a:rPr lang="pt-BR" altLang="pt-BR" sz="1900" dirty="0">
                <a:latin typeface="Helvetica" pitchFamily="34" charset="0"/>
                <a:cs typeface="Helvetica" pitchFamily="34" charset="0"/>
              </a:rPr>
              <a:t>b) Quando você </a:t>
            </a:r>
            <a:r>
              <a:rPr lang="pt-BR" altLang="pt-BR" sz="1900" u="sng" dirty="0">
                <a:latin typeface="Helvetica" pitchFamily="34" charset="0"/>
                <a:cs typeface="Helvetica" pitchFamily="34" charset="0"/>
              </a:rPr>
              <a:t>vier</a:t>
            </a:r>
            <a:r>
              <a:rPr lang="pt-BR" altLang="pt-BR" sz="1900" dirty="0">
                <a:latin typeface="Helvetica" pitchFamily="34" charset="0"/>
                <a:cs typeface="Helvetica" pitchFamily="34" charset="0"/>
              </a:rPr>
              <a:t> e souber o que ela fez, tomará as providências necessárias! (verbo </a:t>
            </a:r>
            <a:r>
              <a:rPr lang="pt-BR" altLang="pt-BR" sz="1900" u="sng" dirty="0">
                <a:latin typeface="Helvetica" pitchFamily="34" charset="0"/>
                <a:cs typeface="Helvetica" pitchFamily="34" charset="0"/>
              </a:rPr>
              <a:t>vir</a:t>
            </a:r>
            <a:r>
              <a:rPr lang="pt-BR" altLang="pt-BR" sz="1900" dirty="0">
                <a:latin typeface="Helvetica" pitchFamily="34" charset="0"/>
                <a:cs typeface="Helvetica" pitchFamily="34" charset="0"/>
              </a:rPr>
              <a:t>) </a:t>
            </a:r>
          </a:p>
          <a:p>
            <a:endParaRPr lang="pt-BR" altLang="pt-BR" sz="1900" dirty="0">
              <a:latin typeface="Helvetica" pitchFamily="34" charset="0"/>
              <a:cs typeface="Helvetica" pitchFamily="34" charset="0"/>
            </a:endParaRPr>
          </a:p>
          <a:p>
            <a:r>
              <a:rPr lang="pt-BR" sz="1900" dirty="0">
                <a:latin typeface="Helvetica" pitchFamily="34" charset="0"/>
                <a:cs typeface="Helvetica" pitchFamily="34" charset="0"/>
              </a:rPr>
              <a:t>Outros exemplos:</a:t>
            </a:r>
            <a:br>
              <a:rPr lang="pt-BR" sz="1900" dirty="0">
                <a:latin typeface="Helvetica" pitchFamily="34" charset="0"/>
                <a:cs typeface="Helvetica" pitchFamily="34" charset="0"/>
              </a:rPr>
            </a:br>
            <a:r>
              <a:rPr lang="pt-BR" sz="1900" b="1" dirty="0">
                <a:latin typeface="Helvetica" pitchFamily="34" charset="0"/>
                <a:cs typeface="Helvetica" pitchFamily="34" charset="0"/>
              </a:rPr>
              <a:t>1.</a:t>
            </a:r>
            <a:r>
              <a:rPr lang="pt-BR" sz="1900" dirty="0">
                <a:latin typeface="Helvetica" pitchFamily="34" charset="0"/>
                <a:cs typeface="Helvetica" pitchFamily="34" charset="0"/>
              </a:rPr>
              <a:t> Se eles vierem/virem, diga a eles que não irei demorar! (verbo vir)</a:t>
            </a:r>
            <a:br>
              <a:rPr lang="pt-BR" sz="1900" dirty="0">
                <a:latin typeface="Helvetica" pitchFamily="34" charset="0"/>
                <a:cs typeface="Helvetica" pitchFamily="34" charset="0"/>
              </a:rPr>
            </a:br>
            <a:r>
              <a:rPr lang="pt-BR" sz="1900" b="1" dirty="0">
                <a:latin typeface="Helvetica" pitchFamily="34" charset="0"/>
                <a:cs typeface="Helvetica" pitchFamily="34" charset="0"/>
              </a:rPr>
              <a:t>2.</a:t>
            </a:r>
            <a:r>
              <a:rPr lang="pt-BR" sz="1900" dirty="0">
                <a:latin typeface="Helvetica" pitchFamily="34" charset="0"/>
                <a:cs typeface="Helvetica" pitchFamily="34" charset="0"/>
              </a:rPr>
              <a:t> Saberemos se é verdade, se virmos/vermos a notificação assinada! (verbo ver)</a:t>
            </a:r>
            <a:br>
              <a:rPr lang="pt-BR" sz="1900" dirty="0">
                <a:latin typeface="Helvetica" pitchFamily="34" charset="0"/>
                <a:cs typeface="Helvetica" pitchFamily="34" charset="0"/>
              </a:rPr>
            </a:br>
            <a:r>
              <a:rPr lang="pt-BR" sz="1900" b="1" dirty="0">
                <a:latin typeface="Helvetica" pitchFamily="34" charset="0"/>
                <a:cs typeface="Helvetica" pitchFamily="34" charset="0"/>
              </a:rPr>
              <a:t>3.</a:t>
            </a:r>
            <a:r>
              <a:rPr lang="pt-BR" sz="1900" dirty="0">
                <a:latin typeface="Helvetica" pitchFamily="34" charset="0"/>
                <a:cs typeface="Helvetica" pitchFamily="34" charset="0"/>
              </a:rPr>
              <a:t> Quando ele vir/ver seu boletim, vai ter muito orgulho! (verbo ver)</a:t>
            </a:r>
            <a:br>
              <a:rPr lang="pt-BR" sz="1900" dirty="0">
                <a:latin typeface="Helvetica" pitchFamily="34" charset="0"/>
                <a:cs typeface="Helvetica" pitchFamily="34" charset="0"/>
              </a:rPr>
            </a:br>
            <a:r>
              <a:rPr lang="pt-BR" sz="1900" b="1" dirty="0">
                <a:latin typeface="Helvetica" pitchFamily="34" charset="0"/>
                <a:cs typeface="Helvetica" pitchFamily="34" charset="0"/>
              </a:rPr>
              <a:t>4.</a:t>
            </a:r>
            <a:r>
              <a:rPr lang="pt-BR" sz="1900" dirty="0">
                <a:latin typeface="Helvetica" pitchFamily="34" charset="0"/>
                <a:cs typeface="Helvetica" pitchFamily="34" charset="0"/>
              </a:rPr>
              <a:t> Vamos decidir para onde iremos, quando eles vierem/ virem da escola! (verbo vir)</a:t>
            </a:r>
            <a:br>
              <a:rPr lang="pt-BR" sz="1900" dirty="0">
                <a:latin typeface="Helvetica" pitchFamily="34" charset="0"/>
                <a:cs typeface="Helvetica" pitchFamily="34" charset="0"/>
              </a:rPr>
            </a:br>
            <a:br>
              <a:rPr lang="pt-BR" sz="1900" dirty="0">
                <a:latin typeface="Helvetica" pitchFamily="34" charset="0"/>
                <a:cs typeface="Helvetica" pitchFamily="34" charset="0"/>
              </a:rPr>
            </a:br>
            <a:r>
              <a:rPr lang="pt-BR" sz="1900" u="sng" dirty="0">
                <a:latin typeface="Helvetica" pitchFamily="34" charset="0"/>
                <a:cs typeface="Helvetica" pitchFamily="34" charset="0"/>
              </a:rPr>
              <a:t>Observação</a:t>
            </a:r>
            <a:r>
              <a:rPr lang="pt-BR" sz="1900" dirty="0">
                <a:latin typeface="Helvetica" pitchFamily="34" charset="0"/>
                <a:cs typeface="Helvetica" pitchFamily="34" charset="0"/>
              </a:rPr>
              <a:t>: os derivados de ver e vir seguem o mesmo modelo: rever, antever, intervir, convir, etc.</a:t>
            </a:r>
            <a:r>
              <a:rPr lang="pt-BR" altLang="pt-BR" sz="1900" dirty="0">
                <a:latin typeface="Helvetica" pitchFamily="34" charset="0"/>
                <a:cs typeface="Helvetica" pitchFamily="34" charset="0"/>
              </a:rPr>
              <a:t> </a:t>
            </a:r>
          </a:p>
          <a:p>
            <a:pPr lvl="0" defTabSz="914400" eaLnBrk="0" fontAlgn="base" hangingPunct="0">
              <a:spcBef>
                <a:spcPct val="0"/>
              </a:spcBef>
              <a:spcAft>
                <a:spcPct val="0"/>
              </a:spcAft>
            </a:pPr>
            <a:br>
              <a:rPr lang="pt-BR" altLang="pt-BR" sz="1900" dirty="0">
                <a:latin typeface="Helvetica" pitchFamily="34" charset="0"/>
                <a:cs typeface="Helvetica" pitchFamily="34" charset="0"/>
              </a:rPr>
            </a:br>
            <a:endParaRPr lang="pt-BR" sz="1900" dirty="0">
              <a:latin typeface="Helvetica" pitchFamily="34" charset="0"/>
              <a:cs typeface="Helvetica" pitchFamily="34" charset="0"/>
            </a:endParaRPr>
          </a:p>
        </p:txBody>
      </p:sp>
      <p:pic>
        <p:nvPicPr>
          <p:cNvPr id="1026" name="Picture 2" descr="https://t.dynad.net/pc/?dc=5550001577;ord=14908144688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776288"/>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3942735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Retângulo 1"/>
          <p:cNvSpPr/>
          <p:nvPr/>
        </p:nvSpPr>
        <p:spPr>
          <a:xfrm>
            <a:off x="787164" y="1206500"/>
            <a:ext cx="8173508" cy="1631216"/>
          </a:xfrm>
          <a:prstGeom prst="rect">
            <a:avLst/>
          </a:prstGeom>
        </p:spPr>
        <p:txBody>
          <a:bodyPr wrap="square">
            <a:spAutoFit/>
          </a:bodyPr>
          <a:lstStyle/>
          <a:p>
            <a:r>
              <a:rPr lang="pt-BR" sz="2400" b="1" dirty="0">
                <a:solidFill>
                  <a:schemeClr val="accent6">
                    <a:lumMod val="75000"/>
                  </a:schemeClr>
                </a:solidFill>
                <a:latin typeface="Helvetica" pitchFamily="34" charset="0"/>
                <a:cs typeface="Helvetica" pitchFamily="34" charset="0"/>
              </a:rPr>
              <a:t>Perda ou perca?</a:t>
            </a:r>
          </a:p>
          <a:p>
            <a:r>
              <a:rPr lang="pt-BR" sz="1900" dirty="0">
                <a:latin typeface="Helvetica" pitchFamily="34" charset="0"/>
                <a:cs typeface="Helvetica" pitchFamily="34" charset="0"/>
              </a:rPr>
              <a:t>É comum dúvidas como: O carro deu </a:t>
            </a:r>
            <a:r>
              <a:rPr lang="pt-BR" sz="1900" u="sng" dirty="0">
                <a:latin typeface="Helvetica" pitchFamily="34" charset="0"/>
                <a:cs typeface="Helvetica" pitchFamily="34" charset="0"/>
              </a:rPr>
              <a:t>perca</a:t>
            </a:r>
            <a:r>
              <a:rPr lang="pt-BR" sz="1900" dirty="0">
                <a:latin typeface="Helvetica" pitchFamily="34" charset="0"/>
                <a:cs typeface="Helvetica" pitchFamily="34" charset="0"/>
              </a:rPr>
              <a:t> total ou </a:t>
            </a:r>
            <a:r>
              <a:rPr lang="pt-BR" sz="1900" u="sng" dirty="0">
                <a:latin typeface="Helvetica" pitchFamily="34" charset="0"/>
                <a:cs typeface="Helvetica" pitchFamily="34" charset="0"/>
              </a:rPr>
              <a:t>perda</a:t>
            </a:r>
            <a:r>
              <a:rPr lang="pt-BR" sz="1900" dirty="0">
                <a:latin typeface="Helvetica" pitchFamily="34" charset="0"/>
                <a:cs typeface="Helvetica" pitchFamily="34" charset="0"/>
              </a:rPr>
              <a:t> total? Ou: Isso é uma perda ou perca de tempo? Essa confusão deve-se ao fato de “perca” e “perda” serem parônimas, isto é, palavras com grafia e pronúncia semelhantes.</a:t>
            </a:r>
            <a:endParaRPr lang="pt-BR" dirty="0"/>
          </a:p>
        </p:txBody>
      </p:sp>
      <p:pic>
        <p:nvPicPr>
          <p:cNvPr id="1026" name="Picture 2" descr="https://t.dynad.net/pc/?dc=5550001577;ord=14908144688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776288"/>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715447" y="2837716"/>
            <a:ext cx="8245225" cy="32162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pt-BR" altLang="pt-BR" sz="1900" b="1" u="sng" dirty="0">
                <a:latin typeface="Helvetica" pitchFamily="34" charset="0"/>
                <a:cs typeface="Helvetica" pitchFamily="34" charset="0"/>
              </a:rPr>
              <a:t>Perda</a:t>
            </a:r>
            <a:r>
              <a:rPr lang="pt-BR" altLang="pt-BR" sz="1900" dirty="0">
                <a:latin typeface="Helvetica" pitchFamily="34" charset="0"/>
                <a:cs typeface="Helvetica" pitchFamily="34" charset="0"/>
              </a:rPr>
              <a:t>: é o substantivo que corresponde ao verbo “perder” e tem sentido aproximado de “pessoa que se priva de algo ou de alguém por algum motivo”, “dano sofrido”, “prejuízo”.</a:t>
            </a:r>
          </a:p>
          <a:p>
            <a:pPr marL="0" marR="0" lvl="0" indent="0" algn="just" defTabSz="914400" rtl="0" eaLnBrk="0" fontAlgn="base" latinLnBrk="0" hangingPunct="0">
              <a:lnSpc>
                <a:spcPct val="100000"/>
              </a:lnSpc>
              <a:spcBef>
                <a:spcPct val="0"/>
              </a:spcBef>
              <a:spcAft>
                <a:spcPct val="0"/>
              </a:spcAft>
              <a:buClrTx/>
              <a:buSzTx/>
              <a:buFontTx/>
              <a:buNone/>
              <a:tabLst/>
            </a:pPr>
            <a:r>
              <a:rPr lang="pt-BR" altLang="pt-BR" sz="1900" dirty="0">
                <a:latin typeface="Helvetica" pitchFamily="34" charset="0"/>
                <a:cs typeface="Helvetica" pitchFamily="34" charset="0"/>
              </a:rPr>
              <a:t>Exemplos: Estamos abalados, em virtude da perda do campeonato.</a:t>
            </a:r>
            <a:br>
              <a:rPr lang="pt-BR" altLang="pt-BR" sz="1900" dirty="0">
                <a:latin typeface="Helvetica" pitchFamily="34" charset="0"/>
                <a:cs typeface="Helvetica" pitchFamily="34" charset="0"/>
              </a:rPr>
            </a:br>
            <a:r>
              <a:rPr lang="pt-BR" altLang="pt-BR" sz="1900" dirty="0">
                <a:latin typeface="Helvetica" pitchFamily="34" charset="0"/>
                <a:cs typeface="Helvetica" pitchFamily="34" charset="0"/>
              </a:rPr>
              <a:t>Em razão da perda de sua cunhada, Talita estava muito triste.</a:t>
            </a:r>
            <a:br>
              <a:rPr lang="pt-BR" altLang="pt-BR" sz="1900" dirty="0">
                <a:latin typeface="Helvetica" pitchFamily="34" charset="0"/>
                <a:cs typeface="Helvetica" pitchFamily="34" charset="0"/>
              </a:rPr>
            </a:br>
            <a:r>
              <a:rPr lang="pt-BR" altLang="pt-BR" sz="1900" dirty="0">
                <a:latin typeface="Helvetica" pitchFamily="34" charset="0"/>
                <a:cs typeface="Helvetica" pitchFamily="34" charset="0"/>
              </a:rPr>
              <a:t>A perda da disciplina nos incita à rebelião.</a:t>
            </a:r>
          </a:p>
          <a:p>
            <a:r>
              <a:rPr lang="pt-BR" sz="1900" b="1" u="sng" dirty="0">
                <a:latin typeface="Helvetica" pitchFamily="34" charset="0"/>
                <a:cs typeface="Helvetica" pitchFamily="34" charset="0"/>
              </a:rPr>
              <a:t>Perca</a:t>
            </a:r>
            <a:r>
              <a:rPr lang="pt-BR" sz="1900" dirty="0">
                <a:latin typeface="Helvetica" pitchFamily="34" charset="0"/>
                <a:cs typeface="Helvetica" pitchFamily="34" charset="0"/>
              </a:rPr>
              <a:t>: é uma forma verbal do verbo “perder”, a qual pode estar na primeira ou terceira pessoa do singular do presente do subjuntivo ou ainda na terceira pessoa do singular do imperativo.</a:t>
            </a:r>
          </a:p>
          <a:p>
            <a:r>
              <a:rPr lang="pt-BR" sz="1900" dirty="0">
                <a:latin typeface="Helvetica" pitchFamily="34" charset="0"/>
                <a:cs typeface="Helvetica" pitchFamily="34" charset="0"/>
              </a:rPr>
              <a:t>Exemplos: Você não quer que eu perca minha hora!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Não quero que ele perca o sorriso nos lábios! </a:t>
            </a:r>
            <a:r>
              <a:rPr lang="pt-BR" sz="1900" b="1" dirty="0">
                <a:solidFill>
                  <a:srgbClr val="FF0000"/>
                </a:solidFill>
                <a:latin typeface="Helvetica" pitchFamily="34" charset="0"/>
                <a:cs typeface="Helvetica" pitchFamily="34" charset="0"/>
              </a:rPr>
              <a:t>| </a:t>
            </a:r>
            <a:r>
              <a:rPr lang="pt-BR" sz="1900" dirty="0">
                <a:latin typeface="Helvetica" pitchFamily="34" charset="0"/>
                <a:cs typeface="Helvetica" pitchFamily="34" charset="0"/>
              </a:rPr>
              <a:t>Não perca sua mochila!</a:t>
            </a:r>
            <a:endParaRPr kumimoji="0" lang="pt-BR" altLang="pt-BR" b="0" i="0" u="none" strike="noStrike" cap="none" normalizeH="0" baseline="0" dirty="0">
              <a:ln>
                <a:noFill/>
              </a:ln>
              <a:solidFill>
                <a:srgbClr val="000000"/>
              </a:solidFill>
              <a:effectLst/>
              <a:latin typeface="inherit"/>
            </a:endParaRPr>
          </a:p>
        </p:txBody>
      </p:sp>
      <p:pic>
        <p:nvPicPr>
          <p:cNvPr id="2052" name="Picture 4" descr="https://t.dynad.net/pc/?dc=5550001577;ord=14908148835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970534"/>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3446007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ChangeArrowheads="1"/>
          </p:cNvSpPr>
          <p:nvPr/>
        </p:nvSpPr>
        <p:spPr bwMode="auto">
          <a:xfrm>
            <a:off x="611468" y="1332380"/>
            <a:ext cx="83185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defRPr/>
            </a:pPr>
            <a:r>
              <a:rPr lang="pt-BR" altLang="pt-BR" sz="2400" b="1" dirty="0">
                <a:solidFill>
                  <a:srgbClr val="002060"/>
                </a:solidFill>
                <a:latin typeface="Helvetica" panose="020B0604020202020204" pitchFamily="34" charset="0"/>
                <a:ea typeface="MS PGothic" panose="020B0600070205080204" pitchFamily="34" charset="-128"/>
                <a:cs typeface="Helvetica" panose="020B0604020202020204" pitchFamily="34" charset="0"/>
              </a:rPr>
              <a:t>Trema</a:t>
            </a:r>
          </a:p>
          <a:p>
            <a:pPr>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Não se usa mais o trema (¨), sinal colocado sobre a letra </a:t>
            </a:r>
            <a:r>
              <a:rPr lang="pt-BR" altLang="pt-BR" sz="2000" b="1" dirty="0">
                <a:solidFill>
                  <a:srgbClr val="000000"/>
                </a:solidFill>
                <a:latin typeface="Helvetica" panose="020B0604020202020204" pitchFamily="34" charset="0"/>
                <a:cs typeface="Helvetica" panose="020B0604020202020204" pitchFamily="34" charset="0"/>
              </a:rPr>
              <a:t>u</a:t>
            </a:r>
            <a:r>
              <a:rPr lang="pt-BR" altLang="pt-BR" sz="2000" dirty="0">
                <a:solidFill>
                  <a:srgbClr val="000000"/>
                </a:solidFill>
                <a:latin typeface="Helvetica" panose="020B0604020202020204" pitchFamily="34" charset="0"/>
                <a:cs typeface="Helvetica" panose="020B0604020202020204" pitchFamily="34" charset="0"/>
              </a:rPr>
              <a:t> para indicar que ela deve ser pronunciada nos grupos </a:t>
            </a:r>
            <a:r>
              <a:rPr lang="pt-BR" altLang="pt-BR" sz="2000" b="1" dirty="0" err="1">
                <a:solidFill>
                  <a:srgbClr val="000000"/>
                </a:solidFill>
                <a:latin typeface="Helvetica" panose="020B0604020202020204" pitchFamily="34" charset="0"/>
                <a:cs typeface="Helvetica" panose="020B0604020202020204" pitchFamily="34" charset="0"/>
              </a:rPr>
              <a:t>gue</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b="1" dirty="0" err="1">
                <a:solidFill>
                  <a:srgbClr val="000000"/>
                </a:solidFill>
                <a:latin typeface="Helvetica" panose="020B0604020202020204" pitchFamily="34" charset="0"/>
                <a:cs typeface="Helvetica" panose="020B0604020202020204" pitchFamily="34" charset="0"/>
              </a:rPr>
              <a:t>gui</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b="1" dirty="0">
                <a:solidFill>
                  <a:srgbClr val="000000"/>
                </a:solidFill>
                <a:latin typeface="Helvetica" panose="020B0604020202020204" pitchFamily="34" charset="0"/>
                <a:cs typeface="Helvetica" panose="020B0604020202020204" pitchFamily="34" charset="0"/>
              </a:rPr>
              <a:t>que</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b="1" dirty="0" err="1">
                <a:solidFill>
                  <a:srgbClr val="000000"/>
                </a:solidFill>
                <a:latin typeface="Helvetica" panose="020B0604020202020204" pitchFamily="34" charset="0"/>
                <a:cs typeface="Helvetica" panose="020B0604020202020204" pitchFamily="34" charset="0"/>
              </a:rPr>
              <a:t>qui</a:t>
            </a:r>
            <a:r>
              <a:rPr lang="pt-BR" altLang="pt-BR" sz="2000" dirty="0">
                <a:solidFill>
                  <a:srgbClr val="000000"/>
                </a:solidFill>
                <a:latin typeface="Helvetica" panose="020B0604020202020204" pitchFamily="34" charset="0"/>
                <a:cs typeface="Helvetica" panose="020B0604020202020204" pitchFamily="34" charset="0"/>
              </a:rPr>
              <a:t>.</a:t>
            </a:r>
          </a:p>
        </p:txBody>
      </p:sp>
      <p:graphicFrame>
        <p:nvGraphicFramePr>
          <p:cNvPr id="6227" name="Group 83"/>
          <p:cNvGraphicFramePr>
            <a:graphicFrameLocks noGrp="1"/>
          </p:cNvGraphicFramePr>
          <p:nvPr>
            <p:extLst>
              <p:ext uri="{D42A27DB-BD31-4B8C-83A1-F6EECF244321}">
                <p14:modId xmlns:p14="http://schemas.microsoft.com/office/powerpoint/2010/main" val="2435863611"/>
              </p:ext>
            </p:extLst>
          </p:nvPr>
        </p:nvGraphicFramePr>
        <p:xfrm>
          <a:off x="2916238" y="2408705"/>
          <a:ext cx="2222500" cy="5394450"/>
        </p:xfrm>
        <a:graphic>
          <a:graphicData uri="http://schemas.openxmlformats.org/drawingml/2006/table">
            <a:tbl>
              <a:tblPr/>
              <a:tblGrid>
                <a:gridCol w="1111250">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tblGrid>
              <a:tr h="20484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1" u="none" strike="noStrike" cap="none" normalizeH="0" baseline="0" dirty="0">
                          <a:ln>
                            <a:noFill/>
                          </a:ln>
                          <a:solidFill>
                            <a:schemeClr val="tx1"/>
                          </a:solidFill>
                          <a:effectLst/>
                          <a:latin typeface="Arial" charset="0"/>
                          <a:ea typeface="ＭＳ Ｐゴシック" charset="-128"/>
                        </a:rPr>
                        <a:t>Como era</a:t>
                      </a:r>
                      <a:endParaRPr kumimoji="0" lang="pt-BR" sz="1400" b="0" i="0" u="none" strike="noStrike" cap="none" normalizeH="0" baseline="0" dirty="0">
                        <a:ln>
                          <a:noFill/>
                        </a:ln>
                        <a:solidFill>
                          <a:schemeClr val="tx1"/>
                        </a:solidFill>
                        <a:effectLst/>
                        <a:latin typeface="Arial" charset="0"/>
                        <a:ea typeface="ＭＳ Ｐゴシック" charset="-128"/>
                      </a:endParaRPr>
                    </a:p>
                  </a:txBody>
                  <a:tcPr marT="45705" marB="45705"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1" u="none" strike="noStrike" cap="none" normalizeH="0" baseline="0">
                          <a:ln>
                            <a:noFill/>
                          </a:ln>
                          <a:solidFill>
                            <a:schemeClr val="tx1"/>
                          </a:solidFill>
                          <a:effectLst/>
                          <a:latin typeface="Arial" charset="0"/>
                          <a:ea typeface="ＭＳ Ｐゴシック" charset="-128"/>
                        </a:rPr>
                        <a:t>Como fica</a:t>
                      </a: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agüentar</a:t>
                      </a: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a:ln>
                            <a:noFill/>
                          </a:ln>
                          <a:solidFill>
                            <a:schemeClr val="tx1"/>
                          </a:solidFill>
                          <a:effectLst/>
                          <a:latin typeface="Arial" charset="0"/>
                          <a:ea typeface="ＭＳ Ｐゴシック" charset="-128"/>
                        </a:rPr>
                        <a:t>aguentar</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argüir</a:t>
                      </a: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arguir</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err="1">
                          <a:ln>
                            <a:noFill/>
                          </a:ln>
                          <a:solidFill>
                            <a:schemeClr val="tx1"/>
                          </a:solidFill>
                          <a:effectLst/>
                          <a:latin typeface="Arial" charset="0"/>
                          <a:ea typeface="ＭＳ Ｐゴシック" charset="-128"/>
                        </a:rPr>
                        <a:t>bilíngüe</a:t>
                      </a:r>
                      <a:endParaRPr kumimoji="0" lang="pt-BR" sz="1400" b="0" i="0" u="none" strike="noStrike" cap="none" normalizeH="0" baseline="0" dirty="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bilíngue</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cinqüenta</a:t>
                      </a: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cinquenta</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delinqüente</a:t>
                      </a: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a:ln>
                            <a:noFill/>
                          </a:ln>
                          <a:solidFill>
                            <a:schemeClr val="tx1"/>
                          </a:solidFill>
                          <a:effectLst/>
                          <a:latin typeface="Arial" charset="0"/>
                          <a:ea typeface="ＭＳ Ｐゴシック" charset="-128"/>
                        </a:rPr>
                        <a:t>delinquente</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err="1">
                          <a:ln>
                            <a:noFill/>
                          </a:ln>
                          <a:solidFill>
                            <a:schemeClr val="tx1"/>
                          </a:solidFill>
                          <a:effectLst/>
                          <a:latin typeface="Arial" charset="0"/>
                          <a:ea typeface="ＭＳ Ｐゴシック" charset="-128"/>
                        </a:rPr>
                        <a:t>eloqüente</a:t>
                      </a:r>
                      <a:endParaRPr kumimoji="0" lang="pt-BR" sz="1400" b="0" i="0" u="none" strike="noStrike" cap="none" normalizeH="0" baseline="0" dirty="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eloquente</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361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ensangüentado</a:t>
                      </a: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ensanguentado</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eqüestre</a:t>
                      </a: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equestre</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freqüente</a:t>
                      </a: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chemeClr val="tx1"/>
                          </a:solidFill>
                          <a:effectLst/>
                          <a:latin typeface="Arial" charset="0"/>
                          <a:ea typeface="ＭＳ Ｐゴシック" charset="-128"/>
                        </a:rPr>
                        <a:t>frequente</a:t>
                      </a: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5"/>
                  </a:ext>
                </a:extLst>
              </a:tr>
              <a:tr h="19769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a:ln>
                          <a:noFill/>
                        </a:ln>
                        <a:solidFill>
                          <a:schemeClr val="tx1"/>
                        </a:solidFill>
                        <a:effectLst/>
                        <a:latin typeface="Arial" charset="0"/>
                        <a:ea typeface="ＭＳ Ｐゴシック" charset="-128"/>
                      </a:endParaRPr>
                    </a:p>
                  </a:txBody>
                  <a:tcPr marT="45705" marB="45705"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400" b="0" i="0" u="none" strike="noStrike" cap="none" normalizeH="0" baseline="0" dirty="0">
                        <a:ln>
                          <a:noFill/>
                        </a:ln>
                        <a:solidFill>
                          <a:schemeClr val="tx1"/>
                        </a:solidFill>
                        <a:effectLst/>
                        <a:latin typeface="Arial" charset="0"/>
                        <a:ea typeface="ＭＳ Ｐゴシック" charset="-128"/>
                      </a:endParaRPr>
                    </a:p>
                  </a:txBody>
                  <a:tcPr marT="45705" marB="45705"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6"/>
                  </a:ext>
                </a:extLst>
              </a:tr>
            </a:tbl>
          </a:graphicData>
        </a:graphic>
      </p:graphicFrame>
      <p:sp>
        <p:nvSpPr>
          <p:cNvPr id="249894" name="Rectangle 80"/>
          <p:cNvSpPr>
            <a:spLocks noChangeArrowheads="1"/>
          </p:cNvSpPr>
          <p:nvPr/>
        </p:nvSpPr>
        <p:spPr bwMode="auto">
          <a:xfrm>
            <a:off x="979301" y="5725600"/>
            <a:ext cx="7056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pt-BR" altLang="pt-BR" sz="1400" b="1" dirty="0">
                <a:solidFill>
                  <a:srgbClr val="000000"/>
                </a:solidFill>
                <a:latin typeface="Helvetica" panose="020B0604020202020204" pitchFamily="34" charset="0"/>
                <a:cs typeface="Helvetica" panose="020B0604020202020204" pitchFamily="34" charset="0"/>
              </a:rPr>
              <a:t>Atenção:</a:t>
            </a:r>
            <a:r>
              <a:rPr lang="pt-BR" altLang="pt-BR" sz="1400" dirty="0">
                <a:solidFill>
                  <a:srgbClr val="000000"/>
                </a:solidFill>
                <a:latin typeface="Helvetica" panose="020B0604020202020204" pitchFamily="34" charset="0"/>
                <a:cs typeface="Helvetica" panose="020B0604020202020204" pitchFamily="34" charset="0"/>
              </a:rPr>
              <a:t> o trema permanece apenas nas palavras estrangeiras e em suas derivadas. Exemplos: Müller, </a:t>
            </a:r>
            <a:r>
              <a:rPr lang="pt-BR" altLang="pt-BR" sz="1400" dirty="0" err="1">
                <a:solidFill>
                  <a:srgbClr val="000000"/>
                </a:solidFill>
                <a:latin typeface="Helvetica" panose="020B0604020202020204" pitchFamily="34" charset="0"/>
                <a:cs typeface="Helvetica" panose="020B0604020202020204" pitchFamily="34" charset="0"/>
              </a:rPr>
              <a:t>mülleriano</a:t>
            </a:r>
            <a:r>
              <a:rPr lang="pt-BR" altLang="pt-BR" sz="1400" dirty="0">
                <a:solidFill>
                  <a:srgbClr val="000000"/>
                </a:solidFill>
                <a:latin typeface="Helvetica" panose="020B0604020202020204" pitchFamily="34" charset="0"/>
                <a:cs typeface="Helvetica" panose="020B0604020202020204" pitchFamily="34" charset="0"/>
              </a:rPr>
              <a:t>.</a:t>
            </a:r>
          </a:p>
        </p:txBody>
      </p:sp>
      <p:sp>
        <p:nvSpPr>
          <p:cNvPr id="5" name="CaixaDeTexto 4"/>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506970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762841" y="1257300"/>
            <a:ext cx="8248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1. Não se usa mais o acento dos ditongos abertos </a:t>
            </a:r>
            <a:r>
              <a:rPr lang="pt-BR" altLang="pt-BR" sz="2000" dirty="0" err="1">
                <a:solidFill>
                  <a:srgbClr val="000000"/>
                </a:solidFill>
                <a:latin typeface="Helvetica" panose="020B0604020202020204" pitchFamily="34" charset="0"/>
                <a:cs typeface="Helvetica" panose="020B0604020202020204" pitchFamily="34" charset="0"/>
              </a:rPr>
              <a:t>éi</a:t>
            </a:r>
            <a:r>
              <a:rPr lang="pt-BR" altLang="pt-BR" sz="2000" dirty="0">
                <a:solidFill>
                  <a:srgbClr val="000000"/>
                </a:solidFill>
                <a:latin typeface="Helvetica" panose="020B0604020202020204" pitchFamily="34" charset="0"/>
                <a:cs typeface="Helvetica" panose="020B0604020202020204" pitchFamily="34" charset="0"/>
              </a:rPr>
              <a:t> e </a:t>
            </a:r>
            <a:r>
              <a:rPr lang="pt-BR" altLang="pt-BR" sz="2000" dirty="0" err="1">
                <a:solidFill>
                  <a:srgbClr val="000000"/>
                </a:solidFill>
                <a:latin typeface="Helvetica" panose="020B0604020202020204" pitchFamily="34" charset="0"/>
                <a:cs typeface="Helvetica" panose="020B0604020202020204" pitchFamily="34" charset="0"/>
              </a:rPr>
              <a:t>ói</a:t>
            </a:r>
            <a:r>
              <a:rPr lang="pt-BR" altLang="pt-BR" sz="2000" dirty="0">
                <a:solidFill>
                  <a:srgbClr val="000000"/>
                </a:solidFill>
                <a:latin typeface="Helvetica" panose="020B0604020202020204" pitchFamily="34" charset="0"/>
                <a:cs typeface="Helvetica" panose="020B0604020202020204" pitchFamily="34" charset="0"/>
              </a:rPr>
              <a:t> das palavras paroxítonas (palavras que têm acento tônico na penúltima sílaba).</a:t>
            </a:r>
          </a:p>
        </p:txBody>
      </p:sp>
      <p:pic>
        <p:nvPicPr>
          <p:cNvPr id="251907" name="Picture 3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555" y="2209707"/>
            <a:ext cx="2943225" cy="3733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51908" name="Picture 3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039" y="2103905"/>
            <a:ext cx="22288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p:cNvSpPr txBox="1"/>
          <p:nvPr/>
        </p:nvSpPr>
        <p:spPr>
          <a:xfrm>
            <a:off x="7744258" y="65683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272700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728009" y="1311275"/>
            <a:ext cx="747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pt-BR" altLang="pt-BR" sz="1800" dirty="0">
                <a:solidFill>
                  <a:srgbClr val="000000"/>
                </a:solidFill>
              </a:rPr>
              <a:t>2. </a:t>
            </a:r>
            <a:r>
              <a:rPr lang="pt-BR" altLang="pt-BR" sz="1800" dirty="0">
                <a:solidFill>
                  <a:srgbClr val="000000"/>
                </a:solidFill>
                <a:latin typeface="Helvetica" panose="020B0604020202020204" pitchFamily="34" charset="0"/>
                <a:cs typeface="Helvetica" panose="020B0604020202020204" pitchFamily="34" charset="0"/>
              </a:rPr>
              <a:t>Não se usa mais o acento das palavras terminadas em </a:t>
            </a:r>
            <a:r>
              <a:rPr lang="pt-BR" altLang="pt-BR" sz="1800" b="1" dirty="0" err="1">
                <a:solidFill>
                  <a:srgbClr val="000000"/>
                </a:solidFill>
                <a:latin typeface="Helvetica" panose="020B0604020202020204" pitchFamily="34" charset="0"/>
                <a:cs typeface="Helvetica" panose="020B0604020202020204" pitchFamily="34" charset="0"/>
              </a:rPr>
              <a:t>êem</a:t>
            </a:r>
            <a:r>
              <a:rPr lang="pt-BR" altLang="pt-BR" sz="1800" dirty="0">
                <a:solidFill>
                  <a:srgbClr val="000000"/>
                </a:solidFill>
                <a:latin typeface="Helvetica" panose="020B0604020202020204" pitchFamily="34" charset="0"/>
                <a:cs typeface="Helvetica" panose="020B0604020202020204" pitchFamily="34" charset="0"/>
              </a:rPr>
              <a:t> e </a:t>
            </a:r>
            <a:r>
              <a:rPr lang="pt-BR" altLang="pt-BR" sz="1800" b="1" dirty="0" err="1">
                <a:solidFill>
                  <a:srgbClr val="000000"/>
                </a:solidFill>
                <a:latin typeface="Helvetica" panose="020B0604020202020204" pitchFamily="34" charset="0"/>
                <a:cs typeface="Helvetica" panose="020B0604020202020204" pitchFamily="34" charset="0"/>
              </a:rPr>
              <a:t>ôo</a:t>
            </a:r>
            <a:r>
              <a:rPr lang="pt-BR" altLang="pt-BR" sz="1800" b="1" dirty="0">
                <a:solidFill>
                  <a:srgbClr val="000000"/>
                </a:solidFill>
                <a:latin typeface="Helvetica" panose="020B0604020202020204" pitchFamily="34" charset="0"/>
                <a:cs typeface="Helvetica" panose="020B0604020202020204" pitchFamily="34" charset="0"/>
              </a:rPr>
              <a:t>(s)</a:t>
            </a:r>
            <a:r>
              <a:rPr lang="pt-BR" altLang="pt-BR" sz="1800" dirty="0">
                <a:solidFill>
                  <a:srgbClr val="000000"/>
                </a:solidFill>
                <a:latin typeface="Helvetica" panose="020B0604020202020204" pitchFamily="34" charset="0"/>
                <a:cs typeface="Helvetica" panose="020B0604020202020204" pitchFamily="34" charset="0"/>
              </a:rPr>
              <a:t>.</a:t>
            </a:r>
            <a:r>
              <a:rPr lang="pt-BR" altLang="pt-BR" sz="1800" dirty="0">
                <a:solidFill>
                  <a:srgbClr val="0033CC"/>
                </a:solidFill>
                <a:latin typeface="Helvetica" panose="020B0604020202020204" pitchFamily="34" charset="0"/>
                <a:cs typeface="Helvetica" panose="020B0604020202020204" pitchFamily="34" charset="0"/>
              </a:rPr>
              <a:t> </a:t>
            </a:r>
          </a:p>
        </p:txBody>
      </p:sp>
      <p:graphicFrame>
        <p:nvGraphicFramePr>
          <p:cNvPr id="55482" name="Group 186"/>
          <p:cNvGraphicFramePr>
            <a:graphicFrameLocks noGrp="1"/>
          </p:cNvGraphicFramePr>
          <p:nvPr>
            <p:extLst>
              <p:ext uri="{D42A27DB-BD31-4B8C-83A1-F6EECF244321}">
                <p14:modId xmlns:p14="http://schemas.microsoft.com/office/powerpoint/2010/main" val="172971786"/>
              </p:ext>
            </p:extLst>
          </p:nvPr>
        </p:nvGraphicFramePr>
        <p:xfrm>
          <a:off x="2815904" y="1844520"/>
          <a:ext cx="2808287" cy="4244970"/>
        </p:xfrm>
        <a:graphic>
          <a:graphicData uri="http://schemas.openxmlformats.org/drawingml/2006/table">
            <a:tbl>
              <a:tblPr/>
              <a:tblGrid>
                <a:gridCol w="1899369">
                  <a:extLst>
                    <a:ext uri="{9D8B030D-6E8A-4147-A177-3AD203B41FA5}">
                      <a16:colId xmlns:a16="http://schemas.microsoft.com/office/drawing/2014/main" val="20000"/>
                    </a:ext>
                  </a:extLst>
                </a:gridCol>
                <a:gridCol w="908918">
                  <a:extLst>
                    <a:ext uri="{9D8B030D-6E8A-4147-A177-3AD203B41FA5}">
                      <a16:colId xmlns:a16="http://schemas.microsoft.com/office/drawing/2014/main" val="20001"/>
                    </a:ext>
                  </a:extLst>
                </a:gridCol>
              </a:tblGrid>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dirty="0" err="1">
                          <a:ln>
                            <a:noFill/>
                          </a:ln>
                          <a:solidFill>
                            <a:schemeClr val="tx1"/>
                          </a:solidFill>
                          <a:effectLst/>
                          <a:latin typeface="Arial" charset="0"/>
                          <a:ea typeface="ＭＳ Ｐゴシック" charset="-128"/>
                        </a:rPr>
                        <a:t>abençôo</a:t>
                      </a:r>
                      <a:endParaRPr kumimoji="0" lang="pt-BR" sz="1300" b="0" i="0" u="none" strike="noStrike" cap="none" normalizeH="0" baseline="0" dirty="0">
                        <a:ln>
                          <a:noFill/>
                        </a:ln>
                        <a:solidFill>
                          <a:schemeClr val="tx1"/>
                        </a:solidFill>
                        <a:effectLst/>
                        <a:latin typeface="Arial" charset="0"/>
                        <a:ea typeface="ＭＳ Ｐゴシック" charset="-128"/>
                      </a:endParaRP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abençoo</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dirty="0" err="1">
                          <a:ln>
                            <a:noFill/>
                          </a:ln>
                          <a:solidFill>
                            <a:schemeClr val="tx1"/>
                          </a:solidFill>
                          <a:effectLst/>
                          <a:latin typeface="Arial" charset="0"/>
                          <a:ea typeface="ＭＳ Ｐゴシック" charset="-128"/>
                        </a:rPr>
                        <a:t>crêem</a:t>
                      </a:r>
                      <a:r>
                        <a:rPr kumimoji="0" lang="pt-BR" sz="1300" b="0" i="0" u="none" strike="noStrike" cap="none" normalizeH="0" baseline="0" dirty="0">
                          <a:ln>
                            <a:noFill/>
                          </a:ln>
                          <a:solidFill>
                            <a:schemeClr val="tx1"/>
                          </a:solidFill>
                          <a:effectLst/>
                          <a:latin typeface="Arial" charset="0"/>
                          <a:ea typeface="ＭＳ Ｐゴシック" charset="-128"/>
                        </a:rPr>
                        <a:t> (verbo crer)</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creem</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dirty="0" err="1">
                          <a:ln>
                            <a:noFill/>
                          </a:ln>
                          <a:solidFill>
                            <a:schemeClr val="tx1"/>
                          </a:solidFill>
                          <a:effectLst/>
                          <a:latin typeface="Arial" charset="0"/>
                          <a:ea typeface="ＭＳ Ｐゴシック" charset="-128"/>
                        </a:rPr>
                        <a:t>dêem</a:t>
                      </a:r>
                      <a:r>
                        <a:rPr kumimoji="0" lang="pt-BR" sz="1300" b="0" i="0" u="none" strike="noStrike" cap="none" normalizeH="0" baseline="0" dirty="0">
                          <a:ln>
                            <a:noFill/>
                          </a:ln>
                          <a:solidFill>
                            <a:schemeClr val="tx1"/>
                          </a:solidFill>
                          <a:effectLst/>
                          <a:latin typeface="Arial" charset="0"/>
                          <a:ea typeface="ＭＳ Ｐゴシック" charset="-128"/>
                        </a:rPr>
                        <a:t> (verbo dar)</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deem</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dôo (verbo doar)</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doo</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enjôo</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enjoo</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lêem (verbo ler)</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leem</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55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magôo (verbo magoar)</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magoo</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55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perdôo (verbo perdoar)</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perdoo</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455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povôo (verbo povoar)</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povoo</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dirty="0" err="1">
                          <a:ln>
                            <a:noFill/>
                          </a:ln>
                          <a:solidFill>
                            <a:schemeClr val="tx1"/>
                          </a:solidFill>
                          <a:effectLst/>
                          <a:latin typeface="Arial" charset="0"/>
                          <a:ea typeface="ＭＳ Ｐゴシック" charset="-128"/>
                        </a:rPr>
                        <a:t>vêem</a:t>
                      </a:r>
                      <a:r>
                        <a:rPr kumimoji="0" lang="pt-BR" sz="1300" b="0" i="0" u="none" strike="noStrike" cap="none" normalizeH="0" baseline="0" dirty="0">
                          <a:ln>
                            <a:noFill/>
                          </a:ln>
                          <a:solidFill>
                            <a:schemeClr val="tx1"/>
                          </a:solidFill>
                          <a:effectLst/>
                          <a:latin typeface="Arial" charset="0"/>
                          <a:ea typeface="ＭＳ Ｐゴシック" charset="-128"/>
                        </a:rPr>
                        <a:t> (verbo ver)</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veem</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vôos</a:t>
                      </a: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a:ln>
                            <a:noFill/>
                          </a:ln>
                          <a:solidFill>
                            <a:schemeClr val="tx1"/>
                          </a:solidFill>
                          <a:effectLst/>
                          <a:latin typeface="Arial" charset="0"/>
                          <a:ea typeface="ＭＳ Ｐゴシック" charset="-128"/>
                        </a:rPr>
                        <a:t>voos</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01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dirty="0" err="1">
                          <a:ln>
                            <a:noFill/>
                          </a:ln>
                          <a:solidFill>
                            <a:schemeClr val="tx1"/>
                          </a:solidFill>
                          <a:effectLst/>
                          <a:latin typeface="Arial" charset="0"/>
                          <a:ea typeface="ＭＳ Ｐゴシック" charset="-128"/>
                        </a:rPr>
                        <a:t>zôo</a:t>
                      </a:r>
                      <a:endParaRPr kumimoji="0" lang="pt-BR" sz="1300" b="0" i="0" u="none" strike="noStrike" cap="none" normalizeH="0" baseline="0" dirty="0">
                        <a:ln>
                          <a:noFill/>
                        </a:ln>
                        <a:solidFill>
                          <a:schemeClr val="tx1"/>
                        </a:solidFill>
                        <a:effectLst/>
                        <a:latin typeface="Arial" charset="0"/>
                        <a:ea typeface="ＭＳ Ｐゴシック" charset="-128"/>
                      </a:endParaRPr>
                    </a:p>
                  </a:txBody>
                  <a:tcPr marL="91425" marR="91425" marT="45706" marB="457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300" b="0" i="0" u="none" strike="noStrike" cap="none" normalizeH="0" baseline="0" dirty="0">
                          <a:ln>
                            <a:noFill/>
                          </a:ln>
                          <a:solidFill>
                            <a:schemeClr val="tx1"/>
                          </a:solidFill>
                          <a:effectLst/>
                          <a:latin typeface="Arial" charset="0"/>
                          <a:ea typeface="ＭＳ Ｐゴシック" charset="-128"/>
                        </a:rPr>
                        <a:t>zoo</a:t>
                      </a:r>
                    </a:p>
                  </a:txBody>
                  <a:tcPr marL="91425" marR="91425" marT="45706" marB="457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966201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844831" y="1449083"/>
            <a:ext cx="8208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3. Não se usa mais o acento que diferenciava os pares </a:t>
            </a:r>
            <a:r>
              <a:rPr lang="pt-BR" altLang="pt-BR" sz="2000" dirty="0" err="1">
                <a:solidFill>
                  <a:srgbClr val="000000"/>
                </a:solidFill>
                <a:latin typeface="Helvetica" panose="020B0604020202020204" pitchFamily="34" charset="0"/>
                <a:cs typeface="Helvetica" panose="020B0604020202020204" pitchFamily="34" charset="0"/>
              </a:rPr>
              <a:t>pára</a:t>
            </a:r>
            <a:r>
              <a:rPr lang="pt-BR" altLang="pt-BR" sz="2000" dirty="0">
                <a:solidFill>
                  <a:srgbClr val="000000"/>
                </a:solidFill>
                <a:latin typeface="Helvetica" panose="020B0604020202020204" pitchFamily="34" charset="0"/>
                <a:cs typeface="Helvetica" panose="020B0604020202020204" pitchFamily="34" charset="0"/>
              </a:rPr>
              <a:t>/para, </a:t>
            </a:r>
            <a:r>
              <a:rPr lang="pt-BR" altLang="pt-BR" sz="2000" dirty="0" err="1">
                <a:solidFill>
                  <a:srgbClr val="000000"/>
                </a:solidFill>
                <a:latin typeface="Helvetica" panose="020B0604020202020204" pitchFamily="34" charset="0"/>
                <a:cs typeface="Helvetica" panose="020B0604020202020204" pitchFamily="34" charset="0"/>
              </a:rPr>
              <a:t>péla</a:t>
            </a:r>
            <a:r>
              <a:rPr lang="pt-BR" altLang="pt-BR" sz="2000" dirty="0">
                <a:solidFill>
                  <a:srgbClr val="000000"/>
                </a:solidFill>
                <a:latin typeface="Helvetica" panose="020B0604020202020204" pitchFamily="34" charset="0"/>
                <a:cs typeface="Helvetica" panose="020B0604020202020204" pitchFamily="34" charset="0"/>
              </a:rPr>
              <a:t>(s)/pela(s), </a:t>
            </a:r>
            <a:r>
              <a:rPr lang="pt-BR" altLang="pt-BR" sz="2000" dirty="0" err="1">
                <a:solidFill>
                  <a:srgbClr val="000000"/>
                </a:solidFill>
                <a:latin typeface="Helvetica" panose="020B0604020202020204" pitchFamily="34" charset="0"/>
                <a:cs typeface="Helvetica" panose="020B0604020202020204" pitchFamily="34" charset="0"/>
              </a:rPr>
              <a:t>pêlo</a:t>
            </a:r>
            <a:r>
              <a:rPr lang="pt-BR" altLang="pt-BR" sz="2000" dirty="0">
                <a:solidFill>
                  <a:srgbClr val="000000"/>
                </a:solidFill>
                <a:latin typeface="Helvetica" panose="020B0604020202020204" pitchFamily="34" charset="0"/>
                <a:cs typeface="Helvetica" panose="020B0604020202020204" pitchFamily="34" charset="0"/>
              </a:rPr>
              <a:t>(s)/pelo(s), </a:t>
            </a:r>
            <a:r>
              <a:rPr lang="pt-BR" altLang="pt-BR" sz="2000" dirty="0" err="1">
                <a:solidFill>
                  <a:srgbClr val="000000"/>
                </a:solidFill>
                <a:latin typeface="Helvetica" panose="020B0604020202020204" pitchFamily="34" charset="0"/>
                <a:cs typeface="Helvetica" panose="020B0604020202020204" pitchFamily="34" charset="0"/>
              </a:rPr>
              <a:t>pólo</a:t>
            </a:r>
            <a:r>
              <a:rPr lang="pt-BR" altLang="pt-BR" sz="2000" dirty="0">
                <a:solidFill>
                  <a:srgbClr val="000000"/>
                </a:solidFill>
                <a:latin typeface="Helvetica" panose="020B0604020202020204" pitchFamily="34" charset="0"/>
                <a:cs typeface="Helvetica" panose="020B0604020202020204" pitchFamily="34" charset="0"/>
              </a:rPr>
              <a:t>(s)/polo(s) e </a:t>
            </a:r>
            <a:r>
              <a:rPr lang="pt-BR" altLang="pt-BR" sz="2000" dirty="0" err="1">
                <a:solidFill>
                  <a:srgbClr val="000000"/>
                </a:solidFill>
                <a:latin typeface="Helvetica" panose="020B0604020202020204" pitchFamily="34" charset="0"/>
                <a:cs typeface="Helvetica" panose="020B0604020202020204" pitchFamily="34" charset="0"/>
              </a:rPr>
              <a:t>pêra</a:t>
            </a:r>
            <a:r>
              <a:rPr lang="pt-BR" altLang="pt-BR" sz="2000" dirty="0">
                <a:solidFill>
                  <a:srgbClr val="000000"/>
                </a:solidFill>
                <a:latin typeface="Helvetica" panose="020B0604020202020204" pitchFamily="34" charset="0"/>
                <a:cs typeface="Helvetica" panose="020B0604020202020204" pitchFamily="34" charset="0"/>
              </a:rPr>
              <a:t>/pera.</a:t>
            </a:r>
            <a:r>
              <a:rPr lang="pt-BR" altLang="pt-BR" sz="2000" dirty="0">
                <a:solidFill>
                  <a:srgbClr val="0033CC"/>
                </a:solidFill>
                <a:latin typeface="Helvetica" panose="020B0604020202020204" pitchFamily="34" charset="0"/>
                <a:cs typeface="Helvetica" panose="020B0604020202020204" pitchFamily="34" charset="0"/>
              </a:rPr>
              <a:t> </a:t>
            </a:r>
          </a:p>
        </p:txBody>
      </p:sp>
      <p:graphicFrame>
        <p:nvGraphicFramePr>
          <p:cNvPr id="54305" name="Group 33"/>
          <p:cNvGraphicFramePr>
            <a:graphicFrameLocks noGrp="1"/>
          </p:cNvGraphicFramePr>
          <p:nvPr>
            <p:extLst>
              <p:ext uri="{D42A27DB-BD31-4B8C-83A1-F6EECF244321}">
                <p14:modId xmlns:p14="http://schemas.microsoft.com/office/powerpoint/2010/main" val="2199475825"/>
              </p:ext>
            </p:extLst>
          </p:nvPr>
        </p:nvGraphicFramePr>
        <p:xfrm>
          <a:off x="1327150" y="2894293"/>
          <a:ext cx="6489700" cy="2474914"/>
        </p:xfrm>
        <a:graphic>
          <a:graphicData uri="http://schemas.openxmlformats.org/drawingml/2006/table">
            <a:tbl>
              <a:tblPr/>
              <a:tblGrid>
                <a:gridCol w="3244850">
                  <a:extLst>
                    <a:ext uri="{9D8B030D-6E8A-4147-A177-3AD203B41FA5}">
                      <a16:colId xmlns:a16="http://schemas.microsoft.com/office/drawing/2014/main" val="20000"/>
                    </a:ext>
                  </a:extLst>
                </a:gridCol>
                <a:gridCol w="3244850">
                  <a:extLst>
                    <a:ext uri="{9D8B030D-6E8A-4147-A177-3AD203B41FA5}">
                      <a16:colId xmlns:a16="http://schemas.microsoft.com/office/drawing/2014/main" val="20001"/>
                    </a:ext>
                  </a:extLst>
                </a:gridCol>
              </a:tblGrid>
              <a:tr h="64134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1"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1" u="none" strike="noStrike" cap="none" normalizeH="0" baseline="0" dirty="0">
                          <a:ln>
                            <a:noFill/>
                          </a:ln>
                          <a:solidFill>
                            <a:schemeClr val="tx1"/>
                          </a:solidFill>
                          <a:effectLst/>
                          <a:latin typeface="Arial" charset="0"/>
                          <a:ea typeface="ＭＳ Ｐゴシック" charset="-128"/>
                        </a:rPr>
                        <a:t>Como era</a:t>
                      </a:r>
                      <a:endParaRPr kumimoji="0" lang="pt-BR" sz="1800" b="0" i="0" u="none" strike="noStrike" cap="none" normalizeH="0" baseline="0" dirty="0">
                        <a:ln>
                          <a:noFill/>
                        </a:ln>
                        <a:solidFill>
                          <a:schemeClr val="tx1"/>
                        </a:solidFill>
                        <a:effectLst/>
                        <a:latin typeface="Arial" charset="0"/>
                        <a:ea typeface="ＭＳ Ｐゴシック" charset="-128"/>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1" u="none" strike="noStrike" cap="none" normalizeH="0" baseline="0">
                          <a:ln>
                            <a:noFill/>
                          </a:ln>
                          <a:solidFill>
                            <a:schemeClr val="tx1"/>
                          </a:solidFill>
                          <a:effectLst/>
                          <a:latin typeface="Arial" charset="0"/>
                          <a:ea typeface="ＭＳ Ｐゴシック" charset="-128"/>
                        </a:rPr>
                        <a:t>Como fica</a:t>
                      </a:r>
                      <a:endParaRPr kumimoji="0" lang="pt-BR" sz="1800" b="0" i="0" u="none" strike="noStrike" cap="none" normalizeH="0" baseline="0">
                        <a:ln>
                          <a:noFill/>
                        </a:ln>
                        <a:solidFill>
                          <a:schemeClr val="tx1"/>
                        </a:solidFill>
                        <a:effectLst/>
                        <a:latin typeface="Arial" charset="0"/>
                        <a:ea typeface="ＭＳ Ｐゴシック" charset="-128"/>
                      </a:endParaRP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ea typeface="ＭＳ Ｐゴシック" charset="-128"/>
                        </a:rPr>
                        <a:t>Ele </a:t>
                      </a:r>
                      <a:r>
                        <a:rPr kumimoji="0" lang="pt-BR" sz="1800" b="1" i="0" u="none" strike="noStrike" cap="none" normalizeH="0" baseline="0" dirty="0" err="1">
                          <a:ln>
                            <a:noFill/>
                          </a:ln>
                          <a:solidFill>
                            <a:schemeClr val="tx1"/>
                          </a:solidFill>
                          <a:effectLst/>
                          <a:latin typeface="Arial" charset="0"/>
                          <a:ea typeface="ＭＳ Ｐゴシック" charset="-128"/>
                        </a:rPr>
                        <a:t>pára</a:t>
                      </a:r>
                      <a:r>
                        <a:rPr kumimoji="0" lang="pt-BR" sz="1800" b="0" i="0" u="none" strike="noStrike" cap="none" normalizeH="0" baseline="0" dirty="0">
                          <a:ln>
                            <a:noFill/>
                          </a:ln>
                          <a:solidFill>
                            <a:schemeClr val="tx1"/>
                          </a:solidFill>
                          <a:effectLst/>
                          <a:latin typeface="Arial" charset="0"/>
                          <a:ea typeface="ＭＳ Ｐゴシック" charset="-128"/>
                        </a:rPr>
                        <a:t> o carro.</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ＭＳ Ｐゴシック" charset="-128"/>
                        </a:rPr>
                        <a:t>Ele </a:t>
                      </a:r>
                      <a:r>
                        <a:rPr kumimoji="0" lang="pt-BR" sz="1800" b="1" i="0" u="none" strike="noStrike" cap="none" normalizeH="0" baseline="0">
                          <a:ln>
                            <a:noFill/>
                          </a:ln>
                          <a:solidFill>
                            <a:schemeClr val="tx1"/>
                          </a:solidFill>
                          <a:effectLst/>
                          <a:latin typeface="Arial" charset="0"/>
                          <a:ea typeface="ＭＳ Ｐゴシック" charset="-128"/>
                        </a:rPr>
                        <a:t>para</a:t>
                      </a:r>
                      <a:r>
                        <a:rPr kumimoji="0" lang="pt-BR" sz="1800" b="0" i="0" u="none" strike="noStrike" cap="none" normalizeH="0" baseline="0">
                          <a:ln>
                            <a:noFill/>
                          </a:ln>
                          <a:solidFill>
                            <a:schemeClr val="tx1"/>
                          </a:solidFill>
                          <a:effectLst/>
                          <a:latin typeface="Arial" charset="0"/>
                          <a:ea typeface="ＭＳ Ｐゴシック" charset="-128"/>
                        </a:rPr>
                        <a:t> o carro.</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ＭＳ Ｐゴシック" charset="-128"/>
                        </a:rPr>
                        <a:t>Ele foi ao </a:t>
                      </a:r>
                      <a:r>
                        <a:rPr kumimoji="0" lang="pt-BR" sz="1800" b="1" i="0" u="none" strike="noStrike" cap="none" normalizeH="0" baseline="0">
                          <a:ln>
                            <a:noFill/>
                          </a:ln>
                          <a:solidFill>
                            <a:schemeClr val="tx1"/>
                          </a:solidFill>
                          <a:effectLst/>
                          <a:latin typeface="Arial" charset="0"/>
                          <a:ea typeface="ＭＳ Ｐゴシック" charset="-128"/>
                        </a:rPr>
                        <a:t>pólo</a:t>
                      </a:r>
                      <a:r>
                        <a:rPr kumimoji="0" lang="pt-BR" sz="1800" b="0" i="0" u="none" strike="noStrike" cap="none" normalizeH="0" baseline="0">
                          <a:ln>
                            <a:noFill/>
                          </a:ln>
                          <a:solidFill>
                            <a:schemeClr val="tx1"/>
                          </a:solidFill>
                          <a:effectLst/>
                          <a:latin typeface="Arial" charset="0"/>
                          <a:ea typeface="ＭＳ Ｐゴシック" charset="-128"/>
                        </a:rPr>
                        <a:t> Norte.</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ＭＳ Ｐゴシック" charset="-128"/>
                        </a:rPr>
                        <a:t>Ele foi ao </a:t>
                      </a:r>
                      <a:r>
                        <a:rPr kumimoji="0" lang="pt-BR" sz="1800" b="1" i="0" u="none" strike="noStrike" cap="none" normalizeH="0" baseline="0">
                          <a:ln>
                            <a:noFill/>
                          </a:ln>
                          <a:solidFill>
                            <a:schemeClr val="tx1"/>
                          </a:solidFill>
                          <a:effectLst/>
                          <a:latin typeface="Arial" charset="0"/>
                          <a:ea typeface="ＭＳ Ｐゴシック" charset="-128"/>
                        </a:rPr>
                        <a:t>polo</a:t>
                      </a:r>
                      <a:r>
                        <a:rPr kumimoji="0" lang="pt-BR" sz="1800" b="0" i="0" u="none" strike="noStrike" cap="none" normalizeH="0" baseline="0">
                          <a:ln>
                            <a:noFill/>
                          </a:ln>
                          <a:solidFill>
                            <a:schemeClr val="tx1"/>
                          </a:solidFill>
                          <a:effectLst/>
                          <a:latin typeface="Arial" charset="0"/>
                          <a:ea typeface="ＭＳ Ｐゴシック" charset="-128"/>
                        </a:rPr>
                        <a:t> Norte.</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ＭＳ Ｐゴシック" charset="-128"/>
                        </a:rPr>
                        <a:t>Ele gosta de jogar </a:t>
                      </a:r>
                      <a:r>
                        <a:rPr kumimoji="0" lang="pt-BR" sz="1800" b="1" i="0" u="none" strike="noStrike" cap="none" normalizeH="0" baseline="0">
                          <a:ln>
                            <a:noFill/>
                          </a:ln>
                          <a:solidFill>
                            <a:schemeClr val="tx1"/>
                          </a:solidFill>
                          <a:effectLst/>
                          <a:latin typeface="Arial" charset="0"/>
                          <a:ea typeface="ＭＳ Ｐゴシック" charset="-128"/>
                        </a:rPr>
                        <a:t>pólo</a:t>
                      </a:r>
                      <a:r>
                        <a:rPr kumimoji="0" lang="pt-BR" sz="1800" b="0" i="0" u="none" strike="noStrike" cap="none" normalizeH="0" baseline="0">
                          <a:ln>
                            <a:noFill/>
                          </a:ln>
                          <a:solidFill>
                            <a:schemeClr val="tx1"/>
                          </a:solidFill>
                          <a:effectLst/>
                          <a:latin typeface="Arial" charset="0"/>
                          <a:ea typeface="ＭＳ Ｐゴシック" charset="-128"/>
                        </a:rPr>
                        <a:t>.</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ＭＳ Ｐゴシック" charset="-128"/>
                        </a:rPr>
                        <a:t>Ele gosta de jogar </a:t>
                      </a:r>
                      <a:r>
                        <a:rPr kumimoji="0" lang="pt-BR" sz="1800" b="1" i="0" u="none" strike="noStrike" cap="none" normalizeH="0" baseline="0">
                          <a:ln>
                            <a:noFill/>
                          </a:ln>
                          <a:solidFill>
                            <a:schemeClr val="tx1"/>
                          </a:solidFill>
                          <a:effectLst/>
                          <a:latin typeface="Arial" charset="0"/>
                          <a:ea typeface="ＭＳ Ｐゴシック" charset="-128"/>
                        </a:rPr>
                        <a:t>polo</a:t>
                      </a:r>
                      <a:r>
                        <a:rPr kumimoji="0" lang="pt-BR" sz="1800" b="0" i="0" u="none" strike="noStrike" cap="none" normalizeH="0" baseline="0">
                          <a:ln>
                            <a:noFill/>
                          </a:ln>
                          <a:solidFill>
                            <a:schemeClr val="tx1"/>
                          </a:solidFill>
                          <a:effectLst/>
                          <a:latin typeface="Arial" charset="0"/>
                          <a:ea typeface="ＭＳ Ｐゴシック" charset="-128"/>
                        </a:rPr>
                        <a: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ＭＳ Ｐゴシック" charset="-128"/>
                        </a:rPr>
                        <a:t>Esse gato tem </a:t>
                      </a:r>
                      <a:r>
                        <a:rPr kumimoji="0" lang="pt-BR" sz="1800" b="1" i="0" u="none" strike="noStrike" cap="none" normalizeH="0" baseline="0">
                          <a:ln>
                            <a:noFill/>
                          </a:ln>
                          <a:solidFill>
                            <a:schemeClr val="tx1"/>
                          </a:solidFill>
                          <a:effectLst/>
                          <a:latin typeface="Arial" charset="0"/>
                          <a:ea typeface="ＭＳ Ｐゴシック" charset="-128"/>
                        </a:rPr>
                        <a:t>pêlos</a:t>
                      </a:r>
                      <a:r>
                        <a:rPr kumimoji="0" lang="pt-BR" sz="1800" b="0" i="0" u="none" strike="noStrike" cap="none" normalizeH="0" baseline="0">
                          <a:ln>
                            <a:noFill/>
                          </a:ln>
                          <a:solidFill>
                            <a:schemeClr val="tx1"/>
                          </a:solidFill>
                          <a:effectLst/>
                          <a:latin typeface="Arial" charset="0"/>
                          <a:ea typeface="ＭＳ Ｐゴシック" charset="-128"/>
                        </a:rPr>
                        <a:t> brancos.</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ＭＳ Ｐゴシック" charset="-128"/>
                        </a:rPr>
                        <a:t>Esse gato tem </a:t>
                      </a:r>
                      <a:r>
                        <a:rPr kumimoji="0" lang="pt-BR" sz="1800" b="1" i="0" u="none" strike="noStrike" cap="none" normalizeH="0" baseline="0">
                          <a:ln>
                            <a:noFill/>
                          </a:ln>
                          <a:solidFill>
                            <a:schemeClr val="tx1"/>
                          </a:solidFill>
                          <a:effectLst/>
                          <a:latin typeface="Arial" charset="0"/>
                          <a:ea typeface="ＭＳ Ｐゴシック" charset="-128"/>
                        </a:rPr>
                        <a:t>pelos</a:t>
                      </a:r>
                      <a:r>
                        <a:rPr kumimoji="0" lang="pt-BR" sz="1800" b="0" i="0" u="none" strike="noStrike" cap="none" normalizeH="0" baseline="0">
                          <a:ln>
                            <a:noFill/>
                          </a:ln>
                          <a:solidFill>
                            <a:schemeClr val="tx1"/>
                          </a:solidFill>
                          <a:effectLst/>
                          <a:latin typeface="Arial" charset="0"/>
                          <a:ea typeface="ＭＳ Ｐゴシック" charset="-128"/>
                        </a:rPr>
                        <a:t> brancos.</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ＭＳ Ｐゴシック" charset="-128"/>
                        </a:rPr>
                        <a:t>Comi uma </a:t>
                      </a:r>
                      <a:r>
                        <a:rPr kumimoji="0" lang="pt-BR" sz="1800" b="1" i="0" u="none" strike="noStrike" cap="none" normalizeH="0" baseline="0">
                          <a:ln>
                            <a:noFill/>
                          </a:ln>
                          <a:solidFill>
                            <a:schemeClr val="tx1"/>
                          </a:solidFill>
                          <a:effectLst/>
                          <a:latin typeface="Arial" charset="0"/>
                          <a:ea typeface="ＭＳ Ｐゴシック" charset="-128"/>
                        </a:rPr>
                        <a:t>pêra</a:t>
                      </a:r>
                      <a:r>
                        <a:rPr kumimoji="0" lang="pt-BR" sz="1800" b="0" i="0" u="none" strike="noStrike" cap="none" normalizeH="0" baseline="0">
                          <a:ln>
                            <a:noFill/>
                          </a:ln>
                          <a:solidFill>
                            <a:schemeClr val="tx1"/>
                          </a:solidFill>
                          <a:effectLst/>
                          <a:latin typeface="Arial" charset="0"/>
                          <a:ea typeface="ＭＳ Ｐゴシック" charset="-128"/>
                        </a:rPr>
                        <a:t>.</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ea typeface="ＭＳ Ｐゴシック" charset="-128"/>
                        </a:rPr>
                        <a:t>Comi uma </a:t>
                      </a:r>
                      <a:r>
                        <a:rPr kumimoji="0" lang="pt-BR" sz="1800" b="1" i="0" u="none" strike="noStrike" cap="none" normalizeH="0" baseline="0" dirty="0">
                          <a:ln>
                            <a:noFill/>
                          </a:ln>
                          <a:solidFill>
                            <a:schemeClr val="tx1"/>
                          </a:solidFill>
                          <a:effectLst/>
                          <a:latin typeface="Arial" charset="0"/>
                          <a:ea typeface="ＭＳ Ｐゴシック" charset="-128"/>
                        </a:rPr>
                        <a:t>pera</a:t>
                      </a:r>
                      <a:r>
                        <a:rPr kumimoji="0" lang="pt-BR" sz="1800" b="0" i="0" u="none" strike="noStrike" cap="none" normalizeH="0" baseline="0" dirty="0">
                          <a:ln>
                            <a:noFill/>
                          </a:ln>
                          <a:solidFill>
                            <a:schemeClr val="tx1"/>
                          </a:solidFill>
                          <a:effectLst/>
                          <a:latin typeface="Arial" charset="0"/>
                          <a:ea typeface="ＭＳ Ｐゴシック" charset="-128"/>
                        </a:rPr>
                        <a:t>.</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CaixaDeTexto 3"/>
          <p:cNvSpPr txBox="1"/>
          <p:nvPr/>
        </p:nvSpPr>
        <p:spPr>
          <a:xfrm>
            <a:off x="7744258" y="65556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2504436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942975" y="11811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chemeClr val="dk1"/>
              </a:buClr>
              <a:buSzPct val="25000"/>
              <a:defRPr/>
            </a:pPr>
            <a:r>
              <a:rPr lang="en-US" sz="2400" b="1" dirty="0">
                <a:solidFill>
                  <a:srgbClr val="000099"/>
                </a:solidFill>
                <a:latin typeface="Helvetica" panose="020B0604020202020204" pitchFamily="34" charset="0"/>
                <a:cs typeface="Helvetica" panose="020B0604020202020204" pitchFamily="34" charset="0"/>
                <a:sym typeface="Arial"/>
              </a:rPr>
              <a:t>Mau </a:t>
            </a:r>
            <a:r>
              <a:rPr lang="en-US" sz="2400" b="1" dirty="0" err="1">
                <a:solidFill>
                  <a:srgbClr val="000099"/>
                </a:solidFill>
                <a:latin typeface="Helvetica" panose="020B0604020202020204" pitchFamily="34" charset="0"/>
                <a:cs typeface="Helvetica" panose="020B0604020202020204" pitchFamily="34" charset="0"/>
                <a:sym typeface="Arial"/>
              </a:rPr>
              <a:t>ou</a:t>
            </a:r>
            <a:r>
              <a:rPr lang="en-US" sz="2400" b="1" dirty="0">
                <a:solidFill>
                  <a:srgbClr val="000099"/>
                </a:solidFill>
                <a:latin typeface="Helvetica" panose="020B0604020202020204" pitchFamily="34" charset="0"/>
                <a:cs typeface="Helvetica" panose="020B0604020202020204" pitchFamily="34" charset="0"/>
                <a:sym typeface="Arial"/>
              </a:rPr>
              <a:t> Mal?</a:t>
            </a: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942975" y="1930400"/>
            <a:ext cx="8353425" cy="2246769"/>
          </a:xfrm>
          <a:prstGeom prst="rect">
            <a:avLst/>
          </a:prstGeom>
        </p:spPr>
        <p:txBody>
          <a:bodyPr wrap="square">
            <a:spAutoFit/>
          </a:bodyPr>
          <a:lstStyle/>
          <a:p>
            <a:r>
              <a:rPr lang="pt-BR" sz="2000" dirty="0">
                <a:latin typeface="Helvetica" pitchFamily="34" charset="0"/>
                <a:cs typeface="Helvetica" pitchFamily="34" charset="0"/>
              </a:rPr>
              <a:t>Mau  é adjetivo e pode ser substituído por “bom”: </a:t>
            </a:r>
          </a:p>
          <a:p>
            <a:r>
              <a:rPr lang="pt-BR" sz="2000" dirty="0">
                <a:latin typeface="Helvetica" pitchFamily="34" charset="0"/>
                <a:cs typeface="Helvetica" pitchFamily="34" charset="0"/>
              </a:rPr>
              <a:t>Fiz um </a:t>
            </a:r>
            <a:r>
              <a:rPr lang="pt-BR" sz="2000" u="sng" dirty="0">
                <a:latin typeface="Helvetica" pitchFamily="34" charset="0"/>
                <a:cs typeface="Helvetica" pitchFamily="34" charset="0"/>
              </a:rPr>
              <a:t>mau</a:t>
            </a:r>
            <a:r>
              <a:rPr lang="pt-BR" sz="2000" dirty="0">
                <a:latin typeface="Helvetica" pitchFamily="34" charset="0"/>
                <a:cs typeface="Helvetica" pitchFamily="34" charset="0"/>
              </a:rPr>
              <a:t> negócio. (Fiz um </a:t>
            </a:r>
            <a:r>
              <a:rPr lang="pt-BR" sz="2000" u="sng" dirty="0">
                <a:latin typeface="Helvetica" pitchFamily="34" charset="0"/>
                <a:cs typeface="Helvetica" pitchFamily="34" charset="0"/>
              </a:rPr>
              <a:t>bom</a:t>
            </a:r>
            <a:r>
              <a:rPr lang="pt-BR" sz="2000" dirty="0">
                <a:latin typeface="Helvetica" pitchFamily="34" charset="0"/>
                <a:cs typeface="Helvetica" pitchFamily="34" charset="0"/>
              </a:rPr>
              <a:t> negócio.) </a:t>
            </a:r>
          </a:p>
          <a:p>
            <a:endParaRPr lang="pt-BR" sz="2000" dirty="0">
              <a:latin typeface="Helvetica" pitchFamily="34" charset="0"/>
              <a:cs typeface="Helvetica" pitchFamily="34" charset="0"/>
            </a:endParaRPr>
          </a:p>
          <a:p>
            <a:r>
              <a:rPr lang="pt-BR" sz="2000" dirty="0">
                <a:latin typeface="Helvetica" pitchFamily="34" charset="0"/>
                <a:cs typeface="Helvetica" pitchFamily="34" charset="0"/>
              </a:rPr>
              <a:t>Mal é advérbio; pode ser substituído por “bem”: </a:t>
            </a:r>
          </a:p>
          <a:p>
            <a:r>
              <a:rPr lang="pt-BR" sz="2000" dirty="0">
                <a:latin typeface="Helvetica" pitchFamily="34" charset="0"/>
                <a:cs typeface="Helvetica" pitchFamily="34" charset="0"/>
              </a:rPr>
              <a:t>Eles estão passando </a:t>
            </a:r>
            <a:r>
              <a:rPr lang="pt-BR" sz="2000" u="sng" dirty="0">
                <a:latin typeface="Helvetica" pitchFamily="34" charset="0"/>
                <a:cs typeface="Helvetica" pitchFamily="34" charset="0"/>
              </a:rPr>
              <a:t>mal</a:t>
            </a:r>
            <a:r>
              <a:rPr lang="pt-BR" sz="2000" dirty="0">
                <a:latin typeface="Helvetica" pitchFamily="34" charset="0"/>
                <a:cs typeface="Helvetica" pitchFamily="34" charset="0"/>
              </a:rPr>
              <a:t>. (Eles estão passando </a:t>
            </a:r>
            <a:r>
              <a:rPr lang="pt-BR" sz="2000" u="sng" dirty="0">
                <a:latin typeface="Helvetica" pitchFamily="34" charset="0"/>
                <a:cs typeface="Helvetica" pitchFamily="34" charset="0"/>
              </a:rPr>
              <a:t>bem</a:t>
            </a:r>
            <a:r>
              <a:rPr lang="pt-BR" sz="2000" dirty="0">
                <a:latin typeface="Helvetica" pitchFamily="34" charset="0"/>
                <a:cs typeface="Helvetica" pitchFamily="34" charset="0"/>
              </a:rPr>
              <a:t>.) </a:t>
            </a:r>
          </a:p>
          <a:p>
            <a:pPr>
              <a:buFontTx/>
              <a:buChar char="-"/>
            </a:pPr>
            <a:r>
              <a:rPr lang="pt-BR" sz="2000" dirty="0">
                <a:latin typeface="Helvetica" pitchFamily="34" charset="0"/>
                <a:cs typeface="Helvetica" pitchFamily="34" charset="0"/>
              </a:rPr>
              <a:t> É também substantivo; pode ser sinônimo de “doença”: </a:t>
            </a:r>
          </a:p>
          <a:p>
            <a:r>
              <a:rPr lang="pt-BR" sz="2000" dirty="0">
                <a:latin typeface="Helvetica" pitchFamily="34" charset="0"/>
                <a:cs typeface="Helvetica" pitchFamily="34" charset="0"/>
              </a:rPr>
              <a:t>O câncer é um mal terrível</a:t>
            </a: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
        <p:nvSpPr>
          <p:cNvPr id="5" name="Retângulo 4"/>
          <p:cNvSpPr/>
          <p:nvPr/>
        </p:nvSpPr>
        <p:spPr>
          <a:xfrm>
            <a:off x="2032000" y="4406900"/>
            <a:ext cx="4572000" cy="954107"/>
          </a:xfrm>
          <a:prstGeom prst="rect">
            <a:avLst/>
          </a:prstGeom>
        </p:spPr>
        <p:txBody>
          <a:bodyPr>
            <a:spAutoFit/>
          </a:bodyPr>
          <a:lstStyle/>
          <a:p>
            <a:r>
              <a:rPr lang="pt-BR" sz="2800" b="1" dirty="0">
                <a:latin typeface="Helvetica" pitchFamily="34" charset="0"/>
                <a:cs typeface="Helvetica" pitchFamily="34" charset="0"/>
              </a:rPr>
              <a:t>MAU, contrário de BOM.</a:t>
            </a:r>
          </a:p>
          <a:p>
            <a:r>
              <a:rPr lang="pt-BR" sz="2800" b="1" dirty="0">
                <a:latin typeface="Helvetica" pitchFamily="34" charset="0"/>
                <a:cs typeface="Helvetica" pitchFamily="34" charset="0"/>
              </a:rPr>
              <a:t>MAL, contrário de BEM.</a:t>
            </a:r>
          </a:p>
        </p:txBody>
      </p:sp>
    </p:spTree>
    <p:extLst>
      <p:ext uri="{BB962C8B-B14F-4D97-AF65-F5344CB8AC3E}">
        <p14:creationId xmlns:p14="http://schemas.microsoft.com/office/powerpoint/2010/main" val="14017488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942975" y="11811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chemeClr val="dk1"/>
              </a:buClr>
              <a:buSzPct val="25000"/>
              <a:defRPr/>
            </a:pPr>
            <a:r>
              <a:rPr lang="en-US" sz="2400" b="1" dirty="0" err="1">
                <a:solidFill>
                  <a:srgbClr val="000099"/>
                </a:solidFill>
                <a:latin typeface="Helvetica" panose="020B0604020202020204" pitchFamily="34" charset="0"/>
                <a:cs typeface="Helvetica" panose="020B0604020202020204" pitchFamily="34" charset="0"/>
                <a:sym typeface="Arial"/>
              </a:rPr>
              <a:t>Exercícios</a:t>
            </a:r>
            <a:r>
              <a:rPr lang="en-US" sz="2400" b="1" dirty="0">
                <a:solidFill>
                  <a:srgbClr val="000099"/>
                </a:solidFill>
                <a:latin typeface="Helvetica" panose="020B0604020202020204" pitchFamily="34" charset="0"/>
                <a:cs typeface="Helvetica" panose="020B0604020202020204" pitchFamily="34" charset="0"/>
                <a:sym typeface="Arial"/>
              </a:rPr>
              <a:t> – Use “</a:t>
            </a:r>
            <a:r>
              <a:rPr lang="en-US" sz="2400" b="1" dirty="0" err="1">
                <a:solidFill>
                  <a:srgbClr val="000099"/>
                </a:solidFill>
                <a:latin typeface="Helvetica" panose="020B0604020202020204" pitchFamily="34" charset="0"/>
                <a:cs typeface="Helvetica" panose="020B0604020202020204" pitchFamily="34" charset="0"/>
                <a:sym typeface="Arial"/>
              </a:rPr>
              <a:t>mau</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ou</a:t>
            </a:r>
            <a:r>
              <a:rPr lang="en-US" sz="2400" b="1" dirty="0">
                <a:solidFill>
                  <a:srgbClr val="000099"/>
                </a:solidFill>
                <a:latin typeface="Helvetica" panose="020B0604020202020204" pitchFamily="34" charset="0"/>
                <a:cs typeface="Helvetica" panose="020B0604020202020204" pitchFamily="34" charset="0"/>
                <a:sym typeface="Arial"/>
              </a:rPr>
              <a:t> “mal”, </a:t>
            </a:r>
            <a:r>
              <a:rPr lang="en-US" sz="2400" b="1" dirty="0" err="1">
                <a:solidFill>
                  <a:srgbClr val="000099"/>
                </a:solidFill>
                <a:latin typeface="Helvetica" panose="020B0604020202020204" pitchFamily="34" charset="0"/>
                <a:cs typeface="Helvetica" panose="020B0604020202020204" pitchFamily="34" charset="0"/>
                <a:sym typeface="Arial"/>
              </a:rPr>
              <a:t>nos</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espaços</a:t>
            </a:r>
            <a:r>
              <a:rPr lang="en-US" sz="2400" b="1" dirty="0">
                <a:solidFill>
                  <a:srgbClr val="000099"/>
                </a:solidFill>
                <a:latin typeface="Helvetica" panose="020B0604020202020204" pitchFamily="34" charset="0"/>
                <a:cs typeface="Helvetica" panose="020B0604020202020204" pitchFamily="34" charset="0"/>
                <a:sym typeface="Arial"/>
              </a:rPr>
              <a:t>: </a:t>
            </a: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942975" y="1651000"/>
            <a:ext cx="8353425" cy="4708981"/>
          </a:xfrm>
          <a:prstGeom prst="rect">
            <a:avLst/>
          </a:prstGeom>
        </p:spPr>
        <p:txBody>
          <a:bodyPr wrap="square">
            <a:spAutoFit/>
          </a:bodyPr>
          <a:lstStyle/>
          <a:p>
            <a:pPr marL="457200" indent="-457200"/>
            <a:r>
              <a:rPr lang="pt-BR" sz="2000" dirty="0">
                <a:latin typeface="Helvetica" pitchFamily="34" charset="0"/>
                <a:cs typeface="Helvetica" pitchFamily="34" charset="0"/>
              </a:rPr>
              <a:t>1. O gerente decidiu cancelar as compras, pois era um ___ negócio. </a:t>
            </a:r>
          </a:p>
          <a:p>
            <a:pPr marL="457200" indent="-457200"/>
            <a:r>
              <a:rPr lang="pt-BR" sz="2000" dirty="0">
                <a:latin typeface="Helvetica" pitchFamily="34" charset="0"/>
                <a:cs typeface="Helvetica" pitchFamily="34" charset="0"/>
              </a:rPr>
              <a:t>2. Ele tinha ____ caráter.</a:t>
            </a:r>
          </a:p>
          <a:p>
            <a:pPr marL="457200" indent="-457200"/>
            <a:r>
              <a:rPr lang="pt-BR" sz="2000" dirty="0">
                <a:latin typeface="Helvetica" pitchFamily="34" charset="0"/>
                <a:cs typeface="Helvetica" pitchFamily="34" charset="0"/>
              </a:rPr>
              <a:t>3. Seu ____ é ficar falando coisas que não aconteceram. </a:t>
            </a:r>
          </a:p>
          <a:p>
            <a:r>
              <a:rPr lang="pt-BR" sz="2000" dirty="0">
                <a:latin typeface="Helvetica" pitchFamily="34" charset="0"/>
                <a:cs typeface="Helvetica" pitchFamily="34" charset="0"/>
              </a:rPr>
              <a:t>4. Ela tem um ____ salário, pois trabalha muito e não é recompensada. </a:t>
            </a:r>
          </a:p>
          <a:p>
            <a:r>
              <a:rPr lang="pt-BR" sz="2000" dirty="0">
                <a:latin typeface="Helvetica" pitchFamily="34" charset="0"/>
                <a:cs typeface="Helvetica" pitchFamily="34" charset="0"/>
              </a:rPr>
              <a:t>5. Tive um ____ pressentimento esta manhã. </a:t>
            </a:r>
          </a:p>
          <a:p>
            <a:r>
              <a:rPr lang="pt-BR" sz="2000" dirty="0">
                <a:latin typeface="Helvetica" pitchFamily="34" charset="0"/>
                <a:cs typeface="Helvetica" pitchFamily="34" charset="0"/>
              </a:rPr>
              <a:t>6. ____ chegou, saiu novamente. </a:t>
            </a:r>
          </a:p>
          <a:p>
            <a:r>
              <a:rPr lang="pt-BR" sz="2000" dirty="0">
                <a:latin typeface="Helvetica" pitchFamily="34" charset="0"/>
                <a:cs typeface="Helvetica" pitchFamily="34" charset="0"/>
              </a:rPr>
              <a:t>7. Ele tem o ____ hábito de chegar tarde. </a:t>
            </a:r>
          </a:p>
          <a:p>
            <a:r>
              <a:rPr lang="pt-BR" sz="2000" dirty="0">
                <a:latin typeface="Helvetica" pitchFamily="34" charset="0"/>
                <a:cs typeface="Helvetica" pitchFamily="34" charset="0"/>
              </a:rPr>
              <a:t>8. As pessoas não gostam de coisas ____ feitas. </a:t>
            </a:r>
          </a:p>
          <a:p>
            <a:r>
              <a:rPr lang="pt-BR" sz="2000" dirty="0">
                <a:latin typeface="Helvetica" pitchFamily="34" charset="0"/>
                <a:cs typeface="Helvetica" pitchFamily="34" charset="0"/>
              </a:rPr>
              <a:t>9. O trânsito está caótico. Isso me deixa ____ humorado. </a:t>
            </a:r>
          </a:p>
          <a:p>
            <a:r>
              <a:rPr lang="pt-BR" sz="2000" dirty="0">
                <a:latin typeface="Helvetica" pitchFamily="34" charset="0"/>
                <a:cs typeface="Helvetica" pitchFamily="34" charset="0"/>
              </a:rPr>
              <a:t>10. Se você for nos ____ exames, o que acontecerá? </a:t>
            </a:r>
          </a:p>
          <a:p>
            <a:r>
              <a:rPr lang="pt-BR" sz="2000" dirty="0">
                <a:latin typeface="Helvetica" pitchFamily="34" charset="0"/>
                <a:cs typeface="Helvetica" pitchFamily="34" charset="0"/>
              </a:rPr>
              <a:t>11. Porque teve um ____ desempenho, não ganhou a promoção. </a:t>
            </a:r>
          </a:p>
          <a:p>
            <a:r>
              <a:rPr lang="pt-BR" sz="2000" dirty="0">
                <a:latin typeface="Helvetica" pitchFamily="34" charset="0"/>
                <a:cs typeface="Helvetica" pitchFamily="34" charset="0"/>
              </a:rPr>
              <a:t>12. Expor-se ao sol durante muitas horas, faz à ____ saúde. </a:t>
            </a:r>
          </a:p>
          <a:p>
            <a:r>
              <a:rPr lang="pt-BR" sz="2000" dirty="0">
                <a:latin typeface="Helvetica" pitchFamily="34" charset="0"/>
                <a:cs typeface="Helvetica" pitchFamily="34" charset="0"/>
              </a:rPr>
              <a:t>13. ____ tempos, aqueles de inflação! </a:t>
            </a:r>
          </a:p>
          <a:p>
            <a:r>
              <a:rPr lang="pt-BR" sz="2000" dirty="0">
                <a:latin typeface="Helvetica" pitchFamily="34" charset="0"/>
                <a:cs typeface="Helvetica" pitchFamily="34" charset="0"/>
              </a:rPr>
              <a:t>14. As prateleiras estão ____ organizadas. Por favor, arrume-as. </a:t>
            </a:r>
          </a:p>
          <a:p>
            <a:r>
              <a:rPr lang="pt-BR" sz="2000" dirty="0">
                <a:latin typeface="Helvetica" pitchFamily="34" charset="0"/>
                <a:cs typeface="Helvetica" pitchFamily="34" charset="0"/>
              </a:rPr>
              <a:t>15. Nunca se deve proceder ____. </a:t>
            </a:r>
            <a:endParaRPr lang="pt-BR" sz="1900" dirty="0">
              <a:latin typeface="Helvetica" pitchFamily="34" charset="0"/>
              <a:cs typeface="Helvetica" pitchFamily="34" charset="0"/>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4017488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31073" y="1429799"/>
            <a:ext cx="8530045" cy="4662815"/>
          </a:xfrm>
          <a:prstGeom prst="rect">
            <a:avLst/>
          </a:prstGeom>
        </p:spPr>
        <p:txBody>
          <a:bodyPr wrap="square">
            <a:spAutoFit/>
          </a:bodyPr>
          <a:lstStyle/>
          <a:p>
            <a:r>
              <a:rPr lang="pt-BR" sz="2700" dirty="0"/>
              <a:t>Escolha a forma correta em cada frase:</a:t>
            </a:r>
          </a:p>
          <a:p>
            <a:endParaRPr lang="pt-BR" sz="2700" dirty="0"/>
          </a:p>
          <a:p>
            <a:r>
              <a:rPr lang="pt-BR" sz="2700" dirty="0"/>
              <a:t>- (   ) Ele é um mal ouvinte. (   ) Ele é um mau ouvinte. </a:t>
            </a:r>
            <a:br>
              <a:rPr lang="pt-BR" sz="2700" dirty="0"/>
            </a:br>
            <a:r>
              <a:rPr lang="pt-BR" sz="2700" dirty="0"/>
              <a:t>- (   ) Daqui há pouco falarei com ela. (   ) Daqui a pouco falarei  com ela. </a:t>
            </a:r>
            <a:br>
              <a:rPr lang="pt-BR" sz="2700" dirty="0"/>
            </a:br>
            <a:r>
              <a:rPr lang="pt-BR" sz="2700" dirty="0"/>
              <a:t>- (   ) Não sei por que aconteceu isso. (   ) Não sei porque     aconteceu isso. </a:t>
            </a:r>
            <a:br>
              <a:rPr lang="pt-BR" sz="2700" dirty="0"/>
            </a:br>
            <a:r>
              <a:rPr lang="pt-BR" sz="2700" dirty="0"/>
              <a:t>- (   ) Bebeu água em vez de vinho. (   ) Bebeu água ao invés de vinho. </a:t>
            </a:r>
            <a:br>
              <a:rPr lang="pt-BR" sz="2700" dirty="0"/>
            </a:br>
            <a:r>
              <a:rPr lang="pt-BR" sz="2700" dirty="0"/>
              <a:t>- (   ) A seção de cinema começa às 14h. (   ) A sessão de cinema  começa às 14h</a:t>
            </a:r>
          </a:p>
        </p:txBody>
      </p:sp>
      <p:sp>
        <p:nvSpPr>
          <p:cNvPr id="3" name="CaixaDeTexto 2"/>
          <p:cNvSpPr txBox="1"/>
          <p:nvPr/>
        </p:nvSpPr>
        <p:spPr>
          <a:xfrm>
            <a:off x="7774651" y="6545034"/>
            <a:ext cx="1369349" cy="276999"/>
          </a:xfrm>
          <a:prstGeom prst="rect">
            <a:avLst/>
          </a:prstGeom>
          <a:noFill/>
        </p:spPr>
        <p:txBody>
          <a:bodyPr wrap="none" rtlCol="0">
            <a:spAutoFit/>
          </a:bodyPr>
          <a:lstStyle/>
          <a:p>
            <a:r>
              <a:rPr lang="pt-BR" sz="1200" dirty="0">
                <a:solidFill>
                  <a:schemeClr val="bg1"/>
                </a:solidFill>
              </a:rPr>
              <a:t>Profa. Aurora Seles</a:t>
            </a:r>
          </a:p>
        </p:txBody>
      </p:sp>
    </p:spTree>
    <p:extLst>
      <p:ext uri="{BB962C8B-B14F-4D97-AF65-F5344CB8AC3E}">
        <p14:creationId xmlns:p14="http://schemas.microsoft.com/office/powerpoint/2010/main" val="174082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638174" y="2667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chemeClr val="dk1"/>
              </a:buClr>
              <a:buSzPct val="25000"/>
              <a:defRPr/>
            </a:pPr>
            <a:r>
              <a:rPr lang="en-US" sz="2400" b="1" dirty="0" err="1">
                <a:solidFill>
                  <a:srgbClr val="000099"/>
                </a:solidFill>
                <a:latin typeface="Helvetica" panose="020B0604020202020204" pitchFamily="34" charset="0"/>
                <a:cs typeface="Helvetica" panose="020B0604020202020204" pitchFamily="34" charset="0"/>
                <a:sym typeface="Arial"/>
              </a:rPr>
              <a:t>Pronomes</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para</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mim</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ou</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para</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eu</a:t>
            </a:r>
            <a:r>
              <a:rPr lang="en-US" sz="2400" b="1" dirty="0">
                <a:solidFill>
                  <a:srgbClr val="000099"/>
                </a:solidFill>
                <a:latin typeface="Helvetica" panose="020B0604020202020204" pitchFamily="34" charset="0"/>
                <a:cs typeface="Helvetica" panose="020B0604020202020204" pitchFamily="34" charset="0"/>
                <a:sym typeface="Arial"/>
              </a:rPr>
              <a:t>?</a:t>
            </a: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638173" y="822477"/>
            <a:ext cx="8353425" cy="5940088"/>
          </a:xfrm>
          <a:prstGeom prst="rect">
            <a:avLst/>
          </a:prstGeom>
        </p:spPr>
        <p:txBody>
          <a:bodyPr wrap="square">
            <a:spAutoFit/>
          </a:bodyPr>
          <a:lstStyle/>
          <a:p>
            <a:r>
              <a:rPr lang="pt-BR" sz="1900" dirty="0">
                <a:latin typeface="Helvetica" pitchFamily="34" charset="0"/>
                <a:cs typeface="Helvetica" pitchFamily="34" charset="0"/>
              </a:rPr>
              <a:t>- A expressão “para mim” será empregada quando “mim” exercer a função de objeto direto. </a:t>
            </a:r>
          </a:p>
          <a:p>
            <a:r>
              <a:rPr lang="pt-BR" sz="1900" dirty="0">
                <a:latin typeface="Helvetica" pitchFamily="34" charset="0"/>
                <a:cs typeface="Helvetica" pitchFamily="34" charset="0"/>
              </a:rPr>
              <a:t>- A expressão “para eu” deve ser usada quando “eu” assumir a função de sujeito. </a:t>
            </a:r>
          </a:p>
          <a:p>
            <a:pPr marL="342900" indent="-342900">
              <a:buFontTx/>
              <a:buChar char="-"/>
            </a:pPr>
            <a:endParaRPr lang="pt-BR" sz="1900" dirty="0">
              <a:latin typeface="Helvetica" pitchFamily="34" charset="0"/>
              <a:cs typeface="Helvetica" pitchFamily="34" charset="0"/>
            </a:endParaRPr>
          </a:p>
          <a:p>
            <a:r>
              <a:rPr lang="pt-BR" sz="1900" b="1" dirty="0">
                <a:latin typeface="Helvetica" pitchFamily="34" charset="0"/>
                <a:cs typeface="Helvetica" pitchFamily="34" charset="0"/>
              </a:rPr>
              <a:t>“Para mim”:</a:t>
            </a:r>
            <a:endParaRPr lang="pt-BR" sz="1900" dirty="0">
              <a:latin typeface="Helvetica" pitchFamily="34" charset="0"/>
              <a:cs typeface="Helvetica" pitchFamily="34" charset="0"/>
            </a:endParaRPr>
          </a:p>
          <a:p>
            <a:r>
              <a:rPr lang="pt-BR" sz="1900" dirty="0">
                <a:latin typeface="Helvetica" pitchFamily="34" charset="0"/>
                <a:cs typeface="Helvetica" pitchFamily="34" charset="0"/>
              </a:rPr>
              <a:t>Você pode comprar o ingresso para </a:t>
            </a:r>
            <a:r>
              <a:rPr lang="pt-BR" sz="1900" b="1" dirty="0">
                <a:latin typeface="Helvetica" pitchFamily="34" charset="0"/>
                <a:cs typeface="Helvetica" pitchFamily="34" charset="0"/>
              </a:rPr>
              <a:t>mim</a:t>
            </a:r>
            <a:r>
              <a:rPr lang="pt-BR" sz="1900" dirty="0">
                <a:latin typeface="Helvetica" pitchFamily="34" charset="0"/>
                <a:cs typeface="Helvetica" pitchFamily="34" charset="0"/>
              </a:rPr>
              <a:t>? (fim de frase)</a:t>
            </a:r>
          </a:p>
          <a:p>
            <a:r>
              <a:rPr lang="pt-BR" sz="1900" dirty="0">
                <a:latin typeface="Helvetica" pitchFamily="34" charset="0"/>
                <a:cs typeface="Helvetica" pitchFamily="34" charset="0"/>
              </a:rPr>
              <a:t>Aquele convite é para </a:t>
            </a:r>
            <a:r>
              <a:rPr lang="pt-BR" sz="1900" b="1" dirty="0">
                <a:latin typeface="Helvetica" pitchFamily="34" charset="0"/>
                <a:cs typeface="Helvetica" pitchFamily="34" charset="0"/>
              </a:rPr>
              <a:t>mim</a:t>
            </a:r>
            <a:r>
              <a:rPr lang="pt-BR" sz="1900" dirty="0">
                <a:latin typeface="Helvetica" pitchFamily="34" charset="0"/>
                <a:cs typeface="Helvetica" pitchFamily="34" charset="0"/>
              </a:rPr>
              <a:t>, não para você. (antes de vírgula)  </a:t>
            </a:r>
            <a:br>
              <a:rPr lang="pt-BR" sz="1900" dirty="0">
                <a:latin typeface="Helvetica" pitchFamily="34" charset="0"/>
                <a:cs typeface="Helvetica" pitchFamily="34" charset="0"/>
              </a:rPr>
            </a:br>
            <a:r>
              <a:rPr lang="pt-BR" sz="1900" dirty="0">
                <a:latin typeface="Helvetica" pitchFamily="34" charset="0"/>
                <a:cs typeface="Helvetica" pitchFamily="34" charset="0"/>
              </a:rPr>
              <a:t>Entre </a:t>
            </a:r>
            <a:r>
              <a:rPr lang="pt-BR" sz="1900" b="1" dirty="0">
                <a:latin typeface="Helvetica" pitchFamily="34" charset="0"/>
                <a:cs typeface="Helvetica" pitchFamily="34" charset="0"/>
              </a:rPr>
              <a:t>mim</a:t>
            </a:r>
            <a:r>
              <a:rPr lang="pt-BR" sz="1900" dirty="0">
                <a:latin typeface="Helvetica" pitchFamily="34" charset="0"/>
                <a:cs typeface="Helvetica" pitchFamily="34" charset="0"/>
              </a:rPr>
              <a:t> e você há uma grande amizade. (com preposição)</a:t>
            </a:r>
          </a:p>
          <a:p>
            <a:r>
              <a:rPr lang="pt-BR" sz="1900" b="1" dirty="0">
                <a:latin typeface="Helvetica" pitchFamily="34" charset="0"/>
                <a:cs typeface="Helvetica" pitchFamily="34" charset="0"/>
              </a:rPr>
              <a:t>Dica:</a:t>
            </a:r>
            <a:r>
              <a:rPr lang="pt-BR" sz="1900" dirty="0">
                <a:latin typeface="Helvetica" pitchFamily="34" charset="0"/>
                <a:cs typeface="Helvetica" pitchFamily="34" charset="0"/>
              </a:rPr>
              <a:t> “Mim”, é um pronome pessoal oblíquo tônico e deve vir antes de uma preposição (palavra invariável que serve para ligar termos ou orações. Exemplos: a, ante, após, até, com, contra, de, desde, em, entre, para, perante, por (per), sem, sob e sobre).</a:t>
            </a:r>
            <a:endParaRPr kumimoji="0" lang="pt-BR" altLang="pt-BR" sz="1900" b="0" i="0" u="none" strike="noStrike" cap="none" normalizeH="0" baseline="0" dirty="0">
              <a:ln>
                <a:noFill/>
              </a:ln>
              <a:solidFill>
                <a:srgbClr val="000000"/>
              </a:solidFill>
              <a:effectLst/>
              <a:latin typeface="Helvetica" pitchFamily="34" charset="0"/>
              <a:cs typeface="Helvetica" pitchFamily="34" charset="0"/>
            </a:endParaRPr>
          </a:p>
          <a:p>
            <a:endParaRPr lang="pt-BR" sz="1900" dirty="0">
              <a:latin typeface="Helvetica" pitchFamily="34" charset="0"/>
              <a:cs typeface="Helvetica" pitchFamily="34" charset="0"/>
            </a:endParaRPr>
          </a:p>
          <a:p>
            <a:r>
              <a:rPr lang="pt-BR" sz="1900" b="1" dirty="0">
                <a:latin typeface="Helvetica" pitchFamily="34" charset="0"/>
                <a:cs typeface="Helvetica" pitchFamily="34" charset="0"/>
              </a:rPr>
              <a:t>“Para eu”:</a:t>
            </a:r>
            <a:endParaRPr lang="pt-BR" sz="1900" dirty="0">
              <a:latin typeface="Helvetica" pitchFamily="34" charset="0"/>
              <a:cs typeface="Helvetica" pitchFamily="34" charset="0"/>
            </a:endParaRPr>
          </a:p>
          <a:p>
            <a:r>
              <a:rPr lang="pt-BR" sz="1900" dirty="0">
                <a:latin typeface="Helvetica" pitchFamily="34" charset="0"/>
                <a:cs typeface="Helvetica" pitchFamily="34" charset="0"/>
              </a:rPr>
              <a:t>Preciso de férias para </a:t>
            </a:r>
            <a:r>
              <a:rPr lang="pt-BR" sz="1900" b="1" dirty="0">
                <a:latin typeface="Helvetica" pitchFamily="34" charset="0"/>
                <a:cs typeface="Helvetica" pitchFamily="34" charset="0"/>
              </a:rPr>
              <a:t>eu </a:t>
            </a:r>
            <a:r>
              <a:rPr lang="pt-BR" sz="1900" dirty="0">
                <a:latin typeface="Helvetica" pitchFamily="34" charset="0"/>
                <a:cs typeface="Helvetica" pitchFamily="34" charset="0"/>
              </a:rPr>
              <a:t>descansar. </a:t>
            </a:r>
            <a:br>
              <a:rPr lang="pt-BR" sz="1900" dirty="0">
                <a:latin typeface="Helvetica" pitchFamily="34" charset="0"/>
                <a:cs typeface="Helvetica" pitchFamily="34" charset="0"/>
              </a:rPr>
            </a:br>
            <a:r>
              <a:rPr lang="pt-BR" sz="1900" dirty="0">
                <a:latin typeface="Helvetica" pitchFamily="34" charset="0"/>
                <a:cs typeface="Helvetica" pitchFamily="34" charset="0"/>
              </a:rPr>
              <a:t>Faltam quinze dias para </a:t>
            </a:r>
            <a:r>
              <a:rPr lang="pt-BR" sz="1900" b="1" dirty="0">
                <a:latin typeface="Helvetica" pitchFamily="34" charset="0"/>
                <a:cs typeface="Helvetica" pitchFamily="34" charset="0"/>
              </a:rPr>
              <a:t>eu </a:t>
            </a:r>
            <a:r>
              <a:rPr lang="pt-BR" sz="1900" dirty="0">
                <a:latin typeface="Helvetica" pitchFamily="34" charset="0"/>
                <a:cs typeface="Helvetica" pitchFamily="34" charset="0"/>
              </a:rPr>
              <a:t>correr a maratona. </a:t>
            </a:r>
            <a:br>
              <a:rPr lang="pt-BR" sz="1900" dirty="0">
                <a:latin typeface="Helvetica" pitchFamily="34" charset="0"/>
                <a:cs typeface="Helvetica" pitchFamily="34" charset="0"/>
              </a:rPr>
            </a:br>
            <a:r>
              <a:rPr lang="pt-BR" sz="1900" b="1" dirty="0">
                <a:latin typeface="Helvetica" pitchFamily="34" charset="0"/>
                <a:cs typeface="Helvetica" pitchFamily="34" charset="0"/>
              </a:rPr>
              <a:t>Dica:</a:t>
            </a:r>
            <a:r>
              <a:rPr lang="pt-BR" sz="1900" dirty="0">
                <a:latin typeface="Helvetica" pitchFamily="34" charset="0"/>
                <a:cs typeface="Helvetica" pitchFamily="34" charset="0"/>
              </a:rPr>
              <a:t> “Para eu” deve ser utilizado sempre que o sujeito for seguido de um verbo no infinitivo (ar, </a:t>
            </a:r>
            <a:r>
              <a:rPr lang="pt-BR" sz="1900" dirty="0" err="1">
                <a:latin typeface="Helvetica" pitchFamily="34" charset="0"/>
                <a:cs typeface="Helvetica" pitchFamily="34" charset="0"/>
              </a:rPr>
              <a:t>er</a:t>
            </a:r>
            <a:r>
              <a:rPr lang="pt-BR" sz="1900" dirty="0">
                <a:latin typeface="Helvetica" pitchFamily="34" charset="0"/>
                <a:cs typeface="Helvetica" pitchFamily="34" charset="0"/>
              </a:rPr>
              <a:t>, ir, </a:t>
            </a:r>
            <a:r>
              <a:rPr lang="pt-BR" sz="1900" dirty="0" err="1">
                <a:latin typeface="Helvetica" pitchFamily="34" charset="0"/>
                <a:cs typeface="Helvetica" pitchFamily="34" charset="0"/>
              </a:rPr>
              <a:t>ôr</a:t>
            </a:r>
            <a:r>
              <a:rPr lang="pt-BR" sz="1900" dirty="0">
                <a:latin typeface="Helvetica" pitchFamily="34" charset="0"/>
                <a:cs typeface="Helvetica" pitchFamily="34" charset="0"/>
              </a:rPr>
              <a:t>) que indique uma ação.</a:t>
            </a:r>
          </a:p>
          <a:p>
            <a:endParaRPr lang="pt-BR" sz="1900"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2196263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31073" y="1873936"/>
            <a:ext cx="8530045" cy="2677656"/>
          </a:xfrm>
          <a:prstGeom prst="rect">
            <a:avLst/>
          </a:prstGeom>
        </p:spPr>
        <p:txBody>
          <a:bodyPr wrap="square">
            <a:spAutoFit/>
          </a:bodyPr>
          <a:lstStyle/>
          <a:p>
            <a:r>
              <a:rPr lang="pt-BR" sz="2400" b="1" dirty="0"/>
              <a:t>Ao invés</a:t>
            </a:r>
            <a:r>
              <a:rPr lang="pt-BR" sz="2400" dirty="0"/>
              <a:t> de protestar seu nome, conceder-lhe-ei uma nova chance. O termo “</a:t>
            </a:r>
            <a:r>
              <a:rPr lang="pt-BR" sz="2400" b="1" dirty="0"/>
              <a:t>invés</a:t>
            </a:r>
            <a:r>
              <a:rPr lang="pt-BR" sz="2400" dirty="0"/>
              <a:t>” é substantivo e variante de “inverso” e significa “lado oposto”, “avesso". </a:t>
            </a:r>
          </a:p>
          <a:p>
            <a:endParaRPr lang="pt-BR" sz="2400" dirty="0"/>
          </a:p>
          <a:p>
            <a:r>
              <a:rPr lang="pt-BR" sz="2400" dirty="0"/>
              <a:t>Já a expressão “em </a:t>
            </a:r>
            <a:r>
              <a:rPr lang="pt-BR" sz="2400" b="1" dirty="0"/>
              <a:t>vez</a:t>
            </a:r>
            <a:r>
              <a:rPr lang="pt-BR" sz="2400" dirty="0"/>
              <a:t> de” é mais empregada com o significado de “em lugar de”, porém, pode significar “</a:t>
            </a:r>
            <a:r>
              <a:rPr lang="pt-BR" sz="2400" b="1" dirty="0"/>
              <a:t>ao invés</a:t>
            </a:r>
            <a:r>
              <a:rPr lang="pt-BR" sz="2400" dirty="0"/>
              <a:t> de”, “ao contrário de”</a:t>
            </a:r>
          </a:p>
        </p:txBody>
      </p:sp>
      <p:sp>
        <p:nvSpPr>
          <p:cNvPr id="3" name="CaixaDeTexto 2"/>
          <p:cNvSpPr txBox="1"/>
          <p:nvPr/>
        </p:nvSpPr>
        <p:spPr>
          <a:xfrm>
            <a:off x="7774651" y="6545034"/>
            <a:ext cx="1369349" cy="276999"/>
          </a:xfrm>
          <a:prstGeom prst="rect">
            <a:avLst/>
          </a:prstGeom>
          <a:noFill/>
        </p:spPr>
        <p:txBody>
          <a:bodyPr wrap="none" rtlCol="0">
            <a:spAutoFit/>
          </a:bodyPr>
          <a:lstStyle/>
          <a:p>
            <a:r>
              <a:rPr lang="pt-BR" sz="1200" dirty="0">
                <a:solidFill>
                  <a:schemeClr val="bg1"/>
                </a:solidFill>
              </a:rPr>
              <a:t>Profa. Aurora Seles</a:t>
            </a:r>
          </a:p>
        </p:txBody>
      </p:sp>
    </p:spTree>
    <p:extLst>
      <p:ext uri="{BB962C8B-B14F-4D97-AF65-F5344CB8AC3E}">
        <p14:creationId xmlns:p14="http://schemas.microsoft.com/office/powerpoint/2010/main" val="977421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55638" y="1176805"/>
            <a:ext cx="8208963"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400" b="1" dirty="0">
                <a:solidFill>
                  <a:schemeClr val="accent6">
                    <a:lumMod val="75000"/>
                  </a:schemeClr>
                </a:solidFill>
                <a:latin typeface="Helvetica" panose="020B0604020202020204" pitchFamily="34" charset="0"/>
                <a:ea typeface="+mn-ea"/>
                <a:cs typeface="Helvetica" panose="020B0604020202020204" pitchFamily="34" charset="0"/>
              </a:rPr>
              <a:t>Aspas:</a:t>
            </a:r>
            <a:br>
              <a:rPr lang="pt-BR" altLang="pt-BR" sz="2400" dirty="0">
                <a:solidFill>
                  <a:srgbClr val="000099"/>
                </a:solidFill>
                <a:latin typeface="+mj-lt"/>
                <a:ea typeface="MS PGothic" panose="020B0600070205080204" pitchFamily="34" charset="-128"/>
              </a:rPr>
            </a:br>
            <a:endParaRPr lang="pt-BR" altLang="pt-BR" sz="2400" dirty="0">
              <a:solidFill>
                <a:srgbClr val="000099"/>
              </a:solidFill>
              <a:latin typeface="+mj-lt"/>
              <a:ea typeface="MS PGothic" panose="020B0600070205080204" pitchFamily="34" charset="-128"/>
            </a:endParaRPr>
          </a:p>
          <a:p>
            <a:pPr algn="ctr" eaLnBrk="1" hangingPunct="1">
              <a:spcBef>
                <a:spcPct val="0"/>
              </a:spcBef>
              <a:buClrTx/>
              <a:buSzTx/>
              <a:buFontTx/>
              <a:buNone/>
              <a:defRPr/>
            </a:pPr>
            <a:endParaRPr lang="pt-BR" altLang="pt-BR" sz="2000" i="1" dirty="0">
              <a:solidFill>
                <a:srgbClr val="0033CC"/>
              </a:solidFill>
            </a:endParaRPr>
          </a:p>
          <a:p>
            <a:pPr algn="ctr" eaLnBrk="1" hangingPunct="1">
              <a:spcBef>
                <a:spcPct val="0"/>
              </a:spcBef>
              <a:buClrTx/>
              <a:buSzTx/>
              <a:buFontTx/>
              <a:buNone/>
              <a:defRPr/>
            </a:pPr>
            <a:endParaRPr lang="pt-BR" altLang="pt-BR" sz="2000" b="1" dirty="0">
              <a:solidFill>
                <a:srgbClr val="000000"/>
              </a:solidFill>
            </a:endParaRPr>
          </a:p>
        </p:txBody>
      </p:sp>
      <p:sp>
        <p:nvSpPr>
          <p:cNvPr id="93187" name="Retângulo 1"/>
          <p:cNvSpPr>
            <a:spLocks noChangeArrowheads="1"/>
          </p:cNvSpPr>
          <p:nvPr/>
        </p:nvSpPr>
        <p:spPr bwMode="auto">
          <a:xfrm>
            <a:off x="655638" y="1714873"/>
            <a:ext cx="8488362"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b="1" dirty="0">
                <a:solidFill>
                  <a:srgbClr val="000000"/>
                </a:solidFill>
                <a:latin typeface="Helvetica" panose="020B0604020202020204" pitchFamily="34" charset="0"/>
                <a:cs typeface="Helvetica" panose="020B0604020202020204" pitchFamily="34" charset="0"/>
              </a:rPr>
              <a:t>Simples</a:t>
            </a:r>
            <a:r>
              <a:rPr lang="pt-BR" altLang="pt-BR" sz="2000" dirty="0">
                <a:solidFill>
                  <a:srgbClr val="000000"/>
                </a:solidFill>
                <a:latin typeface="Helvetica" panose="020B0604020202020204" pitchFamily="34" charset="0"/>
                <a:cs typeface="Helvetica" panose="020B0604020202020204" pitchFamily="34" charset="0"/>
              </a:rPr>
              <a:t>: feita com o sinal do apóstrofo (‘) = sinal de vírgula alceada pra indicar supressão de vogal; e </a:t>
            </a:r>
            <a:r>
              <a:rPr lang="pt-BR" altLang="pt-BR" sz="2000" b="1" dirty="0">
                <a:solidFill>
                  <a:srgbClr val="000000"/>
                </a:solidFill>
                <a:latin typeface="Helvetica" panose="020B0604020202020204" pitchFamily="34" charset="0"/>
                <a:cs typeface="Helvetica" panose="020B0604020202020204" pitchFamily="34" charset="0"/>
              </a:rPr>
              <a:t>Duplas:</a:t>
            </a:r>
            <a:r>
              <a:rPr lang="pt-BR" altLang="pt-BR" sz="2000" dirty="0">
                <a:solidFill>
                  <a:srgbClr val="000000"/>
                </a:solidFill>
                <a:latin typeface="Helvetica" panose="020B0604020202020204" pitchFamily="34" charset="0"/>
                <a:cs typeface="Helvetica" panose="020B0604020202020204" pitchFamily="34" charset="0"/>
              </a:rPr>
              <a:t> (“)</a:t>
            </a:r>
          </a:p>
          <a:p>
            <a:pPr eaLnBrk="1" hangingPunct="1">
              <a:spcBef>
                <a:spcPct val="0"/>
              </a:spcBef>
              <a:buClrTx/>
              <a:buSzTx/>
              <a:buFontTx/>
              <a:buNone/>
            </a:pPr>
            <a:r>
              <a:rPr lang="pt-BR" altLang="pt-BR" sz="2000" b="1" dirty="0">
                <a:solidFill>
                  <a:srgbClr val="000000"/>
                </a:solidFill>
                <a:latin typeface="Helvetica" panose="020B0604020202020204" pitchFamily="34" charset="0"/>
                <a:cs typeface="Helvetica" panose="020B0604020202020204" pitchFamily="34" charset="0"/>
              </a:rPr>
              <a:t>Quando se aplicam as aspas</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1. Em transcrições ou citações:</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O político Maurício Cardoso disse certa vez: “Uma hipótese é uma coisa que é e não é, mas que a gente gostaria que fosse só para ver como ela é, caso fosse”. (Maurício Cardoso)</a:t>
            </a:r>
          </a:p>
          <a:p>
            <a:pPr eaLnBrk="1" hangingPunct="1">
              <a:spcBef>
                <a:spcPct val="0"/>
              </a:spcBef>
              <a:buClrTx/>
              <a:buSzTx/>
              <a:buFontTx/>
              <a:buNone/>
            </a:pPr>
            <a:r>
              <a:rPr lang="pt-BR" altLang="pt-BR" sz="2000" dirty="0">
                <a:solidFill>
                  <a:srgbClr val="FF0000"/>
                </a:solidFill>
                <a:latin typeface="Helvetica" panose="020B0604020202020204" pitchFamily="34" charset="0"/>
                <a:cs typeface="Helvetica" panose="020B0604020202020204" pitchFamily="34" charset="0"/>
              </a:rPr>
              <a:t>O ponto final vai </a:t>
            </a:r>
            <a:r>
              <a:rPr lang="pt-BR" altLang="pt-BR" sz="2000" u="sng" dirty="0">
                <a:solidFill>
                  <a:srgbClr val="FF0000"/>
                </a:solidFill>
                <a:latin typeface="Helvetica" panose="020B0604020202020204" pitchFamily="34" charset="0"/>
                <a:cs typeface="Helvetica" panose="020B0604020202020204" pitchFamily="34" charset="0"/>
              </a:rPr>
              <a:t>após as aspas</a:t>
            </a:r>
            <a:r>
              <a:rPr lang="pt-BR" altLang="pt-BR" sz="2000" dirty="0">
                <a:solidFill>
                  <a:srgbClr val="FF0000"/>
                </a:solidFill>
                <a:latin typeface="Helvetica" panose="020B0604020202020204" pitchFamily="34" charset="0"/>
                <a:cs typeface="Helvetica" panose="020B0604020202020204" pitchFamily="34" charset="0"/>
              </a:rPr>
              <a:t>, encerrando o período.</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Já no exemplo:</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“A diferença que existe entre convicção e preconceito está em que podemos discorrer sobre uma convicção sem nos zangarmos.”</a:t>
            </a:r>
          </a:p>
          <a:p>
            <a:pPr eaLnBrk="1" hangingPunct="1">
              <a:spcBef>
                <a:spcPct val="0"/>
              </a:spcBef>
              <a:buClrTx/>
              <a:buSzTx/>
              <a:buFontTx/>
              <a:buNone/>
            </a:pPr>
            <a:r>
              <a:rPr lang="pt-BR" altLang="pt-BR" sz="2000" dirty="0">
                <a:solidFill>
                  <a:srgbClr val="FF0000"/>
                </a:solidFill>
                <a:latin typeface="Helvetica" panose="020B0604020202020204" pitchFamily="34" charset="0"/>
                <a:cs typeface="Helvetica" panose="020B0604020202020204" pitchFamily="34" charset="0"/>
              </a:rPr>
              <a:t>O ponto final está compreendido pelas aspas, portanto vai </a:t>
            </a:r>
            <a:r>
              <a:rPr lang="pt-BR" altLang="pt-BR" sz="2000" u="sng" dirty="0">
                <a:solidFill>
                  <a:srgbClr val="FF0000"/>
                </a:solidFill>
                <a:latin typeface="Helvetica" panose="020B0604020202020204" pitchFamily="34" charset="0"/>
                <a:cs typeface="Helvetica" panose="020B0604020202020204" pitchFamily="34" charset="0"/>
              </a:rPr>
              <a:t>antes delas</a:t>
            </a:r>
            <a:r>
              <a:rPr lang="pt-BR" altLang="pt-BR" sz="2000" dirty="0">
                <a:solidFill>
                  <a:srgbClr val="FF0000"/>
                </a:solidFill>
                <a:latin typeface="Helvetica" panose="020B0604020202020204" pitchFamily="34" charset="0"/>
                <a:cs typeface="Helvetica" panose="020B0604020202020204" pitchFamily="34" charset="0"/>
              </a:rPr>
              <a:t>. Igual orientação vale para os parênteses.</a:t>
            </a: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Em textos digitados, o itálico ou negrito substitui as aspas.</a:t>
            </a:r>
            <a:endParaRPr lang="pt-BR" altLang="pt-BR" sz="1200" dirty="0">
              <a:solidFill>
                <a:srgbClr val="0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8195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tângulo 1"/>
          <p:cNvSpPr>
            <a:spLocks noChangeArrowheads="1"/>
          </p:cNvSpPr>
          <p:nvPr/>
        </p:nvSpPr>
        <p:spPr bwMode="auto">
          <a:xfrm>
            <a:off x="718017" y="1382993"/>
            <a:ext cx="853598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ts val="2038"/>
              </a:lnSpc>
              <a:spcBef>
                <a:spcPct val="0"/>
              </a:spcBef>
              <a:spcAft>
                <a:spcPts val="375"/>
              </a:spcAft>
              <a:buClrTx/>
              <a:buSzTx/>
              <a:buFontTx/>
              <a:buNone/>
              <a:defRPr/>
            </a:pPr>
            <a:r>
              <a:rPr lang="pt-BR" altLang="pt-BR" sz="2400" b="1" dirty="0">
                <a:solidFill>
                  <a:schemeClr val="accent6">
                    <a:lumMod val="75000"/>
                  </a:schemeClr>
                </a:solidFill>
                <a:latin typeface="Helvetica" panose="020B0604020202020204" pitchFamily="34" charset="0"/>
                <a:ea typeface="+mn-ea"/>
                <a:cs typeface="Helvetica" panose="020B0604020202020204" pitchFamily="34" charset="0"/>
              </a:rPr>
              <a:t>Apóstrofo</a:t>
            </a:r>
          </a:p>
          <a:p>
            <a:pPr eaLnBrk="1" hangingPunct="1">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O </a:t>
            </a:r>
            <a:r>
              <a:rPr lang="pt-BR" altLang="pt-BR" sz="2000" b="1" dirty="0">
                <a:solidFill>
                  <a:srgbClr val="000000"/>
                </a:solidFill>
                <a:latin typeface="Helvetica" panose="020B0604020202020204" pitchFamily="34" charset="0"/>
                <a:cs typeface="Helvetica" panose="020B0604020202020204" pitchFamily="34" charset="0"/>
              </a:rPr>
              <a:t>apóstrofo</a:t>
            </a:r>
            <a:r>
              <a:rPr lang="pt-BR" altLang="pt-BR" sz="2000" dirty="0">
                <a:solidFill>
                  <a:srgbClr val="000000"/>
                </a:solidFill>
                <a:latin typeface="Helvetica" panose="020B0604020202020204" pitchFamily="34" charset="0"/>
                <a:cs typeface="Helvetica" panose="020B0604020202020204" pitchFamily="34" charset="0"/>
              </a:rPr>
              <a:t> ( </a:t>
            </a:r>
            <a:r>
              <a:rPr lang="pt-BR" altLang="pt-BR" sz="2000" b="1" dirty="0">
                <a:solidFill>
                  <a:srgbClr val="000000"/>
                </a:solidFill>
                <a:latin typeface="Helvetica" panose="020B0604020202020204" pitchFamily="34" charset="0"/>
                <a:cs typeface="Helvetica" panose="020B0604020202020204" pitchFamily="34" charset="0"/>
              </a:rPr>
              <a:t>’</a:t>
            </a:r>
            <a:r>
              <a:rPr lang="pt-BR" altLang="pt-BR" sz="2000" dirty="0">
                <a:solidFill>
                  <a:srgbClr val="000000"/>
                </a:solidFill>
                <a:latin typeface="Helvetica" panose="020B0604020202020204" pitchFamily="34" charset="0"/>
                <a:cs typeface="Helvetica" panose="020B0604020202020204" pitchFamily="34" charset="0"/>
              </a:rPr>
              <a:t> ) é um sinal de pontuação que tem como função indicar a supressão de letras numa palavra, como </a:t>
            </a:r>
            <a:r>
              <a:rPr lang="pt-BR" altLang="pt-BR" sz="2000" i="1" dirty="0">
                <a:solidFill>
                  <a:srgbClr val="000000"/>
                </a:solidFill>
                <a:latin typeface="Helvetica" panose="020B0604020202020204" pitchFamily="34" charset="0"/>
                <a:cs typeface="Helvetica" panose="020B0604020202020204" pitchFamily="34" charset="0"/>
              </a:rPr>
              <a:t>cobra-d’água</a:t>
            </a:r>
            <a:r>
              <a:rPr lang="pt-BR" altLang="pt-BR" sz="2000" dirty="0">
                <a:solidFill>
                  <a:srgbClr val="000000"/>
                </a:solidFill>
                <a:latin typeface="Helvetica" panose="020B0604020202020204" pitchFamily="34" charset="0"/>
                <a:cs typeface="Helvetica" panose="020B0604020202020204" pitchFamily="34" charset="0"/>
              </a:rPr>
              <a:t> (para </a:t>
            </a:r>
            <a:r>
              <a:rPr lang="pt-BR" altLang="pt-BR" sz="2000" i="1" dirty="0">
                <a:solidFill>
                  <a:srgbClr val="000000"/>
                </a:solidFill>
                <a:latin typeface="Helvetica" panose="020B0604020202020204" pitchFamily="34" charset="0"/>
                <a:cs typeface="Helvetica" panose="020B0604020202020204" pitchFamily="34" charset="0"/>
              </a:rPr>
              <a:t>cobra de água</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i="1" dirty="0">
                <a:solidFill>
                  <a:srgbClr val="000000"/>
                </a:solidFill>
                <a:latin typeface="Helvetica" panose="020B0604020202020204" pitchFamily="34" charset="0"/>
                <a:cs typeface="Helvetica" panose="020B0604020202020204" pitchFamily="34" charset="0"/>
              </a:rPr>
              <a:t>pingo d’água</a:t>
            </a:r>
            <a:r>
              <a:rPr lang="pt-BR" altLang="pt-BR" sz="2000" dirty="0">
                <a:solidFill>
                  <a:srgbClr val="000000"/>
                </a:solidFill>
                <a:latin typeface="Helvetica" panose="020B0604020202020204" pitchFamily="34" charset="0"/>
                <a:cs typeface="Helvetica" panose="020B0604020202020204" pitchFamily="34" charset="0"/>
              </a:rPr>
              <a:t> (para </a:t>
            </a:r>
            <a:r>
              <a:rPr lang="pt-BR" altLang="pt-BR" sz="2000" i="1" dirty="0">
                <a:solidFill>
                  <a:srgbClr val="000000"/>
                </a:solidFill>
                <a:latin typeface="Helvetica" panose="020B0604020202020204" pitchFamily="34" charset="0"/>
                <a:cs typeface="Helvetica" panose="020B0604020202020204" pitchFamily="34" charset="0"/>
              </a:rPr>
              <a:t>pingo de água</a:t>
            </a:r>
            <a:r>
              <a:rPr lang="pt-BR" altLang="pt-BR" sz="2000" dirty="0">
                <a:solidFill>
                  <a:srgbClr val="000000"/>
                </a:solidFill>
                <a:latin typeface="Helvetica" panose="020B0604020202020204" pitchFamily="34" charset="0"/>
                <a:cs typeface="Helvetica" panose="020B0604020202020204" pitchFamily="34" charset="0"/>
              </a:rPr>
              <a:t>), </a:t>
            </a:r>
            <a:r>
              <a:rPr lang="pt-BR" altLang="pt-BR" sz="2000" i="1" dirty="0">
                <a:solidFill>
                  <a:srgbClr val="000000"/>
                </a:solidFill>
                <a:latin typeface="Helvetica" panose="020B0604020202020204" pitchFamily="34" charset="0"/>
                <a:cs typeface="Helvetica" panose="020B0604020202020204" pitchFamily="34" charset="0"/>
              </a:rPr>
              <a:t>Vozes d’África</a:t>
            </a:r>
            <a:r>
              <a:rPr lang="pt-BR" altLang="pt-BR" sz="2000" dirty="0">
                <a:solidFill>
                  <a:srgbClr val="000000"/>
                </a:solidFill>
                <a:latin typeface="Helvetica" panose="020B0604020202020204" pitchFamily="34" charset="0"/>
                <a:cs typeface="Helvetica" panose="020B0604020202020204" pitchFamily="34" charset="0"/>
              </a:rPr>
              <a:t> ou Santa Bárbara d’Oeste. A esta supressão dá-se o nome de elisão.</a:t>
            </a:r>
          </a:p>
          <a:p>
            <a:pPr eaLnBrk="1" hangingPunct="1">
              <a:spcBef>
                <a:spcPct val="0"/>
              </a:spcBef>
              <a:buClrTx/>
              <a:buSzTx/>
              <a:buFontTx/>
              <a:buNone/>
              <a:defRPr/>
            </a:pPr>
            <a:r>
              <a:rPr lang="pt-BR" altLang="pt-BR" sz="2000" b="1" dirty="0">
                <a:solidFill>
                  <a:srgbClr val="000000"/>
                </a:solidFill>
                <a:latin typeface="Helvetica" panose="020B0604020202020204" pitchFamily="34" charset="0"/>
                <a:cs typeface="Helvetica" panose="020B0604020202020204" pitchFamily="34" charset="0"/>
              </a:rPr>
              <a:t>O uso deste sinal gráfico pode:</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Indicar a supressão de uma vogal nos versos, por exigências métricas. Ocorre principalmente entre poetas portugueses.</a:t>
            </a:r>
          </a:p>
          <a:p>
            <a:pPr eaLnBrk="1" hangingPunct="1">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Exemplos: </a:t>
            </a:r>
            <a:r>
              <a:rPr lang="pt-BR" altLang="pt-BR" sz="2000" dirty="0" err="1">
                <a:solidFill>
                  <a:srgbClr val="000000"/>
                </a:solidFill>
                <a:latin typeface="Helvetica" panose="020B0604020202020204" pitchFamily="34" charset="0"/>
                <a:cs typeface="Helvetica" panose="020B0604020202020204" pitchFamily="34" charset="0"/>
              </a:rPr>
              <a:t>minh’alma</a:t>
            </a:r>
            <a:r>
              <a:rPr lang="pt-BR" altLang="pt-BR" sz="2000" dirty="0">
                <a:solidFill>
                  <a:srgbClr val="000000"/>
                </a:solidFill>
                <a:latin typeface="Helvetica" panose="020B0604020202020204" pitchFamily="34" charset="0"/>
                <a:cs typeface="Helvetica" panose="020B0604020202020204" pitchFamily="34" charset="0"/>
              </a:rPr>
              <a:t> (minha alma) ’</a:t>
            </a:r>
            <a:r>
              <a:rPr lang="pt-BR" altLang="pt-BR" sz="2000" dirty="0" err="1">
                <a:solidFill>
                  <a:srgbClr val="000000"/>
                </a:solidFill>
                <a:latin typeface="Helvetica" panose="020B0604020202020204" pitchFamily="34" charset="0"/>
                <a:cs typeface="Helvetica" panose="020B0604020202020204" pitchFamily="34" charset="0"/>
              </a:rPr>
              <a:t>stamos</a:t>
            </a:r>
            <a:r>
              <a:rPr lang="pt-BR" altLang="pt-BR" sz="2000" dirty="0">
                <a:solidFill>
                  <a:srgbClr val="000000"/>
                </a:solidFill>
                <a:latin typeface="Helvetica" panose="020B0604020202020204" pitchFamily="34" charset="0"/>
                <a:cs typeface="Helvetica" panose="020B0604020202020204" pitchFamily="34" charset="0"/>
              </a:rPr>
              <a:t> (estamos)</a:t>
            </a:r>
          </a:p>
          <a:p>
            <a:pPr eaLnBrk="1" hangingPunct="1">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Reproduzir certas pronúncias populares.</a:t>
            </a:r>
          </a:p>
          <a:p>
            <a:pPr eaLnBrk="1" hangingPunct="1">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Exemplos: </a:t>
            </a:r>
            <a:r>
              <a:rPr lang="pt-BR" altLang="pt-BR" sz="2000" dirty="0" err="1">
                <a:solidFill>
                  <a:srgbClr val="000000"/>
                </a:solidFill>
                <a:latin typeface="Helvetica" panose="020B0604020202020204" pitchFamily="34" charset="0"/>
                <a:cs typeface="Helvetica" panose="020B0604020202020204" pitchFamily="34" charset="0"/>
              </a:rPr>
              <a:t>Olh’ele</a:t>
            </a:r>
            <a:r>
              <a:rPr lang="pt-BR" altLang="pt-BR" sz="2000" dirty="0">
                <a:solidFill>
                  <a:srgbClr val="000000"/>
                </a:solidFill>
                <a:latin typeface="Helvetica" panose="020B0604020202020204" pitchFamily="34" charset="0"/>
                <a:cs typeface="Helvetica" panose="020B0604020202020204" pitchFamily="34" charset="0"/>
              </a:rPr>
              <a:t> aí...(Guimarães Rosa) Não </a:t>
            </a:r>
            <a:r>
              <a:rPr lang="pt-BR" altLang="pt-BR" sz="2000" dirty="0" err="1">
                <a:solidFill>
                  <a:srgbClr val="000000"/>
                </a:solidFill>
                <a:latin typeface="Helvetica" panose="020B0604020202020204" pitchFamily="34" charset="0"/>
                <a:cs typeface="Helvetica" panose="020B0604020202020204" pitchFamily="34" charset="0"/>
              </a:rPr>
              <a:t>s’enxerga</a:t>
            </a:r>
            <a:r>
              <a:rPr lang="pt-BR" altLang="pt-BR" sz="2000" dirty="0">
                <a:solidFill>
                  <a:srgbClr val="000000"/>
                </a:solidFill>
                <a:latin typeface="Helvetica" panose="020B0604020202020204" pitchFamily="34" charset="0"/>
                <a:cs typeface="Helvetica" panose="020B0604020202020204" pitchFamily="34" charset="0"/>
              </a:rPr>
              <a:t>, enxerido! (Peregrino Jr.)</a:t>
            </a:r>
          </a:p>
          <a:p>
            <a:pPr eaLnBrk="1" hangingPunct="1">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Indicar a supressão da vogal da preposição </a:t>
            </a:r>
            <a:r>
              <a:rPr lang="pt-BR" altLang="pt-BR" sz="2000" b="1" u="sng" dirty="0">
                <a:solidFill>
                  <a:srgbClr val="000000"/>
                </a:solidFill>
                <a:latin typeface="Helvetica" panose="020B0604020202020204" pitchFamily="34" charset="0"/>
                <a:cs typeface="Helvetica" panose="020B0604020202020204" pitchFamily="34" charset="0"/>
              </a:rPr>
              <a:t>de</a:t>
            </a:r>
            <a:r>
              <a:rPr lang="pt-BR" altLang="pt-BR" sz="2000" dirty="0">
                <a:solidFill>
                  <a:srgbClr val="000000"/>
                </a:solidFill>
                <a:latin typeface="Helvetica" panose="020B0604020202020204" pitchFamily="34" charset="0"/>
                <a:cs typeface="Helvetica" panose="020B0604020202020204" pitchFamily="34" charset="0"/>
              </a:rPr>
              <a:t> em certas palavras compostas. Exemplos: copo d’água, estrela d’alva, caixa d'água, Ouro Preto d’Oeste</a:t>
            </a:r>
            <a:endParaRPr lang="pt-BR" altLang="pt-BR" sz="3200" dirty="0">
              <a:solidFill>
                <a:srgbClr val="0033CC"/>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39976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tângulo 1"/>
          <p:cNvSpPr>
            <a:spLocks noChangeArrowheads="1"/>
          </p:cNvSpPr>
          <p:nvPr/>
        </p:nvSpPr>
        <p:spPr bwMode="auto">
          <a:xfrm>
            <a:off x="752475" y="1401669"/>
            <a:ext cx="8391525"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400" b="1" dirty="0">
                <a:solidFill>
                  <a:schemeClr val="accent6">
                    <a:lumMod val="75000"/>
                  </a:schemeClr>
                </a:solidFill>
                <a:latin typeface="Helvetica" panose="020B0604020202020204" pitchFamily="34" charset="0"/>
                <a:ea typeface="+mn-ea"/>
                <a:cs typeface="Helvetica" panose="020B0604020202020204" pitchFamily="34" charset="0"/>
              </a:rPr>
              <a:t>Aposto</a:t>
            </a:r>
          </a:p>
          <a:p>
            <a:pPr algn="ctr" eaLnBrk="1" hangingPunct="1">
              <a:spcBef>
                <a:spcPct val="0"/>
              </a:spcBef>
              <a:buClrTx/>
              <a:buSzTx/>
              <a:buFontTx/>
              <a:buNone/>
              <a:defRPr/>
            </a:pPr>
            <a:endParaRPr lang="pt-BR" altLang="pt-BR" sz="1800" dirty="0">
              <a:solidFill>
                <a:srgbClr val="000000"/>
              </a:solidFill>
            </a:endParaRPr>
          </a:p>
          <a:p>
            <a:pPr eaLnBrk="1" hangingPunct="1">
              <a:spcBef>
                <a:spcPct val="0"/>
              </a:spcBef>
              <a:buClrTx/>
              <a:buSzTx/>
              <a:buFontTx/>
              <a:buNone/>
              <a:defRPr/>
            </a:pPr>
            <a:r>
              <a:rPr lang="pt-BR" altLang="pt-BR" sz="2000" b="1" dirty="0">
                <a:solidFill>
                  <a:srgbClr val="000000"/>
                </a:solidFill>
                <a:latin typeface="Helvetica" panose="020B0604020202020204" pitchFamily="34" charset="0"/>
                <a:cs typeface="Helvetica" panose="020B0604020202020204" pitchFamily="34" charset="0"/>
              </a:rPr>
              <a:t>Aposto </a:t>
            </a:r>
            <a:r>
              <a:rPr lang="pt-BR" altLang="pt-BR" sz="2000" dirty="0">
                <a:solidFill>
                  <a:srgbClr val="000000"/>
                </a:solidFill>
                <a:latin typeface="Helvetica" panose="020B0604020202020204" pitchFamily="34" charset="0"/>
                <a:cs typeface="Helvetica" panose="020B0604020202020204" pitchFamily="34" charset="0"/>
              </a:rPr>
              <a:t>é um termo que se junta a outro de valor substantivo ou pronominal para explicá-lo ou especificá-lo melhor. Vem separado dos demais termos da oração por vírgula, dois-pontos ou travessão.</a:t>
            </a:r>
          </a:p>
          <a:p>
            <a:pPr eaLnBrk="1" hangingPunct="1">
              <a:spcBef>
                <a:spcPct val="0"/>
              </a:spcBef>
              <a:buClrTx/>
              <a:buSzTx/>
              <a:buFontTx/>
              <a:buNone/>
              <a:defRPr/>
            </a:pPr>
            <a:endParaRPr lang="pt-BR" altLang="pt-BR" sz="2000" b="1"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defRPr/>
            </a:pPr>
            <a:r>
              <a:rPr lang="pt-BR" altLang="pt-BR" sz="2000" b="1" dirty="0">
                <a:solidFill>
                  <a:srgbClr val="000000"/>
                </a:solidFill>
                <a:latin typeface="Helvetica" panose="020B0604020202020204" pitchFamily="34" charset="0"/>
                <a:cs typeface="Helvetica" panose="020B0604020202020204" pitchFamily="34" charset="0"/>
              </a:rPr>
              <a:t>Por Exemplo:</a:t>
            </a: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Ontem,</a:t>
            </a:r>
            <a:r>
              <a:rPr lang="pt-BR" altLang="pt-BR" sz="2000" b="1" dirty="0">
                <a:solidFill>
                  <a:srgbClr val="000000"/>
                </a:solidFill>
                <a:latin typeface="Helvetica" panose="020B0604020202020204" pitchFamily="34" charset="0"/>
                <a:cs typeface="Helvetica" panose="020B0604020202020204" pitchFamily="34" charset="0"/>
              </a:rPr>
              <a:t> segunda-feira</a:t>
            </a:r>
            <a:r>
              <a:rPr lang="pt-BR" altLang="pt-BR" sz="2000" dirty="0">
                <a:solidFill>
                  <a:srgbClr val="000000"/>
                </a:solidFill>
                <a:latin typeface="Helvetica" panose="020B0604020202020204" pitchFamily="34" charset="0"/>
                <a:cs typeface="Helvetica" panose="020B0604020202020204" pitchFamily="34" charset="0"/>
              </a:rPr>
              <a:t>, passei o dia com dor de cabeça.</a:t>
            </a:r>
          </a:p>
          <a:p>
            <a:pPr eaLnBrk="1" hangingPunct="1">
              <a:spcBef>
                <a:spcPct val="0"/>
              </a:spcBef>
              <a:buClrTx/>
              <a:buSzTx/>
              <a:buFontTx/>
              <a:buNone/>
              <a:defRPr/>
            </a:pPr>
            <a:r>
              <a:rPr lang="pt-BR" altLang="pt-BR" sz="2000" i="1" dirty="0">
                <a:solidFill>
                  <a:srgbClr val="000000"/>
                </a:solidFill>
                <a:latin typeface="Helvetica" panose="020B0604020202020204" pitchFamily="34" charset="0"/>
                <a:cs typeface="Helvetica" panose="020B0604020202020204" pitchFamily="34" charset="0"/>
              </a:rPr>
              <a:t>Segunda-feira </a:t>
            </a:r>
            <a:r>
              <a:rPr lang="pt-BR" altLang="pt-BR" sz="2000" dirty="0">
                <a:solidFill>
                  <a:srgbClr val="000000"/>
                </a:solidFill>
                <a:latin typeface="Helvetica" panose="020B0604020202020204" pitchFamily="34" charset="0"/>
                <a:cs typeface="Helvetica" panose="020B0604020202020204" pitchFamily="34" charset="0"/>
              </a:rPr>
              <a:t>é </a:t>
            </a:r>
            <a:r>
              <a:rPr lang="pt-BR" altLang="pt-BR" sz="2000" b="1" dirty="0">
                <a:solidFill>
                  <a:srgbClr val="000000"/>
                </a:solidFill>
                <a:latin typeface="Helvetica" panose="020B0604020202020204" pitchFamily="34" charset="0"/>
                <a:cs typeface="Helvetica" panose="020B0604020202020204" pitchFamily="34" charset="0"/>
              </a:rPr>
              <a:t>aposto</a:t>
            </a:r>
            <a:r>
              <a:rPr lang="pt-BR" altLang="pt-BR" sz="2000" dirty="0">
                <a:solidFill>
                  <a:srgbClr val="000000"/>
                </a:solidFill>
                <a:latin typeface="Helvetica" panose="020B0604020202020204" pitchFamily="34" charset="0"/>
                <a:cs typeface="Helvetica" panose="020B0604020202020204" pitchFamily="34" charset="0"/>
              </a:rPr>
              <a:t> do adjunto adverbial de tempo </a:t>
            </a:r>
            <a:r>
              <a:rPr lang="pt-BR" altLang="pt-BR" sz="2000" i="1" dirty="0">
                <a:solidFill>
                  <a:srgbClr val="000000"/>
                </a:solidFill>
                <a:latin typeface="Helvetica" panose="020B0604020202020204" pitchFamily="34" charset="0"/>
                <a:cs typeface="Helvetica" panose="020B0604020202020204" pitchFamily="34" charset="0"/>
              </a:rPr>
              <a:t>ontem</a:t>
            </a:r>
            <a:r>
              <a:rPr lang="pt-BR" altLang="pt-BR" sz="2000" dirty="0">
                <a:solidFill>
                  <a:srgbClr val="000000"/>
                </a:solidFill>
                <a:latin typeface="Helvetica" panose="020B0604020202020204" pitchFamily="34" charset="0"/>
                <a:cs typeface="Helvetica" panose="020B0604020202020204" pitchFamily="34" charset="0"/>
              </a:rPr>
              <a:t>. Dizemos que o aposto é sintaticamente equivalente ao termo a que se relaciona porque poderia substituí-lo. Veja:</a:t>
            </a:r>
          </a:p>
          <a:p>
            <a:pPr eaLnBrk="1" hangingPunct="1">
              <a:spcBef>
                <a:spcPct val="0"/>
              </a:spcBef>
              <a:buClrTx/>
              <a:buSzTx/>
              <a:buFontTx/>
              <a:buNone/>
              <a:defRPr/>
            </a:pPr>
            <a:r>
              <a:rPr lang="pt-BR" altLang="pt-BR" sz="2000" b="1" dirty="0">
                <a:solidFill>
                  <a:srgbClr val="000000"/>
                </a:solidFill>
                <a:latin typeface="Helvetica" panose="020B0604020202020204" pitchFamily="34" charset="0"/>
                <a:cs typeface="Helvetica" panose="020B0604020202020204" pitchFamily="34" charset="0"/>
              </a:rPr>
              <a:t>Segunda-feira</a:t>
            </a:r>
            <a:r>
              <a:rPr lang="pt-BR" altLang="pt-BR" sz="2000" dirty="0">
                <a:solidFill>
                  <a:srgbClr val="000000"/>
                </a:solidFill>
                <a:latin typeface="Helvetica" panose="020B0604020202020204" pitchFamily="34" charset="0"/>
                <a:cs typeface="Helvetica" panose="020B0604020202020204" pitchFamily="34" charset="0"/>
              </a:rPr>
              <a:t> passei o dia com dor de cabeça.</a:t>
            </a:r>
          </a:p>
          <a:p>
            <a:pPr eaLnBrk="1" hangingPunct="1">
              <a:spcBef>
                <a:spcPct val="0"/>
              </a:spcBef>
              <a:buClrTx/>
              <a:buSzTx/>
              <a:buFontTx/>
              <a:buNone/>
              <a:defRPr/>
            </a:pPr>
            <a:r>
              <a:rPr lang="pt-BR" altLang="pt-BR" sz="2000" b="1" dirty="0">
                <a:solidFill>
                  <a:srgbClr val="000000"/>
                </a:solidFill>
                <a:latin typeface="Helvetica" panose="020B0604020202020204" pitchFamily="34" charset="0"/>
                <a:cs typeface="Helvetica" panose="020B0604020202020204" pitchFamily="34" charset="0"/>
              </a:rPr>
              <a:t>Obs.:</a:t>
            </a:r>
            <a:r>
              <a:rPr lang="pt-BR" altLang="pt-BR" sz="2000" dirty="0">
                <a:solidFill>
                  <a:srgbClr val="000000"/>
                </a:solidFill>
                <a:latin typeface="Helvetica" panose="020B0604020202020204" pitchFamily="34" charset="0"/>
                <a:cs typeface="Helvetica" panose="020B0604020202020204" pitchFamily="34" charset="0"/>
              </a:rPr>
              <a:t> após a eliminação de ontem, o substantivo </a:t>
            </a:r>
            <a:r>
              <a:rPr lang="pt-BR" altLang="pt-BR" sz="2000" i="1" dirty="0">
                <a:solidFill>
                  <a:srgbClr val="000000"/>
                </a:solidFill>
                <a:latin typeface="Helvetica" panose="020B0604020202020204" pitchFamily="34" charset="0"/>
                <a:cs typeface="Helvetica" panose="020B0604020202020204" pitchFamily="34" charset="0"/>
              </a:rPr>
              <a:t>segunda-feira</a:t>
            </a:r>
            <a:r>
              <a:rPr lang="pt-BR" altLang="pt-BR" sz="2000" dirty="0">
                <a:solidFill>
                  <a:srgbClr val="000000"/>
                </a:solidFill>
                <a:latin typeface="Helvetica" panose="020B0604020202020204" pitchFamily="34" charset="0"/>
                <a:cs typeface="Helvetica" panose="020B0604020202020204" pitchFamily="34" charset="0"/>
              </a:rPr>
              <a:t> assume a função de  adjunto adverbial de tempo.</a:t>
            </a:r>
          </a:p>
        </p:txBody>
      </p:sp>
    </p:spTree>
    <p:extLst>
      <p:ext uri="{BB962C8B-B14F-4D97-AF65-F5344CB8AC3E}">
        <p14:creationId xmlns:p14="http://schemas.microsoft.com/office/powerpoint/2010/main" val="1480898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ChangeArrowheads="1"/>
          </p:cNvSpPr>
          <p:nvPr/>
        </p:nvSpPr>
        <p:spPr bwMode="auto">
          <a:xfrm>
            <a:off x="638643" y="1311275"/>
            <a:ext cx="8351837" cy="473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400" b="1" dirty="0">
                <a:solidFill>
                  <a:schemeClr val="accent6">
                    <a:lumMod val="75000"/>
                  </a:schemeClr>
                </a:solidFill>
                <a:latin typeface="Helvetica" panose="020B0604020202020204" pitchFamily="34" charset="0"/>
                <a:ea typeface="+mn-ea"/>
                <a:cs typeface="Helvetica" panose="020B0604020202020204" pitchFamily="34" charset="0"/>
              </a:rPr>
              <a:t>Plural Metafônico</a:t>
            </a:r>
          </a:p>
          <a:p>
            <a:pPr eaLnBrk="1" hangingPunct="1">
              <a:spcBef>
                <a:spcPct val="0"/>
              </a:spcBef>
              <a:buClrTx/>
              <a:buSzTx/>
              <a:buFontTx/>
              <a:buNone/>
              <a:defRPr/>
            </a:pPr>
            <a:br>
              <a:rPr lang="pt-BR" altLang="pt-BR" sz="1800" dirty="0"/>
            </a:br>
            <a:r>
              <a:rPr lang="pt-BR" altLang="pt-BR" sz="2000" dirty="0">
                <a:latin typeface="Helvetica" panose="020B0604020202020204" pitchFamily="34" charset="0"/>
                <a:cs typeface="Helvetica" panose="020B0604020202020204" pitchFamily="34" charset="0"/>
              </a:rPr>
              <a:t>- </a:t>
            </a:r>
            <a:r>
              <a:rPr lang="pt-BR" altLang="pt-BR" sz="2000" b="1" dirty="0">
                <a:latin typeface="Helvetica" panose="020B0604020202020204" pitchFamily="34" charset="0"/>
                <a:cs typeface="Helvetica" panose="020B0604020202020204" pitchFamily="34" charset="0"/>
              </a:rPr>
              <a:t>Meta lembra “mudança” e Fônico lembra “fonia”, ou seja, “Pronúncia”</a:t>
            </a:r>
            <a:endParaRPr lang="pt-BR" altLang="pt-BR" sz="2000" dirty="0">
              <a:latin typeface="Helvetica" panose="020B0604020202020204" pitchFamily="34" charset="0"/>
              <a:cs typeface="Helvetica" panose="020B0604020202020204" pitchFamily="34" charset="0"/>
            </a:endParaRPr>
          </a:p>
          <a:p>
            <a:pPr eaLnBrk="1" hangingPunct="1">
              <a:spcBef>
                <a:spcPct val="0"/>
              </a:spcBef>
              <a:buClrTx/>
              <a:buSzTx/>
              <a:buFontTx/>
              <a:buNone/>
              <a:defRPr/>
            </a:pPr>
            <a:r>
              <a:rPr lang="pt-BR" altLang="pt-BR" sz="2000" dirty="0">
                <a:latin typeface="Helvetica" panose="020B0604020202020204" pitchFamily="34" charset="0"/>
                <a:cs typeface="Helvetica" panose="020B0604020202020204" pitchFamily="34" charset="0"/>
              </a:rPr>
              <a:t>Se o plural é chamado de metafônico é porque há uma variação na forma de pronunciar o termo depois que ele se pluraliza. </a:t>
            </a:r>
          </a:p>
          <a:p>
            <a:pPr eaLnBrk="1" hangingPunct="1">
              <a:spcBef>
                <a:spcPct val="0"/>
              </a:spcBef>
              <a:buClrTx/>
              <a:buSzTx/>
              <a:buFontTx/>
              <a:buNone/>
              <a:defRPr/>
            </a:pPr>
            <a:r>
              <a:rPr lang="pt-BR" altLang="pt-BR" sz="2000" dirty="0">
                <a:latin typeface="Helvetica" panose="020B0604020202020204" pitchFamily="34" charset="0"/>
                <a:cs typeface="Helvetica" panose="020B0604020202020204" pitchFamily="34" charset="0"/>
              </a:rPr>
              <a:t>   Ex.: porco (com som fechado Ô) fica no plural com o som aberto (Ó), “porcos”, por sinal – alguns dizem que basta vermos a forma feminina da expressão: se ficar com som aberto, é porque o plural também será assim [aberto], pelo fato de o feminino de “porco” ser “porca” com o som aberto. Mas, isso é só mais um argumento para tentar justificar essa forma, pois há outros termos que não necessitam – obrigatoriamente – de que sejam </a:t>
            </a:r>
            <a:r>
              <a:rPr lang="pt-BR" altLang="pt-BR" sz="2000" dirty="0" err="1">
                <a:latin typeface="Helvetica" panose="020B0604020202020204" pitchFamily="34" charset="0"/>
                <a:cs typeface="Helvetica" panose="020B0604020202020204" pitchFamily="34" charset="0"/>
              </a:rPr>
              <a:t>feminilizados</a:t>
            </a:r>
            <a:r>
              <a:rPr lang="pt-BR" altLang="pt-BR" sz="2000" dirty="0">
                <a:latin typeface="Helvetica" panose="020B0604020202020204" pitchFamily="34" charset="0"/>
                <a:cs typeface="Helvetica" panose="020B0604020202020204" pitchFamily="34" charset="0"/>
              </a:rPr>
              <a:t> para assumirem a </a:t>
            </a:r>
            <a:r>
              <a:rPr lang="pt-BR" altLang="pt-BR" sz="2000" u="sng" dirty="0">
                <a:latin typeface="Helvetica" panose="020B0604020202020204" pitchFamily="34" charset="0"/>
                <a:cs typeface="Helvetica" panose="020B0604020202020204" pitchFamily="34" charset="0"/>
              </a:rPr>
              <a:t>metafonia.</a:t>
            </a:r>
          </a:p>
          <a:p>
            <a:pPr eaLnBrk="1" hangingPunct="1">
              <a:spcBef>
                <a:spcPct val="0"/>
              </a:spcBef>
              <a:buClrTx/>
              <a:buSzTx/>
              <a:buFontTx/>
              <a:buNone/>
              <a:defRPr/>
            </a:pPr>
            <a:endParaRPr lang="pt-BR" altLang="pt-BR" sz="2000" u="sng" dirty="0">
              <a:latin typeface="Helvetica" panose="020B0604020202020204" pitchFamily="34" charset="0"/>
              <a:cs typeface="Helvetica" panose="020B0604020202020204" pitchFamily="34" charset="0"/>
            </a:endParaRPr>
          </a:p>
          <a:p>
            <a:pPr eaLnBrk="1" hangingPunct="1">
              <a:spcBef>
                <a:spcPct val="0"/>
              </a:spcBef>
              <a:buClrTx/>
              <a:buSzTx/>
              <a:buFontTx/>
              <a:buNone/>
              <a:defRPr/>
            </a:pPr>
            <a:r>
              <a:rPr lang="pt-BR" altLang="pt-BR" sz="2000" b="1" dirty="0">
                <a:solidFill>
                  <a:srgbClr val="0000FF"/>
                </a:solidFill>
                <a:latin typeface="Helvetica" panose="020B0604020202020204" pitchFamily="34" charset="0"/>
                <a:cs typeface="Helvetica" panose="020B0604020202020204" pitchFamily="34" charset="0"/>
              </a:rPr>
              <a:t>Curiosidade</a:t>
            </a:r>
            <a:r>
              <a:rPr lang="pt-BR" altLang="pt-BR" sz="2000" b="1" dirty="0">
                <a:latin typeface="Helvetica" panose="020B0604020202020204" pitchFamily="34" charset="0"/>
                <a:cs typeface="Helvetica" panose="020B0604020202020204" pitchFamily="34" charset="0"/>
              </a:rPr>
              <a:t>: Isto só acontece com a vogal O!</a:t>
            </a:r>
            <a:endParaRPr lang="pt-BR" altLang="pt-BR" sz="2400" dirty="0">
              <a:latin typeface="Helvetica" panose="020B0604020202020204" pitchFamily="34" charset="0"/>
              <a:ea typeface="Arial Unicode MS" panose="020B0604020202020204" pitchFamily="34" charset="-128"/>
              <a:cs typeface="Helvetica" panose="020B0604020202020204" pitchFamily="34" charset="0"/>
            </a:endParaRPr>
          </a:p>
        </p:txBody>
      </p:sp>
    </p:spTree>
    <p:extLst>
      <p:ext uri="{BB962C8B-B14F-4D97-AF65-F5344CB8AC3E}">
        <p14:creationId xmlns:p14="http://schemas.microsoft.com/office/powerpoint/2010/main" val="40480307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880690" y="1383739"/>
            <a:ext cx="8351837"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rgbClr val="0033CC"/>
                </a:solidFill>
                <a:latin typeface="Arial" panose="020B0604020202020204" pitchFamily="34" charset="0"/>
                <a:ea typeface="ＭＳ Ｐゴシック" panose="020B0600070205080204" pitchFamily="34" charset="-128"/>
              </a:defRPr>
            </a:lvl1pPr>
            <a:lvl2pPr marL="742950" indent="-285750">
              <a:defRPr>
                <a:solidFill>
                  <a:srgbClr val="0033CC"/>
                </a:solidFill>
                <a:latin typeface="Arial" panose="020B0604020202020204" pitchFamily="34" charset="0"/>
                <a:ea typeface="ＭＳ Ｐゴシック" panose="020B0600070205080204" pitchFamily="34" charset="-128"/>
              </a:defRPr>
            </a:lvl2pPr>
            <a:lvl3pPr marL="1143000" indent="-228600">
              <a:defRPr>
                <a:solidFill>
                  <a:srgbClr val="0033CC"/>
                </a:solidFill>
                <a:latin typeface="Arial" panose="020B0604020202020204" pitchFamily="34" charset="0"/>
                <a:ea typeface="ＭＳ Ｐゴシック" panose="020B0600070205080204" pitchFamily="34" charset="-128"/>
              </a:defRPr>
            </a:lvl3pPr>
            <a:lvl4pPr marL="1600200" indent="-228600">
              <a:defRPr>
                <a:solidFill>
                  <a:srgbClr val="0033CC"/>
                </a:solidFill>
                <a:latin typeface="Arial" panose="020B0604020202020204" pitchFamily="34" charset="0"/>
                <a:ea typeface="ＭＳ Ｐゴシック" panose="020B0600070205080204" pitchFamily="34" charset="-128"/>
              </a:defRPr>
            </a:lvl4pPr>
            <a:lvl5pPr marL="2057400" indent="-228600">
              <a:defRPr>
                <a:solidFill>
                  <a:srgbClr val="0033CC"/>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rgbClr val="0033CC"/>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rgbClr val="0033CC"/>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rgbClr val="0033CC"/>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rgbClr val="0033CC"/>
                </a:solidFill>
                <a:latin typeface="Arial" panose="020B0604020202020204" pitchFamily="34" charset="0"/>
                <a:ea typeface="ＭＳ Ｐゴシック" panose="020B0600070205080204" pitchFamily="34" charset="-128"/>
              </a:defRPr>
            </a:lvl9pPr>
          </a:lstStyle>
          <a:p>
            <a:pPr eaLnBrk="1" hangingPunct="1">
              <a:defRPr/>
            </a:pPr>
            <a:r>
              <a:rPr lang="pt-BR" sz="2000" dirty="0">
                <a:solidFill>
                  <a:schemeClr val="tx1"/>
                </a:solidFill>
                <a:latin typeface="Helvetica" panose="020B0604020202020204" pitchFamily="34" charset="0"/>
                <a:cs typeface="Helvetica" panose="020B0604020202020204" pitchFamily="34" charset="0"/>
              </a:rPr>
              <a:t>Exemplos:</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tijolo//tijolos;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poço//poços;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porto//portos;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posto//postos;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caroço//caroços;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desporto//desportos…</a:t>
            </a:r>
          </a:p>
          <a:p>
            <a:pPr eaLnBrk="1" hangingPunct="1">
              <a:defRPr/>
            </a:pPr>
            <a:r>
              <a:rPr lang="pt-BR" sz="2000" dirty="0">
                <a:solidFill>
                  <a:schemeClr val="tx1"/>
                </a:solidFill>
                <a:latin typeface="Helvetica" panose="020B0604020202020204" pitchFamily="34" charset="0"/>
                <a:cs typeface="Helvetica" panose="020B0604020202020204" pitchFamily="34" charset="0"/>
              </a:rPr>
              <a:t>[Todos esses fazem o plural metafônico, com som </a:t>
            </a:r>
            <a:r>
              <a:rPr lang="pt-BR" sz="2000" u="sng" dirty="0">
                <a:solidFill>
                  <a:schemeClr val="tx1"/>
                </a:solidFill>
                <a:latin typeface="Helvetica" panose="020B0604020202020204" pitchFamily="34" charset="0"/>
                <a:cs typeface="Helvetica" panose="020B0604020202020204" pitchFamily="34" charset="0"/>
              </a:rPr>
              <a:t>aberto</a:t>
            </a:r>
            <a:r>
              <a:rPr lang="pt-BR" sz="2000" dirty="0">
                <a:solidFill>
                  <a:schemeClr val="tx1"/>
                </a:solidFill>
                <a:latin typeface="Helvetica" panose="020B0604020202020204" pitchFamily="34" charset="0"/>
                <a:cs typeface="Helvetica" panose="020B0604020202020204" pitchFamily="34" charset="0"/>
              </a:rPr>
              <a:t>].</a:t>
            </a:r>
          </a:p>
          <a:p>
            <a:pPr eaLnBrk="1" hangingPunct="1">
              <a:defRPr/>
            </a:pPr>
            <a:r>
              <a:rPr lang="pt-BR" sz="2000" dirty="0">
                <a:solidFill>
                  <a:schemeClr val="tx1"/>
                </a:solidFill>
                <a:latin typeface="Helvetica" panose="020B0604020202020204" pitchFamily="34" charset="0"/>
                <a:cs typeface="Helvetica" panose="020B0604020202020204" pitchFamily="34" charset="0"/>
              </a:rPr>
              <a:t>Já, nas palavras: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rosto//rostos;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desgosto//desgostos;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morro//morros; </a:t>
            </a:r>
          </a:p>
          <a:p>
            <a:pPr marL="342900" indent="-342900" eaLnBrk="1" hangingPunct="1">
              <a:buFontTx/>
              <a:buChar char="-"/>
              <a:defRPr/>
            </a:pPr>
            <a:r>
              <a:rPr lang="pt-BR" sz="2000" dirty="0">
                <a:solidFill>
                  <a:schemeClr val="tx1"/>
                </a:solidFill>
                <a:latin typeface="Helvetica" panose="020B0604020202020204" pitchFamily="34" charset="0"/>
                <a:cs typeface="Helvetica" panose="020B0604020202020204" pitchFamily="34" charset="0"/>
              </a:rPr>
              <a:t>bolso//bolsos…</a:t>
            </a:r>
          </a:p>
          <a:p>
            <a:pPr eaLnBrk="1" hangingPunct="1">
              <a:defRPr/>
            </a:pPr>
            <a:r>
              <a:rPr lang="pt-BR" sz="2000" dirty="0">
                <a:solidFill>
                  <a:schemeClr val="tx1"/>
                </a:solidFill>
                <a:latin typeface="Helvetica" panose="020B0604020202020204" pitchFamily="34" charset="0"/>
                <a:cs typeface="Helvetica" panose="020B0604020202020204" pitchFamily="34" charset="0"/>
              </a:rPr>
              <a:t>[Todos esses permanecem com o som </a:t>
            </a:r>
            <a:r>
              <a:rPr lang="pt-BR" sz="2000" u="sng" dirty="0">
                <a:solidFill>
                  <a:schemeClr val="tx1"/>
                </a:solidFill>
                <a:latin typeface="Helvetica" panose="020B0604020202020204" pitchFamily="34" charset="0"/>
                <a:cs typeface="Helvetica" panose="020B0604020202020204" pitchFamily="34" charset="0"/>
              </a:rPr>
              <a:t>fechado, </a:t>
            </a:r>
            <a:r>
              <a:rPr lang="pt-BR" sz="2000" dirty="0">
                <a:solidFill>
                  <a:schemeClr val="tx1"/>
                </a:solidFill>
                <a:latin typeface="Helvetica" panose="020B0604020202020204" pitchFamily="34" charset="0"/>
                <a:cs typeface="Helvetica" panose="020B0604020202020204" pitchFamily="34" charset="0"/>
              </a:rPr>
              <a:t>sem metafonia].</a:t>
            </a:r>
          </a:p>
          <a:p>
            <a:pPr eaLnBrk="1" hangingPunct="1">
              <a:defRPr/>
            </a:pPr>
            <a:br>
              <a:rPr lang="pt-BR" altLang="pt-B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pt-BR" altLang="pt-B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7373745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ChangeArrowheads="1"/>
          </p:cNvSpPr>
          <p:nvPr/>
        </p:nvSpPr>
        <p:spPr bwMode="auto">
          <a:xfrm>
            <a:off x="655265" y="1418572"/>
            <a:ext cx="83518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000" dirty="0">
                <a:latin typeface="Helvetica" panose="020B0604020202020204" pitchFamily="34" charset="0"/>
                <a:cs typeface="Helvetica" panose="020B0604020202020204" pitchFamily="34" charset="0"/>
              </a:rPr>
              <a:t>Metafonia faz referência à mudança ligada ao timbre da vogal, em se tratando do singular e do plural. No singular ela apresenta-se com um </a:t>
            </a:r>
            <a:r>
              <a:rPr lang="pt-BR" altLang="pt-BR" sz="2000" b="1" dirty="0">
                <a:latin typeface="Helvetica" panose="020B0604020202020204" pitchFamily="34" charset="0"/>
                <a:cs typeface="Helvetica" panose="020B0604020202020204" pitchFamily="34" charset="0"/>
              </a:rPr>
              <a:t>som mais fechado, no plural, com um som mais aberto.</a:t>
            </a:r>
            <a:r>
              <a:rPr lang="pt-BR" altLang="pt-BR" sz="2000" b="1" dirty="0">
                <a:solidFill>
                  <a:srgbClr val="0033CC"/>
                </a:solidFill>
                <a:latin typeface="Helvetica" panose="020B0604020202020204" pitchFamily="34" charset="0"/>
                <a:cs typeface="Helvetica" panose="020B0604020202020204" pitchFamily="34" charset="0"/>
              </a:rPr>
              <a:t> </a:t>
            </a:r>
            <a:br>
              <a:rPr lang="pt-BR" altLang="pt-BR" sz="2000" dirty="0">
                <a:latin typeface="Helvetica" panose="020B0604020202020204" pitchFamily="34" charset="0"/>
                <a:ea typeface="Arial Unicode MS" panose="020B0604020202020204" pitchFamily="34" charset="-128"/>
                <a:cs typeface="Helvetica" panose="020B0604020202020204" pitchFamily="34" charset="0"/>
              </a:rPr>
            </a:br>
            <a:endParaRPr lang="pt-BR" altLang="pt-BR" sz="2000" dirty="0">
              <a:latin typeface="Helvetica" panose="020B0604020202020204" pitchFamily="34" charset="0"/>
              <a:ea typeface="Arial Unicode MS" panose="020B0604020202020204" pitchFamily="34" charset="-128"/>
              <a:cs typeface="Helvetica" panose="020B0604020202020204" pitchFamily="34" charset="0"/>
            </a:endParaRPr>
          </a:p>
        </p:txBody>
      </p:sp>
      <p:pic>
        <p:nvPicPr>
          <p:cNvPr id="117763" name="Imagem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787" y="2856660"/>
            <a:ext cx="5230813" cy="339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99649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10908" y="1869609"/>
            <a:ext cx="8208963"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000" b="1" dirty="0">
                <a:solidFill>
                  <a:schemeClr val="accent6">
                    <a:lumMod val="75000"/>
                  </a:schemeClr>
                </a:solidFill>
                <a:latin typeface="Helvetica" panose="020B0604020202020204" pitchFamily="34" charset="0"/>
                <a:ea typeface="MS PGothic" panose="020B0600070205080204" pitchFamily="34" charset="-128"/>
                <a:cs typeface="Helvetica" panose="020B0604020202020204" pitchFamily="34" charset="0"/>
              </a:rPr>
              <a:t>Quando usar S e Z com som de /Z/ </a:t>
            </a:r>
          </a:p>
          <a:p>
            <a:pPr algn="ctr" eaLnBrk="1" hangingPunct="1">
              <a:spcBef>
                <a:spcPct val="0"/>
              </a:spcBef>
              <a:buClrTx/>
              <a:buSzTx/>
              <a:buFontTx/>
              <a:buNone/>
              <a:defRPr/>
            </a:pPr>
            <a:endParaRPr lang="pt-BR" altLang="pt-BR" sz="2000" dirty="0">
              <a:solidFill>
                <a:srgbClr val="000000"/>
              </a:solidFill>
              <a:latin typeface="Helvetica" panose="020B0604020202020204" pitchFamily="34" charset="0"/>
              <a:cs typeface="Helvetica" panose="020B0604020202020204" pitchFamily="34" charset="0"/>
            </a:endParaRPr>
          </a:p>
          <a:p>
            <a:pPr algn="ctr" eaLnBrk="1" hangingPunct="1">
              <a:spcBef>
                <a:spcPct val="0"/>
              </a:spcBef>
              <a:buClrTx/>
              <a:buSzTx/>
              <a:buFontTx/>
              <a:buNone/>
              <a:defRPr/>
            </a:pPr>
            <a:r>
              <a:rPr lang="pt-BR" altLang="pt-BR" sz="2000" dirty="0">
                <a:solidFill>
                  <a:srgbClr val="000000"/>
                </a:solidFill>
                <a:latin typeface="Helvetica" panose="020B0604020202020204" pitchFamily="34" charset="0"/>
                <a:cs typeface="Helvetica" panose="020B0604020202020204" pitchFamily="34" charset="0"/>
              </a:rPr>
              <a:t>Para o uso do "Z" ou "S" quando ambos representam o mesmo som. O fonema /Z/</a:t>
            </a:r>
          </a:p>
          <a:p>
            <a:pPr algn="ctr" eaLnBrk="1" hangingPunct="1">
              <a:spcBef>
                <a:spcPct val="0"/>
              </a:spcBef>
              <a:buClrTx/>
              <a:buSzTx/>
              <a:buFontTx/>
              <a:buNone/>
              <a:defRPr/>
            </a:pPr>
            <a:endParaRPr lang="pt-BR" altLang="pt-BR" sz="2400" dirty="0">
              <a:solidFill>
                <a:srgbClr val="000000"/>
              </a:solidFill>
            </a:endParaRPr>
          </a:p>
          <a:p>
            <a:pPr algn="ctr" eaLnBrk="1" hangingPunct="1">
              <a:spcBef>
                <a:spcPct val="0"/>
              </a:spcBef>
              <a:buClrTx/>
              <a:buSzTx/>
              <a:buFontTx/>
              <a:buNone/>
              <a:defRPr/>
            </a:pPr>
            <a:endParaRPr lang="pt-BR" altLang="pt-BR" sz="2400" dirty="0">
              <a:solidFill>
                <a:srgbClr val="000000"/>
              </a:solidFill>
            </a:endParaRPr>
          </a:p>
          <a:p>
            <a:pPr algn="ctr" eaLnBrk="1" hangingPunct="1">
              <a:spcBef>
                <a:spcPct val="0"/>
              </a:spcBef>
              <a:buClrTx/>
              <a:buSzTx/>
              <a:buFontTx/>
              <a:buNone/>
              <a:defRPr/>
            </a:pPr>
            <a:endParaRPr lang="pt-BR" altLang="pt-BR" sz="2400" dirty="0">
              <a:solidFill>
                <a:srgbClr val="000000"/>
              </a:solidFill>
            </a:endParaRPr>
          </a:p>
        </p:txBody>
      </p:sp>
    </p:spTree>
    <p:extLst>
      <p:ext uri="{BB962C8B-B14F-4D97-AF65-F5344CB8AC3E}">
        <p14:creationId xmlns:p14="http://schemas.microsoft.com/office/powerpoint/2010/main" val="3425267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26" r="15937"/>
          <a:stretch/>
        </p:blipFill>
        <p:spPr bwMode="auto">
          <a:xfrm>
            <a:off x="1271144" y="599945"/>
            <a:ext cx="6601712"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430619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85" t="1439" r="22881"/>
          <a:stretch/>
        </p:blipFill>
        <p:spPr bwMode="auto">
          <a:xfrm>
            <a:off x="1206727" y="492668"/>
            <a:ext cx="6203578" cy="5360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3678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942975" y="11811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chemeClr val="dk1"/>
              </a:buClr>
              <a:buSzPct val="25000"/>
              <a:defRPr/>
            </a:pPr>
            <a:r>
              <a:rPr lang="en-US" sz="2400" b="1" dirty="0" err="1">
                <a:solidFill>
                  <a:srgbClr val="000099"/>
                </a:solidFill>
                <a:latin typeface="Helvetica" panose="020B0604020202020204" pitchFamily="34" charset="0"/>
                <a:cs typeface="Helvetica" panose="020B0604020202020204" pitchFamily="34" charset="0"/>
                <a:sym typeface="Arial"/>
              </a:rPr>
              <a:t>Exercícios</a:t>
            </a:r>
            <a:r>
              <a:rPr lang="en-US" sz="2400" b="1" dirty="0">
                <a:solidFill>
                  <a:srgbClr val="000099"/>
                </a:solidFill>
                <a:latin typeface="Helvetica" panose="020B0604020202020204" pitchFamily="34" charset="0"/>
                <a:cs typeface="Helvetica" panose="020B0604020202020204" pitchFamily="34" charset="0"/>
                <a:sym typeface="Arial"/>
              </a:rPr>
              <a:t> – Use “</a:t>
            </a:r>
            <a:r>
              <a:rPr lang="en-US" sz="2400" b="1" dirty="0" err="1">
                <a:solidFill>
                  <a:srgbClr val="000099"/>
                </a:solidFill>
                <a:latin typeface="Helvetica" panose="020B0604020202020204" pitchFamily="34" charset="0"/>
                <a:cs typeface="Helvetica" panose="020B0604020202020204" pitchFamily="34" charset="0"/>
                <a:sym typeface="Arial"/>
              </a:rPr>
              <a:t>eu</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ou</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mim</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nos</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espaços</a:t>
            </a:r>
            <a:r>
              <a:rPr lang="en-US" sz="2400" b="1" dirty="0">
                <a:solidFill>
                  <a:srgbClr val="000099"/>
                </a:solidFill>
                <a:latin typeface="Helvetica" panose="020B0604020202020204" pitchFamily="34" charset="0"/>
                <a:cs typeface="Helvetica" panose="020B0604020202020204" pitchFamily="34" charset="0"/>
                <a:sym typeface="Arial"/>
              </a:rPr>
              <a:t>:</a:t>
            </a: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942975" y="1651000"/>
            <a:ext cx="8353425" cy="4708981"/>
          </a:xfrm>
          <a:prstGeom prst="rect">
            <a:avLst/>
          </a:prstGeom>
        </p:spPr>
        <p:txBody>
          <a:bodyPr wrap="square">
            <a:spAutoFit/>
          </a:bodyPr>
          <a:lstStyle/>
          <a:p>
            <a:pPr marL="457200" indent="-457200">
              <a:buAutoNum type="arabicPeriod"/>
            </a:pPr>
            <a:r>
              <a:rPr lang="pt-BR" sz="2000" dirty="0">
                <a:latin typeface="Helvetica" pitchFamily="34" charset="0"/>
                <a:cs typeface="Helvetica" pitchFamily="34" charset="0"/>
              </a:rPr>
              <a:t>Aqueles materiais são para _____. </a:t>
            </a:r>
          </a:p>
          <a:p>
            <a:pPr marL="457200" indent="-457200">
              <a:buAutoNum type="arabicPeriod"/>
            </a:pPr>
            <a:r>
              <a:rPr lang="pt-BR" sz="2000" dirty="0">
                <a:latin typeface="Helvetica" pitchFamily="34" charset="0"/>
                <a:cs typeface="Helvetica" pitchFamily="34" charset="0"/>
              </a:rPr>
              <a:t>Tenho de ler bastante para _____escrever melhor. </a:t>
            </a:r>
          </a:p>
          <a:p>
            <a:pPr marL="457200" indent="-457200">
              <a:buAutoNum type="arabicPeriod"/>
            </a:pPr>
            <a:r>
              <a:rPr lang="pt-BR" sz="2000" dirty="0">
                <a:latin typeface="Helvetica" pitchFamily="34" charset="0"/>
                <a:cs typeface="Helvetica" pitchFamily="34" charset="0"/>
              </a:rPr>
              <a:t>Para _____ , não há nenhum problema. </a:t>
            </a:r>
          </a:p>
          <a:p>
            <a:pPr marL="457200" indent="-457200">
              <a:buAutoNum type="arabicPeriod"/>
            </a:pPr>
            <a:r>
              <a:rPr lang="pt-BR" sz="2000" dirty="0">
                <a:latin typeface="Helvetica" pitchFamily="34" charset="0"/>
                <a:cs typeface="Helvetica" pitchFamily="34" charset="0"/>
              </a:rPr>
              <a:t>O chefe trouxe este lápis para _____experimentar. </a:t>
            </a:r>
          </a:p>
          <a:p>
            <a:pPr marL="457200" indent="-457200">
              <a:buAutoNum type="arabicPeriod"/>
            </a:pPr>
            <a:r>
              <a:rPr lang="pt-BR" sz="2000" dirty="0">
                <a:latin typeface="Helvetica" pitchFamily="34" charset="0"/>
                <a:cs typeface="Helvetica" pitchFamily="34" charset="0"/>
              </a:rPr>
              <a:t>Silvia, faça isso para _____.</a:t>
            </a:r>
          </a:p>
          <a:p>
            <a:pPr marL="457200" indent="-457200">
              <a:buAutoNum type="arabicPeriod"/>
            </a:pPr>
            <a:r>
              <a:rPr lang="pt-BR" sz="2000" dirty="0">
                <a:latin typeface="Helvetica" pitchFamily="34" charset="0"/>
                <a:cs typeface="Helvetica" pitchFamily="34" charset="0"/>
              </a:rPr>
              <a:t>Para _____, isso não tem importância. </a:t>
            </a:r>
          </a:p>
          <a:p>
            <a:pPr marL="457200" indent="-457200">
              <a:buAutoNum type="arabicPeriod"/>
            </a:pPr>
            <a:r>
              <a:rPr lang="pt-BR" sz="2000" dirty="0">
                <a:latin typeface="Helvetica" pitchFamily="34" charset="0"/>
                <a:cs typeface="Helvetica" pitchFamily="34" charset="0"/>
              </a:rPr>
              <a:t>Necessito de sua ajuda para _____terminar o trabalho. </a:t>
            </a:r>
          </a:p>
          <a:p>
            <a:pPr marL="457200" indent="-457200">
              <a:buAutoNum type="arabicPeriod"/>
            </a:pPr>
            <a:r>
              <a:rPr lang="pt-BR" sz="2000" dirty="0">
                <a:latin typeface="Helvetica" pitchFamily="34" charset="0"/>
                <a:cs typeface="Helvetica" pitchFamily="34" charset="0"/>
              </a:rPr>
              <a:t>Preciso de mais informações para _____completar o relatório. </a:t>
            </a:r>
          </a:p>
          <a:p>
            <a:pPr marL="457200" indent="-457200">
              <a:buAutoNum type="arabicPeriod"/>
            </a:pPr>
            <a:r>
              <a:rPr lang="pt-BR" sz="2000" dirty="0">
                <a:latin typeface="Helvetica" pitchFamily="34" charset="0"/>
                <a:cs typeface="Helvetica" pitchFamily="34" charset="0"/>
              </a:rPr>
              <a:t>Estão todos contra _____. </a:t>
            </a:r>
          </a:p>
          <a:p>
            <a:pPr marL="457200" indent="-457200">
              <a:buAutoNum type="arabicPeriod"/>
            </a:pPr>
            <a:r>
              <a:rPr lang="pt-BR" sz="2000" dirty="0">
                <a:latin typeface="Helvetica" pitchFamily="34" charset="0"/>
                <a:cs typeface="Helvetica" pitchFamily="34" charset="0"/>
              </a:rPr>
              <a:t>Para _____ir ao médico, precisarei sair mais cedo. </a:t>
            </a:r>
          </a:p>
          <a:p>
            <a:pPr marL="457200" indent="-457200">
              <a:buAutoNum type="arabicPeriod"/>
            </a:pPr>
            <a:r>
              <a:rPr lang="pt-BR" sz="2000" dirty="0">
                <a:latin typeface="Helvetica" pitchFamily="34" charset="0"/>
                <a:cs typeface="Helvetica" pitchFamily="34" charset="0"/>
              </a:rPr>
              <a:t>Curvou-se ante _____, com humildade. </a:t>
            </a:r>
          </a:p>
          <a:p>
            <a:pPr marL="457200" indent="-457200">
              <a:buAutoNum type="arabicPeriod"/>
            </a:pPr>
            <a:r>
              <a:rPr lang="pt-BR" sz="2000" dirty="0">
                <a:latin typeface="Helvetica" pitchFamily="34" charset="0"/>
                <a:cs typeface="Helvetica" pitchFamily="34" charset="0"/>
              </a:rPr>
              <a:t>Compre um presente para _____dar. </a:t>
            </a:r>
          </a:p>
          <a:p>
            <a:pPr marL="457200" indent="-457200">
              <a:buAutoNum type="arabicPeriod"/>
            </a:pPr>
            <a:r>
              <a:rPr lang="pt-BR" sz="2000" dirty="0">
                <a:latin typeface="Helvetica" pitchFamily="34" charset="0"/>
                <a:cs typeface="Helvetica" pitchFamily="34" charset="0"/>
              </a:rPr>
              <a:t>Compre um presente para _____. </a:t>
            </a:r>
          </a:p>
          <a:p>
            <a:pPr marL="457200" indent="-457200">
              <a:buAutoNum type="arabicPeriod"/>
            </a:pPr>
            <a:r>
              <a:rPr lang="pt-BR" sz="2000" dirty="0">
                <a:latin typeface="Helvetica" pitchFamily="34" charset="0"/>
                <a:cs typeface="Helvetica" pitchFamily="34" charset="0"/>
              </a:rPr>
              <a:t>Traga a correspondência para _____assinar. </a:t>
            </a:r>
          </a:p>
          <a:p>
            <a:pPr marL="457200" indent="-457200">
              <a:buAutoNum type="arabicPeriod"/>
            </a:pPr>
            <a:r>
              <a:rPr lang="pt-BR" sz="2000" dirty="0">
                <a:latin typeface="Helvetica" pitchFamily="34" charset="0"/>
                <a:cs typeface="Helvetica" pitchFamily="34" charset="0"/>
              </a:rPr>
              <a:t>Preciso de dinheiro para _____fazer as compras. </a:t>
            </a:r>
            <a:endParaRPr lang="pt-BR" sz="1900" dirty="0">
              <a:latin typeface="Helvetica" pitchFamily="34" charset="0"/>
              <a:cs typeface="Helvetica" pitchFamily="34" charset="0"/>
            </a:endParaRPr>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14017488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tângulo 1"/>
          <p:cNvSpPr>
            <a:spLocks noChangeArrowheads="1"/>
          </p:cNvSpPr>
          <p:nvPr/>
        </p:nvSpPr>
        <p:spPr bwMode="auto">
          <a:xfrm>
            <a:off x="468313" y="549275"/>
            <a:ext cx="8280400" cy="1838325"/>
          </a:xfrm>
          <a:prstGeom prst="rect">
            <a:avLst/>
          </a:prstGeom>
          <a:noFill/>
          <a:ln w="9525">
            <a:noFill/>
            <a:miter lim="800000"/>
            <a:headEnd/>
            <a:tailEnd/>
          </a:ln>
        </p:spPr>
        <p:txBody>
          <a:bodyPr>
            <a:spAutoFit/>
          </a:bodyPr>
          <a:lstStyle/>
          <a:p>
            <a:pPr algn="ctr" eaLnBrk="1" hangingPunct="1">
              <a:defRPr/>
            </a:pPr>
            <a:r>
              <a:rPr lang="pt-BR" sz="2000" dirty="0">
                <a:solidFill>
                  <a:srgbClr val="003399"/>
                </a:solidFill>
                <a:latin typeface="+mj-lt"/>
              </a:rPr>
              <a:t>Verbo - flexões: Pessoa, número, tempo e modo </a:t>
            </a:r>
          </a:p>
          <a:p>
            <a:pPr eaLnBrk="1" hangingPunct="1">
              <a:defRPr/>
            </a:pPr>
            <a:r>
              <a:rPr lang="pt-BR" dirty="0">
                <a:solidFill>
                  <a:srgbClr val="000000"/>
                </a:solidFill>
              </a:rPr>
              <a:t>Quando conjugados, os verbos flexionam-se em </a:t>
            </a:r>
            <a:r>
              <a:rPr lang="pt-BR" b="1" dirty="0">
                <a:solidFill>
                  <a:srgbClr val="000000"/>
                </a:solidFill>
              </a:rPr>
              <a:t>pessoa</a:t>
            </a:r>
            <a:r>
              <a:rPr lang="pt-BR" dirty="0">
                <a:solidFill>
                  <a:srgbClr val="000000"/>
                </a:solidFill>
              </a:rPr>
              <a:t> a fim de evidenciar </a:t>
            </a:r>
            <a:r>
              <a:rPr lang="pt-BR" u="sng" dirty="0">
                <a:solidFill>
                  <a:srgbClr val="000000"/>
                </a:solidFill>
              </a:rPr>
              <a:t>quem fala</a:t>
            </a:r>
            <a:r>
              <a:rPr lang="pt-BR" dirty="0">
                <a:solidFill>
                  <a:srgbClr val="000000"/>
                </a:solidFill>
              </a:rPr>
              <a:t>, </a:t>
            </a:r>
            <a:r>
              <a:rPr lang="pt-BR" u="sng" dirty="0">
                <a:solidFill>
                  <a:srgbClr val="000000"/>
                </a:solidFill>
              </a:rPr>
              <a:t>para quem se fala</a:t>
            </a:r>
            <a:r>
              <a:rPr lang="pt-BR" dirty="0">
                <a:solidFill>
                  <a:srgbClr val="000000"/>
                </a:solidFill>
              </a:rPr>
              <a:t> ou </a:t>
            </a:r>
            <a:r>
              <a:rPr lang="pt-BR" u="sng" dirty="0">
                <a:solidFill>
                  <a:srgbClr val="000000"/>
                </a:solidFill>
              </a:rPr>
              <a:t>aquele de quem se fala</a:t>
            </a:r>
            <a:r>
              <a:rPr lang="pt-BR" dirty="0">
                <a:solidFill>
                  <a:srgbClr val="000000"/>
                </a:solidFill>
              </a:rPr>
              <a:t>. Vamos observar os seguintes exemplos:</a:t>
            </a:r>
          </a:p>
          <a:p>
            <a:pPr algn="ctr" eaLnBrk="1" hangingPunct="1">
              <a:defRPr/>
            </a:pPr>
            <a:endParaRPr lang="pt-BR" altLang="pt-BR" sz="2000" dirty="0">
              <a:solidFill>
                <a:srgbClr val="000000"/>
              </a:solidFill>
            </a:endParaRPr>
          </a:p>
          <a:p>
            <a:pPr algn="ctr" eaLnBrk="1" hangingPunct="1">
              <a:defRPr/>
            </a:pPr>
            <a:endParaRPr lang="pt-BR" altLang="pt-BR" sz="1950" dirty="0">
              <a:solidFill>
                <a:srgbClr val="000000"/>
              </a:solidFill>
            </a:endParaRPr>
          </a:p>
        </p:txBody>
      </p:sp>
      <p:graphicFrame>
        <p:nvGraphicFramePr>
          <p:cNvPr id="2" name="Tabela 1"/>
          <p:cNvGraphicFramePr>
            <a:graphicFrameLocks noGrp="1"/>
          </p:cNvGraphicFramePr>
          <p:nvPr/>
        </p:nvGraphicFramePr>
        <p:xfrm>
          <a:off x="468313" y="1989138"/>
          <a:ext cx="8280400" cy="3122612"/>
        </p:xfrm>
        <a:graphic>
          <a:graphicData uri="http://schemas.openxmlformats.org/drawingml/2006/table">
            <a:tbl>
              <a:tblPr/>
              <a:tblGrid>
                <a:gridCol w="4140200">
                  <a:extLst>
                    <a:ext uri="{9D8B030D-6E8A-4147-A177-3AD203B41FA5}">
                      <a16:colId xmlns:a16="http://schemas.microsoft.com/office/drawing/2014/main" val="20000"/>
                    </a:ext>
                  </a:extLst>
                </a:gridCol>
                <a:gridCol w="4140200">
                  <a:extLst>
                    <a:ext uri="{9D8B030D-6E8A-4147-A177-3AD203B41FA5}">
                      <a16:colId xmlns:a16="http://schemas.microsoft.com/office/drawing/2014/main" val="20001"/>
                    </a:ext>
                  </a:extLst>
                </a:gridCol>
              </a:tblGrid>
              <a:tr h="370541">
                <a:tc>
                  <a:txBody>
                    <a:bodyPr/>
                    <a:lstStyle/>
                    <a:p>
                      <a:pPr fontAlgn="t"/>
                      <a:r>
                        <a:rPr lang="pt-BR" sz="1400" dirty="0">
                          <a:effectLst/>
                          <a:latin typeface="inherit"/>
                        </a:rPr>
                        <a:t>Eu trabalho.</a:t>
                      </a:r>
                    </a:p>
                  </a:txBody>
                  <a:tcPr marL="75909" marR="75909" marT="75931" marB="75931">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2F1"/>
                    </a:solidFill>
                  </a:tcPr>
                </a:tc>
                <a:tc>
                  <a:txBody>
                    <a:bodyPr/>
                    <a:lstStyle/>
                    <a:p>
                      <a:pPr fontAlgn="t"/>
                      <a:r>
                        <a:rPr lang="pt-BR" sz="1400">
                          <a:effectLst/>
                          <a:latin typeface="inherit"/>
                        </a:rPr>
                        <a:t>“Eu” indica a pessoa que fala.</a:t>
                      </a:r>
                    </a:p>
                  </a:txBody>
                  <a:tcPr marL="75909" marR="75909" marT="75931" marB="75931">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2F1"/>
                    </a:solidFill>
                  </a:tcPr>
                </a:tc>
                <a:extLst>
                  <a:ext uri="{0D108BD9-81ED-4DB2-BD59-A6C34878D82A}">
                    <a16:rowId xmlns:a16="http://schemas.microsoft.com/office/drawing/2014/main" val="10000"/>
                  </a:ext>
                </a:extLst>
              </a:tr>
              <a:tr h="589221">
                <a:tc>
                  <a:txBody>
                    <a:bodyPr/>
                    <a:lstStyle/>
                    <a:p>
                      <a:pPr fontAlgn="t"/>
                      <a:r>
                        <a:rPr lang="pt-BR" sz="1400" dirty="0">
                          <a:effectLst/>
                          <a:latin typeface="inherit"/>
                        </a:rPr>
                        <a:t>Tu trabalhas.</a:t>
                      </a:r>
                    </a:p>
                  </a:txBody>
                  <a:tcPr marL="75909" marR="75909" marT="75931" marB="75931">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fontAlgn="t"/>
                      <a:r>
                        <a:rPr lang="pt-BR" sz="1400">
                          <a:effectLst/>
                          <a:latin typeface="inherit"/>
                        </a:rPr>
                        <a:t>“Tu” indica um interlocutor direto, isto é, alguém para quem se fala.</a:t>
                      </a:r>
                    </a:p>
                  </a:txBody>
                  <a:tcPr marL="75909" marR="75909" marT="75931" marB="75931">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05494">
                <a:tc>
                  <a:txBody>
                    <a:bodyPr/>
                    <a:lstStyle/>
                    <a:p>
                      <a:pPr fontAlgn="t"/>
                      <a:r>
                        <a:rPr lang="pt-BR" sz="1400" dirty="0">
                          <a:effectLst/>
                          <a:latin typeface="inherit"/>
                        </a:rPr>
                        <a:t>Ele (ou ela) trabalha. Eles (ou elas) trabalham.</a:t>
                      </a:r>
                    </a:p>
                  </a:txBody>
                  <a:tcPr marL="75909" marR="75909" marT="75931" marB="75931">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2F1"/>
                    </a:solidFill>
                  </a:tcPr>
                </a:tc>
                <a:tc>
                  <a:txBody>
                    <a:bodyPr/>
                    <a:lstStyle/>
                    <a:p>
                      <a:pPr fontAlgn="t"/>
                      <a:r>
                        <a:rPr lang="pt-BR" sz="1400" dirty="0">
                          <a:effectLst/>
                          <a:latin typeface="inherit"/>
                        </a:rPr>
                        <a:t>“Ele” ou “ela”, “eles” ou “elas” indicam que se fala sobre alguém, ou algo, que não participa diretamente da comunicação estabelecida entre as duas primeiras pessoas.</a:t>
                      </a:r>
                    </a:p>
                  </a:txBody>
                  <a:tcPr marL="75909" marR="75909" marT="75931" marB="75931">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2F1"/>
                    </a:solidFill>
                  </a:tcPr>
                </a:tc>
                <a:extLst>
                  <a:ext uri="{0D108BD9-81ED-4DB2-BD59-A6C34878D82A}">
                    <a16:rowId xmlns:a16="http://schemas.microsoft.com/office/drawing/2014/main" val="10002"/>
                  </a:ext>
                </a:extLst>
              </a:tr>
              <a:tr h="578678">
                <a:tc>
                  <a:txBody>
                    <a:bodyPr/>
                    <a:lstStyle/>
                    <a:p>
                      <a:pPr fontAlgn="t"/>
                      <a:r>
                        <a:rPr lang="pt-BR" sz="1400">
                          <a:effectLst/>
                          <a:latin typeface="inherit"/>
                        </a:rPr>
                        <a:t>Nós trabalhamos.</a:t>
                      </a:r>
                    </a:p>
                  </a:txBody>
                  <a:tcPr marL="75909" marR="75909" marT="75931" marB="75931">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fontAlgn="t"/>
                      <a:r>
                        <a:rPr lang="pt-BR" sz="1400">
                          <a:effectLst/>
                          <a:latin typeface="inherit"/>
                        </a:rPr>
                        <a:t>“Nós” indica que a pessoa que fala participa da comunicação juntamente com outros.</a:t>
                      </a:r>
                    </a:p>
                  </a:txBody>
                  <a:tcPr marL="75909" marR="75909" marT="75931" marB="75931">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8678">
                <a:tc>
                  <a:txBody>
                    <a:bodyPr/>
                    <a:lstStyle/>
                    <a:p>
                      <a:pPr fontAlgn="t"/>
                      <a:r>
                        <a:rPr lang="pt-BR" sz="1400">
                          <a:effectLst/>
                          <a:latin typeface="inherit"/>
                        </a:rPr>
                        <a:t>Vós trabalhais.</a:t>
                      </a:r>
                    </a:p>
                  </a:txBody>
                  <a:tcPr marL="75909" marR="75909" marT="75931" marB="75931">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a:noFill/>
                    </a:lnB>
                    <a:solidFill>
                      <a:srgbClr val="F3F2F1"/>
                    </a:solidFill>
                  </a:tcPr>
                </a:tc>
                <a:tc>
                  <a:txBody>
                    <a:bodyPr/>
                    <a:lstStyle/>
                    <a:p>
                      <a:pPr fontAlgn="t"/>
                      <a:r>
                        <a:rPr lang="pt-BR" sz="1400" dirty="0">
                          <a:effectLst/>
                          <a:latin typeface="inherit"/>
                        </a:rPr>
                        <a:t>“Vós” pode indicar que se fala para um ou para vários interlocutores diretos.</a:t>
                      </a:r>
                    </a:p>
                  </a:txBody>
                  <a:tcPr marL="75909" marR="75909" marT="75931" marB="75931">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a:noFill/>
                    </a:lnB>
                    <a:solidFill>
                      <a:srgbClr val="F3F2F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00796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tângulo 5"/>
          <p:cNvSpPr>
            <a:spLocks noChangeArrowheads="1"/>
          </p:cNvSpPr>
          <p:nvPr/>
        </p:nvSpPr>
        <p:spPr bwMode="auto">
          <a:xfrm>
            <a:off x="395288" y="549275"/>
            <a:ext cx="8353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1800" dirty="0">
                <a:solidFill>
                  <a:srgbClr val="000000"/>
                </a:solidFill>
                <a:latin typeface="+mn-lt"/>
              </a:rPr>
              <a:t>As formas </a:t>
            </a:r>
            <a:r>
              <a:rPr lang="pt-BR" altLang="pt-BR" sz="1800" u="sng" dirty="0">
                <a:solidFill>
                  <a:srgbClr val="000000"/>
                </a:solidFill>
                <a:latin typeface="+mn-lt"/>
              </a:rPr>
              <a:t>eu, tu, ele, ela, eles, elas, nós</a:t>
            </a:r>
            <a:r>
              <a:rPr lang="pt-BR" altLang="pt-BR" sz="1800" dirty="0">
                <a:solidFill>
                  <a:srgbClr val="000000"/>
                </a:solidFill>
                <a:latin typeface="+mn-lt"/>
              </a:rPr>
              <a:t> e </a:t>
            </a:r>
            <a:r>
              <a:rPr lang="pt-BR" altLang="pt-BR" sz="1800" u="sng" dirty="0">
                <a:solidFill>
                  <a:srgbClr val="000000"/>
                </a:solidFill>
                <a:latin typeface="+mn-lt"/>
              </a:rPr>
              <a:t>vós</a:t>
            </a:r>
            <a:r>
              <a:rPr lang="pt-BR" altLang="pt-BR" sz="1800" dirty="0">
                <a:solidFill>
                  <a:srgbClr val="000000"/>
                </a:solidFill>
                <a:latin typeface="+mn-lt"/>
              </a:rPr>
              <a:t> são denominadas </a:t>
            </a:r>
            <a:r>
              <a:rPr lang="pt-BR" altLang="pt-BR" sz="1800" u="sng" dirty="0">
                <a:solidFill>
                  <a:srgbClr val="000000"/>
                </a:solidFill>
                <a:latin typeface="+mn-lt"/>
              </a:rPr>
              <a:t>pronomes pessoais</a:t>
            </a:r>
            <a:r>
              <a:rPr lang="pt-BR" altLang="pt-BR" sz="1800" dirty="0">
                <a:solidFill>
                  <a:srgbClr val="000000"/>
                </a:solidFill>
                <a:latin typeface="+mn-lt"/>
              </a:rPr>
              <a:t>, e indicam também o sujeito das frases às quais se referem.</a:t>
            </a:r>
            <a:br>
              <a:rPr lang="pt-BR" altLang="pt-BR" sz="1800" dirty="0">
                <a:solidFill>
                  <a:srgbClr val="000000"/>
                </a:solidFill>
                <a:latin typeface="+mn-lt"/>
              </a:rPr>
            </a:br>
            <a:br>
              <a:rPr lang="pt-BR" altLang="pt-BR" sz="1800" dirty="0">
                <a:solidFill>
                  <a:srgbClr val="000000"/>
                </a:solidFill>
                <a:latin typeface="+mn-lt"/>
              </a:rPr>
            </a:br>
            <a:r>
              <a:rPr lang="pt-BR" altLang="pt-BR" sz="1800" dirty="0">
                <a:solidFill>
                  <a:srgbClr val="000000"/>
                </a:solidFill>
                <a:latin typeface="+mn-lt"/>
              </a:rPr>
              <a:t>Designamos ainda os pronomes segundo seu </a:t>
            </a:r>
            <a:r>
              <a:rPr lang="pt-BR" altLang="pt-BR" sz="1800" b="1" dirty="0">
                <a:solidFill>
                  <a:srgbClr val="000000"/>
                </a:solidFill>
                <a:latin typeface="+mn-lt"/>
              </a:rPr>
              <a:t>número</a:t>
            </a:r>
            <a:r>
              <a:rPr lang="pt-BR" altLang="pt-BR" sz="1800" dirty="0">
                <a:solidFill>
                  <a:srgbClr val="000000"/>
                </a:solidFill>
                <a:latin typeface="+mn-lt"/>
              </a:rPr>
              <a:t>, sendo </a:t>
            </a:r>
            <a:r>
              <a:rPr lang="pt-BR" altLang="pt-BR" sz="1800" u="sng" dirty="0">
                <a:solidFill>
                  <a:srgbClr val="000000"/>
                </a:solidFill>
                <a:latin typeface="+mn-lt"/>
              </a:rPr>
              <a:t>eu, tu</a:t>
            </a:r>
            <a:r>
              <a:rPr lang="pt-BR" altLang="pt-BR" sz="1800" dirty="0">
                <a:solidFill>
                  <a:srgbClr val="000000"/>
                </a:solidFill>
                <a:latin typeface="+mn-lt"/>
              </a:rPr>
              <a:t> e </a:t>
            </a:r>
            <a:r>
              <a:rPr lang="pt-BR" altLang="pt-BR" sz="1800" u="sng" dirty="0">
                <a:solidFill>
                  <a:srgbClr val="000000"/>
                </a:solidFill>
                <a:latin typeface="+mn-lt"/>
              </a:rPr>
              <a:t>ele/ela</a:t>
            </a:r>
            <a:r>
              <a:rPr lang="pt-BR" altLang="pt-BR" sz="1800" dirty="0">
                <a:solidFill>
                  <a:srgbClr val="000000"/>
                </a:solidFill>
                <a:latin typeface="+mn-lt"/>
              </a:rPr>
              <a:t>, respectivamente, </a:t>
            </a:r>
            <a:r>
              <a:rPr lang="pt-BR" altLang="pt-BR" sz="1800" u="sng" dirty="0">
                <a:solidFill>
                  <a:srgbClr val="000000"/>
                </a:solidFill>
                <a:latin typeface="+mn-lt"/>
              </a:rPr>
              <a:t>a primeira, a segunda</a:t>
            </a:r>
            <a:r>
              <a:rPr lang="pt-BR" altLang="pt-BR" sz="1800" dirty="0">
                <a:solidFill>
                  <a:srgbClr val="000000"/>
                </a:solidFill>
                <a:latin typeface="+mn-lt"/>
              </a:rPr>
              <a:t> e </a:t>
            </a:r>
            <a:r>
              <a:rPr lang="pt-BR" altLang="pt-BR" sz="1800" u="sng" dirty="0">
                <a:solidFill>
                  <a:srgbClr val="000000"/>
                </a:solidFill>
                <a:latin typeface="+mn-lt"/>
              </a:rPr>
              <a:t>a terceira pessoa do singular</a:t>
            </a:r>
            <a:r>
              <a:rPr lang="pt-BR" altLang="pt-BR" sz="1800" dirty="0">
                <a:solidFill>
                  <a:srgbClr val="000000"/>
                </a:solidFill>
                <a:latin typeface="+mn-lt"/>
              </a:rPr>
              <a:t>; </a:t>
            </a:r>
            <a:r>
              <a:rPr lang="pt-BR" altLang="pt-BR" sz="1800" u="sng" dirty="0">
                <a:solidFill>
                  <a:srgbClr val="000000"/>
                </a:solidFill>
                <a:latin typeface="+mn-lt"/>
              </a:rPr>
              <a:t>nós, vós</a:t>
            </a:r>
            <a:r>
              <a:rPr lang="pt-BR" altLang="pt-BR" sz="1800" dirty="0">
                <a:solidFill>
                  <a:srgbClr val="000000"/>
                </a:solidFill>
                <a:latin typeface="+mn-lt"/>
              </a:rPr>
              <a:t> e </a:t>
            </a:r>
            <a:r>
              <a:rPr lang="pt-BR" altLang="pt-BR" sz="1800" u="sng" dirty="0">
                <a:solidFill>
                  <a:srgbClr val="000000"/>
                </a:solidFill>
                <a:latin typeface="+mn-lt"/>
              </a:rPr>
              <a:t>eles/elas</a:t>
            </a:r>
            <a:r>
              <a:rPr lang="pt-BR" altLang="pt-BR" sz="1800" dirty="0">
                <a:solidFill>
                  <a:srgbClr val="000000"/>
                </a:solidFill>
                <a:latin typeface="+mn-lt"/>
              </a:rPr>
              <a:t>, </a:t>
            </a:r>
            <a:r>
              <a:rPr lang="pt-BR" altLang="pt-BR" sz="1800" u="sng" dirty="0">
                <a:solidFill>
                  <a:srgbClr val="000000"/>
                </a:solidFill>
                <a:latin typeface="+mn-lt"/>
              </a:rPr>
              <a:t>a primeira, a segunda</a:t>
            </a:r>
            <a:r>
              <a:rPr lang="pt-BR" altLang="pt-BR" sz="1800" dirty="0">
                <a:solidFill>
                  <a:srgbClr val="000000"/>
                </a:solidFill>
                <a:latin typeface="+mn-lt"/>
              </a:rPr>
              <a:t> e </a:t>
            </a:r>
            <a:r>
              <a:rPr lang="pt-BR" altLang="pt-BR" sz="1800" u="sng" dirty="0">
                <a:solidFill>
                  <a:srgbClr val="000000"/>
                </a:solidFill>
                <a:latin typeface="+mn-lt"/>
              </a:rPr>
              <a:t>a terceira pessoa do plural</a:t>
            </a:r>
            <a:r>
              <a:rPr lang="pt-BR" altLang="pt-BR" sz="1800" dirty="0">
                <a:solidFill>
                  <a:srgbClr val="000000"/>
                </a:solidFill>
                <a:latin typeface="+mn-lt"/>
              </a:rPr>
              <a:t>.</a:t>
            </a:r>
            <a:br>
              <a:rPr lang="pt-BR" altLang="pt-BR" sz="1800" dirty="0">
                <a:solidFill>
                  <a:srgbClr val="000000"/>
                </a:solidFill>
                <a:latin typeface="+mn-lt"/>
              </a:rPr>
            </a:br>
            <a:r>
              <a:rPr lang="pt-BR" altLang="pt-BR" sz="1800" dirty="0">
                <a:solidFill>
                  <a:srgbClr val="000000"/>
                </a:solidFill>
                <a:latin typeface="+mn-lt"/>
              </a:rPr>
              <a:t>No entanto, uma vez que a língua é dinâmica e, por isso, inserida num processo de adaptações constantes, vamos aproveitar este momento para abordar algumas especificidades relacionadas ao uso das formas </a:t>
            </a:r>
            <a:r>
              <a:rPr lang="pt-BR" altLang="pt-BR" sz="1800" u="sng" dirty="0">
                <a:solidFill>
                  <a:srgbClr val="000000"/>
                </a:solidFill>
                <a:latin typeface="+mn-lt"/>
              </a:rPr>
              <a:t>tu, você(s), vós</a:t>
            </a:r>
            <a:r>
              <a:rPr lang="pt-BR" altLang="pt-BR" sz="1800" dirty="0">
                <a:solidFill>
                  <a:srgbClr val="000000"/>
                </a:solidFill>
                <a:latin typeface="+mn-lt"/>
              </a:rPr>
              <a:t> e </a:t>
            </a:r>
            <a:r>
              <a:rPr lang="pt-BR" altLang="pt-BR" sz="1800" u="sng" dirty="0">
                <a:solidFill>
                  <a:srgbClr val="000000"/>
                </a:solidFill>
                <a:latin typeface="+mn-lt"/>
              </a:rPr>
              <a:t>a gente</a:t>
            </a:r>
            <a:r>
              <a:rPr lang="pt-BR" altLang="pt-BR" sz="1800" dirty="0">
                <a:solidFill>
                  <a:srgbClr val="000000"/>
                </a:solidFill>
                <a:latin typeface="+mn-lt"/>
              </a:rPr>
              <a:t>.</a:t>
            </a:r>
            <a:br>
              <a:rPr lang="pt-BR" altLang="pt-BR" sz="1800" dirty="0">
                <a:solidFill>
                  <a:srgbClr val="000000"/>
                </a:solidFill>
                <a:latin typeface="+mn-lt"/>
              </a:rPr>
            </a:br>
            <a:r>
              <a:rPr lang="pt-BR" altLang="pt-BR" sz="1800" dirty="0">
                <a:solidFill>
                  <a:srgbClr val="000000"/>
                </a:solidFill>
                <a:latin typeface="+mn-lt"/>
              </a:rPr>
              <a:t>O pronome </a:t>
            </a:r>
            <a:r>
              <a:rPr lang="pt-BR" altLang="pt-BR" sz="1800" u="sng" dirty="0">
                <a:solidFill>
                  <a:srgbClr val="000000"/>
                </a:solidFill>
                <a:latin typeface="+mn-lt"/>
              </a:rPr>
              <a:t>tu</a:t>
            </a:r>
            <a:r>
              <a:rPr lang="pt-BR" altLang="pt-BR" sz="1800" dirty="0">
                <a:solidFill>
                  <a:srgbClr val="000000"/>
                </a:solidFill>
                <a:latin typeface="+mn-lt"/>
              </a:rPr>
              <a:t> costuma ser empregado em apenas algumas regiões brasileiras, sendo a forma </a:t>
            </a:r>
            <a:r>
              <a:rPr lang="pt-BR" altLang="pt-BR" sz="1800" u="sng" dirty="0">
                <a:solidFill>
                  <a:srgbClr val="000000"/>
                </a:solidFill>
                <a:latin typeface="+mn-lt"/>
              </a:rPr>
              <a:t>você</a:t>
            </a:r>
            <a:r>
              <a:rPr lang="pt-BR" altLang="pt-BR" sz="1800" dirty="0">
                <a:solidFill>
                  <a:srgbClr val="000000"/>
                </a:solidFill>
                <a:latin typeface="+mn-lt"/>
              </a:rPr>
              <a:t> aquela que predomina no tratamento direto informal. Esta última utiliza a mesma conjugação atribuída aos pronomes </a:t>
            </a:r>
            <a:r>
              <a:rPr lang="pt-BR" altLang="pt-BR" sz="1800" u="sng" dirty="0">
                <a:solidFill>
                  <a:srgbClr val="000000"/>
                </a:solidFill>
                <a:latin typeface="+mn-lt"/>
              </a:rPr>
              <a:t>ele</a:t>
            </a:r>
            <a:r>
              <a:rPr lang="pt-BR" altLang="pt-BR" sz="1800" dirty="0">
                <a:solidFill>
                  <a:srgbClr val="000000"/>
                </a:solidFill>
                <a:latin typeface="+mn-lt"/>
              </a:rPr>
              <a:t> e </a:t>
            </a:r>
            <a:r>
              <a:rPr lang="pt-BR" altLang="pt-BR" sz="1800" u="sng" dirty="0">
                <a:solidFill>
                  <a:srgbClr val="000000"/>
                </a:solidFill>
                <a:latin typeface="+mn-lt"/>
              </a:rPr>
              <a:t>ela</a:t>
            </a:r>
            <a:r>
              <a:rPr lang="pt-BR" altLang="pt-BR" sz="1800" dirty="0">
                <a:solidFill>
                  <a:srgbClr val="000000"/>
                </a:solidFill>
                <a:latin typeface="+mn-lt"/>
              </a:rPr>
              <a:t>. Exemplos:</a:t>
            </a:r>
            <a:br>
              <a:rPr lang="pt-BR" altLang="pt-BR" sz="1800" dirty="0">
                <a:solidFill>
                  <a:srgbClr val="000000"/>
                </a:solidFill>
                <a:latin typeface="+mn-lt"/>
              </a:rPr>
            </a:br>
            <a:r>
              <a:rPr lang="pt-BR" altLang="pt-BR" sz="1800" dirty="0">
                <a:solidFill>
                  <a:srgbClr val="000000"/>
                </a:solidFill>
                <a:latin typeface="+mn-lt"/>
              </a:rPr>
              <a:t> </a:t>
            </a:r>
          </a:p>
          <a:p>
            <a:pPr eaLnBrk="1" hangingPunct="1">
              <a:spcBef>
                <a:spcPct val="0"/>
              </a:spcBef>
              <a:buClrTx/>
              <a:buSzTx/>
              <a:buFont typeface="Arial" panose="020B0604020202020204" pitchFamily="34" charset="0"/>
              <a:buChar char="•"/>
              <a:defRPr/>
            </a:pPr>
            <a:r>
              <a:rPr lang="pt-BR" altLang="pt-BR" sz="1800" u="sng" dirty="0">
                <a:solidFill>
                  <a:srgbClr val="000000"/>
                </a:solidFill>
                <a:latin typeface="+mn-lt"/>
              </a:rPr>
              <a:t>Ele/Você</a:t>
            </a:r>
            <a:r>
              <a:rPr lang="pt-BR" altLang="pt-BR" sz="1800" dirty="0">
                <a:solidFill>
                  <a:srgbClr val="000000"/>
                </a:solidFill>
                <a:latin typeface="+mn-lt"/>
              </a:rPr>
              <a:t> vai ao cinema.</a:t>
            </a:r>
          </a:p>
          <a:p>
            <a:pPr eaLnBrk="1" hangingPunct="1">
              <a:spcBef>
                <a:spcPct val="0"/>
              </a:spcBef>
              <a:buClrTx/>
              <a:buSzTx/>
              <a:buFont typeface="Arial" panose="020B0604020202020204" pitchFamily="34" charset="0"/>
              <a:buChar char="•"/>
              <a:defRPr/>
            </a:pPr>
            <a:r>
              <a:rPr lang="pt-BR" altLang="pt-BR" sz="1800" u="sng" dirty="0">
                <a:solidFill>
                  <a:srgbClr val="000000"/>
                </a:solidFill>
                <a:latin typeface="+mn-lt"/>
              </a:rPr>
              <a:t>Ela/Você</a:t>
            </a:r>
            <a:r>
              <a:rPr lang="pt-BR" altLang="pt-BR" sz="1800" dirty="0">
                <a:solidFill>
                  <a:srgbClr val="000000"/>
                </a:solidFill>
                <a:latin typeface="+mn-lt"/>
              </a:rPr>
              <a:t> conhece muitos lugares.</a:t>
            </a:r>
          </a:p>
        </p:txBody>
      </p:sp>
    </p:spTree>
    <p:extLst>
      <p:ext uri="{BB962C8B-B14F-4D97-AF65-F5344CB8AC3E}">
        <p14:creationId xmlns:p14="http://schemas.microsoft.com/office/powerpoint/2010/main" val="35102832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tângulo 1"/>
          <p:cNvSpPr>
            <a:spLocks noChangeArrowheads="1"/>
          </p:cNvSpPr>
          <p:nvPr/>
        </p:nvSpPr>
        <p:spPr bwMode="auto">
          <a:xfrm>
            <a:off x="468313" y="692150"/>
            <a:ext cx="82073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a:solidFill>
                  <a:srgbClr val="000000"/>
                </a:solidFill>
              </a:rPr>
              <a:t>Para o tratamento direto formal, ainda predominam as formas o </a:t>
            </a:r>
            <a:r>
              <a:rPr lang="pt-BR" altLang="pt-BR" sz="1800" u="sng">
                <a:solidFill>
                  <a:srgbClr val="000000"/>
                </a:solidFill>
              </a:rPr>
              <a:t>senhor</a:t>
            </a:r>
            <a:r>
              <a:rPr lang="pt-BR" altLang="pt-BR" sz="1800">
                <a:solidFill>
                  <a:srgbClr val="000000"/>
                </a:solidFill>
              </a:rPr>
              <a:t> e a </a:t>
            </a:r>
            <a:r>
              <a:rPr lang="pt-BR" altLang="pt-BR" sz="1800" u="sng">
                <a:solidFill>
                  <a:srgbClr val="000000"/>
                </a:solidFill>
              </a:rPr>
              <a:t>senhora </a:t>
            </a:r>
            <a:r>
              <a:rPr lang="pt-BR" altLang="pt-BR" sz="1800">
                <a:solidFill>
                  <a:srgbClr val="000000"/>
                </a:solidFill>
              </a:rPr>
              <a:t>- que também utilizam a conjugação conferida aos pronomes </a:t>
            </a:r>
            <a:r>
              <a:rPr lang="pt-BR" altLang="pt-BR" sz="1800" u="sng">
                <a:solidFill>
                  <a:srgbClr val="000000"/>
                </a:solidFill>
              </a:rPr>
              <a:t>ele</a:t>
            </a:r>
            <a:r>
              <a:rPr lang="pt-BR" altLang="pt-BR" sz="1800">
                <a:solidFill>
                  <a:srgbClr val="000000"/>
                </a:solidFill>
              </a:rPr>
              <a:t> e </a:t>
            </a:r>
            <a:r>
              <a:rPr lang="pt-BR" altLang="pt-BR" sz="1800" u="sng">
                <a:solidFill>
                  <a:srgbClr val="000000"/>
                </a:solidFill>
              </a:rPr>
              <a:t>ela</a:t>
            </a:r>
            <a:r>
              <a:rPr lang="pt-BR" altLang="pt-BR" sz="1800">
                <a:solidFill>
                  <a:srgbClr val="000000"/>
                </a:solidFill>
              </a:rPr>
              <a:t>.</a:t>
            </a:r>
            <a:br>
              <a:rPr lang="pt-BR" altLang="pt-BR" sz="1800">
                <a:solidFill>
                  <a:srgbClr val="000000"/>
                </a:solidFill>
              </a:rPr>
            </a:br>
            <a:br>
              <a:rPr lang="pt-BR" altLang="pt-BR" sz="1800">
                <a:solidFill>
                  <a:srgbClr val="000000"/>
                </a:solidFill>
              </a:rPr>
            </a:br>
            <a:r>
              <a:rPr lang="pt-BR" altLang="pt-BR" sz="1800">
                <a:solidFill>
                  <a:srgbClr val="000000"/>
                </a:solidFill>
              </a:rPr>
              <a:t>As formas plurais </a:t>
            </a:r>
            <a:r>
              <a:rPr lang="pt-BR" altLang="pt-BR" sz="1800" u="sng">
                <a:solidFill>
                  <a:srgbClr val="000000"/>
                </a:solidFill>
              </a:rPr>
              <a:t>vocês, os senhores</a:t>
            </a:r>
            <a:r>
              <a:rPr lang="pt-BR" altLang="pt-BR" sz="1800">
                <a:solidFill>
                  <a:srgbClr val="000000"/>
                </a:solidFill>
              </a:rPr>
              <a:t> e </a:t>
            </a:r>
            <a:r>
              <a:rPr lang="pt-BR" altLang="pt-BR" sz="1800" u="sng">
                <a:solidFill>
                  <a:srgbClr val="000000"/>
                </a:solidFill>
              </a:rPr>
              <a:t>as senhoras</a:t>
            </a:r>
            <a:r>
              <a:rPr lang="pt-BR" altLang="pt-BR" sz="1800">
                <a:solidFill>
                  <a:srgbClr val="000000"/>
                </a:solidFill>
              </a:rPr>
              <a:t> seguem o critério de conjugação dos pronomes </a:t>
            </a:r>
            <a:r>
              <a:rPr lang="pt-BR" altLang="pt-BR" sz="1800" u="sng">
                <a:solidFill>
                  <a:srgbClr val="000000"/>
                </a:solidFill>
              </a:rPr>
              <a:t>eles</a:t>
            </a:r>
            <a:r>
              <a:rPr lang="pt-BR" altLang="pt-BR" sz="1800">
                <a:solidFill>
                  <a:srgbClr val="000000"/>
                </a:solidFill>
              </a:rPr>
              <a:t> e </a:t>
            </a:r>
            <a:r>
              <a:rPr lang="pt-BR" altLang="pt-BR" sz="1800" u="sng">
                <a:solidFill>
                  <a:srgbClr val="000000"/>
                </a:solidFill>
              </a:rPr>
              <a:t>elas</a:t>
            </a:r>
            <a:r>
              <a:rPr lang="pt-BR" altLang="pt-BR" sz="1800">
                <a:solidFill>
                  <a:srgbClr val="000000"/>
                </a:solidFill>
              </a:rPr>
              <a:t>. Exemplo:</a:t>
            </a:r>
            <a:br>
              <a:rPr lang="pt-BR" altLang="pt-BR" sz="1800">
                <a:solidFill>
                  <a:srgbClr val="000000"/>
                </a:solidFill>
              </a:rPr>
            </a:br>
            <a:r>
              <a:rPr lang="pt-BR" altLang="pt-BR" sz="1800">
                <a:solidFill>
                  <a:srgbClr val="000000"/>
                </a:solidFill>
              </a:rPr>
              <a:t> </a:t>
            </a:r>
          </a:p>
          <a:p>
            <a:pPr eaLnBrk="1" hangingPunct="1">
              <a:spcBef>
                <a:spcPct val="0"/>
              </a:spcBef>
              <a:buClrTx/>
              <a:buSzTx/>
              <a:buFontTx/>
              <a:buNone/>
            </a:pPr>
            <a:r>
              <a:rPr lang="pt-BR" altLang="pt-BR" sz="1800" u="sng">
                <a:solidFill>
                  <a:srgbClr val="000000"/>
                </a:solidFill>
              </a:rPr>
              <a:t>Eles/Elas/Vocês</a:t>
            </a:r>
            <a:r>
              <a:rPr lang="pt-BR" altLang="pt-BR" sz="1800">
                <a:solidFill>
                  <a:srgbClr val="000000"/>
                </a:solidFill>
              </a:rPr>
              <a:t> viajaram durante um mês.</a:t>
            </a:r>
            <a:br>
              <a:rPr lang="pt-BR" altLang="pt-BR" sz="1800">
                <a:solidFill>
                  <a:srgbClr val="000000"/>
                </a:solidFill>
              </a:rPr>
            </a:br>
            <a:br>
              <a:rPr lang="pt-BR" altLang="pt-BR" sz="1800">
                <a:solidFill>
                  <a:srgbClr val="000000"/>
                </a:solidFill>
              </a:rPr>
            </a:br>
            <a:r>
              <a:rPr lang="pt-BR" altLang="pt-BR" sz="1800">
                <a:solidFill>
                  <a:srgbClr val="000000"/>
                </a:solidFill>
              </a:rPr>
              <a:t>A forma </a:t>
            </a:r>
            <a:r>
              <a:rPr lang="pt-BR" altLang="pt-BR" sz="1800" u="sng">
                <a:solidFill>
                  <a:srgbClr val="000000"/>
                </a:solidFill>
              </a:rPr>
              <a:t>a gente</a:t>
            </a:r>
            <a:r>
              <a:rPr lang="pt-BR" altLang="pt-BR" sz="1800">
                <a:solidFill>
                  <a:srgbClr val="000000"/>
                </a:solidFill>
              </a:rPr>
              <a:t> tende a ser mais utilizada do que o pronome </a:t>
            </a:r>
            <a:r>
              <a:rPr lang="pt-BR" altLang="pt-BR" sz="1800" u="sng">
                <a:solidFill>
                  <a:srgbClr val="000000"/>
                </a:solidFill>
              </a:rPr>
              <a:t>nós</a:t>
            </a:r>
            <a:r>
              <a:rPr lang="pt-BR" altLang="pt-BR" sz="1800">
                <a:solidFill>
                  <a:srgbClr val="000000"/>
                </a:solidFill>
              </a:rPr>
              <a:t> - destinado a um uso predominantemente formal, tanto na fala quanto na escrita. Quando empregamos </a:t>
            </a:r>
            <a:r>
              <a:rPr lang="pt-BR" altLang="pt-BR" sz="1800" u="sng">
                <a:solidFill>
                  <a:srgbClr val="000000"/>
                </a:solidFill>
              </a:rPr>
              <a:t>a gente</a:t>
            </a:r>
            <a:r>
              <a:rPr lang="pt-BR" altLang="pt-BR" sz="1800">
                <a:solidFill>
                  <a:srgbClr val="000000"/>
                </a:solidFill>
              </a:rPr>
              <a:t>, o verbo segue a conjugação aplicada aos pronomes </a:t>
            </a:r>
            <a:r>
              <a:rPr lang="pt-BR" altLang="pt-BR" sz="1800" u="sng">
                <a:solidFill>
                  <a:srgbClr val="000000"/>
                </a:solidFill>
              </a:rPr>
              <a:t>ele</a:t>
            </a:r>
            <a:r>
              <a:rPr lang="pt-BR" altLang="pt-BR" sz="1800">
                <a:solidFill>
                  <a:srgbClr val="000000"/>
                </a:solidFill>
              </a:rPr>
              <a:t> e </a:t>
            </a:r>
            <a:r>
              <a:rPr lang="pt-BR" altLang="pt-BR" sz="1800" u="sng">
                <a:solidFill>
                  <a:srgbClr val="000000"/>
                </a:solidFill>
              </a:rPr>
              <a:t>ela</a:t>
            </a:r>
            <a:r>
              <a:rPr lang="pt-BR" altLang="pt-BR" sz="1800">
                <a:solidFill>
                  <a:srgbClr val="000000"/>
                </a:solidFill>
              </a:rPr>
              <a:t>. Exemplo:</a:t>
            </a:r>
            <a:br>
              <a:rPr lang="pt-BR" altLang="pt-BR" sz="1800">
                <a:solidFill>
                  <a:srgbClr val="000000"/>
                </a:solidFill>
              </a:rPr>
            </a:br>
            <a:r>
              <a:rPr lang="pt-BR" altLang="pt-BR" sz="1800" u="sng">
                <a:solidFill>
                  <a:srgbClr val="000000"/>
                </a:solidFill>
              </a:rPr>
              <a:t>A gente/Ele/Ela</a:t>
            </a:r>
            <a:r>
              <a:rPr lang="pt-BR" altLang="pt-BR" sz="1800">
                <a:solidFill>
                  <a:srgbClr val="000000"/>
                </a:solidFill>
              </a:rPr>
              <a:t> gosta de ir neste restaurante.</a:t>
            </a:r>
            <a:br>
              <a:rPr lang="pt-BR" altLang="pt-BR" sz="1800">
                <a:solidFill>
                  <a:srgbClr val="000000"/>
                </a:solidFill>
              </a:rPr>
            </a:br>
            <a:br>
              <a:rPr lang="pt-BR" altLang="pt-BR" sz="1800">
                <a:solidFill>
                  <a:srgbClr val="000000"/>
                </a:solidFill>
              </a:rPr>
            </a:br>
            <a:endParaRPr lang="pt-BR" altLang="pt-BR" sz="1800">
              <a:solidFill>
                <a:srgbClr val="000000"/>
              </a:solidFill>
            </a:endParaRPr>
          </a:p>
        </p:txBody>
      </p:sp>
    </p:spTree>
    <p:extLst>
      <p:ext uri="{BB962C8B-B14F-4D97-AF65-F5344CB8AC3E}">
        <p14:creationId xmlns:p14="http://schemas.microsoft.com/office/powerpoint/2010/main" val="156835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tângulo 1"/>
          <p:cNvSpPr>
            <a:spLocks noChangeArrowheads="1"/>
          </p:cNvSpPr>
          <p:nvPr/>
        </p:nvSpPr>
        <p:spPr bwMode="auto">
          <a:xfrm>
            <a:off x="428625" y="571500"/>
            <a:ext cx="82073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br>
              <a:rPr lang="pt-BR" altLang="pt-BR" sz="1800">
                <a:solidFill>
                  <a:srgbClr val="000000"/>
                </a:solidFill>
              </a:rPr>
            </a:br>
            <a:br>
              <a:rPr lang="pt-BR" altLang="pt-BR" sz="2000">
                <a:solidFill>
                  <a:srgbClr val="000000"/>
                </a:solidFill>
              </a:rPr>
            </a:br>
            <a:r>
              <a:rPr lang="pt-BR" altLang="pt-BR" sz="2000">
                <a:solidFill>
                  <a:srgbClr val="000000"/>
                </a:solidFill>
              </a:rPr>
              <a:t>A forma vós possui uma particularidade: seu uso encontra-se restrito a textos literários, religiosos e a documentos formais (geralmente empregados no âmbito jurídico). Embora considerado um </a:t>
            </a:r>
            <a:r>
              <a:rPr lang="pt-BR" altLang="pt-BR" sz="2000" u="sng">
                <a:solidFill>
                  <a:srgbClr val="000000"/>
                </a:solidFill>
              </a:rPr>
              <a:t>pronome pessoal plural</a:t>
            </a:r>
            <a:r>
              <a:rPr lang="pt-BR" altLang="pt-BR" sz="2000">
                <a:solidFill>
                  <a:srgbClr val="000000"/>
                </a:solidFill>
              </a:rPr>
              <a:t>, a forma </a:t>
            </a:r>
            <a:r>
              <a:rPr lang="pt-BR" altLang="pt-BR" sz="2000" u="sng">
                <a:solidFill>
                  <a:srgbClr val="000000"/>
                </a:solidFill>
              </a:rPr>
              <a:t>vós</a:t>
            </a:r>
            <a:r>
              <a:rPr lang="pt-BR" altLang="pt-BR" sz="2000">
                <a:solidFill>
                  <a:srgbClr val="000000"/>
                </a:solidFill>
              </a:rPr>
              <a:t> também pode ser usada quando desejamos nos referir diretamente a uma só pessoa. </a:t>
            </a:r>
          </a:p>
          <a:p>
            <a:pPr eaLnBrk="1" hangingPunct="1">
              <a:spcBef>
                <a:spcPct val="0"/>
              </a:spcBef>
              <a:buClrTx/>
              <a:buSzTx/>
              <a:buFontTx/>
              <a:buNone/>
            </a:pPr>
            <a:endParaRPr lang="pt-BR" altLang="pt-BR" sz="2000">
              <a:solidFill>
                <a:srgbClr val="000000"/>
              </a:solidFill>
            </a:endParaRPr>
          </a:p>
          <a:p>
            <a:pPr eaLnBrk="1" hangingPunct="1">
              <a:spcBef>
                <a:spcPct val="0"/>
              </a:spcBef>
              <a:buClrTx/>
              <a:buSzTx/>
              <a:buFontTx/>
              <a:buNone/>
            </a:pPr>
            <a:r>
              <a:rPr lang="pt-BR" altLang="pt-BR" sz="2000">
                <a:solidFill>
                  <a:srgbClr val="000000"/>
                </a:solidFill>
              </a:rPr>
              <a:t>Vamos observar os exemplos seguintes:</a:t>
            </a:r>
          </a:p>
          <a:p>
            <a:pPr eaLnBrk="1" hangingPunct="1">
              <a:spcBef>
                <a:spcPct val="0"/>
              </a:spcBef>
              <a:buClrTx/>
              <a:buSzTx/>
              <a:buFontTx/>
              <a:buNone/>
            </a:pPr>
            <a:endParaRPr lang="pt-BR" altLang="pt-BR" sz="1800">
              <a:solidFill>
                <a:srgbClr val="000000"/>
              </a:solidFill>
            </a:endParaRPr>
          </a:p>
        </p:txBody>
      </p:sp>
    </p:spTree>
    <p:extLst>
      <p:ext uri="{BB962C8B-B14F-4D97-AF65-F5344CB8AC3E}">
        <p14:creationId xmlns:p14="http://schemas.microsoft.com/office/powerpoint/2010/main" val="3239274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tângulo 1"/>
          <p:cNvSpPr>
            <a:spLocks noChangeArrowheads="1"/>
          </p:cNvSpPr>
          <p:nvPr/>
        </p:nvSpPr>
        <p:spPr bwMode="auto">
          <a:xfrm>
            <a:off x="395288" y="476250"/>
            <a:ext cx="82804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a:solidFill>
                  <a:srgbClr val="000000"/>
                </a:solidFill>
                <a:latin typeface="inherit"/>
              </a:rPr>
              <a:t>1º) Nos dois primeiros versos do poema "A D. Joana", de Castro Alves, notamos que o pronome </a:t>
            </a:r>
            <a:r>
              <a:rPr lang="pt-BR" altLang="pt-BR" sz="1800" u="sng">
                <a:solidFill>
                  <a:srgbClr val="000000"/>
                </a:solidFill>
                <a:latin typeface="inherit"/>
              </a:rPr>
              <a:t>vós</a:t>
            </a:r>
            <a:r>
              <a:rPr lang="pt-BR" altLang="pt-BR" sz="1800">
                <a:solidFill>
                  <a:srgbClr val="000000"/>
                </a:solidFill>
                <a:latin typeface="inherit"/>
              </a:rPr>
              <a:t> é utilizado para dirigir-se a uma só pessoa: D. Joana.</a:t>
            </a:r>
          </a:p>
          <a:p>
            <a:pPr eaLnBrk="1" hangingPunct="1">
              <a:spcBef>
                <a:spcPct val="0"/>
              </a:spcBef>
              <a:buClrTx/>
              <a:buSzTx/>
              <a:buFont typeface="Arial" panose="020B0604020202020204" pitchFamily="34" charset="0"/>
              <a:buChar char="•"/>
            </a:pPr>
            <a:r>
              <a:rPr lang="pt-BR" altLang="pt-BR" sz="1800">
                <a:solidFill>
                  <a:srgbClr val="000000"/>
                </a:solidFill>
                <a:latin typeface="Arial, Helvetica, sans-serif"/>
              </a:rPr>
              <a:t>SENHORA, eu vos dou versos, porque apanho</a:t>
            </a:r>
            <a:br>
              <a:rPr lang="pt-BR" altLang="pt-BR" sz="1800">
                <a:solidFill>
                  <a:srgbClr val="000000"/>
                </a:solidFill>
                <a:latin typeface="Arial, Helvetica, sans-serif"/>
              </a:rPr>
            </a:br>
            <a:r>
              <a:rPr lang="pt-BR" altLang="pt-BR" sz="1800">
                <a:solidFill>
                  <a:srgbClr val="000000"/>
                </a:solidFill>
                <a:latin typeface="Arial, Helvetica, sans-serif"/>
              </a:rPr>
              <a:t>Das flores d'alma um ramalhete agreste</a:t>
            </a:r>
            <a:br>
              <a:rPr lang="pt-BR" altLang="pt-BR" sz="1800">
                <a:solidFill>
                  <a:srgbClr val="000000"/>
                </a:solidFill>
                <a:latin typeface="Arial, Helvetica, sans-serif"/>
              </a:rPr>
            </a:br>
            <a:r>
              <a:rPr lang="pt-BR" altLang="pt-BR" sz="1800">
                <a:solidFill>
                  <a:srgbClr val="000000"/>
                </a:solidFill>
                <a:latin typeface="Arial, Helvetica, sans-serif"/>
              </a:rPr>
              <a:t>E são versos a flora perfumada,</a:t>
            </a:r>
            <a:br>
              <a:rPr lang="pt-BR" altLang="pt-BR" sz="1800">
                <a:solidFill>
                  <a:srgbClr val="000000"/>
                </a:solidFill>
                <a:latin typeface="Arial, Helvetica, sans-serif"/>
              </a:rPr>
            </a:br>
            <a:r>
              <a:rPr lang="pt-BR" altLang="pt-BR" sz="1800">
                <a:solidFill>
                  <a:srgbClr val="000000"/>
                </a:solidFill>
                <a:latin typeface="Arial, Helvetica, sans-serif"/>
              </a:rPr>
              <a:t>Que de meu seio a solidão reveste. E vós que amais a parasita ardente,</a:t>
            </a:r>
            <a:br>
              <a:rPr lang="pt-BR" altLang="pt-BR" sz="1800">
                <a:solidFill>
                  <a:srgbClr val="000000"/>
                </a:solidFill>
                <a:latin typeface="Arial, Helvetica, sans-serif"/>
              </a:rPr>
            </a:br>
            <a:r>
              <a:rPr lang="pt-BR" altLang="pt-BR" sz="1800">
                <a:solidFill>
                  <a:srgbClr val="000000"/>
                </a:solidFill>
                <a:latin typeface="Arial, Helvetica, sans-serif"/>
              </a:rPr>
              <a:t>Que abre como um suspiro em pleno maio,</a:t>
            </a:r>
            <a:br>
              <a:rPr lang="pt-BR" altLang="pt-BR" sz="1800">
                <a:solidFill>
                  <a:srgbClr val="000000"/>
                </a:solidFill>
                <a:latin typeface="Arial, Helvetica, sans-serif"/>
              </a:rPr>
            </a:br>
            <a:r>
              <a:rPr lang="pt-BR" altLang="pt-BR" sz="1800">
                <a:solidFill>
                  <a:srgbClr val="000000"/>
                </a:solidFill>
                <a:latin typeface="Arial, Helvetica, sans-serif"/>
              </a:rPr>
              <a:t>E o aroma que anima o cálix rubro</a:t>
            </a:r>
            <a:br>
              <a:rPr lang="pt-BR" altLang="pt-BR" sz="1800">
                <a:solidFill>
                  <a:srgbClr val="000000"/>
                </a:solidFill>
                <a:latin typeface="Arial, Helvetica, sans-serif"/>
              </a:rPr>
            </a:br>
            <a:r>
              <a:rPr lang="pt-BR" altLang="pt-BR" sz="1800">
                <a:solidFill>
                  <a:srgbClr val="000000"/>
                </a:solidFill>
                <a:latin typeface="Arial, Helvetica, sans-serif"/>
              </a:rPr>
              <a:t>— Talvez de uma alma perfumoso ensaio,</a:t>
            </a:r>
            <a:endParaRPr lang="pt-BR" altLang="pt-BR" sz="1800">
              <a:solidFill>
                <a:srgbClr val="000000"/>
              </a:solidFill>
              <a:latin typeface="inherit"/>
            </a:endParaRPr>
          </a:p>
          <a:p>
            <a:pPr eaLnBrk="1" hangingPunct="1">
              <a:spcBef>
                <a:spcPct val="0"/>
              </a:spcBef>
              <a:buClrTx/>
              <a:buSzTx/>
              <a:buFontTx/>
              <a:buNone/>
            </a:pPr>
            <a:endParaRPr lang="pt-BR" altLang="pt-BR" sz="1800">
              <a:solidFill>
                <a:srgbClr val="000000"/>
              </a:solidFill>
              <a:latin typeface="inherit"/>
            </a:endParaRPr>
          </a:p>
          <a:p>
            <a:pPr eaLnBrk="1" hangingPunct="1">
              <a:spcBef>
                <a:spcPct val="0"/>
              </a:spcBef>
              <a:buClrTx/>
              <a:buSzTx/>
              <a:buFontTx/>
              <a:buNone/>
            </a:pPr>
            <a:r>
              <a:rPr lang="pt-BR" altLang="pt-BR" sz="1800">
                <a:solidFill>
                  <a:srgbClr val="000000"/>
                </a:solidFill>
              </a:rPr>
              <a:t>2º) No trecho a seguir, selecionado do "Gênesis" (primeiro livro da Bíblia), capítulo 4, versículo 23, podemos observar mais um emprego do pronome </a:t>
            </a:r>
            <a:r>
              <a:rPr lang="pt-BR" altLang="pt-BR" sz="1800" u="sng">
                <a:solidFill>
                  <a:srgbClr val="000000"/>
                </a:solidFill>
              </a:rPr>
              <a:t>vós</a:t>
            </a:r>
            <a:r>
              <a:rPr lang="pt-BR" altLang="pt-BR" sz="1800">
                <a:solidFill>
                  <a:srgbClr val="000000"/>
                </a:solidFill>
              </a:rPr>
              <a:t>, desta vez para dirigir-se ao plural - Ada e Zilá, mulheres de Lameque:</a:t>
            </a:r>
          </a:p>
          <a:p>
            <a:pPr eaLnBrk="1" hangingPunct="1">
              <a:spcBef>
                <a:spcPct val="0"/>
              </a:spcBef>
              <a:buClrTx/>
              <a:buSzTx/>
              <a:buFontTx/>
              <a:buNone/>
            </a:pPr>
            <a:r>
              <a:rPr lang="pt-BR" altLang="pt-BR" sz="1800">
                <a:solidFill>
                  <a:srgbClr val="000000"/>
                </a:solidFill>
                <a:latin typeface="Arial, Helvetica, sans-serif"/>
              </a:rPr>
              <a:t>E disse Lameque a suas mulheres Ada e Zilá: Ouvi a minha voz; vós, mulheres de Lameque, escutai as minhas palavras; porque eu matei um homem por me ferir, e um jovem por me pisar.</a:t>
            </a:r>
            <a:endParaRPr lang="pt-BR" altLang="pt-BR" sz="1800">
              <a:solidFill>
                <a:srgbClr val="000000"/>
              </a:solidFill>
            </a:endParaRPr>
          </a:p>
        </p:txBody>
      </p:sp>
    </p:spTree>
    <p:extLst>
      <p:ext uri="{BB962C8B-B14F-4D97-AF65-F5344CB8AC3E}">
        <p14:creationId xmlns:p14="http://schemas.microsoft.com/office/powerpoint/2010/main" val="25527517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tângulo 1"/>
          <p:cNvSpPr>
            <a:spLocks noChangeArrowheads="1"/>
          </p:cNvSpPr>
          <p:nvPr/>
        </p:nvSpPr>
        <p:spPr bwMode="auto">
          <a:xfrm>
            <a:off x="395288" y="549275"/>
            <a:ext cx="83534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b="1">
                <a:solidFill>
                  <a:srgbClr val="000000"/>
                </a:solidFill>
                <a:latin typeface="inherit"/>
              </a:rPr>
              <a:t>Tempo e Modo</a:t>
            </a:r>
            <a:endParaRPr lang="pt-BR" altLang="pt-BR" sz="1800">
              <a:solidFill>
                <a:srgbClr val="000000"/>
              </a:solidFill>
            </a:endParaRPr>
          </a:p>
          <a:p>
            <a:pPr eaLnBrk="1" hangingPunct="1">
              <a:spcBef>
                <a:spcPct val="0"/>
              </a:spcBef>
              <a:buClrTx/>
              <a:buSzTx/>
              <a:buFontTx/>
              <a:buNone/>
            </a:pPr>
            <a:r>
              <a:rPr lang="pt-BR" altLang="pt-BR" sz="1800">
                <a:solidFill>
                  <a:srgbClr val="000000"/>
                </a:solidFill>
              </a:rPr>
              <a:t>As marcas de tempo verbal situam o evento </a:t>
            </a:r>
            <a:r>
              <a:rPr lang="pt-BR" altLang="pt-BR" sz="1800" u="sng">
                <a:solidFill>
                  <a:srgbClr val="000000"/>
                </a:solidFill>
              </a:rPr>
              <a:t>do qual</a:t>
            </a:r>
            <a:r>
              <a:rPr lang="pt-BR" altLang="pt-BR" sz="1800">
                <a:solidFill>
                  <a:srgbClr val="000000"/>
                </a:solidFill>
              </a:rPr>
              <a:t> se fala com relação ao momento </a:t>
            </a:r>
            <a:r>
              <a:rPr lang="pt-BR" altLang="pt-BR" sz="1800" u="sng">
                <a:solidFill>
                  <a:srgbClr val="000000"/>
                </a:solidFill>
              </a:rPr>
              <a:t>em que</a:t>
            </a:r>
            <a:r>
              <a:rPr lang="pt-BR" altLang="pt-BR" sz="1800">
                <a:solidFill>
                  <a:srgbClr val="000000"/>
                </a:solidFill>
              </a:rPr>
              <a:t> se fala. Em português, reconhecemos três tempos verbais essenciais: o </a:t>
            </a:r>
            <a:r>
              <a:rPr lang="pt-BR" altLang="pt-BR" sz="1800" b="1">
                <a:solidFill>
                  <a:srgbClr val="000000"/>
                </a:solidFill>
                <a:latin typeface="inherit"/>
              </a:rPr>
              <a:t>presente</a:t>
            </a:r>
            <a:r>
              <a:rPr lang="pt-BR" altLang="pt-BR" sz="1800">
                <a:solidFill>
                  <a:srgbClr val="000000"/>
                </a:solidFill>
              </a:rPr>
              <a:t>, o </a:t>
            </a:r>
            <a:r>
              <a:rPr lang="pt-BR" altLang="pt-BR" sz="1800" b="1">
                <a:solidFill>
                  <a:srgbClr val="000000"/>
                </a:solidFill>
                <a:latin typeface="inherit"/>
              </a:rPr>
              <a:t>passado</a:t>
            </a:r>
            <a:r>
              <a:rPr lang="pt-BR" altLang="pt-BR" sz="1800">
                <a:solidFill>
                  <a:srgbClr val="000000"/>
                </a:solidFill>
              </a:rPr>
              <a:t> e o </a:t>
            </a:r>
            <a:r>
              <a:rPr lang="pt-BR" altLang="pt-BR" sz="1800" b="1">
                <a:solidFill>
                  <a:srgbClr val="000000"/>
                </a:solidFill>
                <a:latin typeface="inherit"/>
              </a:rPr>
              <a:t>futuro</a:t>
            </a:r>
            <a:r>
              <a:rPr lang="pt-BR" altLang="pt-BR" sz="1800">
                <a:solidFill>
                  <a:srgbClr val="000000"/>
                </a:solidFill>
              </a:rPr>
              <a:t>.</a:t>
            </a:r>
            <a:br>
              <a:rPr lang="pt-BR" altLang="pt-BR" sz="1800">
                <a:solidFill>
                  <a:srgbClr val="000000"/>
                </a:solidFill>
              </a:rPr>
            </a:br>
            <a:r>
              <a:rPr lang="pt-BR" altLang="pt-BR" sz="1800">
                <a:solidFill>
                  <a:srgbClr val="000000"/>
                </a:solidFill>
              </a:rPr>
              <a:t>Os </a:t>
            </a:r>
            <a:r>
              <a:rPr lang="pt-BR" altLang="pt-BR" sz="1800" b="1">
                <a:solidFill>
                  <a:srgbClr val="000000"/>
                </a:solidFill>
                <a:latin typeface="inherit"/>
              </a:rPr>
              <a:t>modos verbais</a:t>
            </a:r>
            <a:r>
              <a:rPr lang="pt-BR" altLang="pt-BR" sz="1800">
                <a:solidFill>
                  <a:srgbClr val="000000"/>
                </a:solidFill>
              </a:rPr>
              <a:t>, relacionados aos tempos verbais, destinam-se a atribuir expressões de certeza, de possibilidade, de hipótese ou de ordem ao nosso discurso. São reconhecidas as formas do </a:t>
            </a:r>
            <a:r>
              <a:rPr lang="pt-BR" altLang="pt-BR" sz="1800" b="1">
                <a:solidFill>
                  <a:srgbClr val="000000"/>
                </a:solidFill>
                <a:latin typeface="inherit"/>
              </a:rPr>
              <a:t>indicativo</a:t>
            </a:r>
            <a:r>
              <a:rPr lang="pt-BR" altLang="pt-BR" sz="1800">
                <a:solidFill>
                  <a:srgbClr val="000000"/>
                </a:solidFill>
              </a:rPr>
              <a:t>, do </a:t>
            </a:r>
            <a:r>
              <a:rPr lang="pt-BR" altLang="pt-BR" sz="1800" b="1">
                <a:solidFill>
                  <a:srgbClr val="000000"/>
                </a:solidFill>
                <a:latin typeface="inherit"/>
              </a:rPr>
              <a:t>subjuntivo</a:t>
            </a:r>
            <a:r>
              <a:rPr lang="pt-BR" altLang="pt-BR" sz="1800">
                <a:solidFill>
                  <a:srgbClr val="000000"/>
                </a:solidFill>
              </a:rPr>
              <a:t> e do </a:t>
            </a:r>
            <a:r>
              <a:rPr lang="pt-BR" altLang="pt-BR" sz="1800" b="1">
                <a:solidFill>
                  <a:srgbClr val="000000"/>
                </a:solidFill>
                <a:latin typeface="inherit"/>
              </a:rPr>
              <a:t>imperativo</a:t>
            </a:r>
            <a:r>
              <a:rPr lang="pt-BR" altLang="pt-BR" sz="1800">
                <a:solidFill>
                  <a:srgbClr val="000000"/>
                </a:solidFill>
              </a:rPr>
              <a:t>.</a:t>
            </a:r>
            <a:br>
              <a:rPr lang="pt-BR" altLang="pt-BR" sz="1800">
                <a:solidFill>
                  <a:srgbClr val="000000"/>
                </a:solidFill>
              </a:rPr>
            </a:br>
            <a:br>
              <a:rPr lang="pt-BR" altLang="pt-BR" sz="1800">
                <a:solidFill>
                  <a:srgbClr val="000000"/>
                </a:solidFill>
              </a:rPr>
            </a:br>
            <a:r>
              <a:rPr lang="pt-BR" altLang="pt-BR" sz="1800">
                <a:solidFill>
                  <a:srgbClr val="000000"/>
                </a:solidFill>
              </a:rPr>
              <a:t>O </a:t>
            </a:r>
            <a:r>
              <a:rPr lang="pt-BR" altLang="pt-BR" sz="1800" b="1">
                <a:solidFill>
                  <a:srgbClr val="000000"/>
                </a:solidFill>
                <a:latin typeface="inherit"/>
              </a:rPr>
              <a:t>modo indicativo</a:t>
            </a:r>
            <a:r>
              <a:rPr lang="pt-BR" altLang="pt-BR" sz="1800">
                <a:solidFill>
                  <a:srgbClr val="000000"/>
                </a:solidFill>
              </a:rPr>
              <a:t> possui seis tempos verbais: o presente; o pretérito perfeito, o imperfeito e o mais-que-perfeito; o futuro do presente e o futuro do pretérito.</a:t>
            </a:r>
            <a:br>
              <a:rPr lang="pt-BR" altLang="pt-BR" sz="1800">
                <a:solidFill>
                  <a:srgbClr val="000000"/>
                </a:solidFill>
              </a:rPr>
            </a:br>
            <a:br>
              <a:rPr lang="pt-BR" altLang="pt-BR" sz="1800">
                <a:solidFill>
                  <a:srgbClr val="000000"/>
                </a:solidFill>
              </a:rPr>
            </a:br>
            <a:r>
              <a:rPr lang="pt-BR" altLang="pt-BR" sz="1800">
                <a:solidFill>
                  <a:srgbClr val="000000"/>
                </a:solidFill>
              </a:rPr>
              <a:t>O </a:t>
            </a:r>
            <a:r>
              <a:rPr lang="pt-BR" altLang="pt-BR" sz="1800" b="1">
                <a:solidFill>
                  <a:srgbClr val="000000"/>
                </a:solidFill>
                <a:latin typeface="inherit"/>
              </a:rPr>
              <a:t>modo subjuntivo</a:t>
            </a:r>
            <a:r>
              <a:rPr lang="pt-BR" altLang="pt-BR" sz="1800">
                <a:solidFill>
                  <a:srgbClr val="000000"/>
                </a:solidFill>
              </a:rPr>
              <a:t> divide-se em três tempos verbais: presente, pretérito imperfeito e futuro.</a:t>
            </a:r>
            <a:br>
              <a:rPr lang="pt-BR" altLang="pt-BR" sz="1800">
                <a:solidFill>
                  <a:srgbClr val="000000"/>
                </a:solidFill>
              </a:rPr>
            </a:br>
            <a:br>
              <a:rPr lang="pt-BR" altLang="pt-BR" sz="1800">
                <a:solidFill>
                  <a:srgbClr val="000000"/>
                </a:solidFill>
              </a:rPr>
            </a:br>
            <a:r>
              <a:rPr lang="pt-BR" altLang="pt-BR" sz="1800">
                <a:solidFill>
                  <a:srgbClr val="000000"/>
                </a:solidFill>
              </a:rPr>
              <a:t>Por fim, o </a:t>
            </a:r>
            <a:r>
              <a:rPr lang="pt-BR" altLang="pt-BR" sz="1800" b="1">
                <a:solidFill>
                  <a:srgbClr val="000000"/>
                </a:solidFill>
                <a:latin typeface="inherit"/>
              </a:rPr>
              <a:t>modo imperativo</a:t>
            </a:r>
            <a:r>
              <a:rPr lang="pt-BR" altLang="pt-BR" sz="1800">
                <a:solidFill>
                  <a:srgbClr val="000000"/>
                </a:solidFill>
              </a:rPr>
              <a:t> apresenta-se no presente e pode ser afirmativo ou negativo.</a:t>
            </a:r>
          </a:p>
        </p:txBody>
      </p:sp>
    </p:spTree>
    <p:extLst>
      <p:ext uri="{BB962C8B-B14F-4D97-AF65-F5344CB8AC3E}">
        <p14:creationId xmlns:p14="http://schemas.microsoft.com/office/powerpoint/2010/main" val="18705487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tângulo 1"/>
          <p:cNvSpPr>
            <a:spLocks noChangeArrowheads="1"/>
          </p:cNvSpPr>
          <p:nvPr/>
        </p:nvSpPr>
        <p:spPr bwMode="auto">
          <a:xfrm>
            <a:off x="395288" y="476250"/>
            <a:ext cx="8353425"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b="1">
                <a:solidFill>
                  <a:srgbClr val="000000"/>
                </a:solidFill>
                <a:latin typeface="inherit"/>
              </a:rPr>
              <a:t>O modo indicativo e seus tempos</a:t>
            </a:r>
            <a:endParaRPr lang="pt-BR" altLang="pt-BR" sz="1800">
              <a:solidFill>
                <a:srgbClr val="000000"/>
              </a:solidFill>
            </a:endParaRPr>
          </a:p>
          <a:p>
            <a:pPr eaLnBrk="1" hangingPunct="1">
              <a:spcBef>
                <a:spcPct val="0"/>
              </a:spcBef>
              <a:buClrTx/>
              <a:buSzTx/>
              <a:buFontTx/>
              <a:buNone/>
            </a:pPr>
            <a:r>
              <a:rPr lang="pt-BR" altLang="pt-BR" sz="1800">
                <a:solidFill>
                  <a:srgbClr val="000000"/>
                </a:solidFill>
              </a:rPr>
              <a:t>O presente pode ser empregado para:</a:t>
            </a:r>
            <a:br>
              <a:rPr lang="pt-BR" altLang="pt-BR" sz="1800">
                <a:solidFill>
                  <a:srgbClr val="000000"/>
                </a:solidFill>
              </a:rPr>
            </a:br>
            <a:br>
              <a:rPr lang="pt-BR" altLang="pt-BR" sz="1800">
                <a:solidFill>
                  <a:srgbClr val="000000"/>
                </a:solidFill>
              </a:rPr>
            </a:br>
            <a:r>
              <a:rPr lang="pt-BR" altLang="pt-BR" sz="1800">
                <a:solidFill>
                  <a:srgbClr val="000000"/>
                </a:solidFill>
              </a:rPr>
              <a:t>a) indicar os eventos que se desenrolam simultaneamente ao momento em que o discurso é produzido:</a:t>
            </a:r>
            <a:br>
              <a:rPr lang="pt-BR" altLang="pt-BR" sz="1800">
                <a:solidFill>
                  <a:srgbClr val="000000"/>
                </a:solidFill>
              </a:rPr>
            </a:br>
            <a:r>
              <a:rPr lang="pt-BR" altLang="pt-BR" sz="1800" i="1" u="sng">
                <a:solidFill>
                  <a:srgbClr val="000000"/>
                </a:solidFill>
                <a:latin typeface="inherit"/>
              </a:rPr>
              <a:t>Estamos</a:t>
            </a:r>
            <a:r>
              <a:rPr lang="pt-BR" altLang="pt-BR" sz="1800" i="1">
                <a:solidFill>
                  <a:srgbClr val="000000"/>
                </a:solidFill>
                <a:latin typeface="inherit"/>
              </a:rPr>
              <a:t> hospedados na casa de amigos.</a:t>
            </a:r>
            <a:br>
              <a:rPr lang="pt-BR" altLang="pt-BR" sz="1800">
                <a:solidFill>
                  <a:srgbClr val="000000"/>
                </a:solidFill>
              </a:rPr>
            </a:br>
            <a:br>
              <a:rPr lang="pt-BR" altLang="pt-BR" sz="1800">
                <a:solidFill>
                  <a:srgbClr val="000000"/>
                </a:solidFill>
              </a:rPr>
            </a:br>
            <a:r>
              <a:rPr lang="pt-BR" altLang="pt-BR" sz="1800">
                <a:solidFill>
                  <a:srgbClr val="000000"/>
                </a:solidFill>
              </a:rPr>
              <a:t>b) expressar ações habituais:</a:t>
            </a:r>
            <a:br>
              <a:rPr lang="pt-BR" altLang="pt-BR" sz="1800">
                <a:solidFill>
                  <a:srgbClr val="000000"/>
                </a:solidFill>
              </a:rPr>
            </a:br>
            <a:r>
              <a:rPr lang="pt-BR" altLang="pt-BR" sz="1800" i="1">
                <a:solidFill>
                  <a:srgbClr val="000000"/>
                </a:solidFill>
                <a:latin typeface="inherit"/>
              </a:rPr>
              <a:t>Nós </a:t>
            </a:r>
            <a:r>
              <a:rPr lang="pt-BR" altLang="pt-BR" sz="1800" i="1" u="sng">
                <a:solidFill>
                  <a:srgbClr val="000000"/>
                </a:solidFill>
                <a:latin typeface="inherit"/>
              </a:rPr>
              <a:t>vamos</a:t>
            </a:r>
            <a:r>
              <a:rPr lang="pt-BR" altLang="pt-BR" sz="1800" i="1">
                <a:solidFill>
                  <a:srgbClr val="000000"/>
                </a:solidFill>
                <a:latin typeface="inherit"/>
              </a:rPr>
              <a:t> ao cinema ao menos uma vez por semana.</a:t>
            </a:r>
            <a:br>
              <a:rPr lang="pt-BR" altLang="pt-BR" sz="1800">
                <a:solidFill>
                  <a:srgbClr val="000000"/>
                </a:solidFill>
              </a:rPr>
            </a:br>
            <a:br>
              <a:rPr lang="pt-BR" altLang="pt-BR" sz="1800">
                <a:solidFill>
                  <a:srgbClr val="000000"/>
                </a:solidFill>
              </a:rPr>
            </a:br>
            <a:r>
              <a:rPr lang="pt-BR" altLang="pt-BR" sz="1800">
                <a:solidFill>
                  <a:srgbClr val="000000"/>
                </a:solidFill>
              </a:rPr>
              <a:t>c) narrar fatos passados, atribuindo-lhes atualidade, sendo chamado de </a:t>
            </a:r>
            <a:r>
              <a:rPr lang="pt-BR" altLang="pt-BR" sz="1800" u="sng">
                <a:solidFill>
                  <a:srgbClr val="000000"/>
                </a:solidFill>
              </a:rPr>
              <a:t>presente histórico</a:t>
            </a:r>
            <a:r>
              <a:rPr lang="pt-BR" altLang="pt-BR" sz="1800">
                <a:solidFill>
                  <a:srgbClr val="000000"/>
                </a:solidFill>
              </a:rPr>
              <a:t>:</a:t>
            </a:r>
            <a:br>
              <a:rPr lang="pt-BR" altLang="pt-BR" sz="1800">
                <a:solidFill>
                  <a:srgbClr val="000000"/>
                </a:solidFill>
              </a:rPr>
            </a:br>
            <a:r>
              <a:rPr lang="pt-BR" altLang="pt-BR" sz="1800" i="1">
                <a:solidFill>
                  <a:srgbClr val="000000"/>
                </a:solidFill>
                <a:latin typeface="inherit"/>
              </a:rPr>
              <a:t>A Revolução de 1964 </a:t>
            </a:r>
            <a:r>
              <a:rPr lang="pt-BR" altLang="pt-BR" sz="1800" i="1" u="sng">
                <a:solidFill>
                  <a:srgbClr val="000000"/>
                </a:solidFill>
                <a:latin typeface="inherit"/>
              </a:rPr>
              <a:t>trata-se</a:t>
            </a:r>
            <a:r>
              <a:rPr lang="pt-BR" altLang="pt-BR" sz="1800" i="1">
                <a:solidFill>
                  <a:srgbClr val="000000"/>
                </a:solidFill>
                <a:latin typeface="inherit"/>
              </a:rPr>
              <a:t> de um movimento político-militar deflagrado em 31 de março de 1964 com o objetivo de depor o governo do presidente João Goulart. Sua vitória </a:t>
            </a:r>
            <a:r>
              <a:rPr lang="pt-BR" altLang="pt-BR" sz="1800" i="1" u="sng">
                <a:solidFill>
                  <a:srgbClr val="000000"/>
                </a:solidFill>
                <a:latin typeface="inherit"/>
              </a:rPr>
              <a:t>provoca</a:t>
            </a:r>
            <a:r>
              <a:rPr lang="pt-BR" altLang="pt-BR" sz="1800" i="1">
                <a:solidFill>
                  <a:srgbClr val="000000"/>
                </a:solidFill>
                <a:latin typeface="inherit"/>
              </a:rPr>
              <a:t> profundas modificações na organização política, econômica e social do país.</a:t>
            </a:r>
            <a:br>
              <a:rPr lang="pt-BR" altLang="pt-BR" sz="1800">
                <a:solidFill>
                  <a:srgbClr val="333333"/>
                </a:solidFill>
              </a:rPr>
            </a:br>
            <a:endParaRPr lang="pt-BR" altLang="pt-BR" sz="1800">
              <a:solidFill>
                <a:srgbClr val="333333"/>
              </a:solidFill>
            </a:endParaRPr>
          </a:p>
        </p:txBody>
      </p:sp>
    </p:spTree>
    <p:extLst>
      <p:ext uri="{BB962C8B-B14F-4D97-AF65-F5344CB8AC3E}">
        <p14:creationId xmlns:p14="http://schemas.microsoft.com/office/powerpoint/2010/main" val="35939877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tângulo 1"/>
          <p:cNvSpPr>
            <a:spLocks noChangeArrowheads="1"/>
          </p:cNvSpPr>
          <p:nvPr/>
        </p:nvSpPr>
        <p:spPr bwMode="auto">
          <a:xfrm>
            <a:off x="468313" y="404813"/>
            <a:ext cx="8351837"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a:solidFill>
                  <a:srgbClr val="000000"/>
                </a:solidFill>
              </a:rPr>
              <a:t>d) indicar um evento que pode realizar-se num futuro próximo:</a:t>
            </a:r>
            <a:br>
              <a:rPr lang="pt-BR" altLang="pt-BR" sz="1800">
                <a:solidFill>
                  <a:srgbClr val="000000"/>
                </a:solidFill>
              </a:rPr>
            </a:br>
            <a:r>
              <a:rPr lang="pt-BR" altLang="pt-BR" sz="1800" i="1">
                <a:solidFill>
                  <a:srgbClr val="000000"/>
                </a:solidFill>
                <a:latin typeface="inherit"/>
              </a:rPr>
              <a:t>Nós </a:t>
            </a:r>
            <a:r>
              <a:rPr lang="pt-BR" altLang="pt-BR" sz="1800" i="1" u="sng">
                <a:solidFill>
                  <a:srgbClr val="000000"/>
                </a:solidFill>
                <a:latin typeface="inherit"/>
              </a:rPr>
              <a:t>vamos</a:t>
            </a:r>
            <a:r>
              <a:rPr lang="pt-BR" altLang="pt-BR" sz="1800" i="1">
                <a:solidFill>
                  <a:srgbClr val="000000"/>
                </a:solidFill>
                <a:latin typeface="inherit"/>
              </a:rPr>
              <a:t> à praia no próximo fim de semana.</a:t>
            </a:r>
            <a:br>
              <a:rPr lang="pt-BR" altLang="pt-BR" sz="1800">
                <a:solidFill>
                  <a:srgbClr val="000000"/>
                </a:solidFill>
              </a:rPr>
            </a:br>
            <a:br>
              <a:rPr lang="pt-BR" altLang="pt-BR" sz="1800">
                <a:solidFill>
                  <a:srgbClr val="000000"/>
                </a:solidFill>
              </a:rPr>
            </a:br>
            <a:r>
              <a:rPr lang="pt-BR" altLang="pt-BR" sz="1800">
                <a:solidFill>
                  <a:srgbClr val="000000"/>
                </a:solidFill>
              </a:rPr>
              <a:t>e) expressar um conselho, uma ordem indireta ou um pedido:</a:t>
            </a:r>
            <a:br>
              <a:rPr lang="pt-BR" altLang="pt-BR" sz="1800">
                <a:solidFill>
                  <a:srgbClr val="000000"/>
                </a:solidFill>
              </a:rPr>
            </a:br>
            <a:r>
              <a:rPr lang="pt-BR" altLang="pt-BR" sz="1800" i="1">
                <a:solidFill>
                  <a:srgbClr val="000000"/>
                </a:solidFill>
                <a:latin typeface="inherit"/>
              </a:rPr>
              <a:t>Você </a:t>
            </a:r>
            <a:r>
              <a:rPr lang="pt-BR" altLang="pt-BR" sz="1800" i="1" u="sng">
                <a:solidFill>
                  <a:srgbClr val="000000"/>
                </a:solidFill>
                <a:latin typeface="inherit"/>
              </a:rPr>
              <a:t>começa</a:t>
            </a:r>
            <a:r>
              <a:rPr lang="pt-BR" altLang="pt-BR" sz="1800" i="1">
                <a:solidFill>
                  <a:srgbClr val="000000"/>
                </a:solidFill>
                <a:latin typeface="inherit"/>
              </a:rPr>
              <a:t> essa dieta hoje!</a:t>
            </a:r>
            <a:br>
              <a:rPr lang="pt-BR" altLang="pt-BR" sz="1800">
                <a:solidFill>
                  <a:srgbClr val="000000"/>
                </a:solidFill>
              </a:rPr>
            </a:br>
            <a:r>
              <a:rPr lang="pt-BR" altLang="pt-BR" sz="1800">
                <a:solidFill>
                  <a:srgbClr val="000000"/>
                </a:solidFill>
              </a:rPr>
              <a:t> </a:t>
            </a:r>
          </a:p>
          <a:p>
            <a:pPr eaLnBrk="1" hangingPunct="1">
              <a:spcBef>
                <a:spcPct val="0"/>
              </a:spcBef>
              <a:buClrTx/>
              <a:buSzTx/>
              <a:buFontTx/>
              <a:buNone/>
            </a:pPr>
            <a:r>
              <a:rPr lang="pt-BR" altLang="pt-BR" sz="1800">
                <a:solidFill>
                  <a:srgbClr val="000000"/>
                </a:solidFill>
              </a:rPr>
              <a:t>O </a:t>
            </a:r>
            <a:r>
              <a:rPr lang="pt-BR" altLang="pt-BR" sz="1800" b="1" u="sng">
                <a:solidFill>
                  <a:srgbClr val="000000"/>
                </a:solidFill>
              </a:rPr>
              <a:t>pretérito perfeito </a:t>
            </a:r>
            <a:r>
              <a:rPr lang="pt-BR" altLang="pt-BR" sz="1800">
                <a:solidFill>
                  <a:srgbClr val="000000"/>
                </a:solidFill>
              </a:rPr>
              <a:t>expressa processos verbais concluídos e situados num momento determinado do passado:</a:t>
            </a:r>
            <a:br>
              <a:rPr lang="pt-BR" altLang="pt-BR" sz="1800">
                <a:solidFill>
                  <a:srgbClr val="000000"/>
                </a:solidFill>
              </a:rPr>
            </a:br>
            <a:r>
              <a:rPr lang="pt-BR" altLang="pt-BR" sz="1800" i="1">
                <a:solidFill>
                  <a:srgbClr val="000000"/>
                </a:solidFill>
                <a:latin typeface="inherit"/>
              </a:rPr>
              <a:t>José Rubem Fonseca </a:t>
            </a:r>
            <a:r>
              <a:rPr lang="pt-BR" altLang="pt-BR" sz="1800" i="1" u="sng">
                <a:solidFill>
                  <a:srgbClr val="000000"/>
                </a:solidFill>
                <a:latin typeface="inherit"/>
              </a:rPr>
              <a:t>nasceu</a:t>
            </a:r>
            <a:r>
              <a:rPr lang="pt-BR" altLang="pt-BR" sz="1800" i="1">
                <a:solidFill>
                  <a:srgbClr val="000000"/>
                </a:solidFill>
                <a:latin typeface="inherit"/>
              </a:rPr>
              <a:t> em Juiz de Fora, Minas Gerais, em 1925. </a:t>
            </a:r>
            <a:r>
              <a:rPr lang="pt-BR" altLang="pt-BR" sz="1800" i="1" u="sng">
                <a:solidFill>
                  <a:srgbClr val="000000"/>
                </a:solidFill>
                <a:latin typeface="inherit"/>
              </a:rPr>
              <a:t>Formou-se </a:t>
            </a:r>
            <a:r>
              <a:rPr lang="pt-BR" altLang="pt-BR" sz="1800" i="1">
                <a:solidFill>
                  <a:srgbClr val="000000"/>
                </a:solidFill>
                <a:latin typeface="inherit"/>
              </a:rPr>
              <a:t>em Direito e </a:t>
            </a:r>
            <a:r>
              <a:rPr lang="pt-BR" altLang="pt-BR" sz="1800" i="1" u="sng">
                <a:solidFill>
                  <a:srgbClr val="000000"/>
                </a:solidFill>
                <a:latin typeface="inherit"/>
              </a:rPr>
              <a:t>dedicou-se</a:t>
            </a:r>
            <a:r>
              <a:rPr lang="pt-BR" altLang="pt-BR" sz="1800" i="1">
                <a:solidFill>
                  <a:srgbClr val="000000"/>
                </a:solidFill>
                <a:latin typeface="inherit"/>
              </a:rPr>
              <a:t> à carreira policial antes de tornar-se escritor. </a:t>
            </a:r>
            <a:br>
              <a:rPr lang="pt-BR" altLang="pt-BR" sz="1800">
                <a:solidFill>
                  <a:srgbClr val="000000"/>
                </a:solidFill>
              </a:rPr>
            </a:br>
            <a:r>
              <a:rPr lang="pt-BR" altLang="pt-BR" sz="1800">
                <a:solidFill>
                  <a:srgbClr val="000000"/>
                </a:solidFill>
              </a:rPr>
              <a:t> </a:t>
            </a:r>
          </a:p>
          <a:p>
            <a:pPr eaLnBrk="1" hangingPunct="1">
              <a:spcBef>
                <a:spcPct val="0"/>
              </a:spcBef>
              <a:buClrTx/>
              <a:buSzTx/>
              <a:buFontTx/>
              <a:buNone/>
            </a:pPr>
            <a:r>
              <a:rPr lang="pt-BR" altLang="pt-BR" sz="1800">
                <a:solidFill>
                  <a:srgbClr val="000000"/>
                </a:solidFill>
              </a:rPr>
              <a:t>O </a:t>
            </a:r>
            <a:r>
              <a:rPr lang="pt-BR" altLang="pt-BR" sz="1800" b="1" u="sng">
                <a:solidFill>
                  <a:srgbClr val="000000"/>
                </a:solidFill>
              </a:rPr>
              <a:t>pretérito imperfeito </a:t>
            </a:r>
            <a:r>
              <a:rPr lang="pt-BR" altLang="pt-BR" sz="1800">
                <a:solidFill>
                  <a:srgbClr val="000000"/>
                </a:solidFill>
              </a:rPr>
              <a:t>é utilizado para:</a:t>
            </a:r>
            <a:br>
              <a:rPr lang="pt-BR" altLang="pt-BR" sz="1800">
                <a:solidFill>
                  <a:srgbClr val="000000"/>
                </a:solidFill>
              </a:rPr>
            </a:br>
            <a:r>
              <a:rPr lang="pt-BR" altLang="pt-BR" sz="1800">
                <a:solidFill>
                  <a:srgbClr val="000000"/>
                </a:solidFill>
              </a:rPr>
              <a:t>a) evocar a noção de continuidade, de processos que aconteciam no passado de maneira habitual ou constante:</a:t>
            </a:r>
            <a:br>
              <a:rPr lang="pt-BR" altLang="pt-BR" sz="1800">
                <a:solidFill>
                  <a:srgbClr val="000000"/>
                </a:solidFill>
              </a:rPr>
            </a:br>
            <a:r>
              <a:rPr lang="pt-BR" altLang="pt-BR" sz="1600" i="1">
                <a:solidFill>
                  <a:srgbClr val="000000"/>
                </a:solidFill>
                <a:latin typeface="inherit"/>
              </a:rPr>
              <a:t>Quando menina, eu </a:t>
            </a:r>
            <a:r>
              <a:rPr lang="pt-BR" altLang="pt-BR" sz="1600" i="1" u="sng">
                <a:solidFill>
                  <a:srgbClr val="000000"/>
                </a:solidFill>
                <a:latin typeface="inherit"/>
              </a:rPr>
              <a:t>ia</a:t>
            </a:r>
            <a:r>
              <a:rPr lang="pt-BR" altLang="pt-BR" sz="1600" i="1">
                <a:solidFill>
                  <a:srgbClr val="000000"/>
                </a:solidFill>
                <a:latin typeface="inherit"/>
              </a:rPr>
              <a:t> ao sítio dos meus avós durante as férias. Eles </a:t>
            </a:r>
            <a:r>
              <a:rPr lang="pt-BR" altLang="pt-BR" sz="1600" i="1" u="sng">
                <a:solidFill>
                  <a:srgbClr val="000000"/>
                </a:solidFill>
                <a:latin typeface="inherit"/>
              </a:rPr>
              <a:t>moravam</a:t>
            </a:r>
            <a:r>
              <a:rPr lang="pt-BR" altLang="pt-BR" sz="1600" i="1">
                <a:solidFill>
                  <a:srgbClr val="000000"/>
                </a:solidFill>
                <a:latin typeface="inherit"/>
              </a:rPr>
              <a:t> no interior, onde eu </a:t>
            </a:r>
            <a:r>
              <a:rPr lang="pt-BR" altLang="pt-BR" sz="1600" i="1" u="sng">
                <a:solidFill>
                  <a:srgbClr val="000000"/>
                </a:solidFill>
                <a:latin typeface="inherit"/>
              </a:rPr>
              <a:t>encontrava</a:t>
            </a:r>
            <a:r>
              <a:rPr lang="pt-BR" altLang="pt-BR" sz="1600" i="1">
                <a:solidFill>
                  <a:srgbClr val="000000"/>
                </a:solidFill>
                <a:latin typeface="inherit"/>
              </a:rPr>
              <a:t> uma vida diferente daquela que eu </a:t>
            </a:r>
            <a:r>
              <a:rPr lang="pt-BR" altLang="pt-BR" sz="1600" i="1" u="sng">
                <a:solidFill>
                  <a:srgbClr val="000000"/>
                </a:solidFill>
                <a:latin typeface="inherit"/>
              </a:rPr>
              <a:t>vivia</a:t>
            </a:r>
            <a:r>
              <a:rPr lang="pt-BR" altLang="pt-BR" sz="1600" i="1">
                <a:solidFill>
                  <a:srgbClr val="000000"/>
                </a:solidFill>
                <a:latin typeface="inherit"/>
              </a:rPr>
              <a:t> na grande cidade. Lá, eu </a:t>
            </a:r>
            <a:r>
              <a:rPr lang="pt-BR" altLang="pt-BR" sz="1600" i="1" u="sng">
                <a:solidFill>
                  <a:srgbClr val="000000"/>
                </a:solidFill>
                <a:latin typeface="inherit"/>
              </a:rPr>
              <a:t>brincava</a:t>
            </a:r>
            <a:r>
              <a:rPr lang="pt-BR" altLang="pt-BR" sz="1600" i="1">
                <a:solidFill>
                  <a:srgbClr val="000000"/>
                </a:solidFill>
                <a:latin typeface="inherit"/>
              </a:rPr>
              <a:t> e </a:t>
            </a:r>
            <a:r>
              <a:rPr lang="pt-BR" altLang="pt-BR" sz="1600" i="1" u="sng">
                <a:solidFill>
                  <a:srgbClr val="000000"/>
                </a:solidFill>
                <a:latin typeface="inherit"/>
              </a:rPr>
              <a:t>passava</a:t>
            </a:r>
            <a:r>
              <a:rPr lang="pt-BR" altLang="pt-BR" sz="1600" i="1">
                <a:solidFill>
                  <a:srgbClr val="000000"/>
                </a:solidFill>
                <a:latin typeface="inherit"/>
              </a:rPr>
              <a:t> o tempo sem me preocupar com nada. Lá, eu </a:t>
            </a:r>
            <a:r>
              <a:rPr lang="pt-BR" altLang="pt-BR" sz="1600" i="1" u="sng">
                <a:solidFill>
                  <a:srgbClr val="000000"/>
                </a:solidFill>
                <a:latin typeface="inherit"/>
              </a:rPr>
              <a:t>era</a:t>
            </a:r>
            <a:r>
              <a:rPr lang="pt-BR" altLang="pt-BR" sz="1600" i="1">
                <a:solidFill>
                  <a:srgbClr val="000000"/>
                </a:solidFill>
                <a:latin typeface="inherit"/>
              </a:rPr>
              <a:t> livre.</a:t>
            </a:r>
            <a:endParaRPr lang="pt-BR" altLang="pt-BR" sz="1600">
              <a:solidFill>
                <a:srgbClr val="000000"/>
              </a:solidFill>
            </a:endParaRPr>
          </a:p>
        </p:txBody>
      </p:sp>
    </p:spTree>
    <p:extLst>
      <p:ext uri="{BB962C8B-B14F-4D97-AF65-F5344CB8AC3E}">
        <p14:creationId xmlns:p14="http://schemas.microsoft.com/office/powerpoint/2010/main" val="13052058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tângulo 1"/>
          <p:cNvSpPr>
            <a:spLocks noChangeArrowheads="1"/>
          </p:cNvSpPr>
          <p:nvPr/>
        </p:nvSpPr>
        <p:spPr bwMode="auto">
          <a:xfrm>
            <a:off x="395288" y="692150"/>
            <a:ext cx="83534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a:solidFill>
                  <a:srgbClr val="000000"/>
                </a:solidFill>
              </a:rPr>
              <a:t>b) reportar circunstâncias e o ambiente em que se desenrolavam as ações no momento em que se situa a narrativa:</a:t>
            </a:r>
            <a:br>
              <a:rPr lang="pt-BR" altLang="pt-BR" sz="1800">
                <a:solidFill>
                  <a:srgbClr val="000000"/>
                </a:solidFill>
              </a:rPr>
            </a:br>
            <a:br>
              <a:rPr lang="pt-BR" altLang="pt-BR" sz="1800">
                <a:solidFill>
                  <a:srgbClr val="000000"/>
                </a:solidFill>
              </a:rPr>
            </a:br>
            <a:r>
              <a:rPr lang="pt-BR" altLang="pt-BR" sz="1800" i="1" u="sng">
                <a:solidFill>
                  <a:srgbClr val="000000"/>
                </a:solidFill>
              </a:rPr>
              <a:t>Fazia</a:t>
            </a:r>
            <a:r>
              <a:rPr lang="pt-BR" altLang="pt-BR" sz="1800" i="1">
                <a:solidFill>
                  <a:srgbClr val="000000"/>
                </a:solidFill>
              </a:rPr>
              <a:t> sol e </a:t>
            </a:r>
            <a:r>
              <a:rPr lang="pt-BR" altLang="pt-BR" sz="1800" i="1" u="sng">
                <a:solidFill>
                  <a:srgbClr val="000000"/>
                </a:solidFill>
              </a:rPr>
              <a:t>estava</a:t>
            </a:r>
            <a:r>
              <a:rPr lang="pt-BR" altLang="pt-BR" sz="1800" i="1">
                <a:solidFill>
                  <a:srgbClr val="000000"/>
                </a:solidFill>
              </a:rPr>
              <a:t> calor. </a:t>
            </a:r>
            <a:r>
              <a:rPr lang="pt-BR" altLang="pt-BR" sz="1800" i="1" u="sng">
                <a:solidFill>
                  <a:srgbClr val="000000"/>
                </a:solidFill>
              </a:rPr>
              <a:t>Trabalhávamos</a:t>
            </a:r>
            <a:r>
              <a:rPr lang="pt-BR" altLang="pt-BR" sz="1800" i="1">
                <a:solidFill>
                  <a:srgbClr val="000000"/>
                </a:solidFill>
              </a:rPr>
              <a:t> numa sala pequena e sem ar condicionado. Nós só </a:t>
            </a:r>
            <a:r>
              <a:rPr lang="pt-BR" altLang="pt-BR" sz="1800" i="1" u="sng">
                <a:solidFill>
                  <a:srgbClr val="000000"/>
                </a:solidFill>
              </a:rPr>
              <a:t>pensávamos</a:t>
            </a:r>
            <a:r>
              <a:rPr lang="pt-BR" altLang="pt-BR" sz="1800" i="1">
                <a:solidFill>
                  <a:srgbClr val="000000"/>
                </a:solidFill>
              </a:rPr>
              <a:t> em praia e descanso.</a:t>
            </a:r>
            <a:br>
              <a:rPr lang="pt-BR" altLang="pt-BR" sz="1800">
                <a:solidFill>
                  <a:srgbClr val="000000"/>
                </a:solidFill>
              </a:rPr>
            </a:br>
            <a:br>
              <a:rPr lang="pt-BR" altLang="pt-BR" sz="1800">
                <a:solidFill>
                  <a:srgbClr val="000000"/>
                </a:solidFill>
              </a:rPr>
            </a:br>
            <a:r>
              <a:rPr lang="pt-BR" altLang="pt-BR" sz="1800">
                <a:solidFill>
                  <a:srgbClr val="000000"/>
                </a:solidFill>
              </a:rPr>
              <a:t>c) fazer um pedido de maneira polida:</a:t>
            </a:r>
            <a:br>
              <a:rPr lang="pt-BR" altLang="pt-BR" sz="1800">
                <a:solidFill>
                  <a:srgbClr val="000000"/>
                </a:solidFill>
              </a:rPr>
            </a:br>
            <a:r>
              <a:rPr lang="pt-BR" altLang="pt-BR" sz="1800" i="1">
                <a:solidFill>
                  <a:srgbClr val="000000"/>
                </a:solidFill>
              </a:rPr>
              <a:t>Eu </a:t>
            </a:r>
            <a:r>
              <a:rPr lang="pt-BR" altLang="pt-BR" sz="1800" i="1" u="sng">
                <a:solidFill>
                  <a:srgbClr val="000000"/>
                </a:solidFill>
              </a:rPr>
              <a:t>queria</a:t>
            </a:r>
            <a:r>
              <a:rPr lang="pt-BR" altLang="pt-BR" sz="1800" i="1">
                <a:solidFill>
                  <a:srgbClr val="000000"/>
                </a:solidFill>
              </a:rPr>
              <a:t> pedir um favor a você.</a:t>
            </a:r>
            <a:br>
              <a:rPr lang="pt-BR" altLang="pt-BR" sz="1800">
                <a:solidFill>
                  <a:srgbClr val="000000"/>
                </a:solidFill>
              </a:rPr>
            </a:br>
            <a:br>
              <a:rPr lang="pt-BR" altLang="pt-BR" sz="1800">
                <a:solidFill>
                  <a:srgbClr val="000000"/>
                </a:solidFill>
              </a:rPr>
            </a:br>
            <a:r>
              <a:rPr lang="pt-BR" altLang="pt-BR" sz="1800">
                <a:solidFill>
                  <a:srgbClr val="000000"/>
                </a:solidFill>
              </a:rPr>
              <a:t>d) expressar um processo em desenvolvimento quando da ocorrência de outro:</a:t>
            </a:r>
            <a:br>
              <a:rPr lang="pt-BR" altLang="pt-BR" sz="1800">
                <a:solidFill>
                  <a:srgbClr val="000000"/>
                </a:solidFill>
              </a:rPr>
            </a:br>
            <a:r>
              <a:rPr lang="pt-BR" altLang="pt-BR" sz="1800" i="1">
                <a:solidFill>
                  <a:srgbClr val="000000"/>
                </a:solidFill>
              </a:rPr>
              <a:t>Quando cheguei em casa, Laura </a:t>
            </a:r>
            <a:r>
              <a:rPr lang="pt-BR" altLang="pt-BR" sz="1800" i="1" u="sng">
                <a:solidFill>
                  <a:srgbClr val="000000"/>
                </a:solidFill>
              </a:rPr>
              <a:t>cozinhava</a:t>
            </a:r>
            <a:r>
              <a:rPr lang="pt-BR" altLang="pt-BR" sz="1800" i="1">
                <a:solidFill>
                  <a:srgbClr val="000000"/>
                </a:solidFill>
              </a:rPr>
              <a:t> nosso jantar.</a:t>
            </a:r>
            <a:br>
              <a:rPr lang="pt-BR" altLang="pt-BR" sz="1800">
                <a:solidFill>
                  <a:srgbClr val="000000"/>
                </a:solidFill>
              </a:rPr>
            </a:br>
            <a:br>
              <a:rPr lang="pt-BR" altLang="pt-BR" sz="1800">
                <a:solidFill>
                  <a:srgbClr val="000000"/>
                </a:solidFill>
              </a:rPr>
            </a:br>
            <a:r>
              <a:rPr lang="pt-BR" altLang="pt-BR" sz="1800">
                <a:solidFill>
                  <a:srgbClr val="000000"/>
                </a:solidFill>
              </a:rPr>
              <a:t>Neste exemplo, o pretérito perfeito marca uma ação pontual (cheguei), e o pretérito imperfeito (cozinhava), um processo em desenvolvimento cujo início e fim não aparecem delimitados.</a:t>
            </a:r>
          </a:p>
        </p:txBody>
      </p:sp>
    </p:spTree>
    <p:extLst>
      <p:ext uri="{BB962C8B-B14F-4D97-AF65-F5344CB8AC3E}">
        <p14:creationId xmlns:p14="http://schemas.microsoft.com/office/powerpoint/2010/main" val="38876825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tângulo 1"/>
          <p:cNvSpPr>
            <a:spLocks noChangeArrowheads="1"/>
          </p:cNvSpPr>
          <p:nvPr/>
        </p:nvSpPr>
        <p:spPr bwMode="auto">
          <a:xfrm>
            <a:off x="468313" y="476250"/>
            <a:ext cx="8280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a:solidFill>
                  <a:srgbClr val="000000"/>
                </a:solidFill>
              </a:rPr>
              <a:t>O </a:t>
            </a:r>
            <a:r>
              <a:rPr lang="pt-BR" altLang="pt-BR" sz="1800" b="1" u="sng">
                <a:solidFill>
                  <a:srgbClr val="000000"/>
                </a:solidFill>
              </a:rPr>
              <a:t>pretérito mais-que-perfeito </a:t>
            </a:r>
            <a:r>
              <a:rPr lang="pt-BR" altLang="pt-BR" sz="1800">
                <a:solidFill>
                  <a:srgbClr val="000000"/>
                </a:solidFill>
              </a:rPr>
              <a:t>é utilizado quando um dado processo é anterior a outro processo passado:</a:t>
            </a:r>
            <a:br>
              <a:rPr lang="pt-BR" altLang="pt-BR" sz="1800">
                <a:solidFill>
                  <a:srgbClr val="000000"/>
                </a:solidFill>
              </a:rPr>
            </a:br>
            <a:r>
              <a:rPr lang="pt-BR" altLang="pt-BR" sz="1800" i="1">
                <a:solidFill>
                  <a:srgbClr val="000000"/>
                </a:solidFill>
                <a:latin typeface="inherit"/>
              </a:rPr>
              <a:t>Quando Eugênio chegou no apartamento, percebeu que Ana </a:t>
            </a:r>
            <a:r>
              <a:rPr lang="pt-BR" altLang="pt-BR" sz="1800" i="1" u="sng">
                <a:solidFill>
                  <a:srgbClr val="000000"/>
                </a:solidFill>
                <a:latin typeface="inherit"/>
              </a:rPr>
              <a:t>estivera</a:t>
            </a:r>
            <a:r>
              <a:rPr lang="pt-BR" altLang="pt-BR" sz="1800" i="1">
                <a:solidFill>
                  <a:srgbClr val="000000"/>
                </a:solidFill>
                <a:latin typeface="inherit"/>
              </a:rPr>
              <a:t> lá.</a:t>
            </a:r>
            <a:br>
              <a:rPr lang="pt-BR" altLang="pt-BR" sz="1800">
                <a:solidFill>
                  <a:srgbClr val="000000"/>
                </a:solidFill>
              </a:rPr>
            </a:br>
            <a:r>
              <a:rPr lang="pt-BR" altLang="pt-BR" sz="1800">
                <a:solidFill>
                  <a:srgbClr val="000000"/>
                </a:solidFill>
              </a:rPr>
              <a:t>Neste exemplo, a presença de Ana no apartamento é anterior à chegada de Eugênio.</a:t>
            </a:r>
            <a:br>
              <a:rPr lang="pt-BR" altLang="pt-BR" sz="1800">
                <a:solidFill>
                  <a:srgbClr val="000000"/>
                </a:solidFill>
              </a:rPr>
            </a:br>
            <a:r>
              <a:rPr lang="pt-BR" altLang="pt-BR" sz="1800">
                <a:solidFill>
                  <a:srgbClr val="000000"/>
                </a:solidFill>
              </a:rPr>
              <a:t> </a:t>
            </a:r>
          </a:p>
          <a:p>
            <a:pPr eaLnBrk="1" hangingPunct="1">
              <a:spcBef>
                <a:spcPct val="0"/>
              </a:spcBef>
              <a:buClrTx/>
              <a:buSzTx/>
              <a:buFontTx/>
              <a:buNone/>
            </a:pPr>
            <a:r>
              <a:rPr lang="pt-BR" altLang="pt-BR" sz="1800">
                <a:solidFill>
                  <a:srgbClr val="000000"/>
                </a:solidFill>
              </a:rPr>
              <a:t>O </a:t>
            </a:r>
            <a:r>
              <a:rPr lang="pt-BR" altLang="pt-BR" sz="1800" b="1" u="sng">
                <a:solidFill>
                  <a:srgbClr val="000000"/>
                </a:solidFill>
              </a:rPr>
              <a:t>futuro do presente </a:t>
            </a:r>
            <a:r>
              <a:rPr lang="pt-BR" altLang="pt-BR" sz="1800">
                <a:solidFill>
                  <a:srgbClr val="000000"/>
                </a:solidFill>
              </a:rPr>
              <a:t>pode ser empregado para:</a:t>
            </a:r>
            <a:br>
              <a:rPr lang="pt-BR" altLang="pt-BR" sz="1800">
                <a:solidFill>
                  <a:srgbClr val="000000"/>
                </a:solidFill>
              </a:rPr>
            </a:br>
            <a:r>
              <a:rPr lang="pt-BR" altLang="pt-BR" sz="1800">
                <a:solidFill>
                  <a:srgbClr val="000000"/>
                </a:solidFill>
              </a:rPr>
              <a:t>a) indicar processos com forte possibilidade de realização para além do momento em que se fala:</a:t>
            </a:r>
            <a:br>
              <a:rPr lang="pt-BR" altLang="pt-BR" sz="1800">
                <a:solidFill>
                  <a:srgbClr val="000000"/>
                </a:solidFill>
              </a:rPr>
            </a:br>
            <a:r>
              <a:rPr lang="pt-BR" altLang="pt-BR" sz="1800" i="1">
                <a:solidFill>
                  <a:srgbClr val="000000"/>
                </a:solidFill>
                <a:latin typeface="inherit"/>
              </a:rPr>
              <a:t>As inscrições para este concurso </a:t>
            </a:r>
            <a:r>
              <a:rPr lang="pt-BR" altLang="pt-BR" sz="1800" i="1" u="sng">
                <a:solidFill>
                  <a:srgbClr val="000000"/>
                </a:solidFill>
                <a:latin typeface="inherit"/>
              </a:rPr>
              <a:t>abrirão</a:t>
            </a:r>
            <a:r>
              <a:rPr lang="pt-BR" altLang="pt-BR" sz="1800" i="1">
                <a:solidFill>
                  <a:srgbClr val="000000"/>
                </a:solidFill>
                <a:latin typeface="inherit"/>
              </a:rPr>
              <a:t> na próxima semana.</a:t>
            </a:r>
            <a:br>
              <a:rPr lang="pt-BR" altLang="pt-BR" sz="1800">
                <a:solidFill>
                  <a:srgbClr val="000000"/>
                </a:solidFill>
              </a:rPr>
            </a:br>
            <a:r>
              <a:rPr lang="pt-BR" altLang="pt-BR" sz="1800">
                <a:solidFill>
                  <a:srgbClr val="000000"/>
                </a:solidFill>
              </a:rPr>
              <a:t>b) expressar uma ordem de maneira enfática, assumindo um valor imperativo:</a:t>
            </a:r>
            <a:br>
              <a:rPr lang="pt-BR" altLang="pt-BR" sz="1800">
                <a:solidFill>
                  <a:srgbClr val="000000"/>
                </a:solidFill>
              </a:rPr>
            </a:br>
            <a:r>
              <a:rPr lang="pt-BR" altLang="pt-BR" sz="1800" i="1">
                <a:solidFill>
                  <a:srgbClr val="000000"/>
                </a:solidFill>
                <a:latin typeface="inherit"/>
              </a:rPr>
              <a:t>Você </a:t>
            </a:r>
            <a:r>
              <a:rPr lang="pt-BR" altLang="pt-BR" sz="1800" i="1" u="sng">
                <a:solidFill>
                  <a:srgbClr val="000000"/>
                </a:solidFill>
                <a:latin typeface="inherit"/>
              </a:rPr>
              <a:t>entregará</a:t>
            </a:r>
            <a:r>
              <a:rPr lang="pt-BR" altLang="pt-BR" sz="1800" i="1">
                <a:solidFill>
                  <a:srgbClr val="000000"/>
                </a:solidFill>
                <a:latin typeface="inherit"/>
              </a:rPr>
              <a:t> este relatório num prazo máximo de cinco dias.</a:t>
            </a:r>
            <a:br>
              <a:rPr lang="pt-BR" altLang="pt-BR" sz="1800">
                <a:solidFill>
                  <a:srgbClr val="000000"/>
                </a:solidFill>
              </a:rPr>
            </a:br>
            <a:r>
              <a:rPr lang="pt-BR" altLang="pt-BR" sz="1800">
                <a:solidFill>
                  <a:srgbClr val="000000"/>
                </a:solidFill>
              </a:rPr>
              <a:t>Uma outra forma de expressar eventos futuros pode ser realizada com a combinação do verbo </a:t>
            </a:r>
            <a:r>
              <a:rPr lang="pt-BR" altLang="pt-BR" sz="1800" b="1">
                <a:solidFill>
                  <a:srgbClr val="000000"/>
                </a:solidFill>
                <a:latin typeface="inherit"/>
              </a:rPr>
              <a:t>ir</a:t>
            </a:r>
            <a:r>
              <a:rPr lang="pt-BR" altLang="pt-BR" sz="1800">
                <a:solidFill>
                  <a:srgbClr val="000000"/>
                </a:solidFill>
              </a:rPr>
              <a:t> (conjugado no presente do indicativo) e do </a:t>
            </a:r>
            <a:r>
              <a:rPr lang="pt-BR" altLang="pt-BR" sz="1800" b="1">
                <a:solidFill>
                  <a:srgbClr val="000000"/>
                </a:solidFill>
                <a:latin typeface="inherit"/>
              </a:rPr>
              <a:t>verbo principal</a:t>
            </a:r>
            <a:r>
              <a:rPr lang="pt-BR" altLang="pt-BR" sz="1800">
                <a:solidFill>
                  <a:srgbClr val="000000"/>
                </a:solidFill>
              </a:rPr>
              <a:t>(na sua forma infinitiva):</a:t>
            </a:r>
            <a:br>
              <a:rPr lang="pt-BR" altLang="pt-BR" sz="1800">
                <a:solidFill>
                  <a:srgbClr val="000000"/>
                </a:solidFill>
              </a:rPr>
            </a:br>
            <a:r>
              <a:rPr lang="pt-BR" altLang="pt-BR" sz="1800" i="1">
                <a:solidFill>
                  <a:srgbClr val="000000"/>
                </a:solidFill>
                <a:latin typeface="inherit"/>
              </a:rPr>
              <a:t>Ela </a:t>
            </a:r>
            <a:r>
              <a:rPr lang="pt-BR" altLang="pt-BR" sz="1800" i="1" u="sng">
                <a:solidFill>
                  <a:srgbClr val="000000"/>
                </a:solidFill>
                <a:latin typeface="inherit"/>
              </a:rPr>
              <a:t>vai sair</a:t>
            </a:r>
            <a:r>
              <a:rPr lang="pt-BR" altLang="pt-BR" sz="1800" i="1">
                <a:solidFill>
                  <a:srgbClr val="000000"/>
                </a:solidFill>
                <a:latin typeface="inherit"/>
              </a:rPr>
              <a:t> com seus amigos esta noite</a:t>
            </a:r>
            <a:r>
              <a:rPr lang="pt-BR" altLang="pt-BR" sz="1800">
                <a:solidFill>
                  <a:srgbClr val="000000"/>
                </a:solidFill>
              </a:rPr>
              <a:t>. </a:t>
            </a:r>
          </a:p>
          <a:p>
            <a:pPr algn="ctr" eaLnBrk="1" hangingPunct="1">
              <a:spcBef>
                <a:spcPct val="0"/>
              </a:spcBef>
              <a:buClrTx/>
              <a:buSzTx/>
              <a:buFontTx/>
              <a:buNone/>
            </a:pPr>
            <a:r>
              <a:rPr lang="pt-BR" altLang="pt-BR" sz="1200">
                <a:solidFill>
                  <a:srgbClr val="FF0000"/>
                </a:solidFill>
              </a:rPr>
              <a:t>De acordo com o contexto em que o discurso é produzido, esta opção tende a ser mais utilizada na linguagem oral e, também, na linguagem escrita.</a:t>
            </a:r>
          </a:p>
        </p:txBody>
      </p:sp>
    </p:spTree>
    <p:extLst>
      <p:ext uri="{BB962C8B-B14F-4D97-AF65-F5344CB8AC3E}">
        <p14:creationId xmlns:p14="http://schemas.microsoft.com/office/powerpoint/2010/main" val="85382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509587" y="1397000"/>
            <a:ext cx="8353425" cy="1108074"/>
          </a:xfrm>
          <a:prstGeom prst="rect">
            <a:avLst/>
          </a:prstGeom>
          <a:noFill/>
          <a:ln>
            <a:noFill/>
          </a:ln>
        </p:spPr>
        <p:txBody>
          <a:bodyPr lIns="91425" tIns="45700" rIns="91425" bIns="45700" anchor="t" anchorCtr="0">
            <a:noAutofit/>
          </a:bodyPr>
          <a:lstStyle/>
          <a:p>
            <a:pPr marR="0" lvl="0" indent="0">
              <a:lnSpc>
                <a:spcPct val="100000"/>
              </a:lnSpc>
              <a:spcBef>
                <a:spcPct val="0"/>
              </a:spcBef>
              <a:spcAft>
                <a:spcPts val="0"/>
              </a:spcAft>
              <a:buClr>
                <a:srgbClr val="000000"/>
              </a:buClr>
              <a:buSzPct val="25000"/>
            </a:pPr>
            <a:r>
              <a:rPr lang="en-US" sz="2400" b="1" dirty="0" err="1">
                <a:solidFill>
                  <a:srgbClr val="000099"/>
                </a:solidFill>
                <a:latin typeface="Helvetica" panose="020B0604020202020204" pitchFamily="34" charset="0"/>
                <a:cs typeface="Helvetica" panose="020B0604020202020204" pitchFamily="34" charset="0"/>
                <a:sym typeface="Arial"/>
              </a:rPr>
              <a:t>Diferenças</a:t>
            </a:r>
            <a:r>
              <a:rPr lang="en-US" sz="2400" b="1" dirty="0">
                <a:solidFill>
                  <a:srgbClr val="000099"/>
                </a:solidFill>
                <a:latin typeface="Helvetica" panose="020B0604020202020204" pitchFamily="34" charset="0"/>
                <a:cs typeface="Helvetica" panose="020B0604020202020204" pitchFamily="34" charset="0"/>
                <a:sym typeface="Arial"/>
              </a:rPr>
              <a:t> entre: </a:t>
            </a:r>
            <a:r>
              <a:rPr lang="en-US" sz="2400" b="1" dirty="0" err="1">
                <a:solidFill>
                  <a:srgbClr val="000099"/>
                </a:solidFill>
                <a:latin typeface="Helvetica" panose="020B0604020202020204" pitchFamily="34" charset="0"/>
                <a:cs typeface="Helvetica" panose="020B0604020202020204" pitchFamily="34" charset="0"/>
                <a:sym typeface="Arial"/>
              </a:rPr>
              <a:t>mas</a:t>
            </a:r>
            <a:r>
              <a:rPr lang="en-US" sz="2400" b="1" dirty="0">
                <a:solidFill>
                  <a:srgbClr val="000099"/>
                </a:solidFill>
                <a:latin typeface="Helvetica" panose="020B0604020202020204" pitchFamily="34" charset="0"/>
                <a:cs typeface="Helvetica" panose="020B0604020202020204" pitchFamily="34" charset="0"/>
                <a:sym typeface="Arial"/>
              </a:rPr>
              <a:t>, </a:t>
            </a:r>
            <a:r>
              <a:rPr lang="en-US" sz="2400" b="1" dirty="0" err="1">
                <a:solidFill>
                  <a:srgbClr val="000099"/>
                </a:solidFill>
                <a:latin typeface="Helvetica" panose="020B0604020202020204" pitchFamily="34" charset="0"/>
                <a:cs typeface="Helvetica" panose="020B0604020202020204" pitchFamily="34" charset="0"/>
                <a:sym typeface="Arial"/>
              </a:rPr>
              <a:t>mais</a:t>
            </a:r>
            <a:r>
              <a:rPr lang="en-US" sz="2400" b="1" dirty="0">
                <a:solidFill>
                  <a:srgbClr val="000099"/>
                </a:solidFill>
                <a:latin typeface="Helvetica" panose="020B0604020202020204" pitchFamily="34" charset="0"/>
                <a:cs typeface="Helvetica" panose="020B0604020202020204" pitchFamily="34" charset="0"/>
                <a:sym typeface="Arial"/>
              </a:rPr>
              <a:t> e </a:t>
            </a:r>
            <a:r>
              <a:rPr lang="en-US" sz="2400" b="1" dirty="0" err="1">
                <a:solidFill>
                  <a:srgbClr val="000099"/>
                </a:solidFill>
                <a:latin typeface="Helvetica" panose="020B0604020202020204" pitchFamily="34" charset="0"/>
                <a:cs typeface="Helvetica" panose="020B0604020202020204" pitchFamily="34" charset="0"/>
                <a:sym typeface="Arial"/>
              </a:rPr>
              <a:t>más</a:t>
            </a:r>
            <a:r>
              <a:rPr lang="en-US" sz="2400" b="1" dirty="0">
                <a:solidFill>
                  <a:srgbClr val="000099"/>
                </a:solidFill>
                <a:latin typeface="Helvetica" panose="020B0604020202020204" pitchFamily="34" charset="0"/>
                <a:cs typeface="Helvetica" panose="020B0604020202020204" pitchFamily="34" charset="0"/>
                <a:sym typeface="Arial"/>
              </a:rPr>
              <a:t>:</a:t>
            </a:r>
          </a:p>
          <a:p>
            <a:pPr marR="0" lvl="0" indent="0" algn="ctr">
              <a:lnSpc>
                <a:spcPct val="100000"/>
              </a:lnSpc>
              <a:spcBef>
                <a:spcPct val="0"/>
              </a:spcBef>
              <a:spcAft>
                <a:spcPts val="0"/>
              </a:spcAft>
              <a:buClr>
                <a:srgbClr val="000000"/>
              </a:buClr>
              <a:buSzPct val="25000"/>
            </a:pPr>
            <a:endParaRPr lang="en-US" sz="8800" b="1" dirty="0">
              <a:solidFill>
                <a:schemeClr val="accent6">
                  <a:lumMod val="75000"/>
                </a:schemeClr>
              </a:solidFill>
              <a:latin typeface="Helvetica Neue" panose="02000503000000020004" pitchFamily="2"/>
              <a:ea typeface="+mj-ea"/>
              <a:cs typeface="Arial" charset="0"/>
              <a:sym typeface="Arial"/>
            </a:endParaRPr>
          </a:p>
        </p:txBody>
      </p:sp>
      <p:sp>
        <p:nvSpPr>
          <p:cNvPr id="3" name="Retângulo 2"/>
          <p:cNvSpPr/>
          <p:nvPr/>
        </p:nvSpPr>
        <p:spPr>
          <a:xfrm>
            <a:off x="509586" y="1981200"/>
            <a:ext cx="8353425" cy="3585597"/>
          </a:xfrm>
          <a:prstGeom prst="rect">
            <a:avLst/>
          </a:prstGeom>
        </p:spPr>
        <p:txBody>
          <a:bodyPr wrap="square">
            <a:spAutoFit/>
          </a:bodyPr>
          <a:lstStyle/>
          <a:p>
            <a:r>
              <a:rPr lang="pt-BR" sz="1900" b="1" dirty="0">
                <a:latin typeface="Helvetica" pitchFamily="34" charset="0"/>
                <a:cs typeface="Helvetica" pitchFamily="34" charset="0"/>
              </a:rPr>
              <a:t>Mas</a:t>
            </a:r>
            <a:r>
              <a:rPr lang="pt-BR" sz="1900" dirty="0">
                <a:latin typeface="Helvetica" pitchFamily="34" charset="0"/>
                <a:cs typeface="Helvetica" pitchFamily="34" charset="0"/>
              </a:rPr>
              <a:t> é uma conjunção que indica adversidade, oposição. É sinônimo de porém, contudo, todavia. Por exemplo: Ela ia à praia ontem, mas estava chovendo. </a:t>
            </a:r>
          </a:p>
          <a:p>
            <a:endParaRPr lang="pt-BR" sz="1900" dirty="0">
              <a:latin typeface="Helvetica" pitchFamily="34" charset="0"/>
              <a:cs typeface="Helvetica" pitchFamily="34" charset="0"/>
            </a:endParaRPr>
          </a:p>
          <a:p>
            <a:r>
              <a:rPr lang="pt-BR" sz="1900" b="1" dirty="0">
                <a:latin typeface="Helvetica" pitchFamily="34" charset="0"/>
                <a:cs typeface="Helvetica" pitchFamily="34" charset="0"/>
              </a:rPr>
              <a:t>Mais</a:t>
            </a:r>
            <a:r>
              <a:rPr lang="pt-BR" sz="1900" dirty="0">
                <a:latin typeface="Helvetica" pitchFamily="34" charset="0"/>
                <a:cs typeface="Helvetica" pitchFamily="34" charset="0"/>
              </a:rPr>
              <a:t> é um advérbio de intensidade, que significa maior quantidade. É o oposto de menos. Por exemplo: Eu quero mais sorvete. “Mais” também é um substantivo masculino que indica o nome do sinal de adição (+). Por exemplo: Não se esqueça de colocar o sinal de mais na equação. </a:t>
            </a:r>
          </a:p>
          <a:p>
            <a:endParaRPr lang="pt-BR" sz="1900" dirty="0">
              <a:latin typeface="Helvetica" pitchFamily="34" charset="0"/>
              <a:cs typeface="Helvetica" pitchFamily="34" charset="0"/>
            </a:endParaRPr>
          </a:p>
          <a:p>
            <a:r>
              <a:rPr lang="pt-BR" sz="1900" b="1" dirty="0">
                <a:latin typeface="Helvetica" pitchFamily="34" charset="0"/>
                <a:cs typeface="Helvetica" pitchFamily="34" charset="0"/>
              </a:rPr>
              <a:t>Más</a:t>
            </a:r>
            <a:r>
              <a:rPr lang="pt-BR" sz="1900" dirty="0">
                <a:latin typeface="Helvetica" pitchFamily="34" charset="0"/>
                <a:cs typeface="Helvetica" pitchFamily="34" charset="0"/>
              </a:rPr>
              <a:t>, por sua vez, é um adjetivo que significa o contrário de boas. Por exemplo: Aquelas meninas são muito más. </a:t>
            </a:r>
            <a:br>
              <a:rPr lang="pt-BR" dirty="0"/>
            </a:br>
            <a:endParaRPr lang="pt-BR" dirty="0"/>
          </a:p>
        </p:txBody>
      </p:sp>
      <p:sp>
        <p:nvSpPr>
          <p:cNvPr id="4" name="CaixaDeTexto 3"/>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541476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tângulo 1"/>
          <p:cNvSpPr>
            <a:spLocks noChangeArrowheads="1"/>
          </p:cNvSpPr>
          <p:nvPr/>
        </p:nvSpPr>
        <p:spPr bwMode="auto">
          <a:xfrm>
            <a:off x="468313" y="692150"/>
            <a:ext cx="835183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dirty="0">
                <a:solidFill>
                  <a:srgbClr val="000000"/>
                </a:solidFill>
              </a:rPr>
              <a:t>O </a:t>
            </a:r>
            <a:r>
              <a:rPr lang="pt-BR" altLang="pt-BR" sz="1800" b="1" u="sng" dirty="0">
                <a:solidFill>
                  <a:srgbClr val="000000"/>
                </a:solidFill>
              </a:rPr>
              <a:t>futuro do pretérito</a:t>
            </a:r>
            <a:r>
              <a:rPr lang="pt-BR" altLang="pt-BR" sz="1800" b="1" dirty="0">
                <a:solidFill>
                  <a:srgbClr val="000000"/>
                </a:solidFill>
              </a:rPr>
              <a:t> </a:t>
            </a:r>
            <a:r>
              <a:rPr lang="pt-BR" altLang="pt-BR" sz="1800" dirty="0">
                <a:solidFill>
                  <a:srgbClr val="000000"/>
                </a:solidFill>
              </a:rPr>
              <a:t>é empregado para:</a:t>
            </a:r>
          </a:p>
          <a:p>
            <a:pPr eaLnBrk="1" hangingPunct="1">
              <a:spcBef>
                <a:spcPct val="0"/>
              </a:spcBef>
              <a:buClrTx/>
              <a:buSzTx/>
              <a:buFontTx/>
              <a:buNone/>
            </a:pPr>
            <a:br>
              <a:rPr lang="pt-BR" altLang="pt-BR" sz="1800" dirty="0">
                <a:solidFill>
                  <a:srgbClr val="000000"/>
                </a:solidFill>
              </a:rPr>
            </a:br>
            <a:r>
              <a:rPr lang="pt-BR" altLang="pt-BR" sz="1800" dirty="0">
                <a:solidFill>
                  <a:srgbClr val="000000"/>
                </a:solidFill>
              </a:rPr>
              <a:t>a) propor um pedido, uma solicitação ou um convite de maneira polida:</a:t>
            </a:r>
            <a:br>
              <a:rPr lang="pt-BR" altLang="pt-BR" sz="1800" dirty="0">
                <a:solidFill>
                  <a:srgbClr val="000000"/>
                </a:solidFill>
              </a:rPr>
            </a:br>
            <a:r>
              <a:rPr lang="pt-BR" altLang="pt-BR" sz="1800" i="1" dirty="0">
                <a:solidFill>
                  <a:srgbClr val="000000"/>
                </a:solidFill>
                <a:latin typeface="inherit"/>
              </a:rPr>
              <a:t>Você </a:t>
            </a:r>
            <a:r>
              <a:rPr lang="pt-BR" altLang="pt-BR" sz="1800" i="1" u="sng" dirty="0">
                <a:solidFill>
                  <a:srgbClr val="000000"/>
                </a:solidFill>
                <a:latin typeface="inherit"/>
              </a:rPr>
              <a:t>poderia</a:t>
            </a:r>
            <a:r>
              <a:rPr lang="pt-BR" altLang="pt-BR" sz="1800" i="1" dirty="0">
                <a:solidFill>
                  <a:srgbClr val="000000"/>
                </a:solidFill>
                <a:latin typeface="inherit"/>
              </a:rPr>
              <a:t> ajudar-me amanhã com estes relatórios?; Você </a:t>
            </a:r>
            <a:r>
              <a:rPr lang="pt-BR" altLang="pt-BR" sz="1800" i="1" u="sng" dirty="0">
                <a:solidFill>
                  <a:srgbClr val="000000"/>
                </a:solidFill>
                <a:latin typeface="inherit"/>
              </a:rPr>
              <a:t>gostaria</a:t>
            </a:r>
            <a:r>
              <a:rPr lang="pt-BR" altLang="pt-BR" sz="1800" i="1" dirty="0">
                <a:solidFill>
                  <a:srgbClr val="000000"/>
                </a:solidFill>
                <a:latin typeface="inherit"/>
              </a:rPr>
              <a:t> de ir ao cinema comigo?</a:t>
            </a:r>
            <a:br>
              <a:rPr lang="pt-BR" altLang="pt-BR" sz="1800" dirty="0">
                <a:solidFill>
                  <a:srgbClr val="000000"/>
                </a:solidFill>
              </a:rPr>
            </a:br>
            <a:br>
              <a:rPr lang="pt-BR" altLang="pt-BR" sz="1800" dirty="0">
                <a:solidFill>
                  <a:srgbClr val="000000"/>
                </a:solidFill>
              </a:rPr>
            </a:br>
            <a:r>
              <a:rPr lang="pt-BR" altLang="pt-BR" sz="1800" dirty="0">
                <a:solidFill>
                  <a:srgbClr val="000000"/>
                </a:solidFill>
              </a:rPr>
              <a:t>b) expressar um conselho de maneira indireta:</a:t>
            </a:r>
            <a:br>
              <a:rPr lang="pt-BR" altLang="pt-BR" sz="1800" dirty="0">
                <a:solidFill>
                  <a:srgbClr val="000000"/>
                </a:solidFill>
              </a:rPr>
            </a:br>
            <a:r>
              <a:rPr lang="pt-BR" altLang="pt-BR" sz="1800" i="1" dirty="0">
                <a:solidFill>
                  <a:srgbClr val="000000"/>
                </a:solidFill>
                <a:latin typeface="inherit"/>
              </a:rPr>
              <a:t>Você </a:t>
            </a:r>
            <a:r>
              <a:rPr lang="pt-BR" altLang="pt-BR" sz="1800" i="1" u="sng" dirty="0">
                <a:solidFill>
                  <a:srgbClr val="000000"/>
                </a:solidFill>
                <a:latin typeface="inherit"/>
              </a:rPr>
              <a:t>deveria</a:t>
            </a:r>
            <a:r>
              <a:rPr lang="pt-BR" altLang="pt-BR" sz="1800" i="1" dirty="0">
                <a:solidFill>
                  <a:srgbClr val="000000"/>
                </a:solidFill>
                <a:latin typeface="inherit"/>
              </a:rPr>
              <a:t> comer menos</a:t>
            </a:r>
            <a:r>
              <a:rPr lang="pt-BR" altLang="pt-BR" sz="1800" dirty="0">
                <a:solidFill>
                  <a:srgbClr val="000000"/>
                </a:solidFill>
              </a:rPr>
              <a:t>.</a:t>
            </a:r>
            <a:br>
              <a:rPr lang="pt-BR" altLang="pt-BR" sz="1800" dirty="0">
                <a:solidFill>
                  <a:srgbClr val="000000"/>
                </a:solidFill>
              </a:rPr>
            </a:br>
            <a:br>
              <a:rPr lang="pt-BR" altLang="pt-BR" sz="1800" dirty="0">
                <a:solidFill>
                  <a:srgbClr val="000000"/>
                </a:solidFill>
              </a:rPr>
            </a:br>
            <a:r>
              <a:rPr lang="pt-BR" altLang="pt-BR" sz="1800" dirty="0">
                <a:solidFill>
                  <a:srgbClr val="000000"/>
                </a:solidFill>
              </a:rPr>
              <a:t>c) exprimir um processo posterior a um momento anterior referido em nossa fala:</a:t>
            </a:r>
            <a:br>
              <a:rPr lang="pt-BR" altLang="pt-BR" sz="1800" dirty="0">
                <a:solidFill>
                  <a:srgbClr val="000000"/>
                </a:solidFill>
              </a:rPr>
            </a:br>
            <a:r>
              <a:rPr lang="pt-BR" altLang="pt-BR" sz="1800" i="1" dirty="0">
                <a:solidFill>
                  <a:srgbClr val="000000"/>
                </a:solidFill>
                <a:latin typeface="inherit"/>
              </a:rPr>
              <a:t>Ela percebeu que não </a:t>
            </a:r>
            <a:r>
              <a:rPr lang="pt-BR" altLang="pt-BR" sz="1800" i="1" u="sng" dirty="0">
                <a:solidFill>
                  <a:srgbClr val="000000"/>
                </a:solidFill>
                <a:latin typeface="inherit"/>
              </a:rPr>
              <a:t>conseguiria</a:t>
            </a:r>
            <a:r>
              <a:rPr lang="pt-BR" altLang="pt-BR" sz="1800" i="1" dirty="0">
                <a:solidFill>
                  <a:srgbClr val="000000"/>
                </a:solidFill>
                <a:latin typeface="inherit"/>
              </a:rPr>
              <a:t> chegar a tempo.</a:t>
            </a:r>
            <a:br>
              <a:rPr lang="pt-BR" altLang="pt-BR" sz="1800" dirty="0">
                <a:solidFill>
                  <a:srgbClr val="000000"/>
                </a:solidFill>
              </a:rPr>
            </a:br>
            <a:br>
              <a:rPr lang="pt-BR" altLang="pt-BR" sz="1800" dirty="0">
                <a:solidFill>
                  <a:srgbClr val="000000"/>
                </a:solidFill>
              </a:rPr>
            </a:br>
            <a:r>
              <a:rPr lang="pt-BR" altLang="pt-BR" sz="1800" dirty="0">
                <a:solidFill>
                  <a:srgbClr val="000000"/>
                </a:solidFill>
              </a:rPr>
              <a:t>d) expressar incerteza com relação a um determinado evento:</a:t>
            </a:r>
            <a:br>
              <a:rPr lang="pt-BR" altLang="pt-BR" sz="1800" dirty="0">
                <a:solidFill>
                  <a:srgbClr val="000000"/>
                </a:solidFill>
              </a:rPr>
            </a:br>
            <a:r>
              <a:rPr lang="pt-BR" altLang="pt-BR" sz="1800" i="1" dirty="0">
                <a:solidFill>
                  <a:srgbClr val="000000"/>
                </a:solidFill>
                <a:latin typeface="inherit"/>
              </a:rPr>
              <a:t>Quando o prédio foi atingido, </a:t>
            </a:r>
            <a:r>
              <a:rPr lang="pt-BR" altLang="pt-BR" sz="1800" i="1" u="sng" dirty="0">
                <a:solidFill>
                  <a:srgbClr val="000000"/>
                </a:solidFill>
                <a:latin typeface="inherit"/>
              </a:rPr>
              <a:t>estariam</a:t>
            </a:r>
            <a:r>
              <a:rPr lang="pt-BR" altLang="pt-BR" sz="1800" i="1" dirty="0">
                <a:solidFill>
                  <a:srgbClr val="000000"/>
                </a:solidFill>
                <a:latin typeface="inherit"/>
              </a:rPr>
              <a:t> lá aproximadamente 100 pessoas</a:t>
            </a:r>
            <a:r>
              <a:rPr lang="pt-BR" altLang="pt-BR" sz="1800" dirty="0">
                <a:solidFill>
                  <a:srgbClr val="000000"/>
                </a:solidFill>
              </a:rPr>
              <a:t>.</a:t>
            </a:r>
          </a:p>
        </p:txBody>
      </p:sp>
    </p:spTree>
    <p:extLst>
      <p:ext uri="{BB962C8B-B14F-4D97-AF65-F5344CB8AC3E}">
        <p14:creationId xmlns:p14="http://schemas.microsoft.com/office/powerpoint/2010/main" val="653678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tângulo 1"/>
          <p:cNvSpPr>
            <a:spLocks noChangeArrowheads="1"/>
          </p:cNvSpPr>
          <p:nvPr/>
        </p:nvSpPr>
        <p:spPr bwMode="auto">
          <a:xfrm>
            <a:off x="539750" y="620713"/>
            <a:ext cx="8353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b="1" dirty="0">
                <a:solidFill>
                  <a:srgbClr val="000000"/>
                </a:solidFill>
                <a:latin typeface="inherit"/>
              </a:rPr>
              <a:t>O modo subjuntivo e seus tempos</a:t>
            </a:r>
            <a:endParaRPr lang="pt-BR" altLang="pt-BR" sz="1800" dirty="0">
              <a:solidFill>
                <a:srgbClr val="000000"/>
              </a:solidFill>
            </a:endParaRPr>
          </a:p>
          <a:p>
            <a:pPr eaLnBrk="1" hangingPunct="1">
              <a:spcBef>
                <a:spcPct val="0"/>
              </a:spcBef>
              <a:buClrTx/>
              <a:buSzTx/>
              <a:buFontTx/>
              <a:buNone/>
            </a:pPr>
            <a:endParaRPr lang="pt-BR" altLang="pt-BR" sz="1800" dirty="0">
              <a:solidFill>
                <a:srgbClr val="000000"/>
              </a:solidFill>
            </a:endParaRPr>
          </a:p>
          <a:p>
            <a:pPr eaLnBrk="1" hangingPunct="1">
              <a:spcBef>
                <a:spcPct val="0"/>
              </a:spcBef>
              <a:buClrTx/>
              <a:buSzTx/>
              <a:buFontTx/>
              <a:buNone/>
            </a:pPr>
            <a:r>
              <a:rPr lang="pt-BR" altLang="pt-BR" sz="1800" dirty="0">
                <a:solidFill>
                  <a:srgbClr val="000000"/>
                </a:solidFill>
              </a:rPr>
              <a:t>O </a:t>
            </a:r>
            <a:r>
              <a:rPr lang="pt-BR" altLang="pt-BR" sz="1800" u="sng" dirty="0">
                <a:solidFill>
                  <a:srgbClr val="000000"/>
                </a:solidFill>
              </a:rPr>
              <a:t>presente do subjuntivo</a:t>
            </a:r>
            <a:r>
              <a:rPr lang="pt-BR" altLang="pt-BR" sz="1800" dirty="0">
                <a:solidFill>
                  <a:srgbClr val="000000"/>
                </a:solidFill>
              </a:rPr>
              <a:t> é geralmente utilizado quando desejamos expressar desejos, possibilidades, suposições, cuja concretização pode depender da realização de um outro processo. Desse modo, no exemplo:</a:t>
            </a:r>
            <a:br>
              <a:rPr lang="pt-BR" altLang="pt-BR" sz="1800" dirty="0">
                <a:solidFill>
                  <a:srgbClr val="000000"/>
                </a:solidFill>
              </a:rPr>
            </a:br>
            <a:r>
              <a:rPr lang="pt-BR" altLang="pt-BR" sz="1800" i="1" dirty="0">
                <a:solidFill>
                  <a:srgbClr val="000000"/>
                </a:solidFill>
                <a:latin typeface="inherit"/>
              </a:rPr>
              <a:t>Para </a:t>
            </a:r>
            <a:r>
              <a:rPr lang="pt-BR" altLang="pt-BR" sz="1800" i="1" u="sng" dirty="0">
                <a:solidFill>
                  <a:srgbClr val="000000"/>
                </a:solidFill>
                <a:latin typeface="inherit"/>
              </a:rPr>
              <a:t>que eu chegue</a:t>
            </a:r>
            <a:r>
              <a:rPr lang="pt-BR" altLang="pt-BR" sz="1800" i="1" dirty="0">
                <a:solidFill>
                  <a:srgbClr val="000000"/>
                </a:solidFill>
                <a:latin typeface="inherit"/>
              </a:rPr>
              <a:t> lá a tempo, preciso pegar o metrô antes das seis.</a:t>
            </a:r>
            <a:br>
              <a:rPr lang="pt-BR" altLang="pt-BR" sz="1800" dirty="0">
                <a:solidFill>
                  <a:srgbClr val="000000"/>
                </a:solidFill>
              </a:rPr>
            </a:br>
            <a:br>
              <a:rPr lang="pt-BR" altLang="pt-BR" sz="1800" dirty="0">
                <a:solidFill>
                  <a:srgbClr val="000000"/>
                </a:solidFill>
              </a:rPr>
            </a:br>
            <a:r>
              <a:rPr lang="pt-BR" altLang="pt-BR" sz="1800" dirty="0">
                <a:solidFill>
                  <a:srgbClr val="000000"/>
                </a:solidFill>
              </a:rPr>
              <a:t>A concretização de uma possibilidade (chegar a tempo) está condicionada a um outro processo (pegar o metrô antes das seis).</a:t>
            </a:r>
            <a:br>
              <a:rPr lang="pt-BR" altLang="pt-BR" sz="1800" dirty="0">
                <a:solidFill>
                  <a:srgbClr val="000000"/>
                </a:solidFill>
              </a:rPr>
            </a:br>
            <a:br>
              <a:rPr lang="pt-BR" altLang="pt-BR" sz="1800" dirty="0">
                <a:solidFill>
                  <a:srgbClr val="000000"/>
                </a:solidFill>
              </a:rPr>
            </a:br>
            <a:r>
              <a:rPr lang="pt-BR" altLang="pt-BR" sz="1800" dirty="0">
                <a:solidFill>
                  <a:srgbClr val="000000"/>
                </a:solidFill>
              </a:rPr>
              <a:t>Ou ainda:</a:t>
            </a:r>
            <a:br>
              <a:rPr lang="pt-BR" altLang="pt-BR" sz="1800" dirty="0">
                <a:solidFill>
                  <a:srgbClr val="000000"/>
                </a:solidFill>
              </a:rPr>
            </a:br>
            <a:br>
              <a:rPr lang="pt-BR" altLang="pt-BR" sz="1800" dirty="0">
                <a:solidFill>
                  <a:srgbClr val="000000"/>
                </a:solidFill>
              </a:rPr>
            </a:br>
            <a:r>
              <a:rPr lang="pt-BR" altLang="pt-BR" sz="1800" i="1" dirty="0">
                <a:solidFill>
                  <a:srgbClr val="000000"/>
                </a:solidFill>
                <a:latin typeface="inherit"/>
              </a:rPr>
              <a:t>Espero </a:t>
            </a:r>
            <a:r>
              <a:rPr lang="pt-BR" altLang="pt-BR" sz="1800" i="1" u="sng" dirty="0">
                <a:solidFill>
                  <a:srgbClr val="000000"/>
                </a:solidFill>
                <a:latin typeface="inherit"/>
              </a:rPr>
              <a:t>que eles gostem</a:t>
            </a:r>
            <a:r>
              <a:rPr lang="pt-BR" altLang="pt-BR" sz="1800" i="1" dirty="0">
                <a:solidFill>
                  <a:srgbClr val="000000"/>
                </a:solidFill>
                <a:latin typeface="inherit"/>
              </a:rPr>
              <a:t> de frutas vermelhas.</a:t>
            </a:r>
            <a:r>
              <a:rPr lang="pt-BR" altLang="pt-BR" sz="1800" dirty="0">
                <a:solidFill>
                  <a:srgbClr val="000000"/>
                </a:solidFill>
              </a:rPr>
              <a:t> (desejo)</a:t>
            </a:r>
            <a:br>
              <a:rPr lang="pt-BR" altLang="pt-BR" sz="1800" dirty="0">
                <a:solidFill>
                  <a:srgbClr val="000000"/>
                </a:solidFill>
              </a:rPr>
            </a:br>
            <a:r>
              <a:rPr lang="pt-BR" altLang="pt-BR" sz="1800" i="1" dirty="0">
                <a:solidFill>
                  <a:srgbClr val="000000"/>
                </a:solidFill>
                <a:latin typeface="inherit"/>
              </a:rPr>
              <a:t>É provável </a:t>
            </a:r>
            <a:r>
              <a:rPr lang="pt-BR" altLang="pt-BR" sz="1800" i="1" u="sng" dirty="0">
                <a:solidFill>
                  <a:srgbClr val="000000"/>
                </a:solidFill>
                <a:latin typeface="inherit"/>
              </a:rPr>
              <a:t>que ele parta</a:t>
            </a:r>
            <a:r>
              <a:rPr lang="pt-BR" altLang="pt-BR" sz="1800" i="1" dirty="0">
                <a:solidFill>
                  <a:srgbClr val="000000"/>
                </a:solidFill>
                <a:latin typeface="inherit"/>
              </a:rPr>
              <a:t> antes do anoitecer</a:t>
            </a:r>
            <a:r>
              <a:rPr lang="pt-BR" altLang="pt-BR" sz="1800" dirty="0">
                <a:solidFill>
                  <a:srgbClr val="000000"/>
                </a:solidFill>
              </a:rPr>
              <a:t>. (possibilidade)</a:t>
            </a:r>
            <a:br>
              <a:rPr lang="pt-BR" altLang="pt-BR" sz="1800" dirty="0">
                <a:solidFill>
                  <a:srgbClr val="000000"/>
                </a:solidFill>
              </a:rPr>
            </a:br>
            <a:r>
              <a:rPr lang="pt-BR" altLang="pt-BR" sz="1800" i="1" dirty="0">
                <a:solidFill>
                  <a:srgbClr val="000000"/>
                </a:solidFill>
                <a:latin typeface="inherit"/>
              </a:rPr>
              <a:t>Imagino </a:t>
            </a:r>
            <a:r>
              <a:rPr lang="pt-BR" altLang="pt-BR" sz="1800" i="1" u="sng" dirty="0">
                <a:solidFill>
                  <a:srgbClr val="000000"/>
                </a:solidFill>
                <a:latin typeface="inherit"/>
              </a:rPr>
              <a:t>que ela viaje</a:t>
            </a:r>
            <a:r>
              <a:rPr lang="pt-BR" altLang="pt-BR" sz="1800" i="1" dirty="0">
                <a:solidFill>
                  <a:srgbClr val="000000"/>
                </a:solidFill>
                <a:latin typeface="inherit"/>
              </a:rPr>
              <a:t> sozinha.</a:t>
            </a:r>
            <a:r>
              <a:rPr lang="pt-BR" altLang="pt-BR" sz="1800" dirty="0">
                <a:solidFill>
                  <a:srgbClr val="000000"/>
                </a:solidFill>
              </a:rPr>
              <a:t> (suposição)</a:t>
            </a:r>
            <a:br>
              <a:rPr lang="pt-BR" altLang="pt-BR" sz="1800" dirty="0">
                <a:solidFill>
                  <a:srgbClr val="000000"/>
                </a:solidFill>
              </a:rPr>
            </a:br>
            <a:r>
              <a:rPr lang="pt-BR" altLang="pt-BR" sz="1800" dirty="0">
                <a:solidFill>
                  <a:srgbClr val="000000"/>
                </a:solidFill>
              </a:rPr>
              <a:t> </a:t>
            </a:r>
          </a:p>
        </p:txBody>
      </p:sp>
    </p:spTree>
    <p:extLst>
      <p:ext uri="{BB962C8B-B14F-4D97-AF65-F5344CB8AC3E}">
        <p14:creationId xmlns:p14="http://schemas.microsoft.com/office/powerpoint/2010/main" val="16679229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tângulo 1"/>
          <p:cNvSpPr>
            <a:spLocks noChangeArrowheads="1"/>
          </p:cNvSpPr>
          <p:nvPr/>
        </p:nvSpPr>
        <p:spPr bwMode="auto">
          <a:xfrm>
            <a:off x="395288" y="476250"/>
            <a:ext cx="82804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dirty="0">
                <a:solidFill>
                  <a:srgbClr val="000000"/>
                </a:solidFill>
              </a:rPr>
              <a:t>O </a:t>
            </a:r>
            <a:r>
              <a:rPr lang="pt-BR" altLang="pt-BR" sz="1800" u="sng" dirty="0">
                <a:solidFill>
                  <a:srgbClr val="000000"/>
                </a:solidFill>
              </a:rPr>
              <a:t>pretérito imperfeito do subjuntivo</a:t>
            </a:r>
            <a:r>
              <a:rPr lang="pt-BR" altLang="pt-BR" sz="1800" dirty="0">
                <a:solidFill>
                  <a:srgbClr val="000000"/>
                </a:solidFill>
              </a:rPr>
              <a:t>, quando empregado com o pretérito imperfeito do indicativo, expressa uma condição não realizável:</a:t>
            </a:r>
          </a:p>
          <a:p>
            <a:pPr eaLnBrk="1" hangingPunct="1">
              <a:spcBef>
                <a:spcPct val="0"/>
              </a:spcBef>
              <a:buClrTx/>
              <a:buSzTx/>
              <a:buFont typeface="Arial" panose="020B0604020202020204" pitchFamily="34" charset="0"/>
              <a:buChar char="•"/>
            </a:pPr>
            <a:endParaRPr lang="pt-BR" altLang="pt-BR" sz="1800" i="1" u="sng" dirty="0">
              <a:solidFill>
                <a:srgbClr val="000000"/>
              </a:solidFill>
              <a:latin typeface="inherit"/>
            </a:endParaRPr>
          </a:p>
          <a:p>
            <a:pPr eaLnBrk="1" hangingPunct="1">
              <a:spcBef>
                <a:spcPct val="0"/>
              </a:spcBef>
              <a:buClrTx/>
              <a:buSzTx/>
              <a:buFontTx/>
              <a:buNone/>
            </a:pPr>
            <a:r>
              <a:rPr lang="pt-BR" altLang="pt-BR" sz="1800" i="1" u="sng" dirty="0">
                <a:solidFill>
                  <a:srgbClr val="000000"/>
                </a:solidFill>
                <a:latin typeface="inherit"/>
              </a:rPr>
              <a:t>Se eu ganhasse</a:t>
            </a:r>
            <a:r>
              <a:rPr lang="pt-BR" altLang="pt-BR" sz="1800" i="1" dirty="0">
                <a:solidFill>
                  <a:srgbClr val="000000"/>
                </a:solidFill>
                <a:latin typeface="inherit"/>
              </a:rPr>
              <a:t> muito dinheiro, viajava pelo mundo todo</a:t>
            </a:r>
            <a:r>
              <a:rPr lang="pt-BR" altLang="pt-BR" sz="1800" dirty="0">
                <a:solidFill>
                  <a:srgbClr val="000000"/>
                </a:solidFill>
              </a:rPr>
              <a:t>. (mas eu não ganho muito dinheiro, então a viagem pelo mundo todo não acontece)</a:t>
            </a:r>
            <a:br>
              <a:rPr lang="pt-BR" altLang="pt-BR" sz="1800" dirty="0">
                <a:solidFill>
                  <a:srgbClr val="000000"/>
                </a:solidFill>
              </a:rPr>
            </a:br>
            <a:r>
              <a:rPr lang="pt-BR" altLang="pt-BR" sz="1800" i="1" dirty="0">
                <a:solidFill>
                  <a:srgbClr val="000000"/>
                </a:solidFill>
                <a:latin typeface="inherit"/>
              </a:rPr>
              <a:t>Eu viria à festa </a:t>
            </a:r>
            <a:r>
              <a:rPr lang="pt-BR" altLang="pt-BR" sz="1800" i="1" u="sng" dirty="0">
                <a:solidFill>
                  <a:srgbClr val="000000"/>
                </a:solidFill>
                <a:latin typeface="inherit"/>
              </a:rPr>
              <a:t>se eu pudesse</a:t>
            </a:r>
            <a:r>
              <a:rPr lang="pt-BR" altLang="pt-BR" sz="1800" dirty="0">
                <a:solidFill>
                  <a:srgbClr val="000000"/>
                </a:solidFill>
              </a:rPr>
              <a:t>. (mas eu não posso)</a:t>
            </a:r>
            <a:br>
              <a:rPr lang="pt-BR" altLang="pt-BR" sz="1800" dirty="0">
                <a:solidFill>
                  <a:srgbClr val="000000"/>
                </a:solidFill>
              </a:rPr>
            </a:br>
            <a:r>
              <a:rPr lang="pt-BR" altLang="pt-BR" sz="1800" dirty="0">
                <a:solidFill>
                  <a:srgbClr val="000000"/>
                </a:solidFill>
              </a:rPr>
              <a:t> </a:t>
            </a:r>
          </a:p>
          <a:p>
            <a:pPr eaLnBrk="1" hangingPunct="1">
              <a:spcBef>
                <a:spcPct val="0"/>
              </a:spcBef>
              <a:buClrTx/>
              <a:buSzTx/>
              <a:buFontTx/>
              <a:buNone/>
            </a:pPr>
            <a:r>
              <a:rPr lang="pt-BR" altLang="pt-BR" sz="1800" dirty="0">
                <a:solidFill>
                  <a:srgbClr val="000000"/>
                </a:solidFill>
              </a:rPr>
              <a:t>O </a:t>
            </a:r>
            <a:r>
              <a:rPr lang="pt-BR" altLang="pt-BR" sz="1800" u="sng" dirty="0">
                <a:solidFill>
                  <a:srgbClr val="000000"/>
                </a:solidFill>
              </a:rPr>
              <a:t>futuro do subjuntivo</a:t>
            </a:r>
            <a:r>
              <a:rPr lang="pt-BR" altLang="pt-BR" sz="1800" dirty="0">
                <a:solidFill>
                  <a:srgbClr val="000000"/>
                </a:solidFill>
              </a:rPr>
              <a:t> expressa a possibilidade de realização dos eventos aos quais nos referimos, ainda não concretizados no momento em que falamos ou escrevemos:</a:t>
            </a:r>
            <a:br>
              <a:rPr lang="pt-BR" altLang="pt-BR" sz="1800" dirty="0">
                <a:solidFill>
                  <a:srgbClr val="000000"/>
                </a:solidFill>
              </a:rPr>
            </a:br>
            <a:r>
              <a:rPr lang="pt-BR" altLang="pt-BR" sz="1800" i="1" u="sng" dirty="0">
                <a:solidFill>
                  <a:srgbClr val="000000"/>
                </a:solidFill>
                <a:latin typeface="inherit"/>
              </a:rPr>
              <a:t>Quando você for</a:t>
            </a:r>
            <a:r>
              <a:rPr lang="pt-BR" altLang="pt-BR" sz="1800" i="1" dirty="0">
                <a:solidFill>
                  <a:srgbClr val="000000"/>
                </a:solidFill>
                <a:latin typeface="inherit"/>
              </a:rPr>
              <a:t> ao Museu da Língua Portuguesa, ficará (vai ficar) impressionado. </a:t>
            </a:r>
            <a:br>
              <a:rPr lang="pt-BR" altLang="pt-BR" sz="1800" dirty="0">
                <a:solidFill>
                  <a:srgbClr val="000000"/>
                </a:solidFill>
              </a:rPr>
            </a:br>
            <a:r>
              <a:rPr lang="pt-BR" altLang="pt-BR" sz="1800" i="1" u="sng" dirty="0">
                <a:solidFill>
                  <a:srgbClr val="000000"/>
                </a:solidFill>
                <a:latin typeface="inherit"/>
              </a:rPr>
              <a:t>Aquele que vencer</a:t>
            </a:r>
            <a:r>
              <a:rPr lang="pt-BR" altLang="pt-BR" sz="1800" i="1" dirty="0">
                <a:solidFill>
                  <a:srgbClr val="000000"/>
                </a:solidFill>
                <a:latin typeface="inherit"/>
              </a:rPr>
              <a:t> o concurso ganhará (vai ganhar) uma viagem para Buenos Aires.</a:t>
            </a:r>
            <a:br>
              <a:rPr lang="pt-BR" altLang="pt-BR" sz="1800" dirty="0">
                <a:solidFill>
                  <a:srgbClr val="000000"/>
                </a:solidFill>
              </a:rPr>
            </a:br>
            <a:r>
              <a:rPr lang="pt-BR" altLang="pt-BR" sz="1800" dirty="0">
                <a:solidFill>
                  <a:srgbClr val="000000"/>
                </a:solidFill>
              </a:rPr>
              <a:t>Antecedido pelo elemento "se" e associado ao </a:t>
            </a:r>
            <a:r>
              <a:rPr lang="pt-BR" altLang="pt-BR" sz="1800" u="sng" dirty="0">
                <a:solidFill>
                  <a:srgbClr val="000000"/>
                </a:solidFill>
              </a:rPr>
              <a:t>futuro do presente do indicativo</a:t>
            </a:r>
            <a:r>
              <a:rPr lang="pt-BR" altLang="pt-BR" sz="1800" dirty="0">
                <a:solidFill>
                  <a:srgbClr val="000000"/>
                </a:solidFill>
              </a:rPr>
              <a:t>, exprime que há uma condição para que os eventos sejam concretizados:</a:t>
            </a:r>
            <a:br>
              <a:rPr lang="pt-BR" altLang="pt-BR" sz="1800" dirty="0">
                <a:solidFill>
                  <a:srgbClr val="000000"/>
                </a:solidFill>
              </a:rPr>
            </a:br>
            <a:r>
              <a:rPr lang="pt-BR" altLang="pt-BR" sz="1800" i="1" u="sng" dirty="0">
                <a:solidFill>
                  <a:srgbClr val="000000"/>
                </a:solidFill>
                <a:latin typeface="inherit"/>
              </a:rPr>
              <a:t>Se você seguir</a:t>
            </a:r>
            <a:r>
              <a:rPr lang="pt-BR" altLang="pt-BR" sz="1800" i="1" dirty="0">
                <a:solidFill>
                  <a:srgbClr val="000000"/>
                </a:solidFill>
                <a:latin typeface="inherit"/>
              </a:rPr>
              <a:t> estes conselhos, terá (vai ter) uma agradável surpresa.</a:t>
            </a:r>
            <a:endParaRPr lang="pt-BR" altLang="pt-BR" sz="1800" dirty="0">
              <a:solidFill>
                <a:srgbClr val="000000"/>
              </a:solidFill>
            </a:endParaRPr>
          </a:p>
        </p:txBody>
      </p:sp>
    </p:spTree>
    <p:extLst>
      <p:ext uri="{BB962C8B-B14F-4D97-AF65-F5344CB8AC3E}">
        <p14:creationId xmlns:p14="http://schemas.microsoft.com/office/powerpoint/2010/main" val="39018156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tângulo 1"/>
          <p:cNvSpPr>
            <a:spLocks noChangeArrowheads="1"/>
          </p:cNvSpPr>
          <p:nvPr/>
        </p:nvSpPr>
        <p:spPr bwMode="auto">
          <a:xfrm>
            <a:off x="487363" y="692150"/>
            <a:ext cx="799306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b="1" dirty="0">
                <a:solidFill>
                  <a:srgbClr val="000000"/>
                </a:solidFill>
                <a:latin typeface="inherit"/>
              </a:rPr>
              <a:t>O modo imperativo</a:t>
            </a:r>
          </a:p>
          <a:p>
            <a:pPr eaLnBrk="1" hangingPunct="1">
              <a:spcBef>
                <a:spcPct val="0"/>
              </a:spcBef>
              <a:buClrTx/>
              <a:buSzTx/>
              <a:buFontTx/>
              <a:buNone/>
            </a:pPr>
            <a:endParaRPr lang="pt-BR" altLang="pt-BR" sz="1800" dirty="0">
              <a:solidFill>
                <a:srgbClr val="000000"/>
              </a:solidFill>
            </a:endParaRPr>
          </a:p>
          <a:p>
            <a:pPr eaLnBrk="1" hangingPunct="1">
              <a:spcBef>
                <a:spcPct val="0"/>
              </a:spcBef>
              <a:buClrTx/>
              <a:buSzTx/>
              <a:buFontTx/>
              <a:buNone/>
            </a:pPr>
            <a:r>
              <a:rPr lang="pt-BR" altLang="pt-BR" sz="1800" dirty="0">
                <a:solidFill>
                  <a:srgbClr val="000000"/>
                </a:solidFill>
              </a:rPr>
              <a:t>O imperativo afirmativo possui as formas referentes a tu, você, vocês, nós e vós. É empregado quando desejamos expressar uma ordem, um pedido, uma súplica.</a:t>
            </a:r>
            <a:br>
              <a:rPr lang="pt-BR" altLang="pt-BR" sz="1800" dirty="0">
                <a:solidFill>
                  <a:srgbClr val="000000"/>
                </a:solidFill>
              </a:rPr>
            </a:br>
            <a:br>
              <a:rPr lang="pt-BR" altLang="pt-BR" sz="1800" dirty="0">
                <a:solidFill>
                  <a:srgbClr val="000000"/>
                </a:solidFill>
              </a:rPr>
            </a:br>
            <a:r>
              <a:rPr lang="pt-BR" altLang="pt-BR" sz="1800" b="1" dirty="0">
                <a:solidFill>
                  <a:srgbClr val="000000"/>
                </a:solidFill>
                <a:latin typeface="inherit"/>
              </a:rPr>
              <a:t>Conjugação tal como o presente do indicativo, menos o -s</a:t>
            </a:r>
            <a:endParaRPr lang="pt-BR" altLang="pt-BR" sz="1800" dirty="0">
              <a:solidFill>
                <a:srgbClr val="000000"/>
              </a:solidFill>
              <a:latin typeface="inherit"/>
            </a:endParaRPr>
          </a:p>
        </p:txBody>
      </p:sp>
      <p:graphicFrame>
        <p:nvGraphicFramePr>
          <p:cNvPr id="3" name="Tabela 2"/>
          <p:cNvGraphicFramePr>
            <a:graphicFrameLocks noGrp="1"/>
          </p:cNvGraphicFramePr>
          <p:nvPr/>
        </p:nvGraphicFramePr>
        <p:xfrm>
          <a:off x="762000" y="3227388"/>
          <a:ext cx="7696200" cy="1393830"/>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64608">
                <a:tc>
                  <a:txBody>
                    <a:bodyPr/>
                    <a:lstStyle/>
                    <a:p>
                      <a:pPr fontAlgn="t"/>
                      <a:r>
                        <a:rPr lang="pt-BR" sz="1800" b="1" dirty="0">
                          <a:effectLst/>
                          <a:latin typeface="inherit"/>
                        </a:rPr>
                        <a:t>Presente do indicativo</a:t>
                      </a:r>
                    </a:p>
                  </a:txBody>
                  <a:tcPr marL="95250" marR="95250" marT="95145" marB="95145">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7F7F7"/>
                    </a:solidFill>
                  </a:tcPr>
                </a:tc>
                <a:tc>
                  <a:txBody>
                    <a:bodyPr/>
                    <a:lstStyle/>
                    <a:p>
                      <a:pPr fontAlgn="t"/>
                      <a:r>
                        <a:rPr lang="pt-BR" sz="1800" b="1">
                          <a:effectLst/>
                          <a:latin typeface="inherit"/>
                        </a:rPr>
                        <a:t>Imperativo</a:t>
                      </a:r>
                    </a:p>
                  </a:txBody>
                  <a:tcPr marL="95250" marR="95250" marT="95145" marB="95145">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464608">
                <a:tc>
                  <a:txBody>
                    <a:bodyPr/>
                    <a:lstStyle/>
                    <a:p>
                      <a:pPr fontAlgn="t"/>
                      <a:r>
                        <a:rPr lang="pt-BR" sz="1800">
                          <a:effectLst/>
                          <a:latin typeface="inherit"/>
                        </a:rPr>
                        <a:t>Tu cantas</a:t>
                      </a:r>
                    </a:p>
                  </a:txBody>
                  <a:tcPr marL="95250" marR="95250" marT="95145" marB="95145">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tc>
                  <a:txBody>
                    <a:bodyPr/>
                    <a:lstStyle/>
                    <a:p>
                      <a:pPr fontAlgn="t"/>
                      <a:r>
                        <a:rPr lang="pt-BR" sz="1800">
                          <a:effectLst/>
                          <a:latin typeface="inherit"/>
                        </a:rPr>
                        <a:t>Canta</a:t>
                      </a:r>
                    </a:p>
                  </a:txBody>
                  <a:tcPr marL="95250" marR="95250" marT="95145" marB="95145">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0001"/>
                  </a:ext>
                </a:extLst>
              </a:tr>
              <a:tr h="464608">
                <a:tc>
                  <a:txBody>
                    <a:bodyPr/>
                    <a:lstStyle/>
                    <a:p>
                      <a:pPr fontAlgn="t"/>
                      <a:r>
                        <a:rPr lang="pt-BR" sz="1800" dirty="0">
                          <a:effectLst/>
                          <a:latin typeface="inherit"/>
                        </a:rPr>
                        <a:t>Vós cantais</a:t>
                      </a:r>
                    </a:p>
                  </a:txBody>
                  <a:tcPr marL="95250" marR="95250" marT="95145" marB="95145">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a:noFill/>
                    </a:lnB>
                  </a:tcPr>
                </a:tc>
                <a:tc>
                  <a:txBody>
                    <a:bodyPr/>
                    <a:lstStyle/>
                    <a:p>
                      <a:pPr fontAlgn="t"/>
                      <a:r>
                        <a:rPr lang="pt-BR" sz="1800" dirty="0">
                          <a:effectLst/>
                          <a:latin typeface="inherit"/>
                        </a:rPr>
                        <a:t>Cantai</a:t>
                      </a:r>
                    </a:p>
                  </a:txBody>
                  <a:tcPr marL="95250" marR="95250" marT="95145" marB="95145">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a:noFill/>
                    </a:lnB>
                  </a:tcPr>
                </a:tc>
                <a:extLst>
                  <a:ext uri="{0D108BD9-81ED-4DB2-BD59-A6C34878D82A}">
                    <a16:rowId xmlns:a16="http://schemas.microsoft.com/office/drawing/2014/main" val="10002"/>
                  </a:ext>
                </a:extLst>
              </a:tr>
            </a:tbl>
          </a:graphicData>
        </a:graphic>
      </p:graphicFrame>
      <p:sp>
        <p:nvSpPr>
          <p:cNvPr id="180239" name="Rectangle 3"/>
          <p:cNvSpPr>
            <a:spLocks noChangeArrowheads="1"/>
          </p:cNvSpPr>
          <p:nvPr/>
        </p:nvSpPr>
        <p:spPr bwMode="auto">
          <a:xfrm>
            <a:off x="762000" y="3227388"/>
            <a:ext cx="4286250" cy="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br>
              <a:rPr lang="pt-BR" altLang="pt-BR" sz="1200">
                <a:solidFill>
                  <a:srgbClr val="333333"/>
                </a:solidFill>
                <a:latin typeface="inherit"/>
                <a:cs typeface="Arial" panose="020B0604020202020204" pitchFamily="34" charset="0"/>
              </a:rPr>
            </a:br>
            <a:endParaRPr lang="pt-BR" altLang="pt-BR" sz="900">
              <a:solidFill>
                <a:srgbClr val="0033CC"/>
              </a:solidFill>
            </a:endParaRPr>
          </a:p>
          <a:p>
            <a:pPr algn="ctr" eaLnBrk="1" hangingPunct="1">
              <a:spcBef>
                <a:spcPct val="0"/>
              </a:spcBef>
              <a:buClrTx/>
              <a:buSzTx/>
              <a:buFontTx/>
              <a:buNone/>
            </a:pPr>
            <a:br>
              <a:rPr lang="pt-BR" altLang="pt-BR" sz="1800">
                <a:solidFill>
                  <a:srgbClr val="0033CC"/>
                </a:solidFill>
              </a:rPr>
            </a:br>
            <a:endParaRPr lang="pt-BR" altLang="pt-BR" sz="1800">
              <a:solidFill>
                <a:srgbClr val="0033CC"/>
              </a:solidFill>
            </a:endParaRPr>
          </a:p>
        </p:txBody>
      </p:sp>
    </p:spTree>
    <p:extLst>
      <p:ext uri="{BB962C8B-B14F-4D97-AF65-F5344CB8AC3E}">
        <p14:creationId xmlns:p14="http://schemas.microsoft.com/office/powerpoint/2010/main" val="33632308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468313" y="1557338"/>
          <a:ext cx="7696200" cy="2133600"/>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0">
                <a:tc>
                  <a:txBody>
                    <a:bodyPr/>
                    <a:lstStyle/>
                    <a:p>
                      <a:pPr fontAlgn="t"/>
                      <a:r>
                        <a:rPr lang="pt-BR" b="1" dirty="0">
                          <a:effectLst/>
                          <a:latin typeface="inherit"/>
                        </a:rPr>
                        <a:t>Presente do indicativo</a:t>
                      </a:r>
                    </a:p>
                  </a:txBody>
                  <a:tcPr marL="95250" marR="95250" marT="95250" marB="9525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7F7F7"/>
                    </a:solidFill>
                  </a:tcPr>
                </a:tc>
                <a:tc>
                  <a:txBody>
                    <a:bodyPr/>
                    <a:lstStyle/>
                    <a:p>
                      <a:pPr fontAlgn="t"/>
                      <a:r>
                        <a:rPr lang="pt-BR" b="1">
                          <a:effectLst/>
                          <a:latin typeface="inherit"/>
                        </a:rPr>
                        <a:t>Imperativo</a:t>
                      </a:r>
                    </a:p>
                  </a:txBody>
                  <a:tcPr marL="95250" marR="95250" marT="95250" marB="952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0">
                <a:tc>
                  <a:txBody>
                    <a:bodyPr/>
                    <a:lstStyle/>
                    <a:p>
                      <a:pPr fontAlgn="t"/>
                      <a:r>
                        <a:rPr lang="pt-BR" dirty="0">
                          <a:effectLst/>
                          <a:latin typeface="inherit"/>
                        </a:rPr>
                        <a:t>Espero que você cante</a:t>
                      </a:r>
                    </a:p>
                  </a:txBody>
                  <a:tcPr marL="95250" marR="95250" marT="95250" marB="9525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fontAlgn="t"/>
                      <a:r>
                        <a:rPr lang="pt-BR">
                          <a:effectLst/>
                          <a:latin typeface="inherit"/>
                        </a:rPr>
                        <a:t>Cante</a:t>
                      </a:r>
                    </a:p>
                  </a:txBody>
                  <a:tcPr marL="95250" marR="95250" marT="95250" marB="952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pt-BR">
                          <a:effectLst/>
                          <a:latin typeface="inherit"/>
                        </a:rPr>
                        <a:t>Espero que você cante Espero que vocês cantem</a:t>
                      </a:r>
                    </a:p>
                  </a:txBody>
                  <a:tcPr marL="95250" marR="95250" marT="95250" marB="9525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fontAlgn="t"/>
                      <a:r>
                        <a:rPr lang="pt-BR">
                          <a:effectLst/>
                          <a:latin typeface="inherit"/>
                        </a:rPr>
                        <a:t>Cantem</a:t>
                      </a:r>
                    </a:p>
                  </a:txBody>
                  <a:tcPr marL="95250" marR="95250" marT="95250" marB="952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pt-BR">
                          <a:effectLst/>
                          <a:latin typeface="inherit"/>
                        </a:rPr>
                        <a:t>Espero que nós cantemos</a:t>
                      </a:r>
                    </a:p>
                  </a:txBody>
                  <a:tcPr marL="95250" marR="95250" marT="95250" marB="9525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a:noFill/>
                    </a:lnB>
                    <a:solidFill>
                      <a:srgbClr val="FFFFFF"/>
                    </a:solidFill>
                  </a:tcPr>
                </a:tc>
                <a:tc>
                  <a:txBody>
                    <a:bodyPr/>
                    <a:lstStyle/>
                    <a:p>
                      <a:pPr fontAlgn="t"/>
                      <a:r>
                        <a:rPr lang="pt-BR" dirty="0">
                          <a:effectLst/>
                          <a:latin typeface="inherit"/>
                        </a:rPr>
                        <a:t>Cantemos</a:t>
                      </a:r>
                    </a:p>
                  </a:txBody>
                  <a:tcPr marL="95250" marR="95250" marT="95250" marB="952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bl>
          </a:graphicData>
        </a:graphic>
      </p:graphicFrame>
      <p:sp>
        <p:nvSpPr>
          <p:cNvPr id="182289" name="Rectangle 3"/>
          <p:cNvSpPr>
            <a:spLocks noChangeArrowheads="1"/>
          </p:cNvSpPr>
          <p:nvPr/>
        </p:nvSpPr>
        <p:spPr bwMode="auto">
          <a:xfrm>
            <a:off x="539750" y="927100"/>
            <a:ext cx="5257800" cy="2762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r>
              <a:rPr lang="pt-BR" altLang="pt-BR" sz="1800" b="1">
                <a:solidFill>
                  <a:srgbClr val="000000"/>
                </a:solidFill>
                <a:cs typeface="Arial" panose="020B0604020202020204" pitchFamily="34" charset="0"/>
              </a:rPr>
              <a:t>Conjugação idêntica ao presente do subjuntivo</a:t>
            </a:r>
            <a:r>
              <a:rPr lang="pt-BR" altLang="pt-BR" sz="1800">
                <a:solidFill>
                  <a:srgbClr val="000000"/>
                </a:solidFill>
              </a:rPr>
              <a:t> </a:t>
            </a:r>
          </a:p>
        </p:txBody>
      </p:sp>
    </p:spTree>
    <p:extLst>
      <p:ext uri="{BB962C8B-B14F-4D97-AF65-F5344CB8AC3E}">
        <p14:creationId xmlns:p14="http://schemas.microsoft.com/office/powerpoint/2010/main" val="26646485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615950" y="1484313"/>
          <a:ext cx="7696200" cy="3063873"/>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64916">
                <a:tc>
                  <a:txBody>
                    <a:bodyPr/>
                    <a:lstStyle/>
                    <a:p>
                      <a:pPr fontAlgn="t"/>
                      <a:r>
                        <a:rPr lang="pt-BR" sz="1800" b="1" dirty="0">
                          <a:effectLst/>
                          <a:latin typeface="inherit"/>
                        </a:rPr>
                        <a:t>Presente do subjuntivo</a:t>
                      </a:r>
                    </a:p>
                  </a:txBody>
                  <a:tcPr marL="95250" marR="95250" marT="95270" marB="9527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7F7F7"/>
                    </a:solidFill>
                  </a:tcPr>
                </a:tc>
                <a:tc>
                  <a:txBody>
                    <a:bodyPr/>
                    <a:lstStyle/>
                    <a:p>
                      <a:pPr fontAlgn="t"/>
                      <a:r>
                        <a:rPr lang="pt-BR" sz="1800" b="1">
                          <a:effectLst/>
                          <a:latin typeface="inherit"/>
                        </a:rPr>
                        <a:t>Imperativo</a:t>
                      </a:r>
                    </a:p>
                  </a:txBody>
                  <a:tcPr marL="95250" marR="95250" marT="95270" marB="9527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464916">
                <a:tc>
                  <a:txBody>
                    <a:bodyPr/>
                    <a:lstStyle/>
                    <a:p>
                      <a:pPr fontAlgn="t"/>
                      <a:r>
                        <a:rPr lang="pt-BR" sz="1800" dirty="0">
                          <a:effectLst/>
                          <a:latin typeface="inherit"/>
                        </a:rPr>
                        <a:t>Espero que você cante</a:t>
                      </a:r>
                    </a:p>
                  </a:txBody>
                  <a:tcPr marL="95250" marR="95250" marT="95270" marB="9527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tc>
                  <a:txBody>
                    <a:bodyPr/>
                    <a:lstStyle/>
                    <a:p>
                      <a:pPr fontAlgn="t"/>
                      <a:r>
                        <a:rPr lang="pt-BR" sz="1800">
                          <a:effectLst/>
                          <a:latin typeface="inherit"/>
                        </a:rPr>
                        <a:t>Não cantes</a:t>
                      </a:r>
                    </a:p>
                  </a:txBody>
                  <a:tcPr marL="95250" marR="95250" marT="95270" marB="9527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0001"/>
                  </a:ext>
                </a:extLst>
              </a:tr>
              <a:tr h="739293">
                <a:tc>
                  <a:txBody>
                    <a:bodyPr/>
                    <a:lstStyle/>
                    <a:p>
                      <a:pPr fontAlgn="t"/>
                      <a:r>
                        <a:rPr lang="pt-BR" sz="1800" dirty="0">
                          <a:effectLst/>
                          <a:latin typeface="inherit"/>
                        </a:rPr>
                        <a:t>Espero que você cante Espero que vocês cantem</a:t>
                      </a:r>
                    </a:p>
                  </a:txBody>
                  <a:tcPr marL="95250" marR="95250" marT="95270" marB="9527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tc>
                  <a:txBody>
                    <a:bodyPr/>
                    <a:lstStyle/>
                    <a:p>
                      <a:pPr fontAlgn="t"/>
                      <a:r>
                        <a:rPr lang="pt-BR" sz="1800">
                          <a:effectLst/>
                          <a:latin typeface="inherit"/>
                        </a:rPr>
                        <a:t>Não cante</a:t>
                      </a:r>
                    </a:p>
                  </a:txBody>
                  <a:tcPr marL="95250" marR="95250" marT="95270" marB="9527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0002"/>
                  </a:ext>
                </a:extLst>
              </a:tr>
              <a:tr h="464916">
                <a:tc>
                  <a:txBody>
                    <a:bodyPr/>
                    <a:lstStyle/>
                    <a:p>
                      <a:pPr fontAlgn="t"/>
                      <a:r>
                        <a:rPr lang="pt-BR" sz="1800">
                          <a:effectLst/>
                          <a:latin typeface="inherit"/>
                        </a:rPr>
                        <a:t>Espero que nós cantemos</a:t>
                      </a:r>
                    </a:p>
                  </a:txBody>
                  <a:tcPr marL="95250" marR="95250" marT="95270" marB="9527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tc>
                  <a:txBody>
                    <a:bodyPr/>
                    <a:lstStyle/>
                    <a:p>
                      <a:pPr fontAlgn="t"/>
                      <a:r>
                        <a:rPr lang="pt-BR" sz="1800">
                          <a:effectLst/>
                          <a:latin typeface="inherit"/>
                        </a:rPr>
                        <a:t>Não cantemos</a:t>
                      </a:r>
                    </a:p>
                  </a:txBody>
                  <a:tcPr marL="95250" marR="95250" marT="95270" marB="9527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0003"/>
                  </a:ext>
                </a:extLst>
              </a:tr>
              <a:tr h="464916">
                <a:tc>
                  <a:txBody>
                    <a:bodyPr/>
                    <a:lstStyle/>
                    <a:p>
                      <a:pPr fontAlgn="t"/>
                      <a:r>
                        <a:rPr lang="pt-BR" sz="1800">
                          <a:effectLst/>
                          <a:latin typeface="inherit"/>
                        </a:rPr>
                        <a:t>Espero que vós canteis</a:t>
                      </a:r>
                    </a:p>
                  </a:txBody>
                  <a:tcPr marL="95250" marR="95250" marT="95270" marB="9527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tc>
                  <a:txBody>
                    <a:bodyPr/>
                    <a:lstStyle/>
                    <a:p>
                      <a:pPr fontAlgn="t"/>
                      <a:r>
                        <a:rPr lang="pt-BR" sz="1800">
                          <a:effectLst/>
                          <a:latin typeface="inherit"/>
                        </a:rPr>
                        <a:t>Não canteis</a:t>
                      </a:r>
                    </a:p>
                  </a:txBody>
                  <a:tcPr marL="95250" marR="95250" marT="95270" marB="9527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0004"/>
                  </a:ext>
                </a:extLst>
              </a:tr>
              <a:tr h="464916">
                <a:tc>
                  <a:txBody>
                    <a:bodyPr/>
                    <a:lstStyle/>
                    <a:p>
                      <a:pPr fontAlgn="t"/>
                      <a:r>
                        <a:rPr lang="pt-BR" sz="1800">
                          <a:effectLst/>
                          <a:latin typeface="inherit"/>
                        </a:rPr>
                        <a:t>Espero que vocês cantem</a:t>
                      </a:r>
                    </a:p>
                  </a:txBody>
                  <a:tcPr marL="95250" marR="95250" marT="95270" marB="95270">
                    <a:lnL>
                      <a:noFill/>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a:noFill/>
                    </a:lnB>
                  </a:tcPr>
                </a:tc>
                <a:tc>
                  <a:txBody>
                    <a:bodyPr/>
                    <a:lstStyle/>
                    <a:p>
                      <a:pPr fontAlgn="t"/>
                      <a:r>
                        <a:rPr lang="pt-BR" sz="1800" dirty="0">
                          <a:effectLst/>
                          <a:latin typeface="inherit"/>
                        </a:rPr>
                        <a:t>Não cantem</a:t>
                      </a:r>
                    </a:p>
                  </a:txBody>
                  <a:tcPr marL="95250" marR="95250" marT="95270" marB="9527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a:noFill/>
                    </a:lnB>
                  </a:tcPr>
                </a:tc>
                <a:extLst>
                  <a:ext uri="{0D108BD9-81ED-4DB2-BD59-A6C34878D82A}">
                    <a16:rowId xmlns:a16="http://schemas.microsoft.com/office/drawing/2014/main" val="10005"/>
                  </a:ext>
                </a:extLst>
              </a:tr>
            </a:tbl>
          </a:graphicData>
        </a:graphic>
      </p:graphicFrame>
      <p:sp>
        <p:nvSpPr>
          <p:cNvPr id="184343" name="Rectangle 3"/>
          <p:cNvSpPr>
            <a:spLocks noChangeArrowheads="1"/>
          </p:cNvSpPr>
          <p:nvPr/>
        </p:nvSpPr>
        <p:spPr bwMode="auto">
          <a:xfrm>
            <a:off x="395288" y="600075"/>
            <a:ext cx="8137525" cy="8731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28547" tIns="0" rIns="0" bIns="133308"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r>
              <a:rPr lang="pt-BR" altLang="pt-BR" sz="2400">
                <a:solidFill>
                  <a:srgbClr val="000000"/>
                </a:solidFill>
                <a:cs typeface="Arial" panose="020B0604020202020204" pitchFamily="34" charset="0"/>
              </a:rPr>
              <a:t>O </a:t>
            </a:r>
            <a:r>
              <a:rPr lang="pt-BR" altLang="pt-BR" sz="2400" u="sng">
                <a:solidFill>
                  <a:srgbClr val="000000"/>
                </a:solidFill>
                <a:cs typeface="Arial" panose="020B0604020202020204" pitchFamily="34" charset="0"/>
              </a:rPr>
              <a:t>imperativo negativo </a:t>
            </a:r>
            <a:r>
              <a:rPr lang="pt-BR" altLang="pt-BR" sz="2400">
                <a:solidFill>
                  <a:srgbClr val="000000"/>
                </a:solidFill>
                <a:cs typeface="Arial" panose="020B0604020202020204" pitchFamily="34" charset="0"/>
              </a:rPr>
              <a:t>coincide com todas as pessoas do presente do subjuntivo</a:t>
            </a:r>
            <a:r>
              <a:rPr lang="pt-BR" altLang="pt-BR" sz="2400">
                <a:solidFill>
                  <a:srgbClr val="333333"/>
                </a:solidFill>
                <a:cs typeface="Arial" panose="020B0604020202020204" pitchFamily="34" charset="0"/>
              </a:rPr>
              <a:t>.</a:t>
            </a:r>
            <a:endParaRPr lang="pt-BR" altLang="pt-BR" sz="2400">
              <a:solidFill>
                <a:srgbClr val="0033CC"/>
              </a:solidFill>
            </a:endParaRPr>
          </a:p>
        </p:txBody>
      </p:sp>
    </p:spTree>
    <p:extLst>
      <p:ext uri="{BB962C8B-B14F-4D97-AF65-F5344CB8AC3E}">
        <p14:creationId xmlns:p14="http://schemas.microsoft.com/office/powerpoint/2010/main" val="3334882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tângulo 1"/>
          <p:cNvSpPr>
            <a:spLocks noChangeArrowheads="1"/>
          </p:cNvSpPr>
          <p:nvPr/>
        </p:nvSpPr>
        <p:spPr bwMode="auto">
          <a:xfrm>
            <a:off x="395288" y="658813"/>
            <a:ext cx="83534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000" dirty="0">
                <a:solidFill>
                  <a:srgbClr val="003399"/>
                </a:solidFill>
                <a:latin typeface="+mj-lt"/>
                <a:ea typeface="MS PGothic" panose="020B0600070205080204" pitchFamily="34" charset="-128"/>
              </a:rPr>
              <a:t>Voz passiva analítica</a:t>
            </a:r>
          </a:p>
          <a:p>
            <a:pPr eaLnBrk="1" hangingPunct="1">
              <a:spcBef>
                <a:spcPct val="0"/>
              </a:spcBef>
              <a:buClrTx/>
              <a:buSzTx/>
              <a:buFontTx/>
              <a:buNone/>
              <a:defRPr/>
            </a:pPr>
            <a:endParaRPr lang="pt-BR" altLang="pt-BR" sz="2000" b="1" dirty="0">
              <a:solidFill>
                <a:srgbClr val="000000"/>
              </a:solidFill>
            </a:endParaRPr>
          </a:p>
          <a:p>
            <a:pPr>
              <a:spcBef>
                <a:spcPct val="0"/>
              </a:spcBef>
              <a:buClrTx/>
              <a:buSzTx/>
              <a:buFontTx/>
              <a:buNone/>
              <a:defRPr/>
            </a:pPr>
            <a:r>
              <a:rPr lang="pt-BR" altLang="pt-BR" sz="2000" b="1" dirty="0">
                <a:solidFill>
                  <a:srgbClr val="000000"/>
                </a:solidFill>
              </a:rPr>
              <a:t>Voz passiva analítica é formada com o verbo auxiliar “ser”, conjugado no mesmo tempo verbal do verbo principal da voz ativa, seguido do particípio passado do verbo principal.</a:t>
            </a:r>
          </a:p>
          <a:p>
            <a:pPr>
              <a:spcBef>
                <a:spcPct val="0"/>
              </a:spcBef>
              <a:buClrTx/>
              <a:buSzTx/>
              <a:buFontTx/>
              <a:buNone/>
              <a:defRPr/>
            </a:pPr>
            <a:endParaRPr lang="pt-BR" altLang="pt-BR" sz="2000" b="1" dirty="0">
              <a:solidFill>
                <a:srgbClr val="000000"/>
              </a:solidFill>
            </a:endParaRPr>
          </a:p>
          <a:p>
            <a:pPr>
              <a:spcBef>
                <a:spcPct val="0"/>
              </a:spcBef>
              <a:buClrTx/>
              <a:buSzTx/>
              <a:buFontTx/>
              <a:buNone/>
              <a:defRPr/>
            </a:pPr>
            <a:r>
              <a:rPr lang="pt-BR" altLang="pt-BR" sz="2000" i="1" dirty="0">
                <a:solidFill>
                  <a:srgbClr val="000000"/>
                </a:solidFill>
              </a:rPr>
              <a:t>- O músico tocava piano. </a:t>
            </a:r>
            <a:r>
              <a:rPr lang="pt-BR" altLang="pt-BR" sz="2000" dirty="0">
                <a:solidFill>
                  <a:srgbClr val="000000"/>
                </a:solidFill>
              </a:rPr>
              <a:t> </a:t>
            </a:r>
            <a:r>
              <a:rPr lang="pt-BR" altLang="pt-BR" sz="2000" i="1" dirty="0">
                <a:solidFill>
                  <a:srgbClr val="000000"/>
                </a:solidFill>
              </a:rPr>
              <a:t>O piano </a:t>
            </a:r>
            <a:r>
              <a:rPr lang="pt-BR" altLang="pt-BR" sz="2000" b="1" i="1" dirty="0">
                <a:solidFill>
                  <a:srgbClr val="000000"/>
                </a:solidFill>
              </a:rPr>
              <a:t>era tocado </a:t>
            </a:r>
            <a:r>
              <a:rPr lang="pt-BR" altLang="pt-BR" sz="2000" i="1" dirty="0">
                <a:solidFill>
                  <a:srgbClr val="000000"/>
                </a:solidFill>
              </a:rPr>
              <a:t>pelo músico.</a:t>
            </a:r>
          </a:p>
          <a:p>
            <a:pPr>
              <a:spcBef>
                <a:spcPct val="0"/>
              </a:spcBef>
              <a:buClrTx/>
              <a:buSzTx/>
              <a:buFontTx/>
              <a:buNone/>
              <a:defRPr/>
            </a:pPr>
            <a:r>
              <a:rPr lang="pt-BR" altLang="pt-BR" sz="2000" i="1" dirty="0">
                <a:solidFill>
                  <a:srgbClr val="000000"/>
                </a:solidFill>
              </a:rPr>
              <a:t>- Elas fecharão a janela. </a:t>
            </a:r>
            <a:r>
              <a:rPr lang="pt-BR" altLang="pt-BR" sz="2000" dirty="0">
                <a:solidFill>
                  <a:srgbClr val="000000"/>
                </a:solidFill>
              </a:rPr>
              <a:t> </a:t>
            </a:r>
            <a:r>
              <a:rPr lang="pt-BR" altLang="pt-BR" sz="2000" i="1" dirty="0">
                <a:solidFill>
                  <a:srgbClr val="000000"/>
                </a:solidFill>
              </a:rPr>
              <a:t>A janela </a:t>
            </a:r>
            <a:r>
              <a:rPr lang="pt-BR" altLang="pt-BR" sz="2000" b="1" i="1" dirty="0">
                <a:solidFill>
                  <a:srgbClr val="000000"/>
                </a:solidFill>
              </a:rPr>
              <a:t>será fechada </a:t>
            </a:r>
            <a:r>
              <a:rPr lang="pt-BR" altLang="pt-BR" sz="2000" i="1" dirty="0">
                <a:solidFill>
                  <a:srgbClr val="000000"/>
                </a:solidFill>
              </a:rPr>
              <a:t>por elas.</a:t>
            </a:r>
          </a:p>
          <a:p>
            <a:pPr>
              <a:spcBef>
                <a:spcPct val="0"/>
              </a:spcBef>
              <a:buClrTx/>
              <a:buSzTx/>
              <a:buFontTx/>
              <a:buNone/>
              <a:defRPr/>
            </a:pPr>
            <a:r>
              <a:rPr lang="pt-BR" altLang="pt-BR" sz="2000" i="1" dirty="0">
                <a:solidFill>
                  <a:srgbClr val="000000"/>
                </a:solidFill>
              </a:rPr>
              <a:t>- Nós não trancamos o carro. O carro não </a:t>
            </a:r>
            <a:r>
              <a:rPr lang="pt-BR" altLang="pt-BR" sz="2000" b="1" i="1" dirty="0">
                <a:solidFill>
                  <a:srgbClr val="000000"/>
                </a:solidFill>
              </a:rPr>
              <a:t>foi trancado </a:t>
            </a:r>
            <a:r>
              <a:rPr lang="pt-BR" altLang="pt-BR" sz="2000" i="1" dirty="0">
                <a:solidFill>
                  <a:srgbClr val="000000"/>
                </a:solidFill>
              </a:rPr>
              <a:t>por nós.</a:t>
            </a:r>
          </a:p>
          <a:p>
            <a:pPr>
              <a:spcBef>
                <a:spcPct val="0"/>
              </a:spcBef>
              <a:buClrTx/>
              <a:buSzTx/>
              <a:buFontTx/>
              <a:buNone/>
              <a:defRPr/>
            </a:pPr>
            <a:r>
              <a:rPr lang="pt-BR" altLang="pt-BR" sz="2000" i="1" dirty="0">
                <a:solidFill>
                  <a:srgbClr val="000000"/>
                </a:solidFill>
              </a:rPr>
              <a:t>- Eu o denunciei à polícia. </a:t>
            </a:r>
            <a:r>
              <a:rPr lang="pt-BR" altLang="pt-BR" sz="2000" dirty="0">
                <a:solidFill>
                  <a:srgbClr val="000000"/>
                </a:solidFill>
              </a:rPr>
              <a:t> </a:t>
            </a:r>
            <a:r>
              <a:rPr lang="pt-BR" altLang="pt-BR" sz="2000" i="1" dirty="0">
                <a:solidFill>
                  <a:srgbClr val="000000"/>
                </a:solidFill>
              </a:rPr>
              <a:t>Ele </a:t>
            </a:r>
            <a:r>
              <a:rPr lang="pt-BR" altLang="pt-BR" sz="2000" b="1" i="1" dirty="0">
                <a:solidFill>
                  <a:srgbClr val="000000"/>
                </a:solidFill>
              </a:rPr>
              <a:t>foi denunciado </a:t>
            </a:r>
            <a:r>
              <a:rPr lang="pt-BR" altLang="pt-BR" sz="2000" i="1" dirty="0">
                <a:solidFill>
                  <a:srgbClr val="000000"/>
                </a:solidFill>
              </a:rPr>
              <a:t>por mim à polícia.</a:t>
            </a:r>
          </a:p>
          <a:p>
            <a:pPr>
              <a:spcBef>
                <a:spcPct val="0"/>
              </a:spcBef>
              <a:buClrTx/>
              <a:buSzTx/>
              <a:buFontTx/>
              <a:buNone/>
              <a:defRPr/>
            </a:pPr>
            <a:r>
              <a:rPr lang="pt-BR" altLang="pt-BR" sz="2000" i="1" dirty="0">
                <a:solidFill>
                  <a:srgbClr val="000000"/>
                </a:solidFill>
              </a:rPr>
              <a:t>- As crianças têm feito um bom trabalho. </a:t>
            </a:r>
            <a:r>
              <a:rPr lang="pt-BR" altLang="pt-BR" sz="2000" dirty="0">
                <a:solidFill>
                  <a:srgbClr val="000000"/>
                </a:solidFill>
              </a:rPr>
              <a:t> </a:t>
            </a:r>
            <a:r>
              <a:rPr lang="pt-BR" altLang="pt-BR" sz="2000" i="1" dirty="0">
                <a:solidFill>
                  <a:srgbClr val="000000"/>
                </a:solidFill>
              </a:rPr>
              <a:t>Um bom trabalho </a:t>
            </a:r>
            <a:r>
              <a:rPr lang="pt-BR" altLang="pt-BR" sz="2000" b="1" i="1" dirty="0">
                <a:solidFill>
                  <a:srgbClr val="000000"/>
                </a:solidFill>
              </a:rPr>
              <a:t>tem sido feito </a:t>
            </a:r>
            <a:r>
              <a:rPr lang="pt-BR" altLang="pt-BR" sz="2000" i="1" dirty="0">
                <a:solidFill>
                  <a:srgbClr val="000000"/>
                </a:solidFill>
              </a:rPr>
              <a:t>pelas crianças</a:t>
            </a:r>
            <a:r>
              <a:rPr lang="pt-BR" altLang="pt-BR" sz="2000" i="1" dirty="0">
                <a:solidFill>
                  <a:srgbClr val="0033CC"/>
                </a:solidFill>
              </a:rPr>
              <a:t>.</a:t>
            </a:r>
            <a:endParaRPr lang="pt-BR" altLang="pt-BR" sz="2000" dirty="0">
              <a:solidFill>
                <a:srgbClr val="0033CC"/>
              </a:solidFill>
            </a:endParaRPr>
          </a:p>
          <a:p>
            <a:pPr eaLnBrk="1" hangingPunct="1">
              <a:spcBef>
                <a:spcPct val="0"/>
              </a:spcBef>
              <a:buClrTx/>
              <a:buSzTx/>
              <a:buFontTx/>
              <a:buNone/>
              <a:defRPr/>
            </a:pPr>
            <a:endParaRPr lang="pt-BR" altLang="pt-BR" sz="2400" dirty="0">
              <a:solidFill>
                <a:srgbClr val="0033CC"/>
              </a:solidFill>
            </a:endParaRPr>
          </a:p>
        </p:txBody>
      </p:sp>
    </p:spTree>
    <p:extLst>
      <p:ext uri="{BB962C8B-B14F-4D97-AF65-F5344CB8AC3E}">
        <p14:creationId xmlns:p14="http://schemas.microsoft.com/office/powerpoint/2010/main" val="39889397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ChangeArrowheads="1"/>
          </p:cNvSpPr>
          <p:nvPr/>
        </p:nvSpPr>
        <p:spPr bwMode="auto">
          <a:xfrm>
            <a:off x="3402013" y="176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br>
              <a:rPr lang="pt-BR" altLang="pt-BR" sz="1800">
                <a:solidFill>
                  <a:srgbClr val="0033CC"/>
                </a:solidFill>
              </a:rPr>
            </a:br>
            <a:endParaRPr lang="pt-BR" altLang="pt-BR" sz="1800">
              <a:solidFill>
                <a:srgbClr val="0033CC"/>
              </a:solidFill>
            </a:endParaRPr>
          </a:p>
          <a:p>
            <a:pPr>
              <a:spcBef>
                <a:spcPct val="0"/>
              </a:spcBef>
              <a:buClrTx/>
              <a:buSzTx/>
              <a:buFontTx/>
              <a:buNone/>
            </a:pPr>
            <a:endParaRPr lang="pt-BR" altLang="pt-BR" sz="1800">
              <a:solidFill>
                <a:srgbClr val="0033CC"/>
              </a:solidFill>
            </a:endParaRPr>
          </a:p>
        </p:txBody>
      </p:sp>
      <p:sp>
        <p:nvSpPr>
          <p:cNvPr id="164867" name="Retângulo 4"/>
          <p:cNvSpPr>
            <a:spLocks noChangeArrowheads="1"/>
          </p:cNvSpPr>
          <p:nvPr/>
        </p:nvSpPr>
        <p:spPr bwMode="auto">
          <a:xfrm>
            <a:off x="573416" y="702361"/>
            <a:ext cx="835183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defRPr/>
            </a:pPr>
            <a:r>
              <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rPr>
              <a:t>Emprego do Particípio</a:t>
            </a:r>
          </a:p>
          <a:p>
            <a:pPr>
              <a:spcBef>
                <a:spcPct val="0"/>
              </a:spcBef>
              <a:buClrTx/>
              <a:buSzTx/>
              <a:buFont typeface="Wingdings" panose="05000000000000000000" pitchFamily="2" charset="2"/>
              <a:buNone/>
              <a:defRPr/>
            </a:pPr>
            <a:endPar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endParaRPr>
          </a:p>
          <a:p>
            <a:pPr eaLnBrk="1" hangingPunct="1">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Emprega-se a forma regular do particípio (terminada em "ado" ou "ido") na voz ativa, formando os tempos compostos com os auxiliares "ter" ou "haver". </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Já a forma irregular (tendo diversas terminações) é utilizada na voz passiva, ao lado dos auxiliares "ser", "estar" ou "ficar". </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Exemplos:</a:t>
            </a:r>
          </a:p>
          <a:p>
            <a:pPr eaLnBrk="1" hangingPunct="1">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Corri atrás de Paulo, mas ele já TINHA PEGADO o ônibus. </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FF0000"/>
                </a:solidFill>
                <a:latin typeface="Helvetica" panose="020B0604020202020204" pitchFamily="34" charset="0"/>
                <a:cs typeface="Helvetica" panose="020B0604020202020204" pitchFamily="34" charset="0"/>
              </a:rPr>
              <a:t>O ladrão FOI PEGO em flagrante</a:t>
            </a:r>
            <a:r>
              <a:rPr lang="pt-BR" altLang="pt-BR" sz="1800" dirty="0">
                <a:solidFill>
                  <a:srgbClr val="000000"/>
                </a:solidFill>
                <a:latin typeface="Helvetica" panose="020B0604020202020204" pitchFamily="34" charset="0"/>
                <a:cs typeface="Helvetica" panose="020B0604020202020204" pitchFamily="34" charset="0"/>
              </a:rPr>
              <a:t>. </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Ela me contou que HAVIA ENTREGADO minha carta em mãos. </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O pacote FOI ENTREGUE na hora certa pelo Correio.</a:t>
            </a:r>
          </a:p>
          <a:p>
            <a:pPr eaLnBrk="1" hangingPunct="1">
              <a:spcBef>
                <a:spcPct val="0"/>
              </a:spcBef>
              <a:buClrTx/>
              <a:buSzTx/>
              <a:buFontTx/>
              <a:buNone/>
              <a:defRPr/>
            </a:pPr>
            <a:endParaRPr lang="pt-BR" altLang="pt-BR" sz="18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defRPr/>
            </a:pPr>
            <a:r>
              <a:rPr lang="pt-BR" altLang="pt-BR" sz="1800" u="sng" dirty="0">
                <a:solidFill>
                  <a:srgbClr val="000000"/>
                </a:solidFill>
                <a:latin typeface="Helvetica" panose="020B0604020202020204" pitchFamily="34" charset="0"/>
                <a:cs typeface="Helvetica" panose="020B0604020202020204" pitchFamily="34" charset="0"/>
              </a:rPr>
              <a:t>Observações</a:t>
            </a:r>
            <a:r>
              <a:rPr lang="pt-BR" altLang="pt-BR" sz="1800" dirty="0">
                <a:solidFill>
                  <a:srgbClr val="000000"/>
                </a:solidFill>
                <a:latin typeface="Helvetica" panose="020B0604020202020204" pitchFamily="34" charset="0"/>
                <a:cs typeface="Helvetica" panose="020B0604020202020204" pitchFamily="34" charset="0"/>
              </a:rPr>
              <a:t>: 1) No caso de um verbo possuir um só particípio, este poderá ser empregado com qualquer auxiliar</a:t>
            </a:r>
          </a:p>
          <a:p>
            <a:pPr eaLnBrk="1" hangingPunct="1">
              <a:spcBef>
                <a:spcPct val="0"/>
              </a:spcBef>
              <a:buClrTx/>
              <a:buSzTx/>
              <a:buFontTx/>
              <a:buNone/>
              <a:defRPr/>
            </a:pPr>
            <a:r>
              <a:rPr lang="pt-BR" altLang="pt-BR" sz="1800" u="sng" dirty="0">
                <a:solidFill>
                  <a:srgbClr val="000000"/>
                </a:solidFill>
                <a:latin typeface="Helvetica" panose="020B0604020202020204" pitchFamily="34" charset="0"/>
                <a:cs typeface="Helvetica" panose="020B0604020202020204" pitchFamily="34" charset="0"/>
              </a:rPr>
              <a:t>Exemplos</a:t>
            </a:r>
            <a:r>
              <a:rPr lang="pt-BR" altLang="pt-BR" sz="1800" dirty="0">
                <a:solidFill>
                  <a:srgbClr val="000000"/>
                </a:solidFill>
                <a:latin typeface="Helvetica" panose="020B0604020202020204" pitchFamily="34" charset="0"/>
                <a:cs typeface="Helvetica" panose="020B0604020202020204" pitchFamily="34" charset="0"/>
              </a:rPr>
              <a:t>: Tinha feito, havia feito, está feito, foi feito, tinha aberto, havia aberto, está aberto, foi aberto;</a:t>
            </a:r>
          </a:p>
          <a:p>
            <a:pPr eaLnBrk="1" hangingPunct="1">
              <a:spcBef>
                <a:spcPct val="0"/>
              </a:spcBef>
              <a:buClrTx/>
              <a:buSzTx/>
              <a:buFontTx/>
              <a:buNone/>
              <a:defRPr/>
            </a:pPr>
            <a:endParaRPr lang="pt-BR" altLang="pt-BR" sz="1800" dirty="0">
              <a:solidFill>
                <a:srgbClr val="0033CC"/>
              </a:solidFill>
            </a:endParaRPr>
          </a:p>
        </p:txBody>
      </p:sp>
    </p:spTree>
    <p:extLst>
      <p:ext uri="{BB962C8B-B14F-4D97-AF65-F5344CB8AC3E}">
        <p14:creationId xmlns:p14="http://schemas.microsoft.com/office/powerpoint/2010/main" val="11302694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ChangeArrowheads="1"/>
          </p:cNvSpPr>
          <p:nvPr/>
        </p:nvSpPr>
        <p:spPr bwMode="auto">
          <a:xfrm>
            <a:off x="3402013" y="176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br>
              <a:rPr lang="pt-BR" altLang="pt-BR" sz="1800">
                <a:solidFill>
                  <a:srgbClr val="0033CC"/>
                </a:solidFill>
              </a:rPr>
            </a:br>
            <a:endParaRPr lang="pt-BR" altLang="pt-BR" sz="1800">
              <a:solidFill>
                <a:srgbClr val="0033CC"/>
              </a:solidFill>
            </a:endParaRPr>
          </a:p>
          <a:p>
            <a:pPr>
              <a:spcBef>
                <a:spcPct val="0"/>
              </a:spcBef>
              <a:buClrTx/>
              <a:buSzTx/>
              <a:buFontTx/>
              <a:buNone/>
            </a:pPr>
            <a:endParaRPr lang="pt-BR" altLang="pt-BR" sz="1800">
              <a:solidFill>
                <a:srgbClr val="0033CC"/>
              </a:solidFill>
            </a:endParaRPr>
          </a:p>
        </p:txBody>
      </p:sp>
      <p:sp>
        <p:nvSpPr>
          <p:cNvPr id="206851" name="Retângulo 4"/>
          <p:cNvSpPr>
            <a:spLocks noChangeArrowheads="1"/>
          </p:cNvSpPr>
          <p:nvPr/>
        </p:nvSpPr>
        <p:spPr bwMode="auto">
          <a:xfrm>
            <a:off x="752093" y="1196647"/>
            <a:ext cx="80645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2) Na língua clássica, não há registro da forma "pego" como particípio do verbo PEGAR, encontrando-se apenas a forma </a:t>
            </a:r>
            <a:r>
              <a:rPr lang="pt-BR" altLang="pt-BR" sz="1800" dirty="0">
                <a:solidFill>
                  <a:srgbClr val="FF0000"/>
                </a:solidFill>
                <a:latin typeface="Helvetica" panose="020B0604020202020204" pitchFamily="34" charset="0"/>
                <a:cs typeface="Helvetica" panose="020B0604020202020204" pitchFamily="34" charset="0"/>
              </a:rPr>
              <a:t>"pegado", </a:t>
            </a:r>
            <a:r>
              <a:rPr lang="pt-BR" altLang="pt-BR" sz="1800" dirty="0">
                <a:solidFill>
                  <a:srgbClr val="000000"/>
                </a:solidFill>
                <a:latin typeface="Helvetica" panose="020B0604020202020204" pitchFamily="34" charset="0"/>
                <a:cs typeface="Helvetica" panose="020B0604020202020204" pitchFamily="34" charset="0"/>
              </a:rPr>
              <a:t>com qualquer auxiliar. No entanto, na chamada língua moderna, parece não haver problema no emprego da forma "pego", com os verbos "ser" e "estar" como auxiliares. </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Exemplos:</a:t>
            </a:r>
          </a:p>
          <a:p>
            <a:pPr eaLnBrk="1" hangingPunct="1">
              <a:spcBef>
                <a:spcPct val="0"/>
              </a:spcBef>
              <a:buClrTx/>
              <a:buSzTx/>
              <a:buFontTx/>
              <a:buNone/>
            </a:pPr>
            <a:r>
              <a:rPr lang="pt-BR" altLang="pt-BR" sz="1800" dirty="0">
                <a:solidFill>
                  <a:srgbClr val="FF0000"/>
                </a:solidFill>
                <a:latin typeface="Helvetica" panose="020B0604020202020204" pitchFamily="34" charset="0"/>
                <a:cs typeface="Helvetica" panose="020B0604020202020204" pitchFamily="34" charset="0"/>
              </a:rPr>
              <a:t>O ladrão foi pego/está pego.</a:t>
            </a:r>
          </a:p>
          <a:p>
            <a:pPr eaLnBrk="1" hangingPunct="1">
              <a:spcBef>
                <a:spcPct val="0"/>
              </a:spcBef>
              <a:buClrTx/>
              <a:buSzTx/>
              <a:buFontTx/>
              <a:buNone/>
            </a:pPr>
            <a:endParaRPr lang="pt-BR" altLang="pt-BR" sz="18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3) Quanto aos particípios dos verbos "ganhar" (ganhado/ganho), "gastar" (gastado/gasto) e "pagar" (pagado/pago), existem duas opções PARA O SEU EMPREGO: </a:t>
            </a:r>
            <a:r>
              <a:rPr lang="pt-BR" altLang="pt-BR" sz="1800" dirty="0">
                <a:solidFill>
                  <a:srgbClr val="FF0000"/>
                </a:solidFill>
                <a:latin typeface="Helvetica" panose="020B0604020202020204" pitchFamily="34" charset="0"/>
                <a:cs typeface="Helvetica" panose="020B0604020202020204" pitchFamily="34" charset="0"/>
              </a:rPr>
              <a:t>ou você segue a regra acima</a:t>
            </a:r>
            <a:r>
              <a:rPr lang="pt-BR" altLang="pt-BR" sz="1800" dirty="0">
                <a:solidFill>
                  <a:srgbClr val="000000"/>
                </a:solidFill>
                <a:latin typeface="Helvetica" panose="020B0604020202020204" pitchFamily="34" charset="0"/>
                <a:cs typeface="Helvetica" panose="020B0604020202020204" pitchFamily="34" charset="0"/>
              </a:rPr>
              <a:t>, usando o particípio regular com "ter" e "haver" (tinha/havia ganhado, tinha/havia gastado, tinha/havia pagado), e o particípio irregular com "ser" e "estar" (foi/está ganho, foi/está gasto, foi/está pago); ou, então, você se vale da Língua moderna para usar sempre o particípio irregular com qualquer auxiliar: tinha/havia ganho, tinha/havia gasto, tinha/havia pago. </a:t>
            </a:r>
            <a:br>
              <a:rPr lang="pt-BR" altLang="pt-BR" sz="1800" dirty="0">
                <a:solidFill>
                  <a:srgbClr val="000000"/>
                </a:solidFill>
              </a:rPr>
            </a:br>
            <a:endParaRPr lang="pt-BR" altLang="pt-BR" sz="1800" dirty="0">
              <a:solidFill>
                <a:srgbClr val="000000"/>
              </a:solidFill>
            </a:endParaRPr>
          </a:p>
        </p:txBody>
      </p:sp>
    </p:spTree>
    <p:extLst>
      <p:ext uri="{BB962C8B-B14F-4D97-AF65-F5344CB8AC3E}">
        <p14:creationId xmlns:p14="http://schemas.microsoft.com/office/powerpoint/2010/main" val="33146559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ChangeArrowheads="1"/>
          </p:cNvSpPr>
          <p:nvPr/>
        </p:nvSpPr>
        <p:spPr bwMode="auto">
          <a:xfrm>
            <a:off x="3402013" y="176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br>
              <a:rPr lang="pt-BR" altLang="pt-BR" sz="1800">
                <a:solidFill>
                  <a:srgbClr val="0033CC"/>
                </a:solidFill>
              </a:rPr>
            </a:br>
            <a:endParaRPr lang="pt-BR" altLang="pt-BR" sz="1800">
              <a:solidFill>
                <a:srgbClr val="0033CC"/>
              </a:solidFill>
            </a:endParaRPr>
          </a:p>
          <a:p>
            <a:pPr>
              <a:spcBef>
                <a:spcPct val="0"/>
              </a:spcBef>
              <a:buClrTx/>
              <a:buSzTx/>
              <a:buFontTx/>
              <a:buNone/>
            </a:pPr>
            <a:endParaRPr lang="pt-BR" altLang="pt-BR" sz="1800">
              <a:solidFill>
                <a:srgbClr val="0033CC"/>
              </a:solidFill>
            </a:endParaRPr>
          </a:p>
        </p:txBody>
      </p:sp>
      <p:sp>
        <p:nvSpPr>
          <p:cNvPr id="208899" name="Retângulo 4"/>
          <p:cNvSpPr>
            <a:spLocks noChangeArrowheads="1"/>
          </p:cNvSpPr>
          <p:nvPr/>
        </p:nvSpPr>
        <p:spPr bwMode="auto">
          <a:xfrm>
            <a:off x="710051" y="1448895"/>
            <a:ext cx="80645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b="1" dirty="0">
                <a:solidFill>
                  <a:srgbClr val="000000"/>
                </a:solidFill>
                <a:latin typeface="Helvetica" panose="020B0604020202020204" pitchFamily="34" charset="0"/>
                <a:cs typeface="Helvetica" panose="020B0604020202020204" pitchFamily="34" charset="0"/>
              </a:rPr>
              <a:t>Alguns verbos que têm dois particípios</a:t>
            </a:r>
            <a:r>
              <a:rPr lang="pt-BR" altLang="pt-BR" sz="2000" dirty="0">
                <a:solidFill>
                  <a:srgbClr val="000000"/>
                </a:solidFill>
                <a:latin typeface="Helvetica" panose="020B0604020202020204" pitchFamily="34" charset="0"/>
                <a:cs typeface="Helvetica" panose="020B0604020202020204" pitchFamily="34" charset="0"/>
              </a:rPr>
              <a:t>:</a:t>
            </a: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Aceitar (aceitado e aceito);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Eleger (elegido e eleito);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Entregar (entregado e entregue);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Expulsar (expulsado e expulso);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Extinguir (extinguido e extinto);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Prender (prendido e preso);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Salvar (salvado e salvo);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Soltar (soltado e solto);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Suspender (suspendido e suspenso).</a:t>
            </a:r>
            <a:br>
              <a:rPr lang="pt-BR" altLang="pt-BR" sz="1800" dirty="0">
                <a:solidFill>
                  <a:srgbClr val="000000"/>
                </a:solidFill>
              </a:rPr>
            </a:br>
            <a:endParaRPr lang="pt-BR" altLang="pt-BR" sz="1800" dirty="0">
              <a:solidFill>
                <a:srgbClr val="000000"/>
              </a:solidFill>
            </a:endParaRPr>
          </a:p>
          <a:p>
            <a:pPr algn="ctr" eaLnBrk="1" hangingPunct="1">
              <a:spcBef>
                <a:spcPct val="0"/>
              </a:spcBef>
              <a:buClrTx/>
              <a:buSzTx/>
              <a:buFontTx/>
              <a:buNone/>
            </a:pPr>
            <a:endParaRPr lang="pt-BR" altLang="pt-BR" sz="1800" b="1" dirty="0">
              <a:solidFill>
                <a:srgbClr val="000000"/>
              </a:solidFill>
            </a:endParaRPr>
          </a:p>
          <a:p>
            <a:pPr algn="ctr" eaLnBrk="1" hangingPunct="1">
              <a:spcBef>
                <a:spcPct val="0"/>
              </a:spcBef>
              <a:buClrTx/>
              <a:buSzTx/>
              <a:buFontTx/>
              <a:buNone/>
            </a:pPr>
            <a:endParaRPr lang="pt-BR" altLang="pt-BR" sz="1800" b="1" dirty="0">
              <a:solidFill>
                <a:srgbClr val="000000"/>
              </a:solidFill>
            </a:endParaRPr>
          </a:p>
          <a:p>
            <a:pPr algn="ctr" eaLnBrk="1" hangingPunct="1">
              <a:spcBef>
                <a:spcPct val="0"/>
              </a:spcBef>
              <a:buClrTx/>
              <a:buSzTx/>
              <a:buFontTx/>
              <a:buNone/>
            </a:pPr>
            <a:endParaRPr lang="pt-BR" altLang="pt-BR" sz="1800" dirty="0">
              <a:solidFill>
                <a:srgbClr val="000000"/>
              </a:solidFill>
            </a:endParaRPr>
          </a:p>
        </p:txBody>
      </p:sp>
    </p:spTree>
    <p:extLst>
      <p:ext uri="{BB962C8B-B14F-4D97-AF65-F5344CB8AC3E}">
        <p14:creationId xmlns:p14="http://schemas.microsoft.com/office/powerpoint/2010/main" val="115284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4" name="Imagem 3" descr="mas-mais-más-diferenca-aprender-portugues.jpg"/>
          <p:cNvPicPr>
            <a:picLocks noChangeAspect="1"/>
          </p:cNvPicPr>
          <p:nvPr/>
        </p:nvPicPr>
        <p:blipFill>
          <a:blip r:embed="rId3"/>
          <a:srcRect t="4405" b="12594"/>
          <a:stretch>
            <a:fillRect/>
          </a:stretch>
        </p:blipFill>
        <p:spPr>
          <a:xfrm>
            <a:off x="736600" y="1460500"/>
            <a:ext cx="7785100" cy="4038600"/>
          </a:xfrm>
          <a:prstGeom prst="rect">
            <a:avLst/>
          </a:prstGeom>
        </p:spPr>
      </p:pic>
      <p:sp>
        <p:nvSpPr>
          <p:cNvPr id="5" name="CaixaDeTexto 4"/>
          <p:cNvSpPr txBox="1"/>
          <p:nvPr/>
        </p:nvSpPr>
        <p:spPr>
          <a:xfrm>
            <a:off x="7744258" y="6581001"/>
            <a:ext cx="1399742" cy="276999"/>
          </a:xfrm>
          <a:prstGeom prst="rect">
            <a:avLst/>
          </a:prstGeom>
          <a:noFill/>
        </p:spPr>
        <p:txBody>
          <a:bodyPr wrap="none" rtlCol="0">
            <a:spAutoFit/>
          </a:bodyPr>
          <a:lstStyle/>
          <a:p>
            <a:r>
              <a:rPr lang="pt-BR" sz="1200" b="1" dirty="0" err="1">
                <a:solidFill>
                  <a:schemeClr val="bg1"/>
                </a:solidFill>
              </a:rPr>
              <a:t>Profa</a:t>
            </a:r>
            <a:r>
              <a:rPr lang="pt-BR" sz="1200" b="1" dirty="0">
                <a:solidFill>
                  <a:schemeClr val="bg1"/>
                </a:solidFill>
              </a:rPr>
              <a:t>. Aurora Seles</a:t>
            </a:r>
          </a:p>
        </p:txBody>
      </p:sp>
    </p:spTree>
    <p:extLst>
      <p:ext uri="{BB962C8B-B14F-4D97-AF65-F5344CB8AC3E}">
        <p14:creationId xmlns:p14="http://schemas.microsoft.com/office/powerpoint/2010/main" val="40495659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ChangeArrowheads="1"/>
          </p:cNvSpPr>
          <p:nvPr/>
        </p:nvSpPr>
        <p:spPr bwMode="auto">
          <a:xfrm>
            <a:off x="3402013" y="176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br>
              <a:rPr lang="pt-BR" altLang="pt-BR" sz="1800">
                <a:solidFill>
                  <a:srgbClr val="0033CC"/>
                </a:solidFill>
              </a:rPr>
            </a:br>
            <a:endParaRPr lang="pt-BR" altLang="pt-BR" sz="1800">
              <a:solidFill>
                <a:srgbClr val="0033CC"/>
              </a:solidFill>
            </a:endParaRPr>
          </a:p>
          <a:p>
            <a:pPr>
              <a:spcBef>
                <a:spcPct val="0"/>
              </a:spcBef>
              <a:buClrTx/>
              <a:buSzTx/>
              <a:buFontTx/>
              <a:buNone/>
            </a:pPr>
            <a:endParaRPr lang="pt-BR" altLang="pt-BR" sz="1800">
              <a:solidFill>
                <a:srgbClr val="0033CC"/>
              </a:solidFill>
            </a:endParaRPr>
          </a:p>
        </p:txBody>
      </p:sp>
      <p:sp>
        <p:nvSpPr>
          <p:cNvPr id="210947" name="Retângulo 4"/>
          <p:cNvSpPr>
            <a:spLocks noChangeArrowheads="1"/>
          </p:cNvSpPr>
          <p:nvPr/>
        </p:nvSpPr>
        <p:spPr bwMode="auto">
          <a:xfrm>
            <a:off x="783623" y="1375323"/>
            <a:ext cx="80645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2000" b="1" dirty="0">
                <a:solidFill>
                  <a:srgbClr val="000000"/>
                </a:solidFill>
                <a:latin typeface="Helvetica" panose="020B0604020202020204" pitchFamily="34" charset="0"/>
                <a:cs typeface="Helvetica" panose="020B0604020202020204" pitchFamily="34" charset="0"/>
              </a:rPr>
              <a:t>Alguns verbos que possuem </a:t>
            </a:r>
            <a:r>
              <a:rPr lang="pt-BR" altLang="pt-BR" sz="2000" b="1" dirty="0">
                <a:solidFill>
                  <a:srgbClr val="FF0000"/>
                </a:solidFill>
                <a:latin typeface="Helvetica" panose="020B0604020202020204" pitchFamily="34" charset="0"/>
                <a:cs typeface="Helvetica" panose="020B0604020202020204" pitchFamily="34" charset="0"/>
              </a:rPr>
              <a:t>apenas um </a:t>
            </a:r>
            <a:r>
              <a:rPr lang="pt-BR" altLang="pt-BR" sz="2000" b="1" dirty="0">
                <a:solidFill>
                  <a:srgbClr val="000000"/>
                </a:solidFill>
                <a:latin typeface="Helvetica" panose="020B0604020202020204" pitchFamily="34" charset="0"/>
                <a:cs typeface="Helvetica" panose="020B0604020202020204" pitchFamily="34" charset="0"/>
              </a:rPr>
              <a:t>particípio:</a:t>
            </a:r>
          </a:p>
          <a:p>
            <a:pPr eaLnBrk="1" hangingPunct="1">
              <a:spcBef>
                <a:spcPct val="0"/>
              </a:spcBef>
              <a:buClrTx/>
              <a:buSzTx/>
              <a:buFontTx/>
              <a:buNone/>
            </a:pPr>
            <a:endParaRPr lang="pt-BR" altLang="pt-BR" sz="20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pPr>
            <a:r>
              <a:rPr lang="pt-BR" altLang="pt-BR" sz="2000" dirty="0">
                <a:solidFill>
                  <a:srgbClr val="000000"/>
                </a:solidFill>
                <a:latin typeface="Helvetica" panose="020B0604020202020204" pitchFamily="34" charset="0"/>
                <a:cs typeface="Helvetica" panose="020B0604020202020204" pitchFamily="34" charset="0"/>
              </a:rPr>
              <a:t>Abrir / aberto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Beber / bebido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Cancelar / cancelado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Chegar / chegado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Escrever / escrito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Esquecer / esquecido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Estudar / estudado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Fazer / feito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Permitir / permitido </a:t>
            </a:r>
            <a:br>
              <a:rPr lang="pt-BR" altLang="pt-BR" sz="2000" dirty="0">
                <a:solidFill>
                  <a:srgbClr val="000000"/>
                </a:solidFill>
                <a:latin typeface="Helvetica" panose="020B0604020202020204" pitchFamily="34" charset="0"/>
                <a:cs typeface="Helvetica" panose="020B0604020202020204" pitchFamily="34" charset="0"/>
              </a:rPr>
            </a:br>
            <a:r>
              <a:rPr lang="pt-BR" altLang="pt-BR" sz="2000" dirty="0">
                <a:solidFill>
                  <a:srgbClr val="000000"/>
                </a:solidFill>
                <a:latin typeface="Helvetica" panose="020B0604020202020204" pitchFamily="34" charset="0"/>
                <a:cs typeface="Helvetica" panose="020B0604020202020204" pitchFamily="34" charset="0"/>
              </a:rPr>
              <a:t>Trazer / trazido </a:t>
            </a:r>
            <a:endParaRPr lang="pt-BR" altLang="pt-BR" sz="2000" b="1" dirty="0">
              <a:solidFill>
                <a:srgbClr val="000000"/>
              </a:solidFill>
              <a:latin typeface="Helvetica" panose="020B0604020202020204" pitchFamily="34" charset="0"/>
              <a:cs typeface="Helvetica" panose="020B0604020202020204" pitchFamily="34" charset="0"/>
            </a:endParaRPr>
          </a:p>
          <a:p>
            <a:pPr algn="ctr" eaLnBrk="1" hangingPunct="1">
              <a:spcBef>
                <a:spcPct val="0"/>
              </a:spcBef>
              <a:buClrTx/>
              <a:buSzTx/>
              <a:buFontTx/>
              <a:buNone/>
            </a:pPr>
            <a:endParaRPr lang="pt-BR" altLang="pt-BR" sz="1800" b="1" dirty="0">
              <a:solidFill>
                <a:srgbClr val="000000"/>
              </a:solidFill>
            </a:endParaRPr>
          </a:p>
          <a:p>
            <a:pPr algn="ctr" eaLnBrk="1" hangingPunct="1">
              <a:spcBef>
                <a:spcPct val="0"/>
              </a:spcBef>
              <a:buClrTx/>
              <a:buSzTx/>
              <a:buFontTx/>
              <a:buNone/>
            </a:pPr>
            <a:endParaRPr lang="pt-BR" altLang="pt-BR" sz="1800" b="1" dirty="0">
              <a:solidFill>
                <a:srgbClr val="000000"/>
              </a:solidFill>
            </a:endParaRPr>
          </a:p>
          <a:p>
            <a:pPr algn="ctr" eaLnBrk="1" hangingPunct="1">
              <a:spcBef>
                <a:spcPct val="0"/>
              </a:spcBef>
              <a:buClrTx/>
              <a:buSzTx/>
              <a:buFontTx/>
              <a:buNone/>
            </a:pPr>
            <a:endParaRPr lang="pt-BR" altLang="pt-BR" sz="1800" dirty="0">
              <a:solidFill>
                <a:srgbClr val="000000"/>
              </a:solidFill>
            </a:endParaRPr>
          </a:p>
        </p:txBody>
      </p:sp>
    </p:spTree>
    <p:extLst>
      <p:ext uri="{BB962C8B-B14F-4D97-AF65-F5344CB8AC3E}">
        <p14:creationId xmlns:p14="http://schemas.microsoft.com/office/powerpoint/2010/main" val="19753731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tângulo 1"/>
          <p:cNvSpPr>
            <a:spLocks noChangeArrowheads="1"/>
          </p:cNvSpPr>
          <p:nvPr/>
        </p:nvSpPr>
        <p:spPr bwMode="auto">
          <a:xfrm>
            <a:off x="615458" y="1358571"/>
            <a:ext cx="8351837"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defRPr/>
            </a:pPr>
            <a:r>
              <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rPr>
              <a:t>Uso da Mesóclise e da Próclise</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O uso da mesóclise e da próclise encontra-se condicionado a pressupostos específicos.</a:t>
            </a:r>
          </a:p>
          <a:p>
            <a:pPr eaLnBrk="1" hangingPunct="1">
              <a:spcBef>
                <a:spcPct val="0"/>
              </a:spcBef>
              <a:buClrTx/>
              <a:buSzTx/>
              <a:buFontTx/>
              <a:buNone/>
              <a:defRPr/>
            </a:pPr>
            <a:endParaRPr lang="pt-BR" altLang="pt-BR" sz="1800" dirty="0">
              <a:solidFill>
                <a:srgbClr val="000000"/>
              </a:solidFill>
              <a:latin typeface="Helvetica" panose="020B0604020202020204" pitchFamily="34" charset="0"/>
              <a:cs typeface="Helvetica" panose="020B0604020202020204" pitchFamily="34" charset="0"/>
            </a:endParaRPr>
          </a:p>
          <a:p>
            <a:pPr eaLnBrk="1" hangingPunct="1">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Dois elementos-chave norteiam o assunto a que ora nos propomos discutir: </a:t>
            </a:r>
            <a:r>
              <a:rPr lang="pt-BR" altLang="pt-BR" sz="1800" b="1" dirty="0">
                <a:solidFill>
                  <a:srgbClr val="000000"/>
                </a:solidFill>
                <a:latin typeface="Helvetica" panose="020B0604020202020204" pitchFamily="34" charset="0"/>
                <a:cs typeface="Helvetica" panose="020B0604020202020204" pitchFamily="34" charset="0"/>
              </a:rPr>
              <a:t>mesóclise e próclise</a:t>
            </a:r>
            <a:r>
              <a:rPr lang="pt-BR" altLang="pt-BR" sz="1800" dirty="0">
                <a:solidFill>
                  <a:srgbClr val="000000"/>
                </a:solidFill>
                <a:latin typeface="Helvetica" panose="020B0604020202020204" pitchFamily="34" charset="0"/>
                <a:cs typeface="Helvetica" panose="020B0604020202020204" pitchFamily="34" charset="0"/>
              </a:rPr>
              <a:t>. Esses, por sua vez, integram os muitos fatos linguísticos inerentes aos estudos gramaticais que, como tais, encontram-se condicionados a pressupostos previamente definidos pela própria gramática.</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Em face dessa realidade, o uso correto do fato em questão depende dos conhecimentos que temos acerca do que a gramática nos preconiza. No entanto, parece que muitas vezes eles não são suficientes e, em virtude disso, as dúvidas, os questionamentos, sempre tendem a surgir. Por isso, observe algumas elucidações, com o propósito de falar </a:t>
            </a:r>
            <a:r>
              <a:rPr lang="pt-BR" altLang="pt-BR" sz="1800" b="1" dirty="0">
                <a:solidFill>
                  <a:srgbClr val="000000"/>
                </a:solidFill>
                <a:latin typeface="Helvetica" panose="020B0604020202020204" pitchFamily="34" charset="0"/>
                <a:cs typeface="Helvetica" panose="020B0604020202020204" pitchFamily="34" charset="0"/>
              </a:rPr>
              <a:t>sobre o uso da mesóclise e o uso da próclise</a:t>
            </a:r>
            <a:r>
              <a:rPr lang="pt-BR" altLang="pt-BR" sz="1800" dirty="0">
                <a:solidFill>
                  <a:srgbClr val="000000"/>
                </a:solidFill>
                <a:latin typeface="Helvetica" panose="020B0604020202020204" pitchFamily="34" charset="0"/>
                <a:cs typeface="Helvetica" panose="020B0604020202020204" pitchFamily="34" charset="0"/>
              </a:rPr>
              <a:t>. Dessa forma, facilitará a compreensão, para subsidiar-nos-emos em alguns exemplos.</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rPr>
            </a:br>
            <a:endParaRPr lang="pt-BR" altLang="pt-BR" sz="1800" dirty="0">
              <a:solidFill>
                <a:srgbClr val="000000"/>
              </a:solidFill>
            </a:endParaRPr>
          </a:p>
        </p:txBody>
      </p:sp>
    </p:spTree>
    <p:extLst>
      <p:ext uri="{BB962C8B-B14F-4D97-AF65-F5344CB8AC3E}">
        <p14:creationId xmlns:p14="http://schemas.microsoft.com/office/powerpoint/2010/main" val="3015813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tângulo 1"/>
          <p:cNvSpPr>
            <a:spLocks noChangeArrowheads="1"/>
          </p:cNvSpPr>
          <p:nvPr/>
        </p:nvSpPr>
        <p:spPr bwMode="auto">
          <a:xfrm>
            <a:off x="710051" y="1242957"/>
            <a:ext cx="8351837"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E não será assim tão difícil encontrá-los, pois um já se tornou evidente, perceba:</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b="1" dirty="0">
                <a:solidFill>
                  <a:srgbClr val="000000"/>
                </a:solidFill>
                <a:latin typeface="Helvetica" panose="020B0604020202020204" pitchFamily="34" charset="0"/>
                <a:cs typeface="Helvetica" panose="020B0604020202020204" pitchFamily="34" charset="0"/>
              </a:rPr>
              <a:t>Subsidiar-nos-emos em alguns exemplos. </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Perguntamos a você: por que não poderíamos fazer uso da ênclise (ocorrência essa em que o pronome oblíquo aparece depois do verbo)? Se assim fosse, o enunciado se tornaria assim expresso: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b="1" dirty="0">
                <a:solidFill>
                  <a:srgbClr val="000000"/>
                </a:solidFill>
                <a:latin typeface="Helvetica" panose="020B0604020202020204" pitchFamily="34" charset="0"/>
                <a:cs typeface="Helvetica" panose="020B0604020202020204" pitchFamily="34" charset="0"/>
              </a:rPr>
              <a:t>“</a:t>
            </a:r>
            <a:r>
              <a:rPr lang="pt-BR" altLang="pt-BR" sz="1800" b="1" dirty="0" err="1">
                <a:solidFill>
                  <a:srgbClr val="000000"/>
                </a:solidFill>
                <a:latin typeface="Helvetica" panose="020B0604020202020204" pitchFamily="34" charset="0"/>
                <a:cs typeface="Helvetica" panose="020B0604020202020204" pitchFamily="34" charset="0"/>
              </a:rPr>
              <a:t>Subsidiaremo-nos</a:t>
            </a:r>
            <a:r>
              <a:rPr lang="pt-BR" altLang="pt-BR" sz="1800" b="1" dirty="0">
                <a:solidFill>
                  <a:srgbClr val="000000"/>
                </a:solidFill>
                <a:latin typeface="Helvetica" panose="020B0604020202020204" pitchFamily="34" charset="0"/>
                <a:cs typeface="Helvetica" panose="020B0604020202020204" pitchFamily="34" charset="0"/>
              </a:rPr>
              <a:t> em alguns exemplos”. </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Saiba que de acordo com o que nos apresenta a gramática, tal colocação se encontra inadequada, haja vista que o verbo se encontra conjugado no </a:t>
            </a:r>
            <a:r>
              <a:rPr lang="pt-BR" altLang="pt-BR" sz="1800" b="1" dirty="0">
                <a:solidFill>
                  <a:srgbClr val="000000"/>
                </a:solidFill>
                <a:latin typeface="Helvetica" panose="020B0604020202020204" pitchFamily="34" charset="0"/>
                <a:cs typeface="Helvetica" panose="020B0604020202020204" pitchFamily="34" charset="0"/>
              </a:rPr>
              <a:t>futuro do presente do modo indicativo, </a:t>
            </a:r>
            <a:r>
              <a:rPr lang="pt-BR" altLang="pt-BR" sz="1800" dirty="0">
                <a:solidFill>
                  <a:srgbClr val="000000"/>
                </a:solidFill>
                <a:latin typeface="Helvetica" panose="020B0604020202020204" pitchFamily="34" charset="0"/>
                <a:cs typeface="Helvetica" panose="020B0604020202020204" pitchFamily="34" charset="0"/>
              </a:rPr>
              <a:t>por isso, somente podemos usar a mesóclise, que se caracteriza pelo fato de o pronome aparecer grafado </a:t>
            </a:r>
            <a:r>
              <a:rPr lang="pt-BR" altLang="pt-BR" sz="1800" b="1" dirty="0">
                <a:solidFill>
                  <a:srgbClr val="000000"/>
                </a:solidFill>
                <a:latin typeface="Helvetica" panose="020B0604020202020204" pitchFamily="34" charset="0"/>
                <a:cs typeface="Helvetica" panose="020B0604020202020204" pitchFamily="34" charset="0"/>
              </a:rPr>
              <a:t>entre</a:t>
            </a:r>
            <a:r>
              <a:rPr lang="pt-BR" altLang="pt-BR" sz="1800" dirty="0">
                <a:solidFill>
                  <a:srgbClr val="000000"/>
                </a:solidFill>
                <a:latin typeface="Helvetica" panose="020B0604020202020204" pitchFamily="34" charset="0"/>
                <a:cs typeface="Helvetica" panose="020B0604020202020204" pitchFamily="34" charset="0"/>
              </a:rPr>
              <a:t> o verbo, como nos apresenta o primeiro enunciado (subsidiar-nos-emos). </a:t>
            </a:r>
            <a:r>
              <a:rPr lang="pt-BR" altLang="pt-BR" sz="1800" b="1" dirty="0">
                <a:solidFill>
                  <a:srgbClr val="000000"/>
                </a:solidFill>
                <a:latin typeface="Helvetica" panose="020B0604020202020204" pitchFamily="34" charset="0"/>
                <a:cs typeface="Helvetica" panose="020B0604020202020204" pitchFamily="34" charset="0"/>
              </a:rPr>
              <a:t>                        </a:t>
            </a:r>
            <a:br>
              <a:rPr lang="pt-BR" altLang="pt-BR" sz="1800" b="1"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endParaRPr lang="pt-BR" altLang="pt-BR" sz="1800" dirty="0">
              <a:solidFill>
                <a:srgbClr val="0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812897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tângulo 1"/>
          <p:cNvSpPr>
            <a:spLocks noChangeArrowheads="1"/>
          </p:cNvSpPr>
          <p:nvPr/>
        </p:nvSpPr>
        <p:spPr bwMode="auto">
          <a:xfrm>
            <a:off x="583926" y="1624889"/>
            <a:ext cx="8351837"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No entanto, todas as regras são também passíveis de exceções e com esse caso não seria diferente. Vejamos:</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b="1" dirty="0">
                <a:solidFill>
                  <a:srgbClr val="000000"/>
                </a:solidFill>
                <a:latin typeface="Helvetica" panose="020B0604020202020204" pitchFamily="34" charset="0"/>
                <a:cs typeface="Helvetica" panose="020B0604020202020204" pitchFamily="34" charset="0"/>
              </a:rPr>
              <a:t>Não nos subsidiaremos em alguns exemplos.</a:t>
            </a:r>
            <a:br>
              <a:rPr lang="pt-BR" altLang="pt-BR" sz="1800" b="1"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O verbo continuou sendo expresso no mesmo tempo verbal (futuro do presente), entretanto, o pronome agora apareceu </a:t>
            </a:r>
            <a:r>
              <a:rPr lang="pt-BR" altLang="pt-BR" sz="1800" b="1" dirty="0">
                <a:solidFill>
                  <a:srgbClr val="000000"/>
                </a:solidFill>
                <a:latin typeface="Helvetica" panose="020B0604020202020204" pitchFamily="34" charset="0"/>
                <a:cs typeface="Helvetica" panose="020B0604020202020204" pitchFamily="34" charset="0"/>
              </a:rPr>
              <a:t>antes</a:t>
            </a:r>
            <a:r>
              <a:rPr lang="pt-BR" altLang="pt-BR" sz="1800" dirty="0">
                <a:solidFill>
                  <a:srgbClr val="000000"/>
                </a:solidFill>
                <a:latin typeface="Helvetica" panose="020B0604020202020204" pitchFamily="34" charset="0"/>
                <a:cs typeface="Helvetica" panose="020B0604020202020204" pitchFamily="34" charset="0"/>
              </a:rPr>
              <a:t> do verbo – fato que nos faz concluir que se trata do </a:t>
            </a:r>
            <a:r>
              <a:rPr lang="pt-BR" altLang="pt-BR" sz="1800" b="1" dirty="0">
                <a:solidFill>
                  <a:srgbClr val="000000"/>
                </a:solidFill>
                <a:latin typeface="Helvetica" panose="020B0604020202020204" pitchFamily="34" charset="0"/>
                <a:cs typeface="Helvetica" panose="020B0604020202020204" pitchFamily="34" charset="0"/>
              </a:rPr>
              <a:t>uso da próclise, e não mais da mesóclise.</a:t>
            </a:r>
            <a:br>
              <a:rPr lang="pt-BR" altLang="pt-BR" sz="1800" b="1" dirty="0">
                <a:solidFill>
                  <a:srgbClr val="000000"/>
                </a:solidFill>
                <a:latin typeface="Helvetica" panose="020B0604020202020204" pitchFamily="34" charset="0"/>
                <a:cs typeface="Helvetica" panose="020B0604020202020204" pitchFamily="34" charset="0"/>
              </a:rPr>
            </a:br>
            <a:br>
              <a:rPr lang="pt-BR" altLang="pt-BR" sz="1800" b="1"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Dessa forma, se a situação exigir, assim como ocorreu </a:t>
            </a:r>
            <a:r>
              <a:rPr lang="pt-BR" altLang="pt-BR" sz="1800" b="1" dirty="0">
                <a:solidFill>
                  <a:srgbClr val="000000"/>
                </a:solidFill>
                <a:latin typeface="Helvetica" panose="020B0604020202020204" pitchFamily="34" charset="0"/>
                <a:cs typeface="Helvetica" panose="020B0604020202020204" pitchFamily="34" charset="0"/>
              </a:rPr>
              <a:t>em virtude da presença do adjunto adverbial de negação, ora expresso pelo “não”, </a:t>
            </a:r>
            <a:r>
              <a:rPr lang="pt-BR" altLang="pt-BR" sz="1800" dirty="0">
                <a:solidFill>
                  <a:srgbClr val="000000"/>
                </a:solidFill>
                <a:latin typeface="Helvetica" panose="020B0604020202020204" pitchFamily="34" charset="0"/>
                <a:cs typeface="Helvetica" panose="020B0604020202020204" pitchFamily="34" charset="0"/>
              </a:rPr>
              <a:t>o uso da próclise se torna perfeitamente adequado ao discurso.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rPr>
            </a:br>
            <a:endParaRPr lang="pt-BR" altLang="pt-BR" sz="1800" dirty="0">
              <a:solidFill>
                <a:srgbClr val="000000"/>
              </a:solidFill>
            </a:endParaRPr>
          </a:p>
        </p:txBody>
      </p:sp>
    </p:spTree>
    <p:extLst>
      <p:ext uri="{BB962C8B-B14F-4D97-AF65-F5344CB8AC3E}">
        <p14:creationId xmlns:p14="http://schemas.microsoft.com/office/powerpoint/2010/main" val="12125493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tângulo 1"/>
          <p:cNvSpPr>
            <a:spLocks noChangeArrowheads="1"/>
          </p:cNvSpPr>
          <p:nvPr/>
        </p:nvSpPr>
        <p:spPr bwMode="auto">
          <a:xfrm>
            <a:off x="616005" y="1375323"/>
            <a:ext cx="84248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defRPr/>
            </a:pPr>
            <a:r>
              <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rPr>
              <a:t>Uso da ênclise no singular e no plural</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O uso da ênclise no singular e no plural apresenta regras que determinam em que casos há ou não a supressão do “-s”.</a:t>
            </a:r>
          </a:p>
          <a:p>
            <a:pPr>
              <a:spcBef>
                <a:spcPct val="0"/>
              </a:spcBef>
              <a:buClrTx/>
              <a:buSzTx/>
              <a:buFontTx/>
              <a:buNone/>
              <a:defRPr/>
            </a:pPr>
            <a:endParaRPr lang="pt-BR" altLang="pt-BR" sz="1800" dirty="0">
              <a:solidFill>
                <a:srgbClr val="000000"/>
              </a:solidFill>
              <a:latin typeface="Helvetica" panose="020B0604020202020204" pitchFamily="34" charset="0"/>
              <a:cs typeface="Helvetica" panose="020B0604020202020204" pitchFamily="34" charset="0"/>
            </a:endParaRP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O </a:t>
            </a:r>
            <a:r>
              <a:rPr lang="pt-BR" altLang="pt-BR" sz="1800" b="1" dirty="0">
                <a:solidFill>
                  <a:srgbClr val="000000"/>
                </a:solidFill>
                <a:latin typeface="Helvetica" panose="020B0604020202020204" pitchFamily="34" charset="0"/>
                <a:cs typeface="Helvetica" panose="020B0604020202020204" pitchFamily="34" charset="0"/>
              </a:rPr>
              <a:t>uso da ênclise no singular e no plural</a:t>
            </a:r>
            <a:r>
              <a:rPr lang="pt-BR" altLang="pt-BR" sz="1800" dirty="0">
                <a:solidFill>
                  <a:srgbClr val="000000"/>
                </a:solidFill>
                <a:latin typeface="Helvetica" panose="020B0604020202020204" pitchFamily="34" charset="0"/>
                <a:cs typeface="Helvetica" panose="020B0604020202020204" pitchFamily="34" charset="0"/>
              </a:rPr>
              <a:t> suscita dúvidas relacionadas aos fatos gramaticais. Assim, para dar base a essa discussão, observemos o uso de tal modalidade nos seguintes exemplos:</a:t>
            </a:r>
          </a:p>
          <a:p>
            <a:pPr>
              <a:spcBef>
                <a:spcPct val="0"/>
              </a:spcBef>
              <a:buClrTx/>
              <a:buSzTx/>
              <a:buFontTx/>
              <a:buNone/>
              <a:defRPr/>
            </a:pPr>
            <a:r>
              <a:rPr lang="pt-BR" altLang="pt-BR" sz="1800" b="1" dirty="0">
                <a:solidFill>
                  <a:srgbClr val="000000"/>
                </a:solidFill>
                <a:latin typeface="Helvetica" panose="020B0604020202020204" pitchFamily="34" charset="0"/>
                <a:cs typeface="Helvetica" panose="020B0604020202020204" pitchFamily="34" charset="0"/>
              </a:rPr>
              <a:t>Enviamos-</a:t>
            </a:r>
            <a:r>
              <a:rPr lang="pt-BR" altLang="pt-BR" sz="1800" b="1" u="sng" dirty="0">
                <a:solidFill>
                  <a:srgbClr val="000000"/>
                </a:solidFill>
                <a:latin typeface="Helvetica" panose="020B0604020202020204" pitchFamily="34" charset="0"/>
                <a:cs typeface="Helvetica" panose="020B0604020202020204" pitchFamily="34" charset="0"/>
              </a:rPr>
              <a:t>lhes</a:t>
            </a:r>
            <a:r>
              <a:rPr lang="pt-BR" altLang="pt-BR" sz="1800" b="1" dirty="0">
                <a:solidFill>
                  <a:srgbClr val="000000"/>
                </a:solidFill>
                <a:latin typeface="Helvetica" panose="020B0604020202020204" pitchFamily="34" charset="0"/>
                <a:cs typeface="Helvetica" panose="020B0604020202020204" pitchFamily="34" charset="0"/>
              </a:rPr>
              <a:t> ou enviamos-</a:t>
            </a:r>
            <a:r>
              <a:rPr lang="pt-BR" altLang="pt-BR" sz="1800" b="1" u="sng" dirty="0">
                <a:solidFill>
                  <a:srgbClr val="000000"/>
                </a:solidFill>
                <a:latin typeface="Helvetica" panose="020B0604020202020204" pitchFamily="34" charset="0"/>
                <a:cs typeface="Helvetica" panose="020B0604020202020204" pitchFamily="34" charset="0"/>
              </a:rPr>
              <a:t>lhe</a:t>
            </a:r>
            <a:br>
              <a:rPr lang="pt-BR" altLang="pt-BR" sz="1800" b="1" u="sng" dirty="0">
                <a:solidFill>
                  <a:srgbClr val="000000"/>
                </a:solidFill>
                <a:latin typeface="Helvetica" panose="020B0604020202020204" pitchFamily="34" charset="0"/>
                <a:cs typeface="Helvetica" panose="020B0604020202020204" pitchFamily="34" charset="0"/>
              </a:rPr>
            </a:br>
            <a:r>
              <a:rPr lang="pt-BR" altLang="pt-BR" sz="1800" b="1" dirty="0">
                <a:solidFill>
                  <a:srgbClr val="000000"/>
                </a:solidFill>
                <a:latin typeface="Helvetica" panose="020B0604020202020204" pitchFamily="34" charset="0"/>
                <a:cs typeface="Helvetica" panose="020B0604020202020204" pitchFamily="34" charset="0"/>
              </a:rPr>
              <a:t>Agradecemos-</a:t>
            </a:r>
            <a:r>
              <a:rPr lang="pt-BR" altLang="pt-BR" sz="1800" b="1" u="sng" dirty="0">
                <a:solidFill>
                  <a:srgbClr val="000000"/>
                </a:solidFill>
                <a:latin typeface="Helvetica" panose="020B0604020202020204" pitchFamily="34" charset="0"/>
                <a:cs typeface="Helvetica" panose="020B0604020202020204" pitchFamily="34" charset="0"/>
              </a:rPr>
              <a:t>vos</a:t>
            </a:r>
            <a:br>
              <a:rPr lang="pt-BR" altLang="pt-BR" sz="1800" b="1" dirty="0">
                <a:solidFill>
                  <a:srgbClr val="000000"/>
                </a:solidFill>
                <a:latin typeface="Helvetica" panose="020B0604020202020204" pitchFamily="34" charset="0"/>
                <a:cs typeface="Helvetica" panose="020B0604020202020204" pitchFamily="34" charset="0"/>
              </a:rPr>
            </a:br>
            <a:r>
              <a:rPr lang="pt-BR" altLang="pt-BR" sz="1800" b="1" dirty="0">
                <a:solidFill>
                  <a:srgbClr val="000000"/>
                </a:solidFill>
                <a:latin typeface="Helvetica" panose="020B0604020202020204" pitchFamily="34" charset="0"/>
                <a:cs typeface="Helvetica" panose="020B0604020202020204" pitchFamily="34" charset="0"/>
              </a:rPr>
              <a:t>Entregamos-</a:t>
            </a:r>
            <a:r>
              <a:rPr lang="pt-BR" altLang="pt-BR" sz="1800" b="1" u="sng" dirty="0">
                <a:solidFill>
                  <a:srgbClr val="000000"/>
                </a:solidFill>
                <a:latin typeface="Helvetica" panose="020B0604020202020204" pitchFamily="34" charset="0"/>
                <a:cs typeface="Helvetica" panose="020B0604020202020204" pitchFamily="34" charset="0"/>
              </a:rPr>
              <a:t>te</a:t>
            </a:r>
            <a:endParaRPr lang="pt-BR" altLang="pt-BR" sz="1800" dirty="0">
              <a:solidFill>
                <a:srgbClr val="000000"/>
              </a:solidFill>
              <a:latin typeface="Helvetica" panose="020B0604020202020204" pitchFamily="34" charset="0"/>
              <a:cs typeface="Helvetica" panose="020B0604020202020204" pitchFamily="34" charset="0"/>
            </a:endParaRP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Constatamos que as formas verbais aparecem acompanhadas, respectivamente, dos pronomes oblíquos “lhes/lhe/vos/te”.</a:t>
            </a:r>
          </a:p>
          <a:p>
            <a:pPr>
              <a:spcBef>
                <a:spcPct val="0"/>
              </a:spcBef>
              <a:buClrTx/>
              <a:buSzTx/>
              <a:buFontTx/>
              <a:buNone/>
              <a:defRPr/>
            </a:pPr>
            <a:r>
              <a:rPr lang="pt-BR" altLang="pt-BR" sz="1800" b="1" dirty="0">
                <a:solidFill>
                  <a:srgbClr val="000000"/>
                </a:solidFill>
                <a:latin typeface="Helvetica" panose="020B0604020202020204" pitchFamily="34" charset="0"/>
                <a:cs typeface="Helvetica" panose="020B0604020202020204" pitchFamily="34" charset="0"/>
              </a:rPr>
              <a:t>Dessa maneira, tais formas não sofreram nenhuma alteração, ou seja, por pertencerem à primeira pessoa do plural (nós), apareceram acompanhas da desinência “-s” (enviamos, agradecemos e entregamos).</a:t>
            </a:r>
            <a:r>
              <a:rPr lang="pt-BR" altLang="pt-BR" sz="1800" dirty="0">
                <a:solidFill>
                  <a:srgbClr val="000000"/>
                </a:solidFill>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4918129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tângulo 1"/>
          <p:cNvSpPr>
            <a:spLocks noChangeArrowheads="1"/>
          </p:cNvSpPr>
          <p:nvPr/>
        </p:nvSpPr>
        <p:spPr bwMode="auto">
          <a:xfrm>
            <a:off x="565588" y="1337550"/>
            <a:ext cx="842486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Constatamos que as formas verbais aparecem acompanhadas, respectivamente, dos pronomes oblíquos “lhes/lhe/vos/te”.</a:t>
            </a:r>
          </a:p>
          <a:p>
            <a:pPr>
              <a:spcBef>
                <a:spcPct val="0"/>
              </a:spcBef>
              <a:buClrTx/>
              <a:buSzTx/>
              <a:buFontTx/>
              <a:buNone/>
            </a:pPr>
            <a:r>
              <a:rPr lang="pt-BR" altLang="pt-BR" sz="1800" b="1" dirty="0">
                <a:solidFill>
                  <a:srgbClr val="000000"/>
                </a:solidFill>
                <a:latin typeface="Helvetica" panose="020B0604020202020204" pitchFamily="34" charset="0"/>
                <a:cs typeface="Helvetica" panose="020B0604020202020204" pitchFamily="34" charset="0"/>
              </a:rPr>
              <a:t>Dessa maneira, tais formas não sofreram nenhuma alteração, ou seja, por pertencerem à primeira pessoa do plural (nós), apareceram acompanhas da desinência “-s” (enviamos, agradecemos e entregamos).</a:t>
            </a:r>
            <a:r>
              <a:rPr lang="pt-BR" altLang="pt-BR" sz="1800" dirty="0">
                <a:solidFill>
                  <a:srgbClr val="000000"/>
                </a:solidFill>
                <a:latin typeface="Helvetica" panose="020B0604020202020204" pitchFamily="34" charset="0"/>
                <a:cs typeface="Helvetica" panose="020B0604020202020204" pitchFamily="34" charset="0"/>
              </a:rPr>
              <a:t>    </a:t>
            </a:r>
          </a:p>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Contudo, cabe ressaltar que em se tratando das exceções gramaticais, há uma delas que cabe ao assunto em questão, ou seja, </a:t>
            </a:r>
            <a:r>
              <a:rPr lang="pt-BR" altLang="pt-BR" sz="1800" b="1" dirty="0">
                <a:solidFill>
                  <a:srgbClr val="000000"/>
                </a:solidFill>
                <a:latin typeface="Helvetica" panose="020B0604020202020204" pitchFamily="34" charset="0"/>
                <a:cs typeface="Helvetica" panose="020B0604020202020204" pitchFamily="34" charset="0"/>
              </a:rPr>
              <a:t>se a forma verbal é de primeira pessoa do plural e aparece seguida do pronome “nos”, ela perde essa desinência (-s).</a:t>
            </a:r>
            <a:r>
              <a:rPr lang="pt-BR" altLang="pt-BR" sz="1800" dirty="0">
                <a:solidFill>
                  <a:srgbClr val="000000"/>
                </a:solidFill>
                <a:latin typeface="Helvetica" panose="020B0604020202020204" pitchFamily="34" charset="0"/>
                <a:cs typeface="Helvetica" panose="020B0604020202020204" pitchFamily="34" charset="0"/>
              </a:rPr>
              <a:t> Tudo leva a crer que o presente posicionamento se deve a questões relacionadas à eufonia (relativa à harmonia sonora), ou mesmo por uma facilidade de pronúncia por parte do emissor. Vejamos, pois, os casos que representam tal exceção:    </a:t>
            </a:r>
          </a:p>
          <a:p>
            <a:pPr>
              <a:spcBef>
                <a:spcPct val="0"/>
              </a:spcBef>
              <a:buClrTx/>
              <a:buSzTx/>
              <a:buFontTx/>
              <a:buNone/>
            </a:pPr>
            <a:r>
              <a:rPr lang="pt-BR" altLang="pt-BR" sz="1800" b="1" dirty="0">
                <a:solidFill>
                  <a:srgbClr val="000000"/>
                </a:solidFill>
                <a:latin typeface="Helvetica" panose="020B0604020202020204" pitchFamily="34" charset="0"/>
                <a:cs typeface="Helvetica" panose="020B0604020202020204" pitchFamily="34" charset="0"/>
              </a:rPr>
              <a:t>Apresentamo-nos</a:t>
            </a:r>
            <a:br>
              <a:rPr lang="pt-BR" altLang="pt-BR" sz="1800" b="1" dirty="0">
                <a:solidFill>
                  <a:srgbClr val="000000"/>
                </a:solidFill>
                <a:latin typeface="Helvetica" panose="020B0604020202020204" pitchFamily="34" charset="0"/>
                <a:cs typeface="Helvetica" panose="020B0604020202020204" pitchFamily="34" charset="0"/>
              </a:rPr>
            </a:br>
            <a:r>
              <a:rPr lang="pt-BR" altLang="pt-BR" sz="1800" b="1" dirty="0">
                <a:solidFill>
                  <a:srgbClr val="000000"/>
                </a:solidFill>
                <a:latin typeface="Helvetica" panose="020B0604020202020204" pitchFamily="34" charset="0"/>
                <a:cs typeface="Helvetica" panose="020B0604020202020204" pitchFamily="34" charset="0"/>
              </a:rPr>
              <a:t>Queixamo-nos</a:t>
            </a:r>
            <a:br>
              <a:rPr lang="pt-BR" altLang="pt-BR" sz="1800" b="1" dirty="0">
                <a:solidFill>
                  <a:srgbClr val="000000"/>
                </a:solidFill>
                <a:latin typeface="Helvetica" panose="020B0604020202020204" pitchFamily="34" charset="0"/>
                <a:cs typeface="Helvetica" panose="020B0604020202020204" pitchFamily="34" charset="0"/>
              </a:rPr>
            </a:br>
            <a:r>
              <a:rPr lang="pt-BR" altLang="pt-BR" sz="1800" b="1" dirty="0">
                <a:solidFill>
                  <a:srgbClr val="000000"/>
                </a:solidFill>
                <a:latin typeface="Helvetica" panose="020B0604020202020204" pitchFamily="34" charset="0"/>
                <a:cs typeface="Helvetica" panose="020B0604020202020204" pitchFamily="34" charset="0"/>
              </a:rPr>
              <a:t>Dediquemo-nos</a:t>
            </a:r>
            <a:endParaRPr lang="pt-BR" altLang="pt-BR" sz="1800" dirty="0">
              <a:solidFill>
                <a:srgbClr val="000000"/>
              </a:solidFill>
              <a:latin typeface="Helvetica" panose="020B0604020202020204" pitchFamily="34" charset="0"/>
              <a:cs typeface="Helvetica" panose="020B0604020202020204" pitchFamily="34" charset="0"/>
            </a:endParaRPr>
          </a:p>
          <a:p>
            <a:pPr>
              <a:spcBef>
                <a:spcPct val="0"/>
              </a:spcBef>
              <a:buClrTx/>
              <a:buSzTx/>
              <a:buFontTx/>
              <a:buNone/>
            </a:pPr>
            <a:endParaRPr lang="pt-BR" altLang="pt-BR" sz="1800" dirty="0">
              <a:solidFill>
                <a:srgbClr val="000000"/>
              </a:solidFill>
            </a:endParaRPr>
          </a:p>
        </p:txBody>
      </p:sp>
    </p:spTree>
    <p:extLst>
      <p:ext uri="{BB962C8B-B14F-4D97-AF65-F5344CB8AC3E}">
        <p14:creationId xmlns:p14="http://schemas.microsoft.com/office/powerpoint/2010/main" val="37354343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tângulo 1"/>
          <p:cNvSpPr>
            <a:spLocks noChangeArrowheads="1"/>
          </p:cNvSpPr>
          <p:nvPr/>
        </p:nvSpPr>
        <p:spPr bwMode="auto">
          <a:xfrm>
            <a:off x="531923" y="1272354"/>
            <a:ext cx="850106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rPr>
              <a:t>Colocação Pronominal - resumo</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Sobre os pronomes:</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O pronome pessoal é do caso reto quando tem função de sujeito na frase. O pronome pessoal é do caso oblíquo quando desempenha função de complemento. Vamos entender, primeiramente, como o pronome pessoal surge na frase e que função exerce. Observe as orações:</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1. </a:t>
            </a:r>
            <a:r>
              <a:rPr lang="pt-BR" altLang="pt-BR" sz="1800" b="1" dirty="0">
                <a:solidFill>
                  <a:srgbClr val="000000"/>
                </a:solidFill>
                <a:latin typeface="Helvetica" panose="020B0604020202020204" pitchFamily="34" charset="0"/>
                <a:cs typeface="Helvetica" panose="020B0604020202020204" pitchFamily="34" charset="0"/>
              </a:rPr>
              <a:t>Eu </a:t>
            </a:r>
            <a:r>
              <a:rPr lang="pt-BR" altLang="pt-BR" sz="1800" dirty="0">
                <a:solidFill>
                  <a:srgbClr val="000000"/>
                </a:solidFill>
                <a:latin typeface="Helvetica" panose="020B0604020202020204" pitchFamily="34" charset="0"/>
                <a:cs typeface="Helvetica" panose="020B0604020202020204" pitchFamily="34" charset="0"/>
              </a:rPr>
              <a:t>não sei essa matéria, mas </a:t>
            </a:r>
            <a:r>
              <a:rPr lang="pt-BR" altLang="pt-BR" sz="1800" b="1" dirty="0">
                <a:solidFill>
                  <a:srgbClr val="000000"/>
                </a:solidFill>
                <a:latin typeface="Helvetica" panose="020B0604020202020204" pitchFamily="34" charset="0"/>
                <a:cs typeface="Helvetica" panose="020B0604020202020204" pitchFamily="34" charset="0"/>
              </a:rPr>
              <a:t>ele </a:t>
            </a:r>
            <a:r>
              <a:rPr lang="pt-BR" altLang="pt-BR" sz="1800" dirty="0">
                <a:solidFill>
                  <a:srgbClr val="000000"/>
                </a:solidFill>
                <a:latin typeface="Helvetica" panose="020B0604020202020204" pitchFamily="34" charset="0"/>
                <a:cs typeface="Helvetica" panose="020B0604020202020204" pitchFamily="34" charset="0"/>
              </a:rPr>
              <a:t>irá me ajudar.</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2. Maria foi embora para casa, pois não sabia se devia </a:t>
            </a:r>
            <a:r>
              <a:rPr lang="pt-BR" altLang="pt-BR" sz="1800" b="1" dirty="0">
                <a:solidFill>
                  <a:srgbClr val="000000"/>
                </a:solidFill>
                <a:latin typeface="Helvetica" panose="020B0604020202020204" pitchFamily="34" charset="0"/>
                <a:cs typeface="Helvetica" panose="020B0604020202020204" pitchFamily="34" charset="0"/>
              </a:rPr>
              <a:t>ajudá-lo</a:t>
            </a:r>
            <a:r>
              <a:rPr lang="pt-BR" altLang="pt-BR" sz="1800" dirty="0">
                <a:solidFill>
                  <a:srgbClr val="000000"/>
                </a:solidFill>
                <a:latin typeface="Helvetica" panose="020B0604020202020204" pitchFamily="34" charset="0"/>
                <a:cs typeface="Helvetica" panose="020B0604020202020204" pitchFamily="34" charset="0"/>
              </a:rPr>
              <a:t>.</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Na primeira oração os pronomes pessoais “eu” e “ele” exercem função de sujeito, logo, são pertencentes ao caso reto. Já na segunda oração, observamos o pronome “lhe” exercendo função de complemento, e consequentemente é do caso oblíquo.</a:t>
            </a:r>
            <a:br>
              <a:rPr lang="pt-BR" altLang="pt-BR" sz="1800" dirty="0">
                <a:solidFill>
                  <a:srgbClr val="000000"/>
                </a:solidFill>
                <a:latin typeface="Helvetica" panose="020B0604020202020204" pitchFamily="34" charset="0"/>
                <a:cs typeface="Helvetica" panose="020B0604020202020204" pitchFamily="34" charset="0"/>
              </a:rPr>
            </a:br>
            <a:endParaRPr lang="pt-BR" altLang="pt-BR" sz="1800" dirty="0">
              <a:solidFill>
                <a:srgbClr val="0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335658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tângulo 1"/>
          <p:cNvSpPr>
            <a:spLocks noChangeArrowheads="1"/>
          </p:cNvSpPr>
          <p:nvPr/>
        </p:nvSpPr>
        <p:spPr bwMode="auto">
          <a:xfrm>
            <a:off x="642937" y="1369081"/>
            <a:ext cx="85010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Os pronomes pessoais indicam as pessoas do discurso, o pronome oblíquo “lhe”, da segunda oração, aponta para a segunda pessoa do singular (tu/você): Maria não sabia se devia ajudar.... Ajudar quem? Você (lhe).</a:t>
            </a:r>
          </a:p>
          <a:p>
            <a:pPr>
              <a:spcBef>
                <a:spcPct val="0"/>
              </a:spcBef>
              <a:buClrTx/>
              <a:buSzTx/>
              <a:buFontTx/>
              <a:buNone/>
            </a:pPr>
            <a:r>
              <a:rPr lang="pt-BR" altLang="pt-BR" sz="1800" b="1" u="sng" dirty="0">
                <a:solidFill>
                  <a:srgbClr val="000000"/>
                </a:solidFill>
                <a:latin typeface="Helvetica" panose="020B0604020202020204" pitchFamily="34" charset="0"/>
                <a:cs typeface="Helvetica" panose="020B0604020202020204" pitchFamily="34" charset="0"/>
              </a:rPr>
              <a:t>Importante:</a:t>
            </a:r>
            <a:r>
              <a:rPr lang="pt-BR" altLang="pt-BR" sz="1800" dirty="0">
                <a:solidFill>
                  <a:srgbClr val="000000"/>
                </a:solidFill>
                <a:latin typeface="Helvetica" panose="020B0604020202020204" pitchFamily="34" charset="0"/>
                <a:cs typeface="Helvetica" panose="020B0604020202020204" pitchFamily="34" charset="0"/>
              </a:rPr>
              <a:t> Em observação à segunda oração, o emprego do pronome oblíquo "lhe" é justificado antes do verbo intransitivo "ajudar" porque o pronome oblíquo pode estar antes, depois ou entre locução verbal, caso o verbo principal (no caso "ajudar ") estiver no infinitivo ou gerúndio. </a:t>
            </a:r>
          </a:p>
          <a:p>
            <a:pPr>
              <a:spcBef>
                <a:spcPct val="0"/>
              </a:spcBef>
              <a:buClrTx/>
              <a:buSzTx/>
              <a:buFontTx/>
              <a:buNone/>
            </a:pPr>
            <a:r>
              <a:rPr lang="pt-BR" altLang="pt-BR" sz="1800" dirty="0">
                <a:solidFill>
                  <a:srgbClr val="000000"/>
                </a:solidFill>
                <a:latin typeface="Helvetica" panose="020B0604020202020204" pitchFamily="34" charset="0"/>
                <a:cs typeface="Helvetica" panose="020B0604020202020204" pitchFamily="34" charset="0"/>
              </a:rPr>
              <a:t>Exemplo: Eu desejo </a:t>
            </a:r>
            <a:r>
              <a:rPr lang="pt-BR" altLang="pt-BR" sz="1800" b="1" dirty="0">
                <a:solidFill>
                  <a:srgbClr val="000000"/>
                </a:solidFill>
                <a:latin typeface="Helvetica" panose="020B0604020202020204" pitchFamily="34" charset="0"/>
                <a:cs typeface="Helvetica" panose="020B0604020202020204" pitchFamily="34" charset="0"/>
              </a:rPr>
              <a:t>lhe</a:t>
            </a:r>
            <a:r>
              <a:rPr lang="pt-BR" altLang="pt-BR" sz="1800" dirty="0">
                <a:solidFill>
                  <a:srgbClr val="000000"/>
                </a:solidFill>
                <a:latin typeface="Helvetica" panose="020B0604020202020204" pitchFamily="34" charset="0"/>
                <a:cs typeface="Helvetica" panose="020B0604020202020204" pitchFamily="34" charset="0"/>
              </a:rPr>
              <a:t> </a:t>
            </a:r>
            <a:r>
              <a:rPr lang="pt-BR" altLang="pt-BR" sz="1800" u="sng" dirty="0">
                <a:solidFill>
                  <a:srgbClr val="000000"/>
                </a:solidFill>
                <a:latin typeface="Helvetica" panose="020B0604020202020204" pitchFamily="34" charset="0"/>
                <a:cs typeface="Helvetica" panose="020B0604020202020204" pitchFamily="34" charset="0"/>
              </a:rPr>
              <a:t>perguntar</a:t>
            </a:r>
            <a:r>
              <a:rPr lang="pt-BR" altLang="pt-BR" sz="1800" dirty="0">
                <a:solidFill>
                  <a:srgbClr val="000000"/>
                </a:solidFill>
                <a:latin typeface="Helvetica" panose="020B0604020202020204" pitchFamily="34" charset="0"/>
                <a:cs typeface="Helvetica" panose="020B0604020202020204" pitchFamily="34" charset="0"/>
              </a:rPr>
              <a:t> algo.   </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Eu estou </a:t>
            </a:r>
            <a:r>
              <a:rPr lang="pt-BR" altLang="pt-BR" sz="1800" u="sng" dirty="0">
                <a:solidFill>
                  <a:srgbClr val="000000"/>
                </a:solidFill>
                <a:latin typeface="Helvetica" panose="020B0604020202020204" pitchFamily="34" charset="0"/>
                <a:cs typeface="Helvetica" panose="020B0604020202020204" pitchFamily="34" charset="0"/>
              </a:rPr>
              <a:t>perguntando</a:t>
            </a:r>
            <a:r>
              <a:rPr lang="pt-BR" altLang="pt-BR" sz="1800" dirty="0">
                <a:solidFill>
                  <a:srgbClr val="000000"/>
                </a:solidFill>
                <a:latin typeface="Helvetica" panose="020B0604020202020204" pitchFamily="34" charset="0"/>
                <a:cs typeface="Helvetica" panose="020B0604020202020204" pitchFamily="34" charset="0"/>
              </a:rPr>
              <a:t>-</a:t>
            </a:r>
            <a:r>
              <a:rPr lang="pt-BR" altLang="pt-BR" sz="1800" b="1" dirty="0">
                <a:solidFill>
                  <a:srgbClr val="000000"/>
                </a:solidFill>
                <a:latin typeface="Helvetica" panose="020B0604020202020204" pitchFamily="34" charset="0"/>
                <a:cs typeface="Helvetica" panose="020B0604020202020204" pitchFamily="34" charset="0"/>
              </a:rPr>
              <a:t>lhe</a:t>
            </a:r>
            <a:r>
              <a:rPr lang="pt-BR" altLang="pt-BR" sz="1800" dirty="0">
                <a:solidFill>
                  <a:srgbClr val="000000"/>
                </a:solidFill>
                <a:latin typeface="Helvetica" panose="020B0604020202020204" pitchFamily="34" charset="0"/>
                <a:cs typeface="Helvetica" panose="020B0604020202020204" pitchFamily="34" charset="0"/>
              </a:rPr>
              <a:t> algo.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Os pronomes pessoais oblíquos podem ser átonos ou tônicos: os primeiros não são precedidos de preposição, diferentemente dos segundos que são sempre precedidos de preposição.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Pronome oblíquo átono: Joana </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perguntou o que eu estava fazendo.</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Pronome oblíquo tônico: Joana perguntou </a:t>
            </a:r>
            <a:r>
              <a:rPr lang="pt-BR" altLang="pt-BR" sz="1800" b="1" dirty="0">
                <a:solidFill>
                  <a:srgbClr val="000000"/>
                </a:solidFill>
                <a:latin typeface="Helvetica" panose="020B0604020202020204" pitchFamily="34" charset="0"/>
                <a:cs typeface="Helvetica" panose="020B0604020202020204" pitchFamily="34" charset="0"/>
              </a:rPr>
              <a:t>para mim</a:t>
            </a:r>
            <a:r>
              <a:rPr lang="pt-BR" altLang="pt-BR" sz="1800" dirty="0">
                <a:solidFill>
                  <a:srgbClr val="000000"/>
                </a:solidFill>
                <a:latin typeface="Helvetica" panose="020B0604020202020204" pitchFamily="34" charset="0"/>
                <a:cs typeface="Helvetica" panose="020B0604020202020204" pitchFamily="34" charset="0"/>
              </a:rPr>
              <a:t> o que eu estava fazendo.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rPr>
            </a:br>
            <a:endParaRPr lang="pt-BR" altLang="pt-BR" sz="1800" dirty="0">
              <a:solidFill>
                <a:srgbClr val="000000"/>
              </a:solidFill>
            </a:endParaRPr>
          </a:p>
        </p:txBody>
      </p:sp>
    </p:spTree>
    <p:extLst>
      <p:ext uri="{BB962C8B-B14F-4D97-AF65-F5344CB8AC3E}">
        <p14:creationId xmlns:p14="http://schemas.microsoft.com/office/powerpoint/2010/main" val="13870618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tângulo 1"/>
          <p:cNvSpPr>
            <a:spLocks noChangeArrowheads="1"/>
          </p:cNvSpPr>
          <p:nvPr/>
        </p:nvSpPr>
        <p:spPr bwMode="auto">
          <a:xfrm>
            <a:off x="689030" y="1207157"/>
            <a:ext cx="81359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pt-BR" altLang="pt-BR" sz="1800" b="1" dirty="0">
                <a:solidFill>
                  <a:srgbClr val="000000"/>
                </a:solidFill>
              </a:rPr>
              <a:t> </a:t>
            </a:r>
            <a:br>
              <a:rPr lang="pt-BR" altLang="pt-BR" sz="1800" dirty="0">
                <a:solidFill>
                  <a:srgbClr val="000000"/>
                </a:solidFill>
              </a:rPr>
            </a:br>
            <a:br>
              <a:rPr lang="pt-BR" altLang="pt-BR" sz="1800" dirty="0">
                <a:solidFill>
                  <a:srgbClr val="000000"/>
                </a:solidFill>
              </a:rPr>
            </a:br>
            <a:r>
              <a:rPr lang="pt-BR" altLang="pt-BR" sz="1800" dirty="0">
                <a:solidFill>
                  <a:srgbClr val="000000"/>
                </a:solidFill>
                <a:latin typeface="Helvetica" panose="020B0604020202020204" pitchFamily="34" charset="0"/>
                <a:cs typeface="Helvetica" panose="020B0604020202020204" pitchFamily="34" charset="0"/>
              </a:rPr>
              <a:t>A colocação pronominal </a:t>
            </a:r>
            <a:r>
              <a:rPr lang="pt-BR" altLang="pt-BR" sz="1800" b="1" dirty="0">
                <a:solidFill>
                  <a:srgbClr val="000000"/>
                </a:solidFill>
                <a:latin typeface="Helvetica" panose="020B0604020202020204" pitchFamily="34" charset="0"/>
                <a:cs typeface="Helvetica" panose="020B0604020202020204" pitchFamily="34" charset="0"/>
              </a:rPr>
              <a:t>é a posição que os pronomes pessoais oblíquos átonos ocupam na frase em relação ao verbo a que se referem</a:t>
            </a:r>
            <a:r>
              <a:rPr lang="pt-BR" altLang="pt-BR" sz="1800" dirty="0">
                <a:solidFill>
                  <a:srgbClr val="000000"/>
                </a:solidFill>
                <a:latin typeface="Helvetica" panose="020B0604020202020204" pitchFamily="34" charset="0"/>
                <a:cs typeface="Helvetica" panose="020B0604020202020204" pitchFamily="34" charset="0"/>
              </a:rPr>
              <a:t>.</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São pronomes oblíquos átonos: me, te, se, o, os, a, as, lhe, lhes, nos e vos.</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O pronome oblíquo átono pode assumir três posições na oração em relação ao verbo:</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1. próclise: pronome antes do verbo</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2. ênclise: pronome depois do verbo</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3. mesóclise: pronome no meio do verbo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endParaRPr lang="pt-BR" altLang="pt-BR" sz="1800" dirty="0">
              <a:solidFill>
                <a:srgbClr val="0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642541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tângulo 1"/>
          <p:cNvSpPr>
            <a:spLocks noChangeArrowheads="1"/>
          </p:cNvSpPr>
          <p:nvPr/>
        </p:nvSpPr>
        <p:spPr bwMode="auto">
          <a:xfrm>
            <a:off x="773113" y="1345926"/>
            <a:ext cx="850106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pt-BR" altLang="pt-BR" sz="2400" dirty="0">
                <a:solidFill>
                  <a:srgbClr val="003399"/>
                </a:solidFill>
                <a:latin typeface="Helvetica" panose="020B0604020202020204" pitchFamily="34" charset="0"/>
                <a:ea typeface="MS PGothic" panose="020B0600070205080204" pitchFamily="34" charset="-128"/>
                <a:cs typeface="Helvetica" panose="020B0604020202020204" pitchFamily="34" charset="0"/>
              </a:rPr>
              <a:t>Próclise </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A próclise é aplicada antes do verbo quando temos:</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Palavras com sentido negativo:</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Nada </a:t>
            </a:r>
            <a:r>
              <a:rPr lang="pt-BR" altLang="pt-BR" sz="1800" b="1" dirty="0">
                <a:solidFill>
                  <a:srgbClr val="000000"/>
                </a:solidFill>
                <a:latin typeface="Helvetica" panose="020B0604020202020204" pitchFamily="34" charset="0"/>
                <a:cs typeface="Helvetica" panose="020B0604020202020204" pitchFamily="34" charset="0"/>
              </a:rPr>
              <a:t>me </a:t>
            </a:r>
            <a:r>
              <a:rPr lang="pt-BR" altLang="pt-BR" sz="1800" dirty="0">
                <a:solidFill>
                  <a:srgbClr val="000000"/>
                </a:solidFill>
                <a:latin typeface="Helvetica" panose="020B0604020202020204" pitchFamily="34" charset="0"/>
                <a:cs typeface="Helvetica" panose="020B0604020202020204" pitchFamily="34" charset="0"/>
              </a:rPr>
              <a:t>faz querer sair dessa cama. </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Não </a:t>
            </a:r>
            <a:r>
              <a:rPr lang="pt-BR" altLang="pt-BR" sz="1800" b="1" dirty="0">
                <a:solidFill>
                  <a:srgbClr val="000000"/>
                </a:solidFill>
                <a:latin typeface="Helvetica" panose="020B0604020202020204" pitchFamily="34" charset="0"/>
                <a:cs typeface="Helvetica" panose="020B0604020202020204" pitchFamily="34" charset="0"/>
              </a:rPr>
              <a:t>se</a:t>
            </a:r>
            <a:r>
              <a:rPr lang="pt-BR" altLang="pt-BR" sz="1800" dirty="0">
                <a:solidFill>
                  <a:srgbClr val="000000"/>
                </a:solidFill>
                <a:latin typeface="Helvetica" panose="020B0604020202020204" pitchFamily="34" charset="0"/>
                <a:cs typeface="Helvetica" panose="020B0604020202020204" pitchFamily="34" charset="0"/>
              </a:rPr>
              <a:t> trata de nenhuma novidade.  </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Advérbios:</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Nesta casa </a:t>
            </a:r>
            <a:r>
              <a:rPr lang="pt-BR" altLang="pt-BR" sz="1800" b="1" dirty="0">
                <a:solidFill>
                  <a:srgbClr val="000000"/>
                </a:solidFill>
                <a:latin typeface="Helvetica" panose="020B0604020202020204" pitchFamily="34" charset="0"/>
                <a:cs typeface="Helvetica" panose="020B0604020202020204" pitchFamily="34" charset="0"/>
              </a:rPr>
              <a:t>se</a:t>
            </a:r>
            <a:r>
              <a:rPr lang="pt-BR" altLang="pt-BR" sz="1800" dirty="0">
                <a:solidFill>
                  <a:srgbClr val="000000"/>
                </a:solidFill>
                <a:latin typeface="Helvetica" panose="020B0604020202020204" pitchFamily="34" charset="0"/>
                <a:cs typeface="Helvetica" panose="020B0604020202020204" pitchFamily="34" charset="0"/>
              </a:rPr>
              <a:t> fala alemão.</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Naquele dia </a:t>
            </a:r>
            <a:r>
              <a:rPr lang="pt-BR" altLang="pt-BR" sz="1800" b="1" dirty="0">
                <a:solidFill>
                  <a:srgbClr val="000000"/>
                </a:solidFill>
                <a:latin typeface="Helvetica" panose="020B0604020202020204" pitchFamily="34" charset="0"/>
                <a:cs typeface="Helvetica" panose="020B0604020202020204" pitchFamily="34" charset="0"/>
              </a:rPr>
              <a:t>me</a:t>
            </a:r>
            <a:r>
              <a:rPr lang="pt-BR" altLang="pt-BR" sz="1800" dirty="0">
                <a:solidFill>
                  <a:srgbClr val="000000"/>
                </a:solidFill>
                <a:latin typeface="Helvetica" panose="020B0604020202020204" pitchFamily="34" charset="0"/>
                <a:cs typeface="Helvetica" panose="020B0604020202020204" pitchFamily="34" charset="0"/>
              </a:rPr>
              <a:t> falaram que a professora não veio.</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 Pronomes relativos:</a:t>
            </a:r>
          </a:p>
          <a:p>
            <a:pPr>
              <a:spcBef>
                <a:spcPct val="0"/>
              </a:spcBef>
              <a:buClrTx/>
              <a:buSzTx/>
              <a:buFontTx/>
              <a:buNone/>
              <a:defRPr/>
            </a:pPr>
            <a:r>
              <a:rPr lang="pt-BR" altLang="pt-BR" sz="1800" dirty="0">
                <a:solidFill>
                  <a:srgbClr val="000000"/>
                </a:solidFill>
                <a:latin typeface="Helvetica" panose="020B0604020202020204" pitchFamily="34" charset="0"/>
                <a:cs typeface="Helvetica" panose="020B0604020202020204" pitchFamily="34" charset="0"/>
              </a:rPr>
              <a:t>A aluna que </a:t>
            </a:r>
            <a:r>
              <a:rPr lang="pt-BR" altLang="pt-BR" sz="1800" b="1" dirty="0">
                <a:solidFill>
                  <a:srgbClr val="000000"/>
                </a:solidFill>
                <a:latin typeface="Helvetica" panose="020B0604020202020204" pitchFamily="34" charset="0"/>
                <a:cs typeface="Helvetica" panose="020B0604020202020204" pitchFamily="34" charset="0"/>
              </a:rPr>
              <a:t>me </a:t>
            </a:r>
            <a:r>
              <a:rPr lang="pt-BR" altLang="pt-BR" sz="1800" dirty="0">
                <a:solidFill>
                  <a:srgbClr val="000000"/>
                </a:solidFill>
                <a:latin typeface="Helvetica" panose="020B0604020202020204" pitchFamily="34" charset="0"/>
                <a:cs typeface="Helvetica" panose="020B0604020202020204" pitchFamily="34" charset="0"/>
              </a:rPr>
              <a:t>mostrou a tarefa não veio hoje.</a:t>
            </a: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latin typeface="Helvetica" panose="020B0604020202020204" pitchFamily="34" charset="0"/>
                <a:cs typeface="Helvetica" panose="020B0604020202020204" pitchFamily="34" charset="0"/>
              </a:rPr>
              <a:t>Não vou deixar de estudar os conteúdos que </a:t>
            </a:r>
            <a:r>
              <a:rPr lang="pt-BR" altLang="pt-BR" sz="1800" b="1" dirty="0">
                <a:solidFill>
                  <a:srgbClr val="000000"/>
                </a:solidFill>
                <a:latin typeface="Helvetica" panose="020B0604020202020204" pitchFamily="34" charset="0"/>
                <a:cs typeface="Helvetica" panose="020B0604020202020204" pitchFamily="34" charset="0"/>
              </a:rPr>
              <a:t>me </a:t>
            </a:r>
            <a:r>
              <a:rPr lang="pt-BR" altLang="pt-BR" sz="1800" dirty="0">
                <a:solidFill>
                  <a:srgbClr val="000000"/>
                </a:solidFill>
                <a:latin typeface="Helvetica" panose="020B0604020202020204" pitchFamily="34" charset="0"/>
                <a:cs typeface="Helvetica" panose="020B0604020202020204" pitchFamily="34" charset="0"/>
              </a:rPr>
              <a:t>falaram.</a:t>
            </a:r>
            <a:br>
              <a:rPr lang="pt-BR" altLang="pt-BR" sz="1800" dirty="0">
                <a:solidFill>
                  <a:srgbClr val="000000"/>
                </a:solidFill>
                <a:latin typeface="Helvetica" panose="020B0604020202020204" pitchFamily="34" charset="0"/>
                <a:cs typeface="Helvetica" panose="020B0604020202020204" pitchFamily="34" charset="0"/>
              </a:rPr>
            </a:br>
            <a:br>
              <a:rPr lang="pt-BR" altLang="pt-BR" sz="1800" dirty="0">
                <a:solidFill>
                  <a:srgbClr val="000000"/>
                </a:solidFill>
                <a:latin typeface="Helvetica" panose="020B0604020202020204" pitchFamily="34" charset="0"/>
                <a:cs typeface="Helvetica" panose="020B0604020202020204" pitchFamily="34" charset="0"/>
              </a:rPr>
            </a:br>
            <a:r>
              <a:rPr lang="pt-BR" altLang="pt-BR" sz="1800" dirty="0">
                <a:solidFill>
                  <a:srgbClr val="000000"/>
                </a:solidFill>
              </a:rPr>
              <a:t>.</a:t>
            </a:r>
          </a:p>
        </p:txBody>
      </p:sp>
    </p:spTree>
    <p:extLst>
      <p:ext uri="{BB962C8B-B14F-4D97-AF65-F5344CB8AC3E}">
        <p14:creationId xmlns:p14="http://schemas.microsoft.com/office/powerpoint/2010/main" val="2533456644"/>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6107</TotalTime>
  <Words>15243</Words>
  <Application>Microsoft Office PowerPoint</Application>
  <PresentationFormat>Apresentação na tela (4:3)</PresentationFormat>
  <Paragraphs>955</Paragraphs>
  <Slides>130</Slides>
  <Notes>125</Notes>
  <HiddenSlides>0</HiddenSlides>
  <MMClips>0</MMClips>
  <ScaleCrop>false</ScaleCrop>
  <HeadingPairs>
    <vt:vector size="6" baseType="variant">
      <vt:variant>
        <vt:lpstr>Fontes usadas</vt:lpstr>
      </vt:variant>
      <vt:variant>
        <vt:i4>13</vt:i4>
      </vt:variant>
      <vt:variant>
        <vt:lpstr>Tema</vt:lpstr>
      </vt:variant>
      <vt:variant>
        <vt:i4>1</vt:i4>
      </vt:variant>
      <vt:variant>
        <vt:lpstr>Títulos de slides</vt:lpstr>
      </vt:variant>
      <vt:variant>
        <vt:i4>130</vt:i4>
      </vt:variant>
    </vt:vector>
  </HeadingPairs>
  <TitlesOfParts>
    <vt:vector size="144" baseType="lpstr">
      <vt:lpstr>Arial</vt:lpstr>
      <vt:lpstr>Arial</vt:lpstr>
      <vt:lpstr>Arial Unicode MS</vt:lpstr>
      <vt:lpstr>Arial, Helvetica, sans-serif</vt:lpstr>
      <vt:lpstr>Arimo</vt:lpstr>
      <vt:lpstr>Calibri</vt:lpstr>
      <vt:lpstr>Calibri Light</vt:lpstr>
      <vt:lpstr>Helvetica</vt:lpstr>
      <vt:lpstr>Helvetica Neue</vt:lpstr>
      <vt:lpstr>inherit</vt:lpstr>
      <vt:lpstr>Lucida Grande</vt:lpstr>
      <vt:lpstr>Times New Roman</vt:lpstr>
      <vt:lpstr>Wingdings</vt:lpstr>
      <vt:lpstr>Retrospectiva</vt:lpstr>
      <vt:lpstr>Projeto desenvolvido para auxiliar a todos que desejam aprimorar suas aptidões na Língua Portuguesa, com auxílio à redação e preparação para provas.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Vírgula antes do ''e'' só em casos especiais  “Na saída do evento, Lula não falou com a imprensa, e partiu direto para Brasília, onde sanciona o projeto de partilha dos royalties do petróleo.”  Um dos “mandamentos” da pontuação é não empregar a vírgula antes da conjunção “e”. De modo geral, o “e”, por ser uma conjunção aditiva, não requer a pontuação de pausa, ao contrário do que ocorre com as conjunções adversativas (de oposição), como “mas”, “porém”, “contudo”, “todavia”, “entretanto” etc. Por esse motivo, escrevemos “Trabalha e estuda” (adição, sem vírgula) e “Trabalha, mas não progride” (oposição, com vírgula). </vt:lpstr>
      <vt:lpstr> Também separamos por vírgula os termos de uma enumeração, exceto o último deles, que vem anteposto pelo “e” . Assim: “Trouxeram  pastas, cadernos, fichários, canetas e borrachas”.   Há situações, entretanto, em que é possível usar a vírgula antes do “e”. Isso ocorre quando a conjunção aditiva coordena orações de sujeitos diferentes nas quais a leitura fluente pode ser prejudicada pela ausência da pontuação. É isso o que justifica a pontuação no seguinte tipo de construção sintática: “João toca piano, e Maria, violão”. A segunda vírgula dessa frase assinala a elipse da forma verbal (“toca”), a primeira evita a sequência.  Esse tipo de sequência, em alguns casos, pode produzir a ambiguidade sintática. É o que ocorre em uma frase como “Ele comprou as peras, e as maçãs foram compradas por ela”.   Sem a vírgula, a tendência é que o leitor leia  “ele comprou as peras e as maçãs” e depois tenha de reinterpretar a frase. Por esse motivo, emprega-se a vírgula antes do “e” nesse caso.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Sábia é uma palavra proparoxítona (antepenúltima), tendo a sílaba sá como sílaba tônica: sá-bi-a.   Sabia é uma palavra paroxítona (penúltima), tendo a sílaba bi como sílaba tônica: sa-bi-a.   Sabiá é uma palavra oxítona (última), tendo a sílaba á como sílaba tônica: sa-bi-á.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Coesão e Coerência  Fundamentais na construção textual. Para que um texto seja eficaz na transmissão da sua mensagem é essencial que faça sentido para o leitor e que também seja harmonioso, de forma a que a mensagem flua de forma segura, natural e agradável aos ouvidos.  Coesão A Coesão é a harmonia, resultado da disposição e da correta utilização das palavras que propiciam a ligação entre frases, períodos e parágrafos de um texto que, assim, colaboram para a sua organização.  Coerência A Coerência é a relação lógica das ideias de um texto que decorre da sua argumentação - resultado especialmente dos conhecimentos do transmissor da mensagem.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1 1</dc:creator>
  <cp:lastModifiedBy>ERICK SANTOS ROCHA</cp:lastModifiedBy>
  <cp:revision>219</cp:revision>
  <dcterms:created xsi:type="dcterms:W3CDTF">2017-01-10T17:23:52Z</dcterms:created>
  <dcterms:modified xsi:type="dcterms:W3CDTF">2021-07-07T06:03:10Z</dcterms:modified>
</cp:coreProperties>
</file>