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2F9F315-E6EA-4B4E-AF5E-179CC3C0B00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p:nvPr>
        </p:nvSpPr>
        <p:spPr>
          <a:xfrm>
            <a:off x="837720" y="1656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9" name="PlaceHolder 3"/>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AE1C3996-8FD4-4461-AA83-448F2E9F67D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1"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2"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3"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4" name="PlaceHolder 5"/>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1"/>
          </p:nvPr>
        </p:nvSpPr>
        <p:spPr/>
        <p:txBody>
          <a:bodyPr/>
          <a:p>
            <a:fld id="{C6BD0C0C-29B1-451C-843D-F7053C33777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6" name="PlaceHolder 2"/>
          <p:cNvSpPr>
            <a:spLocks noGrp="1"/>
          </p:cNvSpPr>
          <p:nvPr>
            <p:ph/>
          </p:nvPr>
        </p:nvSpPr>
        <p:spPr>
          <a:xfrm>
            <a:off x="83772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7" name="PlaceHolder 3"/>
          <p:cNvSpPr>
            <a:spLocks noGrp="1"/>
          </p:cNvSpPr>
          <p:nvPr>
            <p:ph/>
          </p:nvPr>
        </p:nvSpPr>
        <p:spPr>
          <a:xfrm>
            <a:off x="194976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8" name="PlaceHolder 4"/>
          <p:cNvSpPr>
            <a:spLocks noGrp="1"/>
          </p:cNvSpPr>
          <p:nvPr>
            <p:ph/>
          </p:nvPr>
        </p:nvSpPr>
        <p:spPr>
          <a:xfrm>
            <a:off x="306180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9" name="PlaceHolder 5"/>
          <p:cNvSpPr>
            <a:spLocks noGrp="1"/>
          </p:cNvSpPr>
          <p:nvPr>
            <p:ph/>
          </p:nvPr>
        </p:nvSpPr>
        <p:spPr>
          <a:xfrm>
            <a:off x="83772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0" name="PlaceHolder 6"/>
          <p:cNvSpPr>
            <a:spLocks noGrp="1"/>
          </p:cNvSpPr>
          <p:nvPr>
            <p:ph/>
          </p:nvPr>
        </p:nvSpPr>
        <p:spPr>
          <a:xfrm>
            <a:off x="194976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1" name="PlaceHolder 7"/>
          <p:cNvSpPr>
            <a:spLocks noGrp="1"/>
          </p:cNvSpPr>
          <p:nvPr>
            <p:ph/>
          </p:nvPr>
        </p:nvSpPr>
        <p:spPr>
          <a:xfrm>
            <a:off x="306180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1"/>
          </p:nvPr>
        </p:nvSpPr>
        <p:spPr/>
        <p:txBody>
          <a:bodyPr/>
          <a:p>
            <a:fld id="{F8DDDA42-283E-4461-B8F9-769A0BA54A3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B780B9A-4907-4F0C-8071-1DC7E2DA7CA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7" name="PlaceHolder 2"/>
          <p:cNvSpPr>
            <a:spLocks noGrp="1"/>
          </p:cNvSpPr>
          <p:nvPr>
            <p:ph type="subTitle"/>
          </p:nvPr>
        </p:nvSpPr>
        <p:spPr>
          <a:xfrm>
            <a:off x="837720" y="1656720"/>
            <a:ext cx="3288600" cy="29116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2"/>
          </p:nvPr>
        </p:nvSpPr>
        <p:spPr/>
        <p:txBody>
          <a:bodyPr/>
          <a:p>
            <a:fld id="{B118CB8A-79C4-4EB7-9B85-0DC47814604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9" name="PlaceHolder 2"/>
          <p:cNvSpPr>
            <a:spLocks noGrp="1"/>
          </p:cNvSpPr>
          <p:nvPr>
            <p:ph/>
          </p:nvPr>
        </p:nvSpPr>
        <p:spPr>
          <a:xfrm>
            <a:off x="837720" y="1656720"/>
            <a:ext cx="328860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2"/>
          </p:nvPr>
        </p:nvSpPr>
        <p:spPr/>
        <p:txBody>
          <a:bodyPr/>
          <a:p>
            <a:fld id="{7D5B37AF-0890-4785-88BA-4E2F9365440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51"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2"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0846E86E-77EA-4F41-9A8A-9D981A27767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2"/>
          </p:nvPr>
        </p:nvSpPr>
        <p:spPr/>
        <p:txBody>
          <a:bodyPr/>
          <a:p>
            <a:fld id="{C50E8907-AC31-4931-A8E9-17908ACEC65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2"/>
          </p:nvPr>
        </p:nvSpPr>
        <p:spPr/>
        <p:txBody>
          <a:bodyPr/>
          <a:p>
            <a:fld id="{3E88652D-1E36-42BE-B83F-DFDA9606DCC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56"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7"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8"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1F51DEDC-EE5A-4160-9224-3085905C146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7" name="PlaceHolder 2"/>
          <p:cNvSpPr>
            <a:spLocks noGrp="1"/>
          </p:cNvSpPr>
          <p:nvPr>
            <p:ph type="subTitle"/>
          </p:nvPr>
        </p:nvSpPr>
        <p:spPr>
          <a:xfrm>
            <a:off x="837720" y="1656720"/>
            <a:ext cx="3288600" cy="29116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1"/>
          </p:nvPr>
        </p:nvSpPr>
        <p:spPr/>
        <p:txBody>
          <a:bodyPr/>
          <a:p>
            <a:fld id="{DD999634-0D77-40D0-96EF-61FA92C162E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0"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1"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2" name="PlaceHolder 4"/>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0F8B764A-11E7-48A5-8DAB-1DC0B139DF2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4"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5"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6" name="PlaceHolder 4"/>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172B6869-6484-4795-A21B-4E6AC78B3A0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8" name="PlaceHolder 2"/>
          <p:cNvSpPr>
            <a:spLocks noGrp="1"/>
          </p:cNvSpPr>
          <p:nvPr>
            <p:ph/>
          </p:nvPr>
        </p:nvSpPr>
        <p:spPr>
          <a:xfrm>
            <a:off x="837720" y="1656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9" name="PlaceHolder 3"/>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9F3B8328-B6CE-462F-919D-8C78D0067699}"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71"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2"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3"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4" name="PlaceHolder 5"/>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2"/>
          </p:nvPr>
        </p:nvSpPr>
        <p:spPr/>
        <p:txBody>
          <a:bodyPr/>
          <a:p>
            <a:fld id="{7AEC3C36-A4D3-484A-88FD-8589636DBC6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76" name="PlaceHolder 2"/>
          <p:cNvSpPr>
            <a:spLocks noGrp="1"/>
          </p:cNvSpPr>
          <p:nvPr>
            <p:ph/>
          </p:nvPr>
        </p:nvSpPr>
        <p:spPr>
          <a:xfrm>
            <a:off x="83772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7" name="PlaceHolder 3"/>
          <p:cNvSpPr>
            <a:spLocks noGrp="1"/>
          </p:cNvSpPr>
          <p:nvPr>
            <p:ph/>
          </p:nvPr>
        </p:nvSpPr>
        <p:spPr>
          <a:xfrm>
            <a:off x="194976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8" name="PlaceHolder 4"/>
          <p:cNvSpPr>
            <a:spLocks noGrp="1"/>
          </p:cNvSpPr>
          <p:nvPr>
            <p:ph/>
          </p:nvPr>
        </p:nvSpPr>
        <p:spPr>
          <a:xfrm>
            <a:off x="306180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9" name="PlaceHolder 5"/>
          <p:cNvSpPr>
            <a:spLocks noGrp="1"/>
          </p:cNvSpPr>
          <p:nvPr>
            <p:ph/>
          </p:nvPr>
        </p:nvSpPr>
        <p:spPr>
          <a:xfrm>
            <a:off x="83772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80" name="PlaceHolder 6"/>
          <p:cNvSpPr>
            <a:spLocks noGrp="1"/>
          </p:cNvSpPr>
          <p:nvPr>
            <p:ph/>
          </p:nvPr>
        </p:nvSpPr>
        <p:spPr>
          <a:xfrm>
            <a:off x="194976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81" name="PlaceHolder 7"/>
          <p:cNvSpPr>
            <a:spLocks noGrp="1"/>
          </p:cNvSpPr>
          <p:nvPr>
            <p:ph/>
          </p:nvPr>
        </p:nvSpPr>
        <p:spPr>
          <a:xfrm>
            <a:off x="306180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2"/>
          </p:nvPr>
        </p:nvSpPr>
        <p:spPr/>
        <p:txBody>
          <a:bodyPr/>
          <a:p>
            <a:fld id="{ADEB6981-FCC5-4D53-A52C-CEAAA4ADDEDD}"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2729210-9742-47DD-9732-0A37D171D9B8}"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8" name="PlaceHolder 2"/>
          <p:cNvSpPr>
            <a:spLocks noGrp="1"/>
          </p:cNvSpPr>
          <p:nvPr>
            <p:ph type="subTitle"/>
          </p:nvPr>
        </p:nvSpPr>
        <p:spPr>
          <a:xfrm>
            <a:off x="837720" y="1656720"/>
            <a:ext cx="3288600" cy="29116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3"/>
          </p:nvPr>
        </p:nvSpPr>
        <p:spPr/>
        <p:txBody>
          <a:bodyPr/>
          <a:p>
            <a:fld id="{F0391B53-62F3-43F5-9106-B583056438ED}"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0" name="PlaceHolder 2"/>
          <p:cNvSpPr>
            <a:spLocks noGrp="1"/>
          </p:cNvSpPr>
          <p:nvPr>
            <p:ph/>
          </p:nvPr>
        </p:nvSpPr>
        <p:spPr>
          <a:xfrm>
            <a:off x="837720" y="1656720"/>
            <a:ext cx="328860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3"/>
          </p:nvPr>
        </p:nvSpPr>
        <p:spPr/>
        <p:txBody>
          <a:bodyPr/>
          <a:p>
            <a:fld id="{E105DF3E-F55D-4C76-97A1-8B8B5F5C2828}"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2"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3"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3"/>
          </p:nvPr>
        </p:nvSpPr>
        <p:spPr/>
        <p:txBody>
          <a:bodyPr/>
          <a:p>
            <a:fld id="{133F7631-C937-41C1-B1A0-71DD006A5C0C}"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3"/>
          </p:nvPr>
        </p:nvSpPr>
        <p:spPr/>
        <p:txBody>
          <a:bodyPr/>
          <a:p>
            <a:fld id="{2D3F38C0-C412-44EE-9827-A12DA9FD75E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 name="PlaceHolder 2"/>
          <p:cNvSpPr>
            <a:spLocks noGrp="1"/>
          </p:cNvSpPr>
          <p:nvPr>
            <p:ph/>
          </p:nvPr>
        </p:nvSpPr>
        <p:spPr>
          <a:xfrm>
            <a:off x="837720" y="1656720"/>
            <a:ext cx="328860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1"/>
          </p:nvPr>
        </p:nvSpPr>
        <p:spPr/>
        <p:txBody>
          <a:bodyPr/>
          <a:p>
            <a:fld id="{2845CCE6-A9BD-4FA7-BA76-ED2C13A4DEAB}"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3"/>
          </p:nvPr>
        </p:nvSpPr>
        <p:spPr/>
        <p:txBody>
          <a:bodyPr/>
          <a:p>
            <a:fld id="{697A300A-05C6-4846-A52B-F631A74B8517}"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7"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8"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9"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B98744AE-1AE8-4779-8A3F-266EF15CC63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01"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2"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3" name="PlaceHolder 4"/>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87EB2088-8556-47BF-BF27-D5B484E2E1F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05"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6"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7" name="PlaceHolder 4"/>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3C7CAB85-E48C-4EFE-AA43-71F8D86AD40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09" name="PlaceHolder 2"/>
          <p:cNvSpPr>
            <a:spLocks noGrp="1"/>
          </p:cNvSpPr>
          <p:nvPr>
            <p:ph/>
          </p:nvPr>
        </p:nvSpPr>
        <p:spPr>
          <a:xfrm>
            <a:off x="837720" y="1656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0" name="PlaceHolder 3"/>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3"/>
          </p:nvPr>
        </p:nvSpPr>
        <p:spPr/>
        <p:txBody>
          <a:bodyPr/>
          <a:p>
            <a:fld id="{379A870B-6D27-4D1F-97A8-4D7CAEAA36C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12"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3"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4"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5" name="PlaceHolder 5"/>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3"/>
          </p:nvPr>
        </p:nvSpPr>
        <p:spPr/>
        <p:txBody>
          <a:bodyPr/>
          <a:p>
            <a:fld id="{3530A627-66AE-4674-BA3D-EC8B9FB78CF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17" name="PlaceHolder 2"/>
          <p:cNvSpPr>
            <a:spLocks noGrp="1"/>
          </p:cNvSpPr>
          <p:nvPr>
            <p:ph/>
          </p:nvPr>
        </p:nvSpPr>
        <p:spPr>
          <a:xfrm>
            <a:off x="83772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8" name="PlaceHolder 3"/>
          <p:cNvSpPr>
            <a:spLocks noGrp="1"/>
          </p:cNvSpPr>
          <p:nvPr>
            <p:ph/>
          </p:nvPr>
        </p:nvSpPr>
        <p:spPr>
          <a:xfrm>
            <a:off x="194976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9" name="PlaceHolder 4"/>
          <p:cNvSpPr>
            <a:spLocks noGrp="1"/>
          </p:cNvSpPr>
          <p:nvPr>
            <p:ph/>
          </p:nvPr>
        </p:nvSpPr>
        <p:spPr>
          <a:xfrm>
            <a:off x="3061800" y="1656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20" name="PlaceHolder 5"/>
          <p:cNvSpPr>
            <a:spLocks noGrp="1"/>
          </p:cNvSpPr>
          <p:nvPr>
            <p:ph/>
          </p:nvPr>
        </p:nvSpPr>
        <p:spPr>
          <a:xfrm>
            <a:off x="83772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21" name="PlaceHolder 6"/>
          <p:cNvSpPr>
            <a:spLocks noGrp="1"/>
          </p:cNvSpPr>
          <p:nvPr>
            <p:ph/>
          </p:nvPr>
        </p:nvSpPr>
        <p:spPr>
          <a:xfrm>
            <a:off x="194976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22" name="PlaceHolder 7"/>
          <p:cNvSpPr>
            <a:spLocks noGrp="1"/>
          </p:cNvSpPr>
          <p:nvPr>
            <p:ph/>
          </p:nvPr>
        </p:nvSpPr>
        <p:spPr>
          <a:xfrm>
            <a:off x="3061800" y="3177720"/>
            <a:ext cx="105876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3"/>
          </p:nvPr>
        </p:nvSpPr>
        <p:spPr/>
        <p:txBody>
          <a:bodyPr/>
          <a:p>
            <a:fld id="{50DD33B6-4F8E-426D-9C1D-AE725B90819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1"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2"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867A3651-CBF1-408A-89C1-AF58966B31D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1"/>
          </p:nvPr>
        </p:nvSpPr>
        <p:spPr/>
        <p:txBody>
          <a:bodyPr/>
          <a:p>
            <a:fld id="{73894259-3022-4A7A-84BD-77BA75D76B1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1"/>
          </p:nvPr>
        </p:nvSpPr>
        <p:spPr/>
        <p:txBody>
          <a:bodyPr/>
          <a:p>
            <a:fld id="{C177AB2A-6CC4-4648-B3C5-1A45D37A487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6"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7" name="PlaceHolder 3"/>
          <p:cNvSpPr>
            <a:spLocks noGrp="1"/>
          </p:cNvSpPr>
          <p:nvPr>
            <p:ph/>
          </p:nvPr>
        </p:nvSpPr>
        <p:spPr>
          <a:xfrm>
            <a:off x="252288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8" name="PlaceHolder 4"/>
          <p:cNvSpPr>
            <a:spLocks noGrp="1"/>
          </p:cNvSpPr>
          <p:nvPr>
            <p:ph/>
          </p:nvPr>
        </p:nvSpPr>
        <p:spPr>
          <a:xfrm>
            <a:off x="83772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DC42BBDF-C2CF-4C0B-B69D-26BD6861CA1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0" name="PlaceHolder 2"/>
          <p:cNvSpPr>
            <a:spLocks noGrp="1"/>
          </p:cNvSpPr>
          <p:nvPr>
            <p:ph/>
          </p:nvPr>
        </p:nvSpPr>
        <p:spPr>
          <a:xfrm>
            <a:off x="837720" y="1656720"/>
            <a:ext cx="1604520" cy="29116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1"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2" name="PlaceHolder 4"/>
          <p:cNvSpPr>
            <a:spLocks noGrp="1"/>
          </p:cNvSpPr>
          <p:nvPr>
            <p:ph/>
          </p:nvPr>
        </p:nvSpPr>
        <p:spPr>
          <a:xfrm>
            <a:off x="2522880" y="3177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7475CE88-26EE-495B-9A8D-28F27EAFCD4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4" name="PlaceHolder 2"/>
          <p:cNvSpPr>
            <a:spLocks noGrp="1"/>
          </p:cNvSpPr>
          <p:nvPr>
            <p:ph/>
          </p:nvPr>
        </p:nvSpPr>
        <p:spPr>
          <a:xfrm>
            <a:off x="83772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5" name="PlaceHolder 3"/>
          <p:cNvSpPr>
            <a:spLocks noGrp="1"/>
          </p:cNvSpPr>
          <p:nvPr>
            <p:ph/>
          </p:nvPr>
        </p:nvSpPr>
        <p:spPr>
          <a:xfrm>
            <a:off x="2522880" y="1656720"/>
            <a:ext cx="160452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6" name="PlaceHolder 4"/>
          <p:cNvSpPr>
            <a:spLocks noGrp="1"/>
          </p:cNvSpPr>
          <p:nvPr>
            <p:ph/>
          </p:nvPr>
        </p:nvSpPr>
        <p:spPr>
          <a:xfrm>
            <a:off x="837720" y="3177720"/>
            <a:ext cx="3288600" cy="13885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BB67338B-6827-4A18-B2F5-72301FB1B14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1201680"/>
            <a:ext cx="8520120" cy="2052360"/>
          </a:xfrm>
          <a:prstGeom prst="rect">
            <a:avLst/>
          </a:prstGeom>
          <a:noFill/>
          <a:ln w="0">
            <a:noFill/>
          </a:ln>
        </p:spPr>
        <p:txBody>
          <a:bodyPr tIns="91440" bIns="91440" anchor="b">
            <a:noAutofit/>
          </a:bodyPr>
          <a:p>
            <a:r>
              <a:rPr b="0" lang="en-GB" sz="4200" spc="-1" strike="noStrike">
                <a:solidFill>
                  <a:srgbClr val="000000"/>
                </a:solidFill>
                <a:latin typeface="Arial"/>
              </a:rPr>
              <a:t>Click to edit the title text format</a:t>
            </a:r>
            <a:endParaRPr b="0" lang="en-GB" sz="4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595959"/>
                </a:solidFill>
                <a:latin typeface="Arial"/>
                <a:ea typeface="Arial"/>
              </a:defRPr>
            </a:lvl1pPr>
          </a:lstStyle>
          <a:p>
            <a:pPr algn="r">
              <a:lnSpc>
                <a:spcPct val="100000"/>
              </a:lnSpc>
              <a:buNone/>
              <a:tabLst>
                <a:tab algn="l" pos="0"/>
              </a:tabLst>
            </a:pPr>
            <a:fld id="{108F430F-275F-4C6C-97F1-03C0FA2C547B}" type="slidenum">
              <a:rPr b="0" lang="it" sz="1000" spc="-1" strike="noStrike">
                <a:solidFill>
                  <a:srgbClr val="595959"/>
                </a:solidFill>
                <a:latin typeface="Arial"/>
                <a:ea typeface="Arial"/>
              </a:rPr>
              <a:t>&lt;number&gt;</a:t>
            </a:fld>
            <a:endParaRPr b="0" lang="en-GB" sz="1000" spc="-1" strike="noStrike">
              <a:latin typeface="Times New Roman"/>
            </a:endParaRPr>
          </a:p>
        </p:txBody>
      </p:sp>
      <p:sp>
        <p:nvSpPr>
          <p:cNvPr id="2" name="Google Shape;23;p4"/>
          <p:cNvSpPr/>
          <p:nvPr/>
        </p:nvSpPr>
        <p:spPr>
          <a:xfrm>
            <a:off x="726840" y="257760"/>
            <a:ext cx="695520" cy="486360"/>
          </a:xfrm>
          <a:prstGeom prst="rect">
            <a:avLst/>
          </a:prstGeom>
          <a:noFill/>
          <a:ln w="0">
            <a:noFill/>
          </a:ln>
        </p:spPr>
        <p:style>
          <a:lnRef idx="0"/>
          <a:fillRef idx="0"/>
          <a:effectRef idx="0"/>
          <a:fontRef idx="minor"/>
        </p:style>
      </p:sp>
      <p:pic>
        <p:nvPicPr>
          <p:cNvPr id="3" name="Google Shape;24;p4" descr=""/>
          <p:cNvPicPr/>
          <p:nvPr/>
        </p:nvPicPr>
        <p:blipFill>
          <a:blip r:embed="rId2"/>
          <a:stretch/>
        </p:blipFill>
        <p:spPr>
          <a:xfrm>
            <a:off x="3616920" y="295920"/>
            <a:ext cx="1909440" cy="1040400"/>
          </a:xfrm>
          <a:prstGeom prst="rect">
            <a:avLst/>
          </a:prstGeom>
          <a:ln w="0">
            <a:noFill/>
          </a:ln>
        </p:spPr>
      </p:pic>
      <p:sp>
        <p:nvSpPr>
          <p:cNvPr id="4" name="Google Shape;25;p4"/>
          <p:cNvSpPr/>
          <p:nvPr/>
        </p:nvSpPr>
        <p:spPr>
          <a:xfrm>
            <a:off x="311760" y="4670280"/>
            <a:ext cx="8520120" cy="260640"/>
          </a:xfrm>
          <a:prstGeom prst="rect">
            <a:avLst/>
          </a:prstGeom>
          <a:noFill/>
          <a:ln w="0">
            <a:noFill/>
          </a:ln>
        </p:spPr>
        <p:style>
          <a:lnRef idx="0"/>
          <a:fillRef idx="0"/>
          <a:effectRef idx="0"/>
          <a:fontRef idx="minor"/>
        </p:style>
        <p:txBody>
          <a:bodyPr tIns="182880" bIns="182880" anchor="t">
            <a:noAutofit/>
          </a:bodyPr>
          <a:p>
            <a:pPr algn="ctr">
              <a:lnSpc>
                <a:spcPct val="100000"/>
              </a:lnSpc>
              <a:buNone/>
              <a:tabLst>
                <a:tab algn="l" pos="0"/>
              </a:tabLst>
            </a:pPr>
            <a:r>
              <a:rPr b="0" lang="it" sz="1200" spc="-1" strike="noStrike">
                <a:solidFill>
                  <a:srgbClr val="000000"/>
                </a:solidFill>
                <a:latin typeface="Lekton"/>
                <a:ea typeface="Lekton"/>
              </a:rPr>
              <a:t>dataninja.it</a:t>
            </a:r>
            <a:endParaRPr b="0" lang="en-GB" sz="1200" spc="-1" strike="noStrike">
              <a:latin typeface="Arial"/>
            </a:endParaRPr>
          </a:p>
        </p:txBody>
      </p:sp>
      <p:sp>
        <p:nvSpPr>
          <p:cNvPr id="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a:t>
            </a:r>
            <a:r>
              <a:rPr b="0" lang="en-GB" sz="1400" spc="-1" strike="noStrike">
                <a:solidFill>
                  <a:srgbClr val="000000"/>
                </a:solidFill>
                <a:latin typeface="Arial"/>
              </a:rPr>
              <a:t>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a:t>
            </a:r>
            <a:r>
              <a:rPr b="0" lang="en-GB" sz="2000" spc="-1" strike="noStrike">
                <a:solidFill>
                  <a:srgbClr val="000000"/>
                </a:solidFill>
                <a:latin typeface="Arial"/>
              </a:rPr>
              <a:t>Outline </a:t>
            </a:r>
            <a:r>
              <a:rPr b="0" lang="en-GB" sz="2000" spc="-1" strike="noStrike">
                <a:solidFill>
                  <a:srgbClr val="000000"/>
                </a:solidFill>
                <a:latin typeface="Arial"/>
              </a:rPr>
              <a:t>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a:t>
            </a:r>
            <a:r>
              <a:rPr b="0" lang="en-GB" sz="2000" spc="-1" strike="noStrike">
                <a:solidFill>
                  <a:srgbClr val="000000"/>
                </a:solidFill>
                <a:latin typeface="Arial"/>
              </a:rPr>
              <a:t>Outlin</a:t>
            </a:r>
            <a:r>
              <a:rPr b="0" lang="en-GB" sz="2000" spc="-1" strike="noStrike">
                <a:solidFill>
                  <a:srgbClr val="000000"/>
                </a:solidFill>
                <a:latin typeface="Arial"/>
              </a:rPr>
              <a:t>e </a:t>
            </a:r>
            <a:r>
              <a:rPr b="0" lang="en-GB" sz="2000" spc="-1" strike="noStrike">
                <a:solidFill>
                  <a:srgbClr val="000000"/>
                </a:solidFill>
                <a:latin typeface="Arial"/>
              </a:rPr>
              <a:t>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nt</a:t>
            </a:r>
            <a:r>
              <a:rPr b="0" lang="en-GB" sz="2000" spc="-1" strike="noStrike">
                <a:solidFill>
                  <a:srgbClr val="000000"/>
                </a:solidFill>
                <a:latin typeface="Arial"/>
              </a:rPr>
              <a:t>h </a:t>
            </a:r>
            <a:r>
              <a:rPr b="0" lang="en-GB" sz="2000" spc="-1" strike="noStrike">
                <a:solidFill>
                  <a:srgbClr val="000000"/>
                </a:solidFill>
                <a:latin typeface="Arial"/>
              </a:rPr>
              <a:t>O</a:t>
            </a:r>
            <a:r>
              <a:rPr b="0" lang="en-GB" sz="2000" spc="-1" strike="noStrike">
                <a:solidFill>
                  <a:srgbClr val="000000"/>
                </a:solidFill>
                <a:latin typeface="Arial"/>
              </a:rPr>
              <a:t>ut</a:t>
            </a:r>
            <a:r>
              <a:rPr b="0" lang="en-GB" sz="2000" spc="-1" strike="noStrike">
                <a:solidFill>
                  <a:srgbClr val="000000"/>
                </a:solidFill>
                <a:latin typeface="Arial"/>
              </a:rPr>
              <a:t>lin</a:t>
            </a:r>
            <a:r>
              <a:rPr b="0" lang="en-GB" sz="2000" spc="-1" strike="noStrike">
                <a:solidFill>
                  <a:srgbClr val="000000"/>
                </a:solidFill>
                <a:latin typeface="Arial"/>
              </a:rPr>
              <a:t>e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595959"/>
                </a:solidFill>
                <a:latin typeface="Arial"/>
                <a:ea typeface="Arial"/>
              </a:defRPr>
            </a:lvl1pPr>
          </a:lstStyle>
          <a:p>
            <a:pPr algn="r">
              <a:lnSpc>
                <a:spcPct val="100000"/>
              </a:lnSpc>
              <a:buNone/>
              <a:tabLst>
                <a:tab algn="l" pos="0"/>
              </a:tabLst>
            </a:pPr>
            <a:fld id="{F9314E1F-0EF4-4509-9A3E-EA62E7D9538A}" type="slidenum">
              <a:rPr b="0" lang="it" sz="1000" spc="-1" strike="noStrike">
                <a:solidFill>
                  <a:srgbClr val="595959"/>
                </a:solidFill>
                <a:latin typeface="Arial"/>
                <a:ea typeface="Arial"/>
              </a:rPr>
              <a:t>&lt;number&gt;</a:t>
            </a:fld>
            <a:endParaRPr b="0" lang="en-GB" sz="1000" spc="-1" strike="noStrike">
              <a:latin typeface="Times New Roman"/>
            </a:endParaRPr>
          </a:p>
        </p:txBody>
      </p:sp>
      <p:pic>
        <p:nvPicPr>
          <p:cNvPr id="43" name="Google Shape;48;p9" descr=""/>
          <p:cNvPicPr/>
          <p:nvPr/>
        </p:nvPicPr>
        <p:blipFill>
          <a:blip r:embed="rId2"/>
          <a:stretch/>
        </p:blipFill>
        <p:spPr>
          <a:xfrm>
            <a:off x="311760" y="295920"/>
            <a:ext cx="525600" cy="561960"/>
          </a:xfrm>
          <a:prstGeom prst="rect">
            <a:avLst/>
          </a:prstGeom>
          <a:ln w="0">
            <a:noFill/>
          </a:ln>
        </p:spPr>
      </p:pic>
      <p:sp>
        <p:nvSpPr>
          <p:cNvPr id="4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4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Google Shape;37;p7"/>
          <p:cNvSpPr/>
          <p:nvPr/>
        </p:nvSpPr>
        <p:spPr>
          <a:xfrm>
            <a:off x="4439160" y="0"/>
            <a:ext cx="4704480" cy="5143320"/>
          </a:xfrm>
          <a:prstGeom prst="rect">
            <a:avLst/>
          </a:prstGeom>
          <a:solidFill>
            <a:srgbClr val="eeeeee"/>
          </a:solidFill>
          <a:ln w="0">
            <a:noFill/>
          </a:ln>
        </p:spPr>
        <p:style>
          <a:lnRef idx="0"/>
          <a:fillRef idx="0"/>
          <a:effectRef idx="0"/>
          <a:fontRef idx="minor"/>
        </p:style>
      </p:sp>
      <p:sp>
        <p:nvSpPr>
          <p:cNvPr id="83" name="PlaceHolder 1"/>
          <p:cNvSpPr>
            <a:spLocks noGrp="1"/>
          </p:cNvSpPr>
          <p:nvPr>
            <p:ph type="body"/>
          </p:nvPr>
        </p:nvSpPr>
        <p:spPr>
          <a:xfrm>
            <a:off x="837720" y="1656720"/>
            <a:ext cx="3288600" cy="291168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4"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595959"/>
                </a:solidFill>
                <a:latin typeface="Arial"/>
                <a:ea typeface="Arial"/>
              </a:defRPr>
            </a:lvl1pPr>
          </a:lstStyle>
          <a:p>
            <a:pPr algn="r">
              <a:lnSpc>
                <a:spcPct val="100000"/>
              </a:lnSpc>
              <a:buNone/>
              <a:tabLst>
                <a:tab algn="l" pos="0"/>
              </a:tabLst>
            </a:pPr>
            <a:fld id="{3B5826E5-070B-46C9-89E3-17783FCB288A}" type="slidenum">
              <a:rPr b="0" lang="it" sz="1000" spc="-1" strike="noStrike">
                <a:solidFill>
                  <a:srgbClr val="595959"/>
                </a:solidFill>
                <a:latin typeface="Arial"/>
                <a:ea typeface="Arial"/>
              </a:rPr>
              <a:t>&lt;number&gt;</a:t>
            </a:fld>
            <a:endParaRPr b="0" lang="en-GB" sz="1000" spc="-1" strike="noStrike">
              <a:latin typeface="Times New Roman"/>
            </a:endParaRPr>
          </a:p>
        </p:txBody>
      </p:sp>
      <p:pic>
        <p:nvPicPr>
          <p:cNvPr id="85" name="Google Shape;40;p7" descr=""/>
          <p:cNvPicPr/>
          <p:nvPr/>
        </p:nvPicPr>
        <p:blipFill>
          <a:blip r:embed="rId2"/>
          <a:stretch/>
        </p:blipFill>
        <p:spPr>
          <a:xfrm>
            <a:off x="311760" y="295920"/>
            <a:ext cx="525600" cy="561960"/>
          </a:xfrm>
          <a:prstGeom prst="rect">
            <a:avLst/>
          </a:prstGeom>
          <a:ln w="0">
            <a:noFill/>
          </a:ln>
        </p:spPr>
      </p:pic>
      <p:sp>
        <p:nvSpPr>
          <p:cNvPr id="86"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dati.istat.it/viewhtml.aspx?il=blank&amp;vh=0000&amp;vf=0&amp;vcq=1100&amp;graph=0&amp;view-metadata=1&amp;lang=it&amp;QueryId=16738" TargetMode="External"/><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132;p25"/>
          <p:cNvSpPr/>
          <p:nvPr/>
        </p:nvSpPr>
        <p:spPr>
          <a:xfrm>
            <a:off x="1276920" y="700560"/>
            <a:ext cx="2128320" cy="1454040"/>
          </a:xfrm>
          <a:prstGeom prst="rect">
            <a:avLst/>
          </a:prstGeom>
          <a:noFill/>
          <a:ln w="0">
            <a:noFill/>
          </a:ln>
        </p:spPr>
        <p:style>
          <a:lnRef idx="0"/>
          <a:fillRef idx="0"/>
          <a:effectRef idx="0"/>
          <a:fontRef idx="minor"/>
        </p:style>
      </p:sp>
      <p:sp>
        <p:nvSpPr>
          <p:cNvPr id="124" name="PlaceHolder 1"/>
          <p:cNvSpPr>
            <a:spLocks noGrp="1"/>
          </p:cNvSpPr>
          <p:nvPr>
            <p:ph type="title"/>
          </p:nvPr>
        </p:nvSpPr>
        <p:spPr>
          <a:xfrm>
            <a:off x="0" y="1731960"/>
            <a:ext cx="9143640" cy="816120"/>
          </a:xfrm>
          <a:prstGeom prst="rect">
            <a:avLst/>
          </a:prstGeom>
          <a:noFill/>
          <a:ln w="0">
            <a:noFill/>
          </a:ln>
        </p:spPr>
        <p:txBody>
          <a:bodyPr tIns="91440" bIns="91440" anchor="b">
            <a:noAutofit/>
          </a:bodyPr>
          <a:p>
            <a:pPr algn="ctr">
              <a:lnSpc>
                <a:spcPct val="100000"/>
              </a:lnSpc>
              <a:buNone/>
              <a:tabLst>
                <a:tab algn="l" pos="0"/>
              </a:tabLst>
            </a:pPr>
            <a:r>
              <a:rPr b="1" lang="it" sz="4200" spc="-1" strike="noStrike">
                <a:solidFill>
                  <a:srgbClr val="000000"/>
                </a:solidFill>
                <a:latin typeface="Lekton"/>
                <a:ea typeface="Lekton"/>
              </a:rPr>
              <a:t>Data Journalism</a:t>
            </a:r>
            <a:endParaRPr b="0" lang="en-GB" sz="4200" spc="-1" strike="noStrike">
              <a:solidFill>
                <a:srgbClr val="000000"/>
              </a:solidFill>
              <a:latin typeface="Arial"/>
            </a:endParaRPr>
          </a:p>
        </p:txBody>
      </p:sp>
      <p:sp>
        <p:nvSpPr>
          <p:cNvPr id="125" name="PlaceHolder 2"/>
          <p:cNvSpPr>
            <a:spLocks noGrp="1"/>
          </p:cNvSpPr>
          <p:nvPr>
            <p:ph type="subTitle"/>
          </p:nvPr>
        </p:nvSpPr>
        <p:spPr>
          <a:xfrm>
            <a:off x="0" y="2548440"/>
            <a:ext cx="9143640" cy="507600"/>
          </a:xfrm>
          <a:prstGeom prst="rect">
            <a:avLst/>
          </a:prstGeom>
          <a:noFill/>
          <a:ln w="0">
            <a:noFill/>
          </a:ln>
        </p:spPr>
        <p:txBody>
          <a:bodyPr tIns="91440" bIns="91440" anchor="t">
            <a:noAutofit/>
          </a:bodyPr>
          <a:p>
            <a:pPr algn="ctr">
              <a:lnSpc>
                <a:spcPct val="115000"/>
              </a:lnSpc>
              <a:spcAft>
                <a:spcPts val="1599"/>
              </a:spcAft>
              <a:buNone/>
              <a:tabLst>
                <a:tab algn="l" pos="0"/>
              </a:tabLst>
            </a:pPr>
            <a:r>
              <a:rPr b="1" lang="it" sz="1800" spc="-1" strike="noStrike">
                <a:solidFill>
                  <a:srgbClr val="d66b55"/>
                </a:solidFill>
                <a:latin typeface="Titillium Web"/>
                <a:ea typeface="Titillium Web"/>
              </a:rPr>
              <a:t>Studio sull’obesità delle regioni italiane</a:t>
            </a:r>
            <a:endParaRPr b="0" lang="en-GB" sz="1800" spc="-1" strike="noStrike">
              <a:latin typeface="Arial"/>
            </a:endParaRPr>
          </a:p>
        </p:txBody>
      </p:sp>
      <p:sp>
        <p:nvSpPr>
          <p:cNvPr id="126" name="Google Shape;135;p25"/>
          <p:cNvSpPr/>
          <p:nvPr/>
        </p:nvSpPr>
        <p:spPr>
          <a:xfrm>
            <a:off x="0" y="3056400"/>
            <a:ext cx="9143640" cy="7567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1" lang="it" sz="1400" spc="-1" strike="noStrike">
                <a:solidFill>
                  <a:srgbClr val="000000"/>
                </a:solidFill>
                <a:latin typeface="Titillium Web"/>
                <a:ea typeface="Titillium Web"/>
              </a:rPr>
              <a:t>Student name: </a:t>
            </a:r>
            <a:r>
              <a:rPr b="1" lang="it" sz="1400" spc="-1" strike="noStrike">
                <a:solidFill>
                  <a:srgbClr val="d66b55"/>
                </a:solidFill>
                <a:latin typeface="Titillium Web"/>
                <a:ea typeface="Titillium Web"/>
              </a:rPr>
              <a:t>Maria Magro</a:t>
            </a:r>
            <a:endParaRPr b="0" lang="en-GB" sz="1400" spc="-1" strike="noStrike">
              <a:latin typeface="Arial"/>
            </a:endParaRPr>
          </a:p>
          <a:p>
            <a:pPr algn="ctr">
              <a:lnSpc>
                <a:spcPct val="100000"/>
              </a:lnSpc>
              <a:buNone/>
              <a:tabLst>
                <a:tab algn="l" pos="0"/>
              </a:tabLst>
            </a:pPr>
            <a:r>
              <a:rPr b="1" lang="it" sz="1400" spc="-1" strike="noStrike">
                <a:solidFill>
                  <a:srgbClr val="000000"/>
                </a:solidFill>
                <a:latin typeface="Titillium Web"/>
                <a:ea typeface="Titillium Web"/>
              </a:rPr>
              <a:t>Student ID:</a:t>
            </a:r>
            <a:endParaRPr b="0" lang="en-GB" sz="1400" spc="-1" strike="noStrike">
              <a:latin typeface="Arial"/>
            </a:endParaRPr>
          </a:p>
          <a:p>
            <a:pPr algn="ctr">
              <a:lnSpc>
                <a:spcPct val="100000"/>
              </a:lnSpc>
              <a:buNone/>
              <a:tabLst>
                <a:tab algn="l" pos="0"/>
              </a:tabLst>
            </a:pPr>
            <a:r>
              <a:rPr b="1" lang="it" sz="1400" spc="-1" strike="noStrike">
                <a:solidFill>
                  <a:srgbClr val="000000"/>
                </a:solidFill>
                <a:latin typeface="Titillium Web"/>
                <a:ea typeface="Titillium Web"/>
              </a:rPr>
              <a:t>Student e-mail address: </a:t>
            </a:r>
            <a:r>
              <a:rPr b="1" lang="it" sz="1400" spc="-1" strike="noStrike">
                <a:solidFill>
                  <a:srgbClr val="d66b55"/>
                </a:solidFill>
                <a:latin typeface="Titillium Web"/>
                <a:ea typeface="Titillium Web"/>
              </a:rPr>
              <a:t>maria.magro@community.unipa.it</a:t>
            </a:r>
            <a:endParaRPr b="0" lang="en-GB" sz="1400" spc="-1" strike="noStrike">
              <a:latin typeface="Arial"/>
            </a:endParaRPr>
          </a:p>
          <a:p>
            <a:pPr algn="ctr">
              <a:lnSpc>
                <a:spcPct val="100000"/>
              </a:lnSpc>
              <a:buNone/>
              <a:tabLst>
                <a:tab algn="l" pos="0"/>
              </a:tabLst>
            </a:pP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159;p28"/>
          <p:cNvSpPr/>
          <p:nvPr/>
        </p:nvSpPr>
        <p:spPr>
          <a:xfrm>
            <a:off x="540000" y="384840"/>
            <a:ext cx="8009640" cy="4390200"/>
          </a:xfrm>
          <a:prstGeom prst="rect">
            <a:avLst/>
          </a:pr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it" sz="1800" spc="-1" strike="noStrike">
                <a:solidFill>
                  <a:srgbClr val="d66b55"/>
                </a:solidFill>
                <a:latin typeface="Lekton"/>
                <a:ea typeface="Lekton"/>
              </a:rPr>
              <a:t>About Data</a:t>
            </a:r>
            <a:endParaRPr b="0" lang="en-GB" sz="1800" spc="-1" strike="noStrike">
              <a:latin typeface="Arial"/>
            </a:endParaRPr>
          </a:p>
          <a:p>
            <a:pPr>
              <a:lnSpc>
                <a:spcPct val="100000"/>
              </a:lnSpc>
              <a:spcBef>
                <a:spcPts val="1001"/>
              </a:spcBef>
              <a:buNone/>
              <a:tabLst>
                <a:tab algn="l" pos="0"/>
              </a:tabLst>
            </a:pPr>
            <a:r>
              <a:rPr b="1" lang="it" sz="1400" spc="-1" strike="noStrike">
                <a:solidFill>
                  <a:srgbClr val="333333"/>
                </a:solidFill>
                <a:latin typeface="Lekton"/>
                <a:ea typeface="Lekton"/>
              </a:rPr>
              <a:t>ISTAT</a:t>
            </a:r>
            <a:r>
              <a:rPr b="0" i="1" lang="it" sz="1400" spc="-1" strike="noStrike">
                <a:solidFill>
                  <a:srgbClr val="333333"/>
                </a:solidFill>
                <a:latin typeface="Lekton"/>
                <a:ea typeface="Lekton"/>
              </a:rPr>
              <a:t>:</a:t>
            </a:r>
            <a:r>
              <a:rPr b="1" lang="it" sz="1400" spc="-1" strike="noStrike">
                <a:solidFill>
                  <a:srgbClr val="333333"/>
                </a:solidFill>
                <a:latin typeface="Lekton"/>
                <a:ea typeface="Lekton"/>
              </a:rPr>
              <a:t>Indice di Massa Corporea in Italia per Regione e Sesso nell’anno 202 – Dataset reperibile </a:t>
            </a:r>
            <a:r>
              <a:rPr b="1" lang="it" sz="1400" spc="-1" strike="noStrike" u="sng">
                <a:solidFill>
                  <a:srgbClr val="0097a7"/>
                </a:solidFill>
                <a:uFillTx/>
                <a:latin typeface="Lekton"/>
                <a:ea typeface="Lekton"/>
                <a:hlinkClick r:id="rId1"/>
              </a:rPr>
              <a:t>QUI</a:t>
            </a:r>
            <a:endParaRPr b="0" lang="en-GB" sz="1400" spc="-1" strike="noStrike">
              <a:latin typeface="Arial"/>
            </a:endParaRPr>
          </a:p>
          <a:p>
            <a:pPr>
              <a:lnSpc>
                <a:spcPct val="100000"/>
              </a:lnSpc>
              <a:spcBef>
                <a:spcPts val="1001"/>
              </a:spcBef>
              <a:buNone/>
              <a:tabLst>
                <a:tab algn="l" pos="0"/>
              </a:tabLst>
            </a:pPr>
            <a:r>
              <a:rPr b="0" i="1" lang="it-IT" sz="1200" spc="-1" strike="noStrike">
                <a:solidFill>
                  <a:srgbClr val="333333"/>
                </a:solidFill>
                <a:latin typeface="Lekton"/>
                <a:ea typeface="Lekton"/>
              </a:rPr>
              <a:t>In questo studio ci si propone di analizzare i dati ISTAT inerenti all’Indice di Massa Corporea (IMC) degli individui con età maggiore di 18 anni ordinati per regione. In particolar modo ci si propone di osservare il numero di persone che presentano un IMC25. Il dataset viene fornito dall’ISTAT con licenza Creative Commons – Attribuzione versione 3,0 (sigla </a:t>
            </a:r>
            <a:r>
              <a:rPr b="1" i="1" lang="it-IT" sz="1200" spc="-1" strike="noStrike">
                <a:solidFill>
                  <a:srgbClr val="333333"/>
                </a:solidFill>
                <a:latin typeface="Lekton"/>
                <a:ea typeface="Lekton"/>
              </a:rPr>
              <a:t>CC BY 3,0</a:t>
            </a:r>
            <a:r>
              <a:rPr b="0" i="1" lang="it-IT" sz="1200" spc="-1" strike="noStrike">
                <a:solidFill>
                  <a:srgbClr val="333333"/>
                </a:solidFill>
                <a:latin typeface="Lekton"/>
                <a:ea typeface="Lekton"/>
              </a:rPr>
              <a:t>). Ciò vuol dire che è possibile distribuire o modificare i dati, anche per scopi commerciali, a patto che venga citata opportunamente la fonte.</a:t>
            </a:r>
            <a:endParaRPr b="0" lang="en-GB" sz="1200" spc="-1" strike="noStrike">
              <a:latin typeface="Arial"/>
            </a:endParaRPr>
          </a:p>
          <a:p>
            <a:pPr>
              <a:lnSpc>
                <a:spcPct val="100000"/>
              </a:lnSpc>
              <a:spcBef>
                <a:spcPts val="1001"/>
              </a:spcBef>
              <a:buNone/>
              <a:tabLst>
                <a:tab algn="l" pos="0"/>
              </a:tabLst>
            </a:pPr>
            <a:r>
              <a:rPr b="0" i="1" lang="it-IT" sz="1200" spc="-1" strike="noStrike">
                <a:solidFill>
                  <a:srgbClr val="333333"/>
                </a:solidFill>
                <a:latin typeface="Lekton"/>
                <a:ea typeface="Lekton"/>
              </a:rPr>
              <a:t>Il dataset scelto si presenta ricco di informazioni e privo di omissioni, oltre a non presentare valori nulli per nessuna categoria. Per tale ragione, al fine dell’indagine che si desidera effettuare in questa sede, non è necessaria la ricerca di un dataset ulteriore che ne completi le informazioni. All’interno del sito Istat, tuttavia, sono presenti ulteriori dataset che possono essere utilizzati per effettuare altre indagini. È possibile quindi usare il dataset per diversi scopi e diverse ricerche.</a:t>
            </a:r>
            <a:endParaRPr b="0" lang="en-GB" sz="1200" spc="-1" strike="noStrike">
              <a:latin typeface="Arial"/>
            </a:endParaRPr>
          </a:p>
          <a:p>
            <a:pPr>
              <a:lnSpc>
                <a:spcPct val="100000"/>
              </a:lnSpc>
              <a:spcBef>
                <a:spcPts val="1001"/>
              </a:spcBef>
              <a:buNone/>
              <a:tabLst>
                <a:tab algn="l" pos="0"/>
              </a:tabLst>
            </a:pPr>
            <a:r>
              <a:rPr b="0" i="1" lang="it-IT" sz="1200" spc="-1" strike="noStrike">
                <a:solidFill>
                  <a:srgbClr val="333333"/>
                </a:solidFill>
                <a:latin typeface="Lekton"/>
                <a:ea typeface="Lekton"/>
              </a:rPr>
              <a:t>All’interno del dataset, scaricato dal sito in formato .csv, sono presenti anche dei dati che non verranno utilizzati per calcolare l’indice IMC. Per tale ragione verranno eliminati i dati non pertinenti agli obiettivi della ricerca e, se necessario, verrà eseguito il data cleaning usando OpenRefine.</a:t>
            </a:r>
            <a:endParaRPr b="0" lang="en-GB" sz="1200" spc="-1" strike="noStrike">
              <a:latin typeface="Arial"/>
            </a:endParaRPr>
          </a:p>
          <a:p>
            <a:pPr>
              <a:lnSpc>
                <a:spcPct val="100000"/>
              </a:lnSpc>
              <a:spcBef>
                <a:spcPts val="1001"/>
              </a:spcBef>
              <a:buNone/>
              <a:tabLst>
                <a:tab algn="l" pos="0"/>
              </a:tabLst>
            </a:pPr>
            <a:r>
              <a:rPr b="0" i="1" lang="it-IT" sz="1200" spc="-1" strike="noStrike">
                <a:solidFill>
                  <a:srgbClr val="333333"/>
                </a:solidFill>
                <a:latin typeface="Lekton"/>
                <a:ea typeface="Lekton"/>
              </a:rPr>
              <a:t>Al termine dell’operazione di data cleaning verrà riportato un grafico che consentirà di visualizzare in modo chiaro i risultati dello studio</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Google Shape;164;p29"/>
          <p:cNvSpPr/>
          <p:nvPr/>
        </p:nvSpPr>
        <p:spPr>
          <a:xfrm>
            <a:off x="540000" y="384840"/>
            <a:ext cx="8009640" cy="4385160"/>
          </a:xfrm>
          <a:prstGeom prst="rect">
            <a:avLst/>
          </a:pr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it" sz="1800" spc="-1" strike="noStrike">
                <a:solidFill>
                  <a:srgbClr val="d66b55"/>
                </a:solidFill>
                <a:latin typeface="Lekton"/>
                <a:ea typeface="Lekton"/>
              </a:rPr>
              <a:t>Insights from the Data</a:t>
            </a:r>
            <a:endParaRPr b="0" lang="en-GB" sz="1800" spc="-1" strike="noStrike">
              <a:latin typeface="Arial"/>
            </a:endParaRPr>
          </a:p>
          <a:p>
            <a:pPr algn="ctr">
              <a:lnSpc>
                <a:spcPct val="100000"/>
              </a:lnSpc>
              <a:buNone/>
              <a:tabLst>
                <a:tab algn="l" pos="0"/>
              </a:tabLst>
            </a:pPr>
            <a:endParaRPr b="0" lang="en-GB" sz="1800" spc="-1" strike="noStrike">
              <a:latin typeface="Arial"/>
            </a:endParaRPr>
          </a:p>
          <a:p>
            <a:pPr>
              <a:lnSpc>
                <a:spcPct val="100000"/>
              </a:lnSpc>
              <a:buNone/>
              <a:tabLst>
                <a:tab algn="l" pos="0"/>
              </a:tabLst>
            </a:pPr>
            <a:r>
              <a:rPr b="1" i="1" lang="it" sz="1200" spc="-1" strike="noStrike">
                <a:solidFill>
                  <a:srgbClr val="000000"/>
                </a:solidFill>
                <a:latin typeface="Lekton"/>
                <a:ea typeface="Lekton"/>
              </a:rPr>
              <a:t>Operazione di data cleaning: </a:t>
            </a:r>
            <a:r>
              <a:rPr b="0" i="1" lang="it" sz="1200" spc="-1" strike="noStrike">
                <a:solidFill>
                  <a:srgbClr val="000000"/>
                </a:solidFill>
                <a:latin typeface="Lekton"/>
                <a:ea typeface="Lekton"/>
              </a:rPr>
              <a:t>In questa fase ci si propone di eliminare i dati superflui dal dataset, in modo da eliminare i dati superflui al fine dell’indagine. In questo caso verranno eliminati i dati:</a:t>
            </a:r>
            <a:endParaRPr b="0" lang="en-GB" sz="1200" spc="-1" strike="noStrike">
              <a:latin typeface="Arial"/>
            </a:endParaRPr>
          </a:p>
          <a:p>
            <a:pPr marL="171360" indent="-171360">
              <a:lnSpc>
                <a:spcPct val="100000"/>
              </a:lnSpc>
              <a:buClr>
                <a:srgbClr val="000000"/>
              </a:buClr>
              <a:buFont typeface="Arial"/>
              <a:buChar char="•"/>
              <a:tabLst>
                <a:tab algn="l" pos="0"/>
              </a:tabLst>
            </a:pPr>
            <a:r>
              <a:rPr b="0" i="1" lang="it" sz="1200" spc="-1" strike="noStrike">
                <a:solidFill>
                  <a:srgbClr val="000000"/>
                </a:solidFill>
                <a:latin typeface="Lekton"/>
                <a:ea typeface="Lekton"/>
              </a:rPr>
              <a:t>Che si riferiscono al sesso degli individui intervistati, mantenendo soltanto il totale complessivo</a:t>
            </a:r>
            <a:endParaRPr b="0" lang="en-GB" sz="1200" spc="-1" strike="noStrike">
              <a:latin typeface="Arial"/>
            </a:endParaRPr>
          </a:p>
          <a:p>
            <a:pPr marL="171360" indent="-171360">
              <a:lnSpc>
                <a:spcPct val="100000"/>
              </a:lnSpc>
              <a:buClr>
                <a:srgbClr val="000000"/>
              </a:buClr>
              <a:buFont typeface="Arial"/>
              <a:buChar char="•"/>
              <a:tabLst>
                <a:tab algn="l" pos="0"/>
              </a:tabLst>
            </a:pPr>
            <a:r>
              <a:rPr b="0" i="1" lang="it" sz="1200" spc="-1" strike="noStrike">
                <a:solidFill>
                  <a:srgbClr val="000000"/>
                </a:solidFill>
                <a:latin typeface="Lekton"/>
                <a:ea typeface="Lekton"/>
              </a:rPr>
              <a:t>Che si riferiscono a un insieme di regioni (Nord – Sud – Isole)</a:t>
            </a:r>
            <a:endParaRPr b="0" lang="en-GB" sz="1200" spc="-1" strike="noStrike">
              <a:latin typeface="Arial"/>
            </a:endParaRPr>
          </a:p>
          <a:p>
            <a:pPr marL="171360" indent="-171360">
              <a:lnSpc>
                <a:spcPct val="100000"/>
              </a:lnSpc>
              <a:buClr>
                <a:srgbClr val="000000"/>
              </a:buClr>
              <a:buFont typeface="Arial"/>
              <a:buChar char="•"/>
              <a:tabLst>
                <a:tab algn="l" pos="0"/>
              </a:tabLst>
            </a:pPr>
            <a:r>
              <a:rPr b="0" i="1" lang="it" sz="1200" spc="-1" strike="noStrike">
                <a:solidFill>
                  <a:srgbClr val="000000"/>
                </a:solidFill>
                <a:latin typeface="Lekton"/>
                <a:ea typeface="Lekton"/>
              </a:rPr>
              <a:t>Che si riferiscono al valore espresso in migliaia</a:t>
            </a:r>
            <a:endParaRPr b="0" lang="en-GB" sz="1200" spc="-1" strike="noStrike">
              <a:latin typeface="Arial"/>
            </a:endParaRPr>
          </a:p>
          <a:p>
            <a:pPr marL="171360" indent="-171360">
              <a:lnSpc>
                <a:spcPct val="100000"/>
              </a:lnSpc>
              <a:buClr>
                <a:srgbClr val="000000"/>
              </a:buClr>
              <a:buFont typeface="Arial"/>
              <a:buChar char="•"/>
              <a:tabLst>
                <a:tab algn="l" pos="0"/>
              </a:tabLst>
            </a:pPr>
            <a:r>
              <a:rPr b="0" i="1" lang="it" sz="1200" spc="-1" strike="noStrike">
                <a:solidFill>
                  <a:srgbClr val="000000"/>
                </a:solidFill>
                <a:latin typeface="Lekton"/>
                <a:ea typeface="Lekton"/>
              </a:rPr>
              <a:t>Che si riferiscono alla popolazione presente all’interno delle città</a:t>
            </a:r>
            <a:endParaRPr b="0" lang="en-GB" sz="1200" spc="-1" strike="noStrike">
              <a:latin typeface="Arial"/>
            </a:endParaRPr>
          </a:p>
          <a:p>
            <a:pPr>
              <a:lnSpc>
                <a:spcPct val="100000"/>
              </a:lnSpc>
              <a:buNone/>
              <a:tabLst>
                <a:tab algn="l" pos="0"/>
              </a:tabLst>
            </a:pPr>
            <a:r>
              <a:rPr b="0" i="1" lang="it" sz="1200" spc="-1" strike="noStrike">
                <a:solidFill>
                  <a:srgbClr val="000000"/>
                </a:solidFill>
                <a:latin typeface="Lekton"/>
                <a:ea typeface="Lekton"/>
              </a:rPr>
              <a:t>Il processo di data cleaning verrà effettuato mediante codice Python, in particolare sfruttando la libreria Pandas.</a:t>
            </a: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r>
              <a:rPr b="1" i="1" lang="it" sz="1200" spc="-1" strike="noStrike">
                <a:solidFill>
                  <a:srgbClr val="000000"/>
                </a:solidFill>
                <a:latin typeface="Lekton"/>
                <a:ea typeface="Lekton"/>
              </a:rPr>
              <a:t>Operazione di sorting:</a:t>
            </a:r>
            <a:r>
              <a:rPr b="0" i="1" lang="it" sz="1200" spc="-1" strike="noStrike">
                <a:solidFill>
                  <a:srgbClr val="000000"/>
                </a:solidFill>
                <a:latin typeface="Lekton"/>
                <a:ea typeface="Lekton"/>
              </a:rPr>
              <a:t>non eseguita in quanto non necessaria. Il dataset segue l’ordine originario, ovvero le regioni vengono ordinate da Nord a Sud</a:t>
            </a: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r>
              <a:rPr b="1" i="1" lang="it" sz="1200" spc="-1" strike="noStrike">
                <a:solidFill>
                  <a:srgbClr val="000000"/>
                </a:solidFill>
                <a:latin typeface="Lekton"/>
                <a:ea typeface="Lekton"/>
              </a:rPr>
              <a:t>Altre operazioni</a:t>
            </a:r>
            <a:r>
              <a:rPr b="0" i="1" lang="it" sz="1200" spc="-1" strike="noStrike">
                <a:solidFill>
                  <a:srgbClr val="000000"/>
                </a:solidFill>
                <a:latin typeface="Lekton"/>
                <a:ea typeface="Lekton"/>
              </a:rPr>
              <a:t>:per restituire la quantità di persone con delle regioni italiane verranno sommati i valori riferiti alla colonna «Tipo dato», in particolar modo quelli che si riferiscono allo stato «sovrappeso» e «obeso». I valori sono espressi ogni 100 persone con medesime caratteristiche fisiche.</a:t>
            </a: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r>
              <a:rPr b="1" i="1" lang="it" sz="1200" spc="-1" strike="noStrike">
                <a:solidFill>
                  <a:srgbClr val="000000"/>
                </a:solidFill>
                <a:latin typeface="Lekton"/>
                <a:ea typeface="Lekton"/>
              </a:rPr>
              <a:t>Grafici scelti e programmi utilizzati:</a:t>
            </a:r>
            <a:r>
              <a:rPr b="0" i="1" lang="it" sz="1200" spc="-1" strike="noStrike">
                <a:solidFill>
                  <a:srgbClr val="000000"/>
                </a:solidFill>
                <a:latin typeface="Lekton"/>
                <a:ea typeface="Lekton"/>
              </a:rPr>
              <a:t>grafico a barre creato con Flourish e mappa delle regioni italiane creata con DataWrapper</a:t>
            </a: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r>
              <a:rPr b="1" i="1" lang="it" sz="1200" spc="-1" strike="noStrike">
                <a:solidFill>
                  <a:srgbClr val="000000"/>
                </a:solidFill>
                <a:latin typeface="Lekton"/>
                <a:ea typeface="Lekton"/>
              </a:rPr>
              <a:t>Altre note:</a:t>
            </a:r>
            <a:r>
              <a:rPr b="0" i="1" lang="it" sz="1200" spc="-1" strike="noStrike">
                <a:solidFill>
                  <a:srgbClr val="000000"/>
                </a:solidFill>
                <a:latin typeface="Lekton"/>
                <a:ea typeface="Lekton"/>
              </a:rPr>
              <a:t>colorazione dei grafici adatta agli utenti con difficoltà visive</a:t>
            </a: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endParaRPr b="0" lang="en-GB" sz="1200" spc="-1" strike="noStrike">
              <a:latin typeface="Arial"/>
            </a:endParaRPr>
          </a:p>
          <a:p>
            <a:pPr>
              <a:lnSpc>
                <a:spcPct val="100000"/>
              </a:lnSpc>
              <a:buNone/>
              <a:tabLst>
                <a:tab algn="l" pos="0"/>
              </a:tabLst>
            </a:pP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180;p32"/>
          <p:cNvSpPr/>
          <p:nvPr/>
        </p:nvSpPr>
        <p:spPr>
          <a:xfrm>
            <a:off x="567000" y="126000"/>
            <a:ext cx="8009640" cy="475920"/>
          </a:xfrm>
          <a:prstGeom prst="rect">
            <a:avLst/>
          </a:prstGeom>
          <a:noFill/>
          <a:ln w="0">
            <a:noFill/>
          </a:ln>
        </p:spPr>
        <p:style>
          <a:lnRef idx="0"/>
          <a:fillRef idx="0"/>
          <a:effectRef idx="0"/>
          <a:fontRef idx="minor"/>
        </p:style>
        <p:txBody>
          <a:bodyPr lIns="0" rIns="0" tIns="0" bIns="0" anchor="t">
            <a:noAutofit/>
          </a:bodyPr>
          <a:p>
            <a:pPr algn="ctr">
              <a:lnSpc>
                <a:spcPct val="100000"/>
              </a:lnSpc>
              <a:spcBef>
                <a:spcPts val="1001"/>
              </a:spcBef>
              <a:buNone/>
              <a:tabLst>
                <a:tab algn="l" pos="0"/>
              </a:tabLst>
            </a:pPr>
            <a:r>
              <a:rPr b="1" lang="it-IT" sz="1800" spc="-1" strike="noStrike">
                <a:solidFill>
                  <a:srgbClr val="d66b55"/>
                </a:solidFill>
                <a:latin typeface="Lekton"/>
                <a:ea typeface="Lekton"/>
              </a:rPr>
              <a:t>Analisi del primo grafico</a:t>
            </a:r>
            <a:endParaRPr b="0" lang="en-GB" sz="1800" spc="-1" strike="noStrike">
              <a:latin typeface="Arial"/>
            </a:endParaRPr>
          </a:p>
          <a:p>
            <a:pPr algn="ctr">
              <a:lnSpc>
                <a:spcPct val="100000"/>
              </a:lnSpc>
              <a:spcBef>
                <a:spcPts val="1001"/>
              </a:spcBef>
              <a:buNone/>
              <a:tabLst>
                <a:tab algn="l" pos="0"/>
              </a:tabLst>
            </a:pPr>
            <a:endParaRPr b="0" lang="en-GB" sz="1800" spc="-1" strike="noStrike">
              <a:latin typeface="Arial"/>
            </a:endParaRPr>
          </a:p>
        </p:txBody>
      </p:sp>
      <p:pic>
        <p:nvPicPr>
          <p:cNvPr id="130" name="Immagine 9" descr=""/>
          <p:cNvPicPr/>
          <p:nvPr/>
        </p:nvPicPr>
        <p:blipFill>
          <a:blip r:embed="rId1"/>
          <a:stretch/>
        </p:blipFill>
        <p:spPr>
          <a:xfrm>
            <a:off x="2759760" y="639000"/>
            <a:ext cx="5816880" cy="4377960"/>
          </a:xfrm>
          <a:prstGeom prst="rect">
            <a:avLst/>
          </a:prstGeom>
          <a:ln w="0">
            <a:noFill/>
          </a:ln>
        </p:spPr>
      </p:pic>
      <p:sp>
        <p:nvSpPr>
          <p:cNvPr id="131" name="Google Shape;142;p26"/>
          <p:cNvSpPr/>
          <p:nvPr/>
        </p:nvSpPr>
        <p:spPr>
          <a:xfrm>
            <a:off x="192240" y="1298160"/>
            <a:ext cx="2946960" cy="3242520"/>
          </a:xfrm>
          <a:prstGeom prst="rect">
            <a:avLst/>
          </a:prstGeom>
          <a:noFill/>
          <a:ln w="0">
            <a:noFill/>
          </a:ln>
        </p:spPr>
        <p:style>
          <a:lnRef idx="0"/>
          <a:fillRef idx="0"/>
          <a:effectRef idx="0"/>
          <a:fontRef idx="minor"/>
        </p:style>
        <p:txBody>
          <a:bodyPr tIns="91440" bIns="91440" anchor="t">
            <a:noAutofit/>
          </a:bodyPr>
          <a:p>
            <a:pPr>
              <a:lnSpc>
                <a:spcPct val="100000"/>
              </a:lnSpc>
              <a:spcAft>
                <a:spcPts val="201"/>
              </a:spcAft>
              <a:buNone/>
              <a:tabLst>
                <a:tab algn="l" pos="0"/>
              </a:tabLst>
            </a:pPr>
            <a:r>
              <a:rPr b="0" lang="it-IT" sz="1100" spc="-1" strike="noStrike">
                <a:solidFill>
                  <a:srgbClr val="333333"/>
                </a:solidFill>
                <a:latin typeface="Lekton"/>
                <a:ea typeface="Lekton"/>
              </a:rPr>
              <a:t>Scopo di questo grafico è sottolineare il numero di abitanti che presentano un IMC maggiore di 25 ogni 100 abitanti a parità di caratteristiche. Le regioni sono state ordinate in ordine crescente, in modo da poter visualizzare facilmente gli estremi inferiore e superiore. Si rileva infatti che il Trentino Alto Adige/Südtirol ha 41,2 persone ogni 100 abitanti che hanno un IMC maggiore di 25, il più basso tra le regioni italiane, mentre la Campania costituisce l’estremo superiore con 56,3 persone ogni 100 abitanti.</a:t>
            </a:r>
            <a:endParaRPr b="0" lang="en-GB" sz="1100" spc="-1" strike="noStrike">
              <a:latin typeface="Arial"/>
            </a:endParaRPr>
          </a:p>
        </p:txBody>
      </p:sp>
      <p:sp>
        <p:nvSpPr>
          <p:cNvPr id="132" name="Google Shape;142;p26"/>
          <p:cNvSpPr/>
          <p:nvPr/>
        </p:nvSpPr>
        <p:spPr>
          <a:xfrm>
            <a:off x="3453480" y="4390200"/>
            <a:ext cx="1118160" cy="228240"/>
          </a:xfrm>
          <a:prstGeom prst="rect">
            <a:avLst/>
          </a:prstGeom>
          <a:noFill/>
          <a:ln w="0">
            <a:noFill/>
          </a:ln>
        </p:spPr>
        <p:style>
          <a:lnRef idx="0"/>
          <a:fillRef idx="0"/>
          <a:effectRef idx="0"/>
          <a:fontRef idx="minor"/>
        </p:style>
        <p:txBody>
          <a:bodyPr tIns="182880" bIns="182880" anchor="t">
            <a:noAutofit/>
          </a:bodyPr>
          <a:p>
            <a:pPr>
              <a:lnSpc>
                <a:spcPct val="100000"/>
              </a:lnSpc>
              <a:spcAft>
                <a:spcPts val="201"/>
              </a:spcAft>
              <a:buNone/>
              <a:tabLst>
                <a:tab algn="l" pos="0"/>
              </a:tabLst>
            </a:pPr>
            <a:r>
              <a:rPr b="0" lang="it-IT" sz="700" spc="-1" strike="noStrike">
                <a:solidFill>
                  <a:srgbClr val="333333"/>
                </a:solidFill>
                <a:latin typeface="Lekton"/>
                <a:ea typeface="Lekton"/>
              </a:rPr>
              <a:t>Creato con Flourish</a:t>
            </a:r>
            <a:endParaRPr b="0" lang="en-GB" sz="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142;p26"/>
          <p:cNvSpPr/>
          <p:nvPr/>
        </p:nvSpPr>
        <p:spPr>
          <a:xfrm>
            <a:off x="338040" y="1211040"/>
            <a:ext cx="4591440" cy="3242520"/>
          </a:xfrm>
          <a:prstGeom prst="rect">
            <a:avLst/>
          </a:prstGeom>
          <a:noFill/>
          <a:ln w="0">
            <a:noFill/>
          </a:ln>
        </p:spPr>
        <p:style>
          <a:lnRef idx="0"/>
          <a:fillRef idx="0"/>
          <a:effectRef idx="0"/>
          <a:fontRef idx="minor"/>
        </p:style>
        <p:txBody>
          <a:bodyPr tIns="91440" bIns="91440" anchor="t">
            <a:noAutofit/>
          </a:bodyPr>
          <a:p>
            <a:pPr>
              <a:lnSpc>
                <a:spcPct val="100000"/>
              </a:lnSpc>
              <a:spcAft>
                <a:spcPts val="201"/>
              </a:spcAft>
              <a:buNone/>
              <a:tabLst>
                <a:tab algn="l" pos="0"/>
              </a:tabLst>
            </a:pPr>
            <a:r>
              <a:rPr b="0" lang="it-IT" sz="1100" spc="-1" strike="noStrike">
                <a:solidFill>
                  <a:srgbClr val="333333"/>
                </a:solidFill>
                <a:latin typeface="Lekton"/>
                <a:ea typeface="Lekton"/>
              </a:rPr>
              <a:t>In questa mappa è possibile osservare facilmente quali sono le regioni italiane che presentano il maggior numero di persone ogni 100 abitanti con un indice di massa corporea maggiore di 25. Da questa mappa è possibile intuire che, ad eccezione dell’Emilia-Romagna, le regioni meridionali presentano un numero maggiore di abitanti ogni 100 che presentano un indice di massa corporea maggiore di 25.</a:t>
            </a:r>
            <a:endParaRPr b="0" lang="en-GB" sz="1100" spc="-1" strike="noStrike">
              <a:latin typeface="Arial"/>
            </a:endParaRPr>
          </a:p>
          <a:p>
            <a:pPr>
              <a:lnSpc>
                <a:spcPct val="100000"/>
              </a:lnSpc>
              <a:spcAft>
                <a:spcPts val="201"/>
              </a:spcAft>
              <a:buNone/>
              <a:tabLst>
                <a:tab algn="l" pos="0"/>
              </a:tabLst>
            </a:pPr>
            <a:r>
              <a:rPr b="0" lang="it-IT" sz="1100" spc="-1" strike="noStrike">
                <a:solidFill>
                  <a:srgbClr val="333333"/>
                </a:solidFill>
                <a:latin typeface="Lekton"/>
                <a:ea typeface="Lekton"/>
              </a:rPr>
              <a:t>Possono essere formulate diverse ipotesi per spiegare il fenomeno ma la più convincente risulta essere quella di correlare l’indice IMC con la densità abitativa nelle regioni meridionali. Questa ipotesi, tuttavia, non spiega del tutto il fenomeno. Infatti, se si paragonano regioni come la Valle d’Aosta e il Piemonte, che presentano un indice IMC che varia di solo 0,1 l’ipotesi non è verificata a causa della grande differenza di residenti tra le due regioni. </a:t>
            </a:r>
            <a:endParaRPr b="0" lang="en-GB" sz="1100" spc="-1" strike="noStrike">
              <a:latin typeface="Arial"/>
            </a:endParaRPr>
          </a:p>
        </p:txBody>
      </p:sp>
      <p:pic>
        <p:nvPicPr>
          <p:cNvPr id="134" name="Immagine 2" descr="Immagine che contiene mappa&#10;&#10;Descrizione generata automaticamente"/>
          <p:cNvPicPr/>
          <p:nvPr/>
        </p:nvPicPr>
        <p:blipFill>
          <a:blip r:embed="rId1"/>
          <a:stretch/>
        </p:blipFill>
        <p:spPr>
          <a:xfrm>
            <a:off x="5101920" y="179640"/>
            <a:ext cx="3703680" cy="4784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540000" y="860760"/>
            <a:ext cx="3288600" cy="478440"/>
          </a:xfrm>
          <a:prstGeom prst="rect">
            <a:avLst/>
          </a:prstGeom>
          <a:noFill/>
          <a:ln w="0">
            <a:noFill/>
          </a:ln>
        </p:spPr>
        <p:txBody>
          <a:bodyPr lIns="0" rIns="0" tIns="0" bIns="0" anchor="t">
            <a:noAutofit/>
          </a:bodyPr>
          <a:p>
            <a:pPr>
              <a:lnSpc>
                <a:spcPct val="115000"/>
              </a:lnSpc>
              <a:spcAft>
                <a:spcPts val="1599"/>
              </a:spcAft>
              <a:buNone/>
              <a:tabLst>
                <a:tab algn="l" pos="0"/>
              </a:tabLst>
            </a:pPr>
            <a:r>
              <a:rPr b="1" lang="it" sz="1800" spc="-1" strike="noStrike">
                <a:solidFill>
                  <a:srgbClr val="595959"/>
                </a:solidFill>
                <a:latin typeface="Titillium Web"/>
                <a:ea typeface="Titillium Web"/>
              </a:rPr>
              <a:t>LICENCE</a:t>
            </a:r>
            <a:endParaRPr b="0" lang="en-GB" sz="1800" spc="-1" strike="noStrike">
              <a:solidFill>
                <a:srgbClr val="000000"/>
              </a:solidFill>
              <a:latin typeface="Arial"/>
            </a:endParaRPr>
          </a:p>
        </p:txBody>
      </p:sp>
      <p:sp>
        <p:nvSpPr>
          <p:cNvPr id="136" name="Google Shape;192;p34"/>
          <p:cNvSpPr/>
          <p:nvPr/>
        </p:nvSpPr>
        <p:spPr>
          <a:xfrm>
            <a:off x="4770000" y="860760"/>
            <a:ext cx="3779640" cy="2099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it" sz="1800" spc="-1" strike="noStrike">
                <a:solidFill>
                  <a:srgbClr val="333333"/>
                </a:solidFill>
                <a:latin typeface="Lekton"/>
                <a:ea typeface="Lekton"/>
              </a:rPr>
              <a:t>Slides</a:t>
            </a:r>
            <a:r>
              <a:rPr b="0" lang="it" sz="1800" spc="-1" strike="noStrike">
                <a:solidFill>
                  <a:srgbClr val="333333"/>
                </a:solidFill>
                <a:latin typeface="Lekton"/>
                <a:ea typeface="Lekton"/>
              </a:rPr>
              <a:t> are shared with the following license:</a:t>
            </a:r>
            <a:endParaRPr b="0" lang="en-GB" sz="1800" spc="-1" strike="noStrike">
              <a:latin typeface="Arial"/>
            </a:endParaRPr>
          </a:p>
          <a:p>
            <a:pPr>
              <a:lnSpc>
                <a:spcPct val="100000"/>
              </a:lnSpc>
              <a:spcBef>
                <a:spcPts val="499"/>
              </a:spcBef>
              <a:buNone/>
              <a:tabLst>
                <a:tab algn="l" pos="0"/>
              </a:tabLst>
            </a:pPr>
            <a:endParaRPr b="0" lang="en-GB" sz="1800" spc="-1" strike="noStrike">
              <a:latin typeface="Arial"/>
            </a:endParaRPr>
          </a:p>
          <a:p>
            <a:pPr>
              <a:lnSpc>
                <a:spcPct val="100000"/>
              </a:lnSpc>
              <a:spcBef>
                <a:spcPts val="499"/>
              </a:spcBef>
              <a:spcAft>
                <a:spcPts val="499"/>
              </a:spcAft>
              <a:buNone/>
              <a:tabLst>
                <a:tab algn="l" pos="0"/>
              </a:tabLst>
            </a:pPr>
            <a:r>
              <a:rPr b="1" lang="en-US" sz="1100" spc="-1" strike="noStrike">
                <a:solidFill>
                  <a:srgbClr val="000000"/>
                </a:solidFill>
                <a:latin typeface="Lekton"/>
                <a:ea typeface="Lekton"/>
              </a:rPr>
              <a:t>'</a:t>
            </a:r>
            <a:r>
              <a:rPr b="1" lang="it-IT" sz="1100" spc="-1" strike="noStrike">
                <a:solidFill>
                  <a:srgbClr val="000000"/>
                </a:solidFill>
                <a:latin typeface="Lekton"/>
                <a:ea typeface="Lekton"/>
              </a:rPr>
              <a:t>Studio sull’indice IMC (Indice Massa Corporea) delle regioni italiane</a:t>
            </a:r>
            <a:r>
              <a:rPr b="1" lang="en-US" sz="1100" spc="-1" strike="noStrike">
                <a:solidFill>
                  <a:srgbClr val="000000"/>
                </a:solidFill>
                <a:latin typeface="Lekton"/>
                <a:ea typeface="Lekton"/>
              </a:rPr>
              <a:t>' </a:t>
            </a:r>
            <a:r>
              <a:rPr b="0" lang="en-US" sz="1100" spc="-1" strike="noStrike">
                <a:solidFill>
                  <a:srgbClr val="000000"/>
                </a:solidFill>
                <a:latin typeface="Lekton"/>
                <a:ea typeface="Lekton"/>
              </a:rPr>
              <a:t>by</a:t>
            </a:r>
            <a:r>
              <a:rPr b="1" lang="en-US" sz="1100" spc="-1" strike="noStrike">
                <a:solidFill>
                  <a:srgbClr val="000000"/>
                </a:solidFill>
                <a:latin typeface="Lekton"/>
                <a:ea typeface="Lekton"/>
              </a:rPr>
              <a:t> MARIA MAGRO</a:t>
            </a:r>
            <a:r>
              <a:rPr b="0" lang="en-US" sz="1100" spc="-1" strike="noStrike">
                <a:solidFill>
                  <a:srgbClr val="000000"/>
                </a:solidFill>
                <a:latin typeface="Lekton"/>
                <a:ea typeface="Lekton"/>
              </a:rPr>
              <a:t>, is licensed under </a:t>
            </a:r>
            <a:r>
              <a:rPr b="1" lang="en-US" sz="1100" spc="-1" strike="noStrike">
                <a:solidFill>
                  <a:srgbClr val="000000"/>
                </a:solidFill>
                <a:latin typeface="Lekton"/>
                <a:ea typeface="Lekton"/>
              </a:rPr>
              <a:t>CC BY-SA</a:t>
            </a:r>
            <a:endParaRPr b="0" lang="en-GB"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184521284E3BC4FB2FA827B76AD39A8" ma:contentTypeVersion="4" ma:contentTypeDescription="Creare un nuovo documento." ma:contentTypeScope="" ma:versionID="6622c64d116f45c2adefd7fe824bb8f1">
  <xsd:schema xmlns:xsd="http://www.w3.org/2001/XMLSchema" xmlns:xs="http://www.w3.org/2001/XMLSchema" xmlns:p="http://schemas.microsoft.com/office/2006/metadata/properties" xmlns:ns2="2689dfe9-0764-42ba-ac33-28cc14404a69" targetNamespace="http://schemas.microsoft.com/office/2006/metadata/properties" ma:root="true" ma:fieldsID="7c0753d9052c03c441912845b882cffa" ns2:_="">
    <xsd:import namespace="2689dfe9-0764-42ba-ac33-28cc14404a6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89dfe9-0764-42ba-ac33-28cc14404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F26AB-D070-4DC5-A643-F775C5C7D204}">
  <ds:schemaRefs>
    <ds:schemaRef ds:uri="http://schemas.microsoft.com/sharepoint/v3/contenttype/forms"/>
  </ds:schemaRefs>
</ds:datastoreItem>
</file>

<file path=customXml/itemProps2.xml><?xml version="1.0" encoding="utf-8"?>
<ds:datastoreItem xmlns:ds="http://schemas.openxmlformats.org/officeDocument/2006/customXml" ds:itemID="{61E276A6-31A9-4C79-97CC-79AD2DB8513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29D873-771E-4467-9464-6288B9E5A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89dfe9-0764-42ba-ac33-28cc14404a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1074</TotalTime>
  <Application>LibreOffice/7.3.7.2$Linux_X86_64 LibreOffice_project/30$Build-2</Application>
  <AppVersion>15.0000</AppVersion>
  <Words>764</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 Magro</dc:creator>
  <dc:description/>
  <dc:language>en-GB</dc:language>
  <cp:lastModifiedBy/>
  <dcterms:modified xsi:type="dcterms:W3CDTF">2023-05-27T16:14:49Z</dcterms:modified>
  <cp:revision>34</cp:revision>
  <dc:subject/>
  <dc:title>Data Journalism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0x010100F184521284E3BC4FB2FA827B76AD39A8</vt:lpwstr>
  </property>
  <property fmtid="{D5CDD505-2E9C-101B-9397-08002B2CF9AE}" pid="3" name="Notes">
    <vt:i4>6</vt:i4>
  </property>
  <property fmtid="{D5CDD505-2E9C-101B-9397-08002B2CF9AE}" pid="4" name="PresentationFormat">
    <vt:lpwstr>Presentazione su schermo (16:9)</vt:lpwstr>
  </property>
  <property fmtid="{D5CDD505-2E9C-101B-9397-08002B2CF9AE}" pid="5" name="Slides">
    <vt:i4>6</vt:i4>
  </property>
</Properties>
</file>