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8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9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10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3680" r:id="rId4"/>
    <p:sldMasterId id="2147483803" r:id="rId5"/>
    <p:sldMasterId id="2147483809" r:id="rId6"/>
    <p:sldMasterId id="2147483826" r:id="rId7"/>
    <p:sldMasterId id="2147483832" r:id="rId8"/>
    <p:sldMasterId id="2147483863" r:id="rId9"/>
    <p:sldMasterId id="2147483873" r:id="rId10"/>
    <p:sldMasterId id="2147483890" r:id="rId11"/>
    <p:sldMasterId id="2147483928" r:id="rId12"/>
    <p:sldMasterId id="2147483955" r:id="rId13"/>
    <p:sldMasterId id="2147483976" r:id="rId14"/>
  </p:sldMasterIdLst>
  <p:notesMasterIdLst>
    <p:notesMasterId r:id="rId32"/>
  </p:notesMasterIdLst>
  <p:handoutMasterIdLst>
    <p:handoutMasterId r:id="rId33"/>
  </p:handoutMasterIdLst>
  <p:sldIdLst>
    <p:sldId id="2317" r:id="rId15"/>
    <p:sldId id="9021" r:id="rId16"/>
    <p:sldId id="3682" r:id="rId17"/>
    <p:sldId id="3683" r:id="rId18"/>
    <p:sldId id="4920" r:id="rId19"/>
    <p:sldId id="4921" r:id="rId20"/>
    <p:sldId id="4922" r:id="rId21"/>
    <p:sldId id="9152" r:id="rId22"/>
    <p:sldId id="9025" r:id="rId23"/>
    <p:sldId id="9107" r:id="rId24"/>
    <p:sldId id="9113" r:id="rId25"/>
    <p:sldId id="9114" r:id="rId26"/>
    <p:sldId id="9115" r:id="rId27"/>
    <p:sldId id="9116" r:id="rId28"/>
    <p:sldId id="4926" r:id="rId29"/>
    <p:sldId id="9111" r:id="rId30"/>
    <p:sldId id="2808" r:id="rId31"/>
  </p:sldIdLst>
  <p:sldSz cx="9906000" cy="6858000" type="A4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9pPr>
  </p:defaultTextStyle>
  <p:extLst>
    <p:ext uri="{521415D9-36F7-43E2-AB2F-B90AF26B5E84}">
      <p14:sectionLst xmlns:p14="http://schemas.microsoft.com/office/powerpoint/2010/main">
        <p14:section name="기본 구역" id="{88AF4A06-BB2A-4FE0-B4C3-409C94AC52DE}">
          <p14:sldIdLst>
            <p14:sldId id="2317"/>
            <p14:sldId id="9021"/>
            <p14:sldId id="3682"/>
            <p14:sldId id="3683"/>
            <p14:sldId id="4920"/>
            <p14:sldId id="4921"/>
            <p14:sldId id="4922"/>
            <p14:sldId id="9152"/>
            <p14:sldId id="9025"/>
            <p14:sldId id="9107"/>
            <p14:sldId id="9113"/>
            <p14:sldId id="9114"/>
            <p14:sldId id="9115"/>
            <p14:sldId id="9116"/>
            <p14:sldId id="4926"/>
            <p14:sldId id="9111"/>
          </p14:sldIdLst>
        </p14:section>
        <p14:section name="강화학습" id="{43289842-5A8E-489F-ACE4-C8A981834971}">
          <p14:sldIdLst>
            <p14:sldId id="28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cminer1" initials="e" lastIdx="1" clrIdx="0"/>
  <p:cmAuthor id="1" name="최누리" initials="최" lastIdx="2" clrIdx="1">
    <p:extLst>
      <p:ext uri="{19B8F6BF-5375-455C-9EA6-DF929625EA0E}">
        <p15:presenceInfo xmlns:p15="http://schemas.microsoft.com/office/powerpoint/2012/main" userId="최누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9BDE"/>
    <a:srgbClr val="7CB0E5"/>
    <a:srgbClr val="0063CB"/>
    <a:srgbClr val="CCCCCC"/>
    <a:srgbClr val="005AC8"/>
    <a:srgbClr val="0000FF"/>
    <a:srgbClr val="FFFF00"/>
    <a:srgbClr val="E6E6E6"/>
    <a:srgbClr val="F5F5F5"/>
    <a:srgbClr val="CBD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5273" autoAdjust="0"/>
  </p:normalViewPr>
  <p:slideViewPr>
    <p:cSldViewPr snapToObjects="1">
      <p:cViewPr varScale="1">
        <p:scale>
          <a:sx n="177" d="100"/>
          <a:sy n="177" d="100"/>
        </p:scale>
        <p:origin x="648" y="150"/>
      </p:cViewPr>
      <p:guideLst>
        <p:guide orient="horz" pos="213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2700"/>
    </p:cViewPr>
  </p:sorterViewPr>
  <p:notesViewPr>
    <p:cSldViewPr snapToObjects="1" showGuides="1">
      <p:cViewPr varScale="1">
        <p:scale>
          <a:sx n="65" d="100"/>
          <a:sy n="65" d="100"/>
        </p:scale>
        <p:origin x="-1644" y="-120"/>
      </p:cViewPr>
      <p:guideLst>
        <p:guide orient="horz" pos="3125"/>
        <p:guide pos="21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" y="5"/>
            <a:ext cx="2942906" cy="49633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938" tIns="47470" rIns="94938" bIns="47470" numCol="1" anchor="t" anchorCtr="0" compatLnSpc="1">
            <a:prstTxWarp prst="textNoShape">
              <a:avLst/>
            </a:prstTxWarp>
          </a:bodyPr>
          <a:lstStyle>
            <a:lvl1pPr defTabSz="947248" latinLnBrk="0">
              <a:spcBef>
                <a:spcPct val="0"/>
              </a:spcBef>
              <a:defRPr kumimoji="0" sz="1100" b="0">
                <a:latin typeface="Times New Roman"/>
                <a:ea typeface="굴림"/>
              </a:defRPr>
            </a:lvl1pPr>
          </a:lstStyle>
          <a:p>
            <a:pPr>
              <a:defRPr/>
            </a:pP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4769" y="5"/>
            <a:ext cx="2942906" cy="49633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938" tIns="47470" rIns="94938" bIns="47470" numCol="1" anchor="t" anchorCtr="0" compatLnSpc="1">
            <a:prstTxWarp prst="textNoShape">
              <a:avLst/>
            </a:prstTxWarp>
          </a:bodyPr>
          <a:lstStyle>
            <a:lvl1pPr algn="r" defTabSz="947248" latinLnBrk="0">
              <a:spcBef>
                <a:spcPct val="0"/>
              </a:spcBef>
              <a:defRPr kumimoji="0" sz="1100" b="0">
                <a:latin typeface="Times New Roman"/>
                <a:ea typeface="굴림"/>
              </a:defRPr>
            </a:lvl1pPr>
          </a:lstStyle>
          <a:p>
            <a:pPr>
              <a:defRPr/>
            </a:pP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7" y="9430308"/>
            <a:ext cx="2942906" cy="49633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938" tIns="47470" rIns="94938" bIns="47470" numCol="1" anchor="b" anchorCtr="0" compatLnSpc="1">
            <a:prstTxWarp prst="textNoShape">
              <a:avLst/>
            </a:prstTxWarp>
          </a:bodyPr>
          <a:lstStyle>
            <a:lvl1pPr defTabSz="947248" latinLnBrk="0">
              <a:spcBef>
                <a:spcPct val="0"/>
              </a:spcBef>
              <a:defRPr kumimoji="0" sz="1100" b="0">
                <a:latin typeface="Times New Roman"/>
                <a:ea typeface="굴림"/>
              </a:defRPr>
            </a:lvl1pPr>
          </a:lstStyle>
          <a:p>
            <a:pPr>
              <a:defRPr/>
            </a:pP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4769" y="9430308"/>
            <a:ext cx="2942906" cy="49633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938" tIns="47470" rIns="94938" bIns="47470" numCol="1" anchor="b" anchorCtr="0" compatLnSpc="1">
            <a:prstTxWarp prst="textNoShape">
              <a:avLst/>
            </a:prstTxWarp>
          </a:bodyPr>
          <a:lstStyle>
            <a:lvl1pPr algn="r" defTabSz="947248" latinLnBrk="0">
              <a:spcBef>
                <a:spcPct val="0"/>
              </a:spcBef>
              <a:defRPr kumimoji="0" sz="1100" b="0"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D8414D26-1A5B-4156-888F-DCC378C60C78}" type="slidenum">
              <a:rPr lang="ko-KR" altLang="en-US">
                <a:latin typeface="맑은 고딕"/>
                <a:ea typeface="맑은 고딕"/>
              </a:rPr>
              <a:pPr>
                <a:defRPr/>
              </a:pPr>
              <a:t>‹#›</a:t>
            </a:fld>
            <a:endParaRPr lang="en-US" altLang="ko-KR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68527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9"/>
            <a:ext cx="2918611" cy="48201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895" tIns="45952" rIns="91895" bIns="45952" numCol="1" anchor="t" anchorCtr="0" compatLnSpc="1">
            <a:prstTxWarp prst="textNoShape">
              <a:avLst/>
            </a:prstTxWarp>
          </a:bodyPr>
          <a:lstStyle>
            <a:lvl1pPr defTabSz="916948" latinLnBrk="0">
              <a:spcBef>
                <a:spcPct val="0"/>
              </a:spcBef>
              <a:defRPr kumimoji="0" sz="1100" b="0"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67734" y="9"/>
            <a:ext cx="2918611" cy="48201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895" tIns="45952" rIns="91895" bIns="45952" numCol="1" anchor="t" anchorCtr="0" compatLnSpc="1">
            <a:prstTxWarp prst="textNoShape">
              <a:avLst/>
            </a:prstTxWarp>
          </a:bodyPr>
          <a:lstStyle>
            <a:lvl1pPr algn="r" defTabSz="916948" latinLnBrk="0">
              <a:spcBef>
                <a:spcPct val="0"/>
              </a:spcBef>
              <a:defRPr kumimoji="0" sz="1100" b="0"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4375" y="723900"/>
            <a:ext cx="5440363" cy="376713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876232" y="4732653"/>
            <a:ext cx="5035494" cy="44860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895" tIns="45952" rIns="91895" bIns="4595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9460533"/>
            <a:ext cx="2918611" cy="48042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895" tIns="45952" rIns="91895" bIns="45952" numCol="1" anchor="b" anchorCtr="0" compatLnSpc="1">
            <a:prstTxWarp prst="textNoShape">
              <a:avLst/>
            </a:prstTxWarp>
          </a:bodyPr>
          <a:lstStyle>
            <a:lvl1pPr defTabSz="916948" latinLnBrk="0">
              <a:spcBef>
                <a:spcPct val="0"/>
              </a:spcBef>
              <a:defRPr kumimoji="0" sz="1100" b="0"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67734" y="9460533"/>
            <a:ext cx="2918611" cy="48042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895" tIns="45952" rIns="91895" bIns="45952" numCol="1" anchor="b" anchorCtr="0" compatLnSpc="1">
            <a:prstTxWarp prst="textNoShape">
              <a:avLst/>
            </a:prstTxWarp>
          </a:bodyPr>
          <a:lstStyle>
            <a:lvl1pPr algn="r" defTabSz="916948" latinLnBrk="0">
              <a:spcBef>
                <a:spcPct val="0"/>
              </a:spcBef>
              <a:defRPr kumimoji="0" sz="1100" b="0"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79642909-6448-426E-9ED7-EFF6CDC2E25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0059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642909-6448-426E-9ED7-EFF6CDC2E25C}" type="slidenum">
              <a:rPr lang="ko-KR" altLang="en-US" smtClean="0"/>
              <a:pPr>
                <a:defRPr/>
              </a:pPr>
              <a:t>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466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3156" y="9428717"/>
            <a:ext cx="2942905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00" tIns="45347" rIns="90700" bIns="45347" anchor="b"/>
          <a:lstStyle/>
          <a:p>
            <a:pPr algn="r" defTabSz="905785"/>
            <a:fld id="{3C817677-1D2D-4299-AF74-336E1045B5D4}" type="slidenum">
              <a:rPr lang="ko-KR" altLang="en-US" sz="11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defTabSz="905785"/>
              <a:t>1</a:t>
            </a:fld>
            <a:endParaRPr lang="en-US" altLang="ko-KR" sz="11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746125"/>
            <a:ext cx="5370513" cy="3717925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874" y="4713569"/>
            <a:ext cx="5433929" cy="4466988"/>
          </a:xfrm>
          <a:noFill/>
          <a:ln/>
        </p:spPr>
        <p:txBody>
          <a:bodyPr lIns="90700" tIns="45347" rIns="90700" bIns="45347"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28043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3156" y="9428717"/>
            <a:ext cx="2942905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00" tIns="45347" rIns="90700" bIns="45347" anchor="b"/>
          <a:lstStyle/>
          <a:p>
            <a:pPr marL="0" marR="0" lvl="0" indent="0" algn="r" defTabSz="90578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817677-1D2D-4299-AF74-336E1045B5D4}" type="slidenum"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pPr marL="0" marR="0" lvl="0" indent="0" algn="r" defTabSz="90578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746125"/>
            <a:ext cx="5370513" cy="3717925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874" y="4713569"/>
            <a:ext cx="5433929" cy="4466988"/>
          </a:xfrm>
          <a:noFill/>
          <a:ln/>
        </p:spPr>
        <p:txBody>
          <a:bodyPr lIns="90700" tIns="45347" rIns="90700" bIns="45347"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4820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53156" y="9428717"/>
            <a:ext cx="2942905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00" tIns="45347" rIns="90700" bIns="45347" anchor="b"/>
          <a:lstStyle/>
          <a:p>
            <a:pPr marL="0" marR="0" lvl="0" indent="0" algn="r" defTabSz="90578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817677-1D2D-4299-AF74-336E1045B5D4}" type="slidenum"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pPr marL="0" marR="0" lvl="0" indent="0" algn="r" defTabSz="90578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746125"/>
            <a:ext cx="5370513" cy="3717925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874" y="4713569"/>
            <a:ext cx="5433929" cy="4466988"/>
          </a:xfrm>
          <a:noFill/>
          <a:ln/>
        </p:spPr>
        <p:txBody>
          <a:bodyPr lIns="90700" tIns="45347" rIns="90700" bIns="45347"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0691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4" name="Text Box 1068">
            <a:extLst>
              <a:ext uri="{FF2B5EF4-FFF2-40B4-BE49-F238E27FC236}">
                <a16:creationId xmlns:a16="http://schemas.microsoft.com/office/drawing/2014/main" id="{25138A44-918C-435C-B4DD-71A8F9B028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02DD9E-BB0C-45F4-8FF7-F8F06A2D57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D4D2EE-F1E5-4443-ACB4-D768977AC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2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85" y="6364091"/>
            <a:ext cx="1722052" cy="39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8" descr="logo_goodmark_%5b245%5d">
            <a:extLst>
              <a:ext uri="{FF2B5EF4-FFF2-40B4-BE49-F238E27FC236}">
                <a16:creationId xmlns:a16="http://schemas.microsoft.com/office/drawing/2014/main" id="{1934DBAA-C187-4B71-BC05-DBE92E855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520" y="262067"/>
            <a:ext cx="1143000" cy="57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>
            <a:extLst>
              <a:ext uri="{FF2B5EF4-FFF2-40B4-BE49-F238E27FC236}">
                <a16:creationId xmlns:a16="http://schemas.microsoft.com/office/drawing/2014/main" id="{0A8B6B62-1260-49DF-A155-60E5615934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 l="959" t="575" r="68657" b="78969"/>
          <a:stretch/>
        </p:blipFill>
        <p:spPr bwMode="auto">
          <a:xfrm>
            <a:off x="7597286" y="260648"/>
            <a:ext cx="647502" cy="57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4D8AA7-8C6E-4CCA-A0FA-DEF653DF95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45636" y="1378603"/>
            <a:ext cx="6814729" cy="1216815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제목 입력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F9C7C0F-DB1B-4BE9-9142-410B314C4B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269" y="4509119"/>
            <a:ext cx="2586181" cy="970278"/>
          </a:xfrm>
          <a:prstGeom prst="rect">
            <a:avLst/>
          </a:prstGeom>
        </p:spPr>
        <p:txBody>
          <a:bodyPr anchor="ctr"/>
          <a:lstStyle>
            <a:lvl1pPr marL="0" indent="0" algn="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>
                <a:solidFill>
                  <a:schemeClr val="bg1"/>
                </a:solidFill>
                <a:latin typeface="+mn-ea"/>
                <a:ea typeface="+mn-ea"/>
                <a:cs typeface="Open Sans" panose="020B0606030504020204" pitchFamily="34" charset="0"/>
                <a:sym typeface="Wingdings" pitchFamily="2" charset="2"/>
              </a:defRPr>
            </a:lvl1pPr>
          </a:lstStyle>
          <a:p>
            <a:pPr lvl="0"/>
            <a:r>
              <a:rPr lang="en-US" altLang="ko-KR" dirty="0"/>
              <a:t>202y. mm. dd </a:t>
            </a:r>
            <a:r>
              <a:rPr lang="ko-KR" altLang="en-US" dirty="0"/>
              <a:t>담당자</a:t>
            </a:r>
            <a:r>
              <a:rPr lang="en-US" altLang="ko-KR" dirty="0"/>
              <a:t>/</a:t>
            </a:r>
            <a:r>
              <a:rPr lang="ko-KR" altLang="en-US" dirty="0"/>
              <a:t>직급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59E7B7E7-9C05-4667-885B-AB8295A969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5381" y="6356345"/>
            <a:ext cx="2137340" cy="411493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1" kern="1200" dirty="0">
                <a:solidFill>
                  <a:schemeClr val="tx1"/>
                </a:solidFill>
                <a:latin typeface="+mn-ea"/>
                <a:ea typeface="+mn-ea"/>
                <a:cs typeface="Open Sans" panose="020B0606030504020204" pitchFamily="34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대상 업체 로고</a:t>
            </a:r>
            <a:endParaRPr lang="en-US" altLang="ko-KR" dirty="0"/>
          </a:p>
          <a:p>
            <a:pPr lvl="0"/>
            <a:r>
              <a:rPr lang="en-US" altLang="ko-KR" dirty="0"/>
              <a:t>*</a:t>
            </a:r>
            <a:r>
              <a:rPr lang="ko-KR" altLang="en-US" dirty="0"/>
              <a:t>없을 시 무시</a:t>
            </a:r>
          </a:p>
        </p:txBody>
      </p:sp>
    </p:spTree>
    <p:extLst>
      <p:ext uri="{BB962C8B-B14F-4D97-AF65-F5344CB8AC3E}">
        <p14:creationId xmlns:p14="http://schemas.microsoft.com/office/powerpoint/2010/main" val="286608822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919630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3531"/>
            <a:ext cx="9906000" cy="6858000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4555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2021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E8EBBB84-4144-4642-915A-3728C01F35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69600" y="273600"/>
            <a:ext cx="2934887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단원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B1140F7D-E8B4-4F00-8889-CBE7D60FF1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81445"/>
            <a:ext cx="6696745" cy="395227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2000" b="1" kern="1200" dirty="0">
                <a:solidFill>
                  <a:prstClr val="white"/>
                </a:solidFill>
                <a:latin typeface="+mn-ea"/>
                <a:ea typeface="+mn-ea"/>
                <a:cs typeface="Arial" charset="0"/>
                <a:sym typeface="Wingdings" pitchFamily="2" charset="2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C8325A5-669B-4448-B280-EC50954AFA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288" y="654556"/>
            <a:ext cx="9358884" cy="307777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Char char="§"/>
              <a:defRPr kumimoji="1" lang="ko-KR" altLang="en-US" sz="1600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Arial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B288A3DE-B0A4-4866-8021-3719CB3BF2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162" y="972490"/>
            <a:ext cx="9216009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ko-KR" altLang="en-US" sz="1400" b="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  <a:cs typeface="Arial" pitchFamily="34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733788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_내용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3531"/>
            <a:ext cx="9906000" cy="6858000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4555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2021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4AAC516A-A040-485E-889D-BFCD3D5A9A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69600" y="273600"/>
            <a:ext cx="2934887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단원</a:t>
            </a:r>
          </a:p>
        </p:txBody>
      </p:sp>
      <p:sp>
        <p:nvSpPr>
          <p:cNvPr id="14" name="제목 7">
            <a:extLst>
              <a:ext uri="{FF2B5EF4-FFF2-40B4-BE49-F238E27FC236}">
                <a16:creationId xmlns:a16="http://schemas.microsoft.com/office/drawing/2014/main" id="{1400F073-B62B-4827-9CA6-A255E4DD03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81445"/>
            <a:ext cx="6696745" cy="395227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2000" b="1" kern="1200" dirty="0">
                <a:solidFill>
                  <a:prstClr val="white"/>
                </a:solidFill>
                <a:latin typeface="+mn-ea"/>
                <a:ea typeface="+mn-ea"/>
                <a:cs typeface="Arial" charset="0"/>
                <a:sym typeface="Wingdings" pitchFamily="2" charset="2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43AD574-53C9-439A-BC9A-5C58575F49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288" y="654556"/>
            <a:ext cx="9358884" cy="307777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Char char="§"/>
              <a:defRPr kumimoji="1" lang="ko-KR" altLang="en-US" sz="1600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Arial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3863432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_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Copyright 2020. </a:t>
            </a:r>
            <a:r>
              <a:rPr kumimoji="0" lang="en-US" altLang="ko-KR" sz="700" b="0" i="0" dirty="0" err="1">
                <a:latin typeface="맑은 고딕"/>
                <a:ea typeface="맑은 고딕"/>
              </a:rPr>
              <a:t>ECMiner</a:t>
            </a:r>
            <a:r>
              <a:rPr kumimoji="0" lang="en-US" altLang="ko-KR" sz="700" b="0" i="0" baseline="0" dirty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877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>
            <a:extLst>
              <a:ext uri="{FF2B5EF4-FFF2-40B4-BE49-F238E27FC236}">
                <a16:creationId xmlns:a16="http://schemas.microsoft.com/office/drawing/2014/main" id="{6BEA6CC4-7B5D-42C1-89CC-4D5372474D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소주제</a:t>
            </a:r>
          </a:p>
        </p:txBody>
      </p:sp>
      <p:sp>
        <p:nvSpPr>
          <p:cNvPr id="15" name="텍스트 개체 틀 21">
            <a:extLst>
              <a:ext uri="{FF2B5EF4-FFF2-40B4-BE49-F238E27FC236}">
                <a16:creationId xmlns:a16="http://schemas.microsoft.com/office/drawing/2014/main" id="{55D5FE98-3A06-4B9D-8C1C-494B1EC85F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 dirty="0"/>
              <a:t>*</a:t>
            </a:r>
            <a:r>
              <a:rPr lang="ko-KR" altLang="en-US" dirty="0"/>
              <a:t>글자 폰트 </a:t>
            </a:r>
            <a:r>
              <a:rPr lang="en-US" altLang="ko-KR" dirty="0"/>
              <a:t>14 </a:t>
            </a:r>
            <a:r>
              <a:rPr lang="ko-KR" altLang="en-US" dirty="0"/>
              <a:t>유지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줄까지 기입 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그림 자료가 주 내용일 경우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</a:p>
        </p:txBody>
      </p:sp>
      <p:sp>
        <p:nvSpPr>
          <p:cNvPr id="16" name="제목 9">
            <a:extLst>
              <a:ext uri="{FF2B5EF4-FFF2-40B4-BE49-F238E27FC236}">
                <a16:creationId xmlns:a16="http://schemas.microsoft.com/office/drawing/2014/main" id="{4218302E-124C-470D-BB79-F671E8D10C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 dirty="0"/>
              <a:t>1. </a:t>
            </a:r>
            <a:r>
              <a:rPr lang="ko-KR" altLang="en-US" dirty="0"/>
              <a:t>주제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43F91B20-EC10-49FE-B09E-1E543401CC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 dirty="0"/>
              <a:t>I. </a:t>
            </a:r>
            <a:r>
              <a:rPr lang="ko-KR" altLang="en-US" dirty="0"/>
              <a:t>챕터 제목</a:t>
            </a:r>
          </a:p>
        </p:txBody>
      </p:sp>
      <p:sp>
        <p:nvSpPr>
          <p:cNvPr id="10" name="Text Box 1068">
            <a:extLst>
              <a:ext uri="{FF2B5EF4-FFF2-40B4-BE49-F238E27FC236}">
                <a16:creationId xmlns:a16="http://schemas.microsoft.com/office/drawing/2014/main" id="{C52DE315-57DD-996A-52B4-4539467A85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Copyright 2022. ECMiner</a:t>
            </a:r>
            <a:r>
              <a:rPr kumimoji="0" lang="en-US" altLang="ko-KR" sz="700" b="0" i="0" baseline="0" dirty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320190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CHAPTER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 bwMode="auto">
          <a:xfrm>
            <a:off x="2661084" y="1266012"/>
            <a:ext cx="6684404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936777" y="1382400"/>
            <a:ext cx="5400600" cy="461467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2300" b="1" kern="1200" dirty="0">
                <a:solidFill>
                  <a:srgbClr val="1F497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63875" y="2296800"/>
            <a:ext cx="5251473" cy="194468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60"/>
              </a:spcBef>
              <a:buFont typeface="+mj-lt"/>
              <a:buAutoNum type="arabicPeriod"/>
              <a:defRPr kumimoji="1" lang="ko-KR" altLang="en-US" sz="1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3113037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0"/>
            <a:ext cx="9906000" cy="685800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75BD35C-3BEC-4D0C-8905-847D65E8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2534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E579FC7-361B-4459-9FAE-ABE1412D9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623888"/>
            <a:ext cx="9359900" cy="300563"/>
          </a:xfrm>
          <a:prstGeom prst="rect">
            <a:avLst/>
          </a:prstGeom>
        </p:spPr>
        <p:txBody>
          <a:bodyPr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FEDBAD0-55F6-420D-B6BB-3AF9D8FCA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931863"/>
            <a:ext cx="9217025" cy="156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E8EBBB84-4144-4642-915A-3728C01F35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9600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Box 1068">
            <a:extLst>
              <a:ext uri="{FF2B5EF4-FFF2-40B4-BE49-F238E27FC236}">
                <a16:creationId xmlns:a16="http://schemas.microsoft.com/office/drawing/2014/main" id="{E6AFD53B-900D-CD43-C6FA-178826C7DB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Copyright 2022. ECMiner</a:t>
            </a:r>
            <a:r>
              <a:rPr kumimoji="0" lang="en-US" altLang="ko-KR" sz="700" b="0" i="0" baseline="0" dirty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5506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ep Q Ne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0"/>
            <a:ext cx="9906000" cy="685800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75BD35C-3BEC-4D0C-8905-847D65E8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53680"/>
            <a:ext cx="854392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endParaRPr lang="ko-KR" altLang="en-US" dirty="0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2534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E579FC7-361B-4459-9FAE-ABE1412D9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623888"/>
            <a:ext cx="5832574" cy="300563"/>
          </a:xfrm>
          <a:prstGeom prst="rect">
            <a:avLst/>
          </a:prstGeom>
        </p:spPr>
        <p:txBody>
          <a:bodyPr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FEDBAD0-55F6-420D-B6BB-3AF9D8FCA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931863"/>
            <a:ext cx="9217025" cy="156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8" name="Text Box 1068">
            <a:extLst>
              <a:ext uri="{FF2B5EF4-FFF2-40B4-BE49-F238E27FC236}">
                <a16:creationId xmlns:a16="http://schemas.microsoft.com/office/drawing/2014/main" id="{0EFDCC43-779C-D115-A459-AE6785D915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Copyright 2022. </a:t>
            </a:r>
            <a:r>
              <a:rPr kumimoji="0" lang="en-US" altLang="ko-KR" sz="700" b="0" i="0" dirty="0" err="1">
                <a:latin typeface="맑은 고딕"/>
                <a:ea typeface="맑은 고딕"/>
              </a:rPr>
              <a:t>ECMiner</a:t>
            </a:r>
            <a:r>
              <a:rPr kumimoji="0" lang="en-US" altLang="ko-KR" sz="700" b="0" i="0" baseline="0" dirty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72049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I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0"/>
            <a:ext cx="9906000" cy="685800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75BD35C-3BEC-4D0C-8905-847D65E8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53680"/>
            <a:ext cx="854392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endParaRPr lang="ko-KR" altLang="en-US" dirty="0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2534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E579FC7-361B-4459-9FAE-ABE1412D9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623888"/>
            <a:ext cx="5832574" cy="300563"/>
          </a:xfrm>
          <a:prstGeom prst="rect">
            <a:avLst/>
          </a:prstGeom>
        </p:spPr>
        <p:txBody>
          <a:bodyPr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FEDBAD0-55F6-420D-B6BB-3AF9D8FCA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931863"/>
            <a:ext cx="9217025" cy="156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BD11ED-E152-4B48-8767-EBA13D847C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9600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Text Box 1068">
            <a:extLst>
              <a:ext uri="{FF2B5EF4-FFF2-40B4-BE49-F238E27FC236}">
                <a16:creationId xmlns:a16="http://schemas.microsoft.com/office/drawing/2014/main" id="{099E93D7-05E0-635B-11BB-F804975D2C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Copyright 2022. </a:t>
            </a:r>
            <a:r>
              <a:rPr kumimoji="0" lang="en-US" altLang="ko-KR" sz="700" b="0" i="0" dirty="0" err="1">
                <a:latin typeface="맑은 고딕"/>
                <a:ea typeface="맑은 고딕"/>
              </a:rPr>
              <a:t>ECMiner</a:t>
            </a:r>
            <a:r>
              <a:rPr kumimoji="0" lang="en-US" altLang="ko-KR" sz="700" b="0" i="0" baseline="0" dirty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938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F2EC38CF-E0DA-4E4F-8879-1DB4A59C6FEA}"/>
              </a:ext>
            </a:extLst>
          </p:cNvPr>
          <p:cNvSpPr txBox="1">
            <a:spLocks/>
          </p:cNvSpPr>
          <p:nvPr userDrawn="1"/>
        </p:nvSpPr>
        <p:spPr>
          <a:xfrm>
            <a:off x="554082" y="188574"/>
            <a:ext cx="8797837" cy="568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bg1"/>
                </a:solidFill>
                <a:latin typeface="+mn-ea"/>
                <a:cs typeface="한컴돋움" pitchFamily="18" charset="2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+mn-ea"/>
              <a:cs typeface="한컴돋움" pitchFamily="18" charset="2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C314B1-2864-4E0A-A4EA-09072E8A1F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2091" y="1997810"/>
            <a:ext cx="4733230" cy="3571718"/>
          </a:xfrm>
          <a:prstGeom prst="rect">
            <a:avLst/>
          </a:prstGeom>
        </p:spPr>
        <p:txBody>
          <a:bodyPr anchor="t"/>
          <a:lstStyle>
            <a:lvl1pPr marL="360363" indent="-360363" algn="l" rtl="0" fontAlgn="base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  <a:defRPr kumimoji="1" lang="ko-KR" altLang="en-US" sz="2800" b="1" kern="1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marL="1028700" indent="-571500">
              <a:buFont typeface="+mj-lt"/>
              <a:buAutoNum type="romanUcPeriod"/>
              <a:defRPr/>
            </a:lvl2pPr>
            <a:lvl3pPr marL="1428750" indent="-514350">
              <a:buFont typeface="+mj-lt"/>
              <a:buAutoNum type="romanUcPeriod"/>
              <a:defRPr/>
            </a:lvl3pPr>
            <a:lvl4pPr marL="1885950" indent="-514350">
              <a:buFont typeface="+mj-lt"/>
              <a:buAutoNum type="romanUcPeriod"/>
              <a:defRPr/>
            </a:lvl4pPr>
            <a:lvl5pPr marL="2343150" indent="-514350">
              <a:buFont typeface="+mj-lt"/>
              <a:buAutoNum type="romanUcPeriod"/>
              <a:defRPr/>
            </a:lvl5pPr>
          </a:lstStyle>
          <a:p>
            <a:pPr lvl="0"/>
            <a:r>
              <a:rPr lang="ko-KR" altLang="en-US" dirty="0"/>
              <a:t>챕터 제목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1368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2CE6CF-FA78-495B-9442-39017B283AB8}"/>
              </a:ext>
            </a:extLst>
          </p:cNvPr>
          <p:cNvSpPr/>
          <p:nvPr userDrawn="1"/>
        </p:nvSpPr>
        <p:spPr bwMode="auto">
          <a:xfrm>
            <a:off x="2661084" y="1266012"/>
            <a:ext cx="5909568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7EA2D-A154-446D-A624-452F1F9623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916" y="1407161"/>
            <a:ext cx="4953000" cy="419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400" b="1" kern="1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en-US" altLang="ko-KR" dirty="0"/>
              <a:t>I. </a:t>
            </a:r>
            <a:r>
              <a:rPr lang="ko-KR" altLang="en-US" dirty="0"/>
              <a:t>챕터 제목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2AF3831-91CA-4478-A2C9-FA92065CC9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3405" y="2295122"/>
            <a:ext cx="4507345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  <a:defRPr kumimoji="1" lang="ko-KR" altLang="en-US" sz="2000" b="1" kern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1489023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>
            <a:extLst>
              <a:ext uri="{FF2B5EF4-FFF2-40B4-BE49-F238E27FC236}">
                <a16:creationId xmlns:a16="http://schemas.microsoft.com/office/drawing/2014/main" id="{6BEA6CC4-7B5D-42C1-89CC-4D5372474D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소주제</a:t>
            </a:r>
          </a:p>
        </p:txBody>
      </p:sp>
      <p:sp>
        <p:nvSpPr>
          <p:cNvPr id="15" name="텍스트 개체 틀 21">
            <a:extLst>
              <a:ext uri="{FF2B5EF4-FFF2-40B4-BE49-F238E27FC236}">
                <a16:creationId xmlns:a16="http://schemas.microsoft.com/office/drawing/2014/main" id="{55D5FE98-3A06-4B9D-8C1C-494B1EC85F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 dirty="0"/>
              <a:t>*</a:t>
            </a:r>
            <a:r>
              <a:rPr lang="ko-KR" altLang="en-US" dirty="0"/>
              <a:t>글자 폰트 </a:t>
            </a:r>
            <a:r>
              <a:rPr lang="en-US" altLang="ko-KR" dirty="0"/>
              <a:t>14 </a:t>
            </a:r>
            <a:r>
              <a:rPr lang="ko-KR" altLang="en-US" dirty="0"/>
              <a:t>유지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줄까지 기입 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그림 자료가 주 내용일 경우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</a:p>
        </p:txBody>
      </p:sp>
      <p:sp>
        <p:nvSpPr>
          <p:cNvPr id="16" name="제목 9">
            <a:extLst>
              <a:ext uri="{FF2B5EF4-FFF2-40B4-BE49-F238E27FC236}">
                <a16:creationId xmlns:a16="http://schemas.microsoft.com/office/drawing/2014/main" id="{4218302E-124C-470D-BB79-F671E8D10C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 dirty="0"/>
              <a:t>1. </a:t>
            </a:r>
            <a:r>
              <a:rPr lang="ko-KR" altLang="en-US" dirty="0"/>
              <a:t>주제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43F91B20-EC10-49FE-B09E-1E543401CC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 dirty="0"/>
              <a:t>I. </a:t>
            </a:r>
            <a:r>
              <a:rPr lang="ko-KR" altLang="en-US" dirty="0"/>
              <a:t>챕터 제목</a:t>
            </a:r>
          </a:p>
        </p:txBody>
      </p:sp>
    </p:spTree>
    <p:extLst>
      <p:ext uri="{BB962C8B-B14F-4D97-AF65-F5344CB8AC3E}">
        <p14:creationId xmlns:p14="http://schemas.microsoft.com/office/powerpoint/2010/main" val="2895417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㈜이씨마이너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서울특별시 강남구 도곡로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151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상준빌딩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Fax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+mn-ea"/>
                <a:ea typeface="+mn-ea"/>
              </a:rPr>
              <a:t>본 문서는 </a:t>
            </a:r>
            <a:r>
              <a:rPr lang="en-US" altLang="ko-KR" sz="1000" b="1" dirty="0">
                <a:latin typeface="+mn-ea"/>
                <a:ea typeface="+mn-ea"/>
              </a:rPr>
              <a:t>㈜</a:t>
            </a:r>
            <a:r>
              <a:rPr lang="ko-KR" altLang="en-US" sz="1000" b="1" dirty="0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배포될 수 없습니다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59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4" name="Text Box 1068">
            <a:extLst>
              <a:ext uri="{FF2B5EF4-FFF2-40B4-BE49-F238E27FC236}">
                <a16:creationId xmlns:a16="http://schemas.microsoft.com/office/drawing/2014/main" id="{25138A44-918C-435C-B4DD-71A8F9B028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02DD9E-BB0C-45F4-8FF7-F8F06A2D57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D4D2EE-F1E5-4443-ACB4-D768977AC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36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CHAPTER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81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316460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1FC79F-98D0-4229-B89B-BB27F0007F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57" y="6353994"/>
            <a:ext cx="1722052" cy="396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35299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㈜이씨마이너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서울특별시 강남구 </a:t>
            </a:r>
            <a:r>
              <a:rPr lang="ko-KR" altLang="en-US" sz="12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논현로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덕원빌딩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Fax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+mn-ea"/>
                <a:ea typeface="+mn-ea"/>
              </a:rPr>
              <a:t>본 문서는 </a:t>
            </a:r>
            <a:r>
              <a:rPr lang="en-US" altLang="ko-KR" sz="1000" b="1" dirty="0">
                <a:latin typeface="+mn-ea"/>
                <a:ea typeface="+mn-ea"/>
              </a:rPr>
              <a:t>㈜</a:t>
            </a:r>
            <a:r>
              <a:rPr lang="ko-KR" altLang="en-US" sz="1000" b="1" dirty="0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배포될 수 없습니다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6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CHAPTER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59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969224" y="271681"/>
            <a:ext cx="2952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I.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산업혁명과 </a:t>
            </a:r>
            <a:r>
              <a:rPr lang="ko-KR" altLang="en-US" sz="12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1214157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578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888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_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56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CHAPTER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 bwMode="auto">
          <a:xfrm>
            <a:off x="2661084" y="1266012"/>
            <a:ext cx="6684404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936777" y="1382400"/>
            <a:ext cx="5400600" cy="461467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2300" b="1" kern="1200" dirty="0">
                <a:solidFill>
                  <a:srgbClr val="1F497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63875" y="2296800"/>
            <a:ext cx="5251473" cy="194468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60"/>
              </a:spcBef>
              <a:buFont typeface="+mj-lt"/>
              <a:buAutoNum type="arabicPeriod"/>
              <a:defRPr kumimoji="1" lang="ko-KR" altLang="en-US" sz="1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9941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0"/>
            <a:ext cx="9906000" cy="685800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75BD35C-3BEC-4D0C-8905-847D65E8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2534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E579FC7-361B-4459-9FAE-ABE1412D9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623888"/>
            <a:ext cx="9359900" cy="300563"/>
          </a:xfrm>
          <a:prstGeom prst="rect">
            <a:avLst/>
          </a:prstGeom>
        </p:spPr>
        <p:txBody>
          <a:bodyPr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FEDBAD0-55F6-420D-B6BB-3AF9D8FCA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931863"/>
            <a:ext cx="9217025" cy="156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E8EBBB84-4144-4642-915A-3728C01F35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9600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Box 1068">
            <a:extLst>
              <a:ext uri="{FF2B5EF4-FFF2-40B4-BE49-F238E27FC236}">
                <a16:creationId xmlns:a16="http://schemas.microsoft.com/office/drawing/2014/main" id="{E6AFD53B-900D-CD43-C6FA-178826C7DB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3170345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ep Q Ne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0"/>
            <a:ext cx="9906000" cy="685800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75BD35C-3BEC-4D0C-8905-847D65E8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53680"/>
            <a:ext cx="854392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endParaRPr lang="ko-KR" altLang="en-US" dirty="0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2534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E579FC7-361B-4459-9FAE-ABE1412D9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623888"/>
            <a:ext cx="5832574" cy="300563"/>
          </a:xfrm>
          <a:prstGeom prst="rect">
            <a:avLst/>
          </a:prstGeom>
        </p:spPr>
        <p:txBody>
          <a:bodyPr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FEDBAD0-55F6-420D-B6BB-3AF9D8FCA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931863"/>
            <a:ext cx="9217025" cy="156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8" name="Text Box 1068">
            <a:extLst>
              <a:ext uri="{FF2B5EF4-FFF2-40B4-BE49-F238E27FC236}">
                <a16:creationId xmlns:a16="http://schemas.microsoft.com/office/drawing/2014/main" id="{0EFDCC43-779C-D115-A459-AE6785D915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141476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I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0"/>
            <a:ext cx="9906000" cy="685800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75BD35C-3BEC-4D0C-8905-847D65E8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53680"/>
            <a:ext cx="854392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endParaRPr lang="ko-KR" altLang="en-US" dirty="0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2534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E579FC7-361B-4459-9FAE-ABE1412D9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623888"/>
            <a:ext cx="5832574" cy="300563"/>
          </a:xfrm>
          <a:prstGeom prst="rect">
            <a:avLst/>
          </a:prstGeom>
        </p:spPr>
        <p:txBody>
          <a:bodyPr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FEDBAD0-55F6-420D-B6BB-3AF9D8FCA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931863"/>
            <a:ext cx="9217025" cy="156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BD11ED-E152-4B48-8767-EBA13D847C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9600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Text Box 1068">
            <a:extLst>
              <a:ext uri="{FF2B5EF4-FFF2-40B4-BE49-F238E27FC236}">
                <a16:creationId xmlns:a16="http://schemas.microsoft.com/office/drawing/2014/main" id="{099E93D7-05E0-635B-11BB-F804975D2C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878045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85" y="6364091"/>
            <a:ext cx="1722052" cy="39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8" descr="logo_goodmark_%5b245%5d">
            <a:extLst>
              <a:ext uri="{FF2B5EF4-FFF2-40B4-BE49-F238E27FC236}">
                <a16:creationId xmlns:a16="http://schemas.microsoft.com/office/drawing/2014/main" id="{1934DBAA-C187-4B71-BC05-DBE92E855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520" y="262067"/>
            <a:ext cx="1143000" cy="57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>
            <a:extLst>
              <a:ext uri="{FF2B5EF4-FFF2-40B4-BE49-F238E27FC236}">
                <a16:creationId xmlns:a16="http://schemas.microsoft.com/office/drawing/2014/main" id="{0A8B6B62-1260-49DF-A155-60E5615934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 l="959" t="575" r="68657" b="78969"/>
          <a:stretch/>
        </p:blipFill>
        <p:spPr bwMode="auto">
          <a:xfrm>
            <a:off x="7597286" y="260648"/>
            <a:ext cx="647502" cy="57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4D8AA7-8C6E-4CCA-A0FA-DEF653DF95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45636" y="1378603"/>
            <a:ext cx="6814729" cy="1216815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제목 입력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F9C7C0F-DB1B-4BE9-9142-410B314C4B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269" y="4509119"/>
            <a:ext cx="2586181" cy="970278"/>
          </a:xfrm>
          <a:prstGeom prst="rect">
            <a:avLst/>
          </a:prstGeom>
        </p:spPr>
        <p:txBody>
          <a:bodyPr anchor="ctr"/>
          <a:lstStyle>
            <a:lvl1pPr marL="0" indent="0" algn="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>
                <a:solidFill>
                  <a:schemeClr val="bg1"/>
                </a:solidFill>
                <a:latin typeface="+mn-ea"/>
                <a:ea typeface="+mn-ea"/>
                <a:cs typeface="Open Sans" panose="020B0606030504020204" pitchFamily="34" charset="0"/>
                <a:sym typeface="Wingdings" pitchFamily="2" charset="2"/>
              </a:defRPr>
            </a:lvl1pPr>
          </a:lstStyle>
          <a:p>
            <a:pPr lvl="0"/>
            <a:r>
              <a:rPr lang="en-US" altLang="ko-KR" dirty="0"/>
              <a:t>202y. mm. dd </a:t>
            </a:r>
            <a:r>
              <a:rPr lang="ko-KR" altLang="en-US" dirty="0"/>
              <a:t>담당자</a:t>
            </a:r>
            <a:r>
              <a:rPr lang="en-US" altLang="ko-KR" dirty="0"/>
              <a:t>/</a:t>
            </a:r>
            <a:r>
              <a:rPr lang="ko-KR" altLang="en-US" dirty="0"/>
              <a:t>직급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59E7B7E7-9C05-4667-885B-AB8295A969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5381" y="6356345"/>
            <a:ext cx="2137340" cy="411493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1" kern="1200" dirty="0">
                <a:solidFill>
                  <a:schemeClr val="tx1"/>
                </a:solidFill>
                <a:latin typeface="+mn-ea"/>
                <a:ea typeface="+mn-ea"/>
                <a:cs typeface="Open Sans" panose="020B0606030504020204" pitchFamily="34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대상 업체 로고</a:t>
            </a:r>
            <a:endParaRPr lang="en-US" altLang="ko-KR" dirty="0"/>
          </a:p>
          <a:p>
            <a:pPr lvl="0"/>
            <a:r>
              <a:rPr lang="en-US" altLang="ko-KR" dirty="0"/>
              <a:t>*</a:t>
            </a:r>
            <a:r>
              <a:rPr lang="ko-KR" altLang="en-US" dirty="0"/>
              <a:t>없을 시 무시</a:t>
            </a:r>
          </a:p>
        </p:txBody>
      </p:sp>
    </p:spTree>
    <p:extLst>
      <p:ext uri="{BB962C8B-B14F-4D97-AF65-F5344CB8AC3E}">
        <p14:creationId xmlns:p14="http://schemas.microsoft.com/office/powerpoint/2010/main" val="31098784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F2EC38CF-E0DA-4E4F-8879-1DB4A59C6FEA}"/>
              </a:ext>
            </a:extLst>
          </p:cNvPr>
          <p:cNvSpPr txBox="1">
            <a:spLocks/>
          </p:cNvSpPr>
          <p:nvPr userDrawn="1"/>
        </p:nvSpPr>
        <p:spPr>
          <a:xfrm>
            <a:off x="554082" y="188574"/>
            <a:ext cx="8797837" cy="568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bg1"/>
                </a:solidFill>
                <a:latin typeface="+mn-ea"/>
                <a:cs typeface="한컴돋움" pitchFamily="18" charset="2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+mn-ea"/>
              <a:cs typeface="한컴돋움" pitchFamily="18" charset="2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C314B1-2864-4E0A-A4EA-09072E8A1F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2091" y="1997810"/>
            <a:ext cx="4733230" cy="3571718"/>
          </a:xfrm>
          <a:prstGeom prst="rect">
            <a:avLst/>
          </a:prstGeom>
        </p:spPr>
        <p:txBody>
          <a:bodyPr anchor="t"/>
          <a:lstStyle>
            <a:lvl1pPr marL="360363" indent="-360363" algn="l" rtl="0" fontAlgn="base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  <a:defRPr kumimoji="1" lang="ko-KR" altLang="en-US" sz="2800" b="1" kern="1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marL="1028700" indent="-571500">
              <a:buFont typeface="+mj-lt"/>
              <a:buAutoNum type="romanUcPeriod"/>
              <a:defRPr/>
            </a:lvl2pPr>
            <a:lvl3pPr marL="1428750" indent="-514350">
              <a:buFont typeface="+mj-lt"/>
              <a:buAutoNum type="romanUcPeriod"/>
              <a:defRPr/>
            </a:lvl3pPr>
            <a:lvl4pPr marL="1885950" indent="-514350">
              <a:buFont typeface="+mj-lt"/>
              <a:buAutoNum type="romanUcPeriod"/>
              <a:defRPr/>
            </a:lvl4pPr>
            <a:lvl5pPr marL="2343150" indent="-514350">
              <a:buFont typeface="+mj-lt"/>
              <a:buAutoNum type="romanUcPeriod"/>
              <a:defRPr/>
            </a:lvl5pPr>
          </a:lstStyle>
          <a:p>
            <a:pPr lvl="0"/>
            <a:r>
              <a:rPr lang="ko-KR" altLang="en-US" dirty="0"/>
              <a:t>챕터 제목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671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105047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2CE6CF-FA78-495B-9442-39017B283AB8}"/>
              </a:ext>
            </a:extLst>
          </p:cNvPr>
          <p:cNvSpPr/>
          <p:nvPr userDrawn="1"/>
        </p:nvSpPr>
        <p:spPr bwMode="auto">
          <a:xfrm>
            <a:off x="2661084" y="1266012"/>
            <a:ext cx="5909568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7EA2D-A154-446D-A624-452F1F9623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916" y="1407161"/>
            <a:ext cx="4953000" cy="419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400" b="1" kern="1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en-US" altLang="ko-KR" dirty="0"/>
              <a:t>I. </a:t>
            </a:r>
            <a:r>
              <a:rPr lang="ko-KR" altLang="en-US" dirty="0"/>
              <a:t>챕터 제목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2AF3831-91CA-4478-A2C9-FA92065CC9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3405" y="2295122"/>
            <a:ext cx="4507345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  <a:defRPr kumimoji="1" lang="ko-KR" altLang="en-US" sz="2000" b="1" kern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32740645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>
            <a:extLst>
              <a:ext uri="{FF2B5EF4-FFF2-40B4-BE49-F238E27FC236}">
                <a16:creationId xmlns:a16="http://schemas.microsoft.com/office/drawing/2014/main" id="{6BEA6CC4-7B5D-42C1-89CC-4D5372474D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소주제</a:t>
            </a:r>
          </a:p>
        </p:txBody>
      </p:sp>
      <p:sp>
        <p:nvSpPr>
          <p:cNvPr id="15" name="텍스트 개체 틀 21">
            <a:extLst>
              <a:ext uri="{FF2B5EF4-FFF2-40B4-BE49-F238E27FC236}">
                <a16:creationId xmlns:a16="http://schemas.microsoft.com/office/drawing/2014/main" id="{55D5FE98-3A06-4B9D-8C1C-494B1EC85F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 dirty="0"/>
              <a:t>*</a:t>
            </a:r>
            <a:r>
              <a:rPr lang="ko-KR" altLang="en-US" dirty="0"/>
              <a:t>글자 폰트 </a:t>
            </a:r>
            <a:r>
              <a:rPr lang="en-US" altLang="ko-KR" dirty="0"/>
              <a:t>14 </a:t>
            </a:r>
            <a:r>
              <a:rPr lang="ko-KR" altLang="en-US" dirty="0"/>
              <a:t>유지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줄까지 기입 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그림 자료가 주 내용일 경우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</a:p>
        </p:txBody>
      </p:sp>
      <p:sp>
        <p:nvSpPr>
          <p:cNvPr id="16" name="제목 9">
            <a:extLst>
              <a:ext uri="{FF2B5EF4-FFF2-40B4-BE49-F238E27FC236}">
                <a16:creationId xmlns:a16="http://schemas.microsoft.com/office/drawing/2014/main" id="{4218302E-124C-470D-BB79-F671E8D10C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 dirty="0"/>
              <a:t>1. </a:t>
            </a:r>
            <a:r>
              <a:rPr lang="ko-KR" altLang="en-US" dirty="0"/>
              <a:t>주제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43F91B20-EC10-49FE-B09E-1E543401CC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 dirty="0"/>
              <a:t>I. </a:t>
            </a:r>
            <a:r>
              <a:rPr lang="ko-KR" altLang="en-US" dirty="0"/>
              <a:t>챕터 제목</a:t>
            </a:r>
          </a:p>
        </p:txBody>
      </p:sp>
    </p:spTree>
    <p:extLst>
      <p:ext uri="{BB962C8B-B14F-4D97-AF65-F5344CB8AC3E}">
        <p14:creationId xmlns:p14="http://schemas.microsoft.com/office/powerpoint/2010/main" val="28484537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㈜이씨마이너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서울특별시 강남구 도곡로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151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상준빌딩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Fax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+mn-ea"/>
                <a:ea typeface="+mn-ea"/>
              </a:rPr>
              <a:t>본 문서는 </a:t>
            </a:r>
            <a:r>
              <a:rPr lang="en-US" altLang="ko-KR" sz="1000" b="1" dirty="0">
                <a:latin typeface="+mn-ea"/>
                <a:ea typeface="+mn-ea"/>
              </a:rPr>
              <a:t>㈜</a:t>
            </a:r>
            <a:r>
              <a:rPr lang="ko-KR" altLang="en-US" sz="1000" b="1" dirty="0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배포될 수 없습니다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588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4" name="Text Box 1068">
            <a:extLst>
              <a:ext uri="{FF2B5EF4-FFF2-40B4-BE49-F238E27FC236}">
                <a16:creationId xmlns:a16="http://schemas.microsoft.com/office/drawing/2014/main" id="{25138A44-918C-435C-B4DD-71A8F9B028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02DD9E-BB0C-45F4-8FF7-F8F06A2D57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D4D2EE-F1E5-4443-ACB4-D768977AC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08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CHAPTER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130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4930355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1FC79F-98D0-4229-B89B-BB27F0007F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57" y="6353994"/>
            <a:ext cx="1722052" cy="396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501407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㈜이씨마이너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서울특별시 강남구 </a:t>
            </a:r>
            <a:r>
              <a:rPr lang="ko-KR" altLang="en-US" sz="12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논현로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덕원빌딩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Fax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+mn-ea"/>
                <a:ea typeface="+mn-ea"/>
              </a:rPr>
              <a:t>본 문서는 </a:t>
            </a:r>
            <a:r>
              <a:rPr lang="en-US" altLang="ko-KR" sz="1000" b="1" dirty="0">
                <a:latin typeface="+mn-ea"/>
                <a:ea typeface="+mn-ea"/>
              </a:rPr>
              <a:t>㈜</a:t>
            </a:r>
            <a:r>
              <a:rPr lang="ko-KR" altLang="en-US" sz="1000" b="1" dirty="0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배포될 수 없습니다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13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969224" y="271681"/>
            <a:ext cx="2952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I.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산업혁명과 </a:t>
            </a:r>
            <a:r>
              <a:rPr lang="ko-KR" altLang="en-US" sz="12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42549497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59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1FC79F-98D0-4229-B89B-BB27F0007F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57" y="6353994"/>
            <a:ext cx="1722052" cy="396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680384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1310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3531"/>
            <a:ext cx="9906000" cy="6858000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4555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E8EBBB84-4144-4642-915A-3728C01F35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69600" y="273600"/>
            <a:ext cx="2934887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단원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B1140F7D-E8B4-4F00-8889-CBE7D60FF1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81445"/>
            <a:ext cx="6696745" cy="395227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2000" b="1" kern="1200" dirty="0">
                <a:solidFill>
                  <a:prstClr val="white"/>
                </a:solidFill>
                <a:latin typeface="+mn-ea"/>
                <a:ea typeface="+mn-ea"/>
                <a:cs typeface="Arial" charset="0"/>
                <a:sym typeface="Wingdings" pitchFamily="2" charset="2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C8325A5-669B-4448-B280-EC50954AFA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288" y="654556"/>
            <a:ext cx="9358884" cy="307777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Char char="§"/>
              <a:defRPr kumimoji="1" lang="ko-KR" altLang="en-US" sz="1600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Arial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B288A3DE-B0A4-4866-8021-3719CB3BF2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162" y="972490"/>
            <a:ext cx="9216009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ko-KR" altLang="en-US" sz="1400" b="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  <a:cs typeface="Arial" pitchFamily="34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365915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_내용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3531"/>
            <a:ext cx="9906000" cy="6858000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4555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4AAC516A-A040-485E-889D-BFCD3D5A9A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69600" y="273600"/>
            <a:ext cx="2934887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단원</a:t>
            </a:r>
          </a:p>
        </p:txBody>
      </p:sp>
      <p:sp>
        <p:nvSpPr>
          <p:cNvPr id="14" name="제목 7">
            <a:extLst>
              <a:ext uri="{FF2B5EF4-FFF2-40B4-BE49-F238E27FC236}">
                <a16:creationId xmlns:a16="http://schemas.microsoft.com/office/drawing/2014/main" id="{1400F073-B62B-4827-9CA6-A255E4DD03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81445"/>
            <a:ext cx="6696745" cy="395227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2000" b="1" kern="1200" dirty="0">
                <a:solidFill>
                  <a:prstClr val="white"/>
                </a:solidFill>
                <a:latin typeface="+mn-ea"/>
                <a:ea typeface="+mn-ea"/>
                <a:cs typeface="Arial" charset="0"/>
                <a:sym typeface="Wingdings" pitchFamily="2" charset="2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43AD574-53C9-439A-BC9A-5C58575F49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288" y="654556"/>
            <a:ext cx="9358884" cy="307777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Char char="§"/>
              <a:defRPr kumimoji="1" lang="ko-KR" altLang="en-US" sz="1600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Arial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655778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_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414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>
            <a:extLst>
              <a:ext uri="{FF2B5EF4-FFF2-40B4-BE49-F238E27FC236}">
                <a16:creationId xmlns:a16="http://schemas.microsoft.com/office/drawing/2014/main" id="{6BEA6CC4-7B5D-42C1-89CC-4D5372474D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소주제</a:t>
            </a:r>
          </a:p>
        </p:txBody>
      </p:sp>
      <p:sp>
        <p:nvSpPr>
          <p:cNvPr id="15" name="텍스트 개체 틀 21">
            <a:extLst>
              <a:ext uri="{FF2B5EF4-FFF2-40B4-BE49-F238E27FC236}">
                <a16:creationId xmlns:a16="http://schemas.microsoft.com/office/drawing/2014/main" id="{55D5FE98-3A06-4B9D-8C1C-494B1EC85F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 dirty="0"/>
              <a:t>*</a:t>
            </a:r>
            <a:r>
              <a:rPr lang="ko-KR" altLang="en-US" dirty="0"/>
              <a:t>글자 폰트 </a:t>
            </a:r>
            <a:r>
              <a:rPr lang="en-US" altLang="ko-KR" dirty="0"/>
              <a:t>14 </a:t>
            </a:r>
            <a:r>
              <a:rPr lang="ko-KR" altLang="en-US" dirty="0"/>
              <a:t>유지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줄까지 기입 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그림 자료가 주 내용일 경우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</a:p>
        </p:txBody>
      </p:sp>
      <p:sp>
        <p:nvSpPr>
          <p:cNvPr id="16" name="제목 9">
            <a:extLst>
              <a:ext uri="{FF2B5EF4-FFF2-40B4-BE49-F238E27FC236}">
                <a16:creationId xmlns:a16="http://schemas.microsoft.com/office/drawing/2014/main" id="{4218302E-124C-470D-BB79-F671E8D10C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 dirty="0"/>
              <a:t>1. </a:t>
            </a:r>
            <a:r>
              <a:rPr lang="ko-KR" altLang="en-US" dirty="0"/>
              <a:t>주제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43F91B20-EC10-49FE-B09E-1E543401CC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 dirty="0"/>
              <a:t>I. </a:t>
            </a:r>
            <a:r>
              <a:rPr lang="ko-KR" altLang="en-US" dirty="0"/>
              <a:t>챕터 제목</a:t>
            </a:r>
          </a:p>
        </p:txBody>
      </p:sp>
      <p:sp>
        <p:nvSpPr>
          <p:cNvPr id="10" name="Text Box 1068">
            <a:extLst>
              <a:ext uri="{FF2B5EF4-FFF2-40B4-BE49-F238E27FC236}">
                <a16:creationId xmlns:a16="http://schemas.microsoft.com/office/drawing/2014/main" id="{C52DE315-57DD-996A-52B4-4539467A85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18997336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CHAPTER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 bwMode="auto">
          <a:xfrm>
            <a:off x="2661084" y="1266012"/>
            <a:ext cx="6684404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936777" y="1382400"/>
            <a:ext cx="5400600" cy="461467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2300" b="1" kern="1200" dirty="0">
                <a:solidFill>
                  <a:srgbClr val="1F497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63875" y="2296800"/>
            <a:ext cx="5251473" cy="194468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60"/>
              </a:spcBef>
              <a:buFont typeface="+mj-lt"/>
              <a:buAutoNum type="arabicPeriod"/>
              <a:defRPr kumimoji="1" lang="ko-KR" altLang="en-US" sz="1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363461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0"/>
            <a:ext cx="9906000" cy="685800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75BD35C-3BEC-4D0C-8905-847D65E8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2534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E579FC7-361B-4459-9FAE-ABE1412D9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623888"/>
            <a:ext cx="9359900" cy="300563"/>
          </a:xfrm>
          <a:prstGeom prst="rect">
            <a:avLst/>
          </a:prstGeom>
        </p:spPr>
        <p:txBody>
          <a:bodyPr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FEDBAD0-55F6-420D-B6BB-3AF9D8FCA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931863"/>
            <a:ext cx="9217025" cy="156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E8EBBB84-4144-4642-915A-3728C01F35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9600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Box 1068">
            <a:extLst>
              <a:ext uri="{FF2B5EF4-FFF2-40B4-BE49-F238E27FC236}">
                <a16:creationId xmlns:a16="http://schemas.microsoft.com/office/drawing/2014/main" id="{E6AFD53B-900D-CD43-C6FA-178826C7DB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1053084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ep Q Ne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0"/>
            <a:ext cx="9906000" cy="685800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75BD35C-3BEC-4D0C-8905-847D65E8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53680"/>
            <a:ext cx="854392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endParaRPr lang="ko-KR" altLang="en-US" dirty="0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2534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E579FC7-361B-4459-9FAE-ABE1412D9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623888"/>
            <a:ext cx="5832574" cy="300563"/>
          </a:xfrm>
          <a:prstGeom prst="rect">
            <a:avLst/>
          </a:prstGeom>
        </p:spPr>
        <p:txBody>
          <a:bodyPr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FEDBAD0-55F6-420D-B6BB-3AF9D8FCA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931863"/>
            <a:ext cx="9217025" cy="156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8" name="Text Box 1068">
            <a:extLst>
              <a:ext uri="{FF2B5EF4-FFF2-40B4-BE49-F238E27FC236}">
                <a16:creationId xmlns:a16="http://schemas.microsoft.com/office/drawing/2014/main" id="{0EFDCC43-779C-D115-A459-AE6785D915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455119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I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0"/>
            <a:ext cx="9906000" cy="685800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75BD35C-3BEC-4D0C-8905-847D65E8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53680"/>
            <a:ext cx="854392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endParaRPr lang="ko-KR" altLang="en-US" dirty="0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2534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E579FC7-361B-4459-9FAE-ABE1412D9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623888"/>
            <a:ext cx="5832574" cy="300563"/>
          </a:xfrm>
          <a:prstGeom prst="rect">
            <a:avLst/>
          </a:prstGeom>
        </p:spPr>
        <p:txBody>
          <a:bodyPr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FEDBAD0-55F6-420D-B6BB-3AF9D8FCA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931863"/>
            <a:ext cx="9217025" cy="156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BD11ED-E152-4B48-8767-EBA13D847C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9600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Text Box 1068">
            <a:extLst>
              <a:ext uri="{FF2B5EF4-FFF2-40B4-BE49-F238E27FC236}">
                <a16:creationId xmlns:a16="http://schemas.microsoft.com/office/drawing/2014/main" id="{099E93D7-05E0-635B-11BB-F804975D2C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1822341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0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㈜이씨마이너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서울특별시 강남구 </a:t>
            </a:r>
            <a:r>
              <a:rPr lang="ko-KR" altLang="en-US" sz="12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논현로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덕원빌딩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Fax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+mn-ea"/>
                <a:ea typeface="+mn-ea"/>
              </a:rPr>
              <a:t>본 문서는 </a:t>
            </a:r>
            <a:r>
              <a:rPr lang="en-US" altLang="ko-KR" sz="1000" b="1" dirty="0">
                <a:latin typeface="+mn-ea"/>
                <a:ea typeface="+mn-ea"/>
              </a:rPr>
              <a:t>㈜</a:t>
            </a:r>
            <a:r>
              <a:rPr lang="ko-KR" altLang="en-US" sz="1000" b="1" dirty="0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배포될 수 없습니다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033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CHAPTER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704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480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57" y="6353994"/>
            <a:ext cx="1722052" cy="396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033058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㈜이씨마이너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서울특별시 강남구 도곡로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151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상준빌딩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Fax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+mn-ea"/>
                <a:ea typeface="+mn-ea"/>
              </a:rPr>
              <a:t>본 문서는 </a:t>
            </a:r>
            <a:r>
              <a:rPr lang="en-US" altLang="ko-KR" sz="1000" b="1" dirty="0">
                <a:latin typeface="+mn-ea"/>
                <a:ea typeface="+mn-ea"/>
              </a:rPr>
              <a:t>㈜</a:t>
            </a:r>
            <a:r>
              <a:rPr lang="ko-KR" altLang="en-US" sz="1000" b="1" dirty="0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배포될 수 없습니다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612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4" name="Text Box 1068">
            <a:extLst>
              <a:ext uri="{FF2B5EF4-FFF2-40B4-BE49-F238E27FC236}">
                <a16:creationId xmlns:a16="http://schemas.microsoft.com/office/drawing/2014/main" id="{25138A44-918C-435C-B4DD-71A8F9B028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02DD9E-BB0C-45F4-8FF7-F8F06A2D57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D4D2EE-F1E5-4443-ACB4-D768977AC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60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CHAPTER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35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33604208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1FC79F-98D0-4229-B89B-BB27F0007F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57" y="6353994"/>
            <a:ext cx="1722052" cy="396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8073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㈜이씨마이너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서울특별시 강남구 </a:t>
            </a:r>
            <a:r>
              <a:rPr lang="ko-KR" altLang="en-US" sz="12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논현로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덕원빌딩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Fax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+mn-ea"/>
                <a:ea typeface="+mn-ea"/>
              </a:rPr>
              <a:t>본 문서는 </a:t>
            </a:r>
            <a:r>
              <a:rPr lang="en-US" altLang="ko-KR" sz="1000" b="1" dirty="0">
                <a:latin typeface="+mn-ea"/>
                <a:ea typeface="+mn-ea"/>
              </a:rPr>
              <a:t>㈜</a:t>
            </a:r>
            <a:r>
              <a:rPr lang="ko-KR" altLang="en-US" sz="1000" b="1" dirty="0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배포될 수 없습니다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369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68">
            <a:extLst>
              <a:ext uri="{FF2B5EF4-FFF2-40B4-BE49-F238E27FC236}">
                <a16:creationId xmlns:a16="http://schemas.microsoft.com/office/drawing/2014/main" id="{A87F1ED4-FF0E-ED04-0933-72088C19CA9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C6935B-5403-CC01-4491-86ED4A37AF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84B5DD-279E-32A8-1AF7-406E290DE9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47582295-667B-9DF3-5440-B4CCF6EA41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1" name="제목 9">
            <a:extLst>
              <a:ext uri="{FF2B5EF4-FFF2-40B4-BE49-F238E27FC236}">
                <a16:creationId xmlns:a16="http://schemas.microsoft.com/office/drawing/2014/main" id="{CF8F415F-9055-505F-FF1E-D59EA71F3B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3DD37398-8BE2-79B5-5FCD-C157308528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7228C8-0446-A3CE-7858-C2AAF86965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  <p:sp>
        <p:nvSpPr>
          <p:cNvPr id="14" name="텍스트 개체 틀 21">
            <a:extLst>
              <a:ext uri="{FF2B5EF4-FFF2-40B4-BE49-F238E27FC236}">
                <a16:creationId xmlns:a16="http://schemas.microsoft.com/office/drawing/2014/main" id="{8E1CB9EF-341D-AA79-2B61-94CEE491C8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2309" y="922627"/>
            <a:ext cx="9287718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38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0983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68">
            <a:extLst>
              <a:ext uri="{FF2B5EF4-FFF2-40B4-BE49-F238E27FC236}">
                <a16:creationId xmlns:a16="http://schemas.microsoft.com/office/drawing/2014/main" id="{6AE9AAF1-BFE8-4C1E-FA93-711E952742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AAC40F7-E7C0-BF46-CA4C-9EEF9EA33B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8B9022-FF6A-4215-672B-2D2A8F004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5" name="텍스트 개체 틀 19">
            <a:extLst>
              <a:ext uri="{FF2B5EF4-FFF2-40B4-BE49-F238E27FC236}">
                <a16:creationId xmlns:a16="http://schemas.microsoft.com/office/drawing/2014/main" id="{6E2BBAF9-DDC0-5E93-796B-863B452B87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82362388-E6C2-2E4B-A49C-980855BDF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55717A83-9275-DBE7-65DE-BA0FA93FE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103C13-F105-BA1F-6E80-87F1880F5C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  <p:sp>
        <p:nvSpPr>
          <p:cNvPr id="9" name="텍스트 개체 틀 21">
            <a:extLst>
              <a:ext uri="{FF2B5EF4-FFF2-40B4-BE49-F238E27FC236}">
                <a16:creationId xmlns:a16="http://schemas.microsoft.com/office/drawing/2014/main" id="{749DE19B-4D82-52F0-6276-0C3E918E6F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2309" y="922627"/>
            <a:ext cx="9287718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9590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068">
            <a:extLst>
              <a:ext uri="{FF2B5EF4-FFF2-40B4-BE49-F238E27FC236}">
                <a16:creationId xmlns:a16="http://schemas.microsoft.com/office/drawing/2014/main" id="{BDC88D6F-5AD8-4D35-DFB4-4AB2E2A205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E17C122-9983-D53C-C448-98CD1B6D95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A6D2B8A-50FD-7125-A673-D9B913F17C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15" name="텍스트 개체 틀 19">
            <a:extLst>
              <a:ext uri="{FF2B5EF4-FFF2-40B4-BE49-F238E27FC236}">
                <a16:creationId xmlns:a16="http://schemas.microsoft.com/office/drawing/2014/main" id="{7AA7D4AE-DA76-A00F-0B2D-1EBAF8AF6B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6" name="제목 9">
            <a:extLst>
              <a:ext uri="{FF2B5EF4-FFF2-40B4-BE49-F238E27FC236}">
                <a16:creationId xmlns:a16="http://schemas.microsoft.com/office/drawing/2014/main" id="{B7C26718-8F0E-FC6D-9924-1B77962B74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43E100FC-1B30-46A6-ACFB-00B6647DC4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67BFFB6-41B7-1DCD-2040-C112F600CD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  <p:sp>
        <p:nvSpPr>
          <p:cNvPr id="19" name="텍스트 개체 틀 21">
            <a:extLst>
              <a:ext uri="{FF2B5EF4-FFF2-40B4-BE49-F238E27FC236}">
                <a16:creationId xmlns:a16="http://schemas.microsoft.com/office/drawing/2014/main" id="{12C5B217-109A-F970-FDD6-BF54F71B30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2309" y="922627"/>
            <a:ext cx="9287718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4130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068">
            <a:extLst>
              <a:ext uri="{FF2B5EF4-FFF2-40B4-BE49-F238E27FC236}">
                <a16:creationId xmlns:a16="http://schemas.microsoft.com/office/drawing/2014/main" id="{1705D51F-308A-D80E-35AC-F394DF4D07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BDE80D7A-A3DE-3A6C-8DC1-2A4CA49734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512DDEE-6862-DA52-CF39-E9CBB713BC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3DA745C-3233-9BFB-8DE0-25929A8961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21" name="제목 9">
            <a:extLst>
              <a:ext uri="{FF2B5EF4-FFF2-40B4-BE49-F238E27FC236}">
                <a16:creationId xmlns:a16="http://schemas.microsoft.com/office/drawing/2014/main" id="{55D019EF-54F0-64CE-40C2-0859DAE7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0ED54AB3-E4E3-8C34-AAB8-FA491089E2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BA409BB-DB8D-E1E8-0211-866582B80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  <p:sp>
        <p:nvSpPr>
          <p:cNvPr id="24" name="텍스트 개체 틀 21">
            <a:extLst>
              <a:ext uri="{FF2B5EF4-FFF2-40B4-BE49-F238E27FC236}">
                <a16:creationId xmlns:a16="http://schemas.microsoft.com/office/drawing/2014/main" id="{0949AF5A-F664-B909-0954-B631129507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2309" y="922627"/>
            <a:ext cx="9287718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16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_내용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68">
            <a:extLst>
              <a:ext uri="{FF2B5EF4-FFF2-40B4-BE49-F238E27FC236}">
                <a16:creationId xmlns:a16="http://schemas.microsoft.com/office/drawing/2014/main" id="{DA865914-3E11-C8F5-F986-9F893E2994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6427A6-46F6-1F0D-3163-9FA54F8397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A5B6A5-ADEC-106C-BFE3-7558BD7524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B70133C4-D6B6-3778-B9B2-3AF667EA7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9" name="제목 9">
            <a:extLst>
              <a:ext uri="{FF2B5EF4-FFF2-40B4-BE49-F238E27FC236}">
                <a16:creationId xmlns:a16="http://schemas.microsoft.com/office/drawing/2014/main" id="{7C61016F-7F0A-3F98-D8AB-F84DB84465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A9DBBD0E-CF47-3D20-126D-C813F44759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278CD6-23C6-E1F9-8E3D-8B4555BA5E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  <p:sp>
        <p:nvSpPr>
          <p:cNvPr id="13" name="텍스트 개체 틀 21">
            <a:extLst>
              <a:ext uri="{FF2B5EF4-FFF2-40B4-BE49-F238E27FC236}">
                <a16:creationId xmlns:a16="http://schemas.microsoft.com/office/drawing/2014/main" id="{604FA956-8C17-7CDA-E5BF-5A5DB4D14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2309" y="922627"/>
            <a:ext cx="9287718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695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_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68">
            <a:extLst>
              <a:ext uri="{FF2B5EF4-FFF2-40B4-BE49-F238E27FC236}">
                <a16:creationId xmlns:a16="http://schemas.microsoft.com/office/drawing/2014/main" id="{DE3A18E8-E34E-0A8F-F7D1-82FDB9BF68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BC051A6-B0DB-EE65-A9F0-BE7A2EA4ED7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F4F309-092E-177F-D9D6-B44218F20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9" name="텍스트 개체 틀 19">
            <a:extLst>
              <a:ext uri="{FF2B5EF4-FFF2-40B4-BE49-F238E27FC236}">
                <a16:creationId xmlns:a16="http://schemas.microsoft.com/office/drawing/2014/main" id="{8CCCBA99-9C43-0D5D-1B63-D0882DA7DD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651B0166-4D74-F531-D1A3-B41A289336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29C60FE8-14CD-F93F-ED09-766D7E69BB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4EE0BD-3B42-CDDC-AB67-A5CDBF6E7B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  <p:sp>
        <p:nvSpPr>
          <p:cNvPr id="13" name="텍스트 개체 틀 21">
            <a:extLst>
              <a:ext uri="{FF2B5EF4-FFF2-40B4-BE49-F238E27FC236}">
                <a16:creationId xmlns:a16="http://schemas.microsoft.com/office/drawing/2014/main" id="{F7B427E8-7C34-183A-A630-EBC89B429E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2309" y="922627"/>
            <a:ext cx="9287718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0039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CHAPTER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 bwMode="auto">
          <a:xfrm>
            <a:off x="2661084" y="1266012"/>
            <a:ext cx="6684404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936777" y="1382400"/>
            <a:ext cx="5400600" cy="461467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2300" b="1" kern="1200" dirty="0">
                <a:solidFill>
                  <a:srgbClr val="1F497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63875" y="2296800"/>
            <a:ext cx="5251473" cy="194468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60"/>
              </a:spcBef>
              <a:buFont typeface="+mj-lt"/>
              <a:buAutoNum type="arabicPeriod"/>
              <a:defRPr kumimoji="1" lang="ko-KR" altLang="en-US" sz="1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6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47656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68">
            <a:extLst>
              <a:ext uri="{FF2B5EF4-FFF2-40B4-BE49-F238E27FC236}">
                <a16:creationId xmlns:a16="http://schemas.microsoft.com/office/drawing/2014/main" id="{528970AE-7D5B-D1A5-85BD-7099D0ABF8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F91C79-BDA4-2336-1817-DCBF467CBE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E9A7AC-4BC7-F6C8-6F28-3D9606D1EC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7" name="텍스트 개체 틀 19">
            <a:extLst>
              <a:ext uri="{FF2B5EF4-FFF2-40B4-BE49-F238E27FC236}">
                <a16:creationId xmlns:a16="http://schemas.microsoft.com/office/drawing/2014/main" id="{A4D8E7D3-42DA-1579-21AF-1D061B7841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8" name="제목 9">
            <a:extLst>
              <a:ext uri="{FF2B5EF4-FFF2-40B4-BE49-F238E27FC236}">
                <a16:creationId xmlns:a16="http://schemas.microsoft.com/office/drawing/2014/main" id="{8501EE05-715C-6886-2C74-8CB0624A8F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B22475F8-BC80-5713-0967-D3F09B063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23B228-641D-18D3-BB59-84DB127A9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  <p:sp>
        <p:nvSpPr>
          <p:cNvPr id="14" name="텍스트 개체 틀 21">
            <a:extLst>
              <a:ext uri="{FF2B5EF4-FFF2-40B4-BE49-F238E27FC236}">
                <a16:creationId xmlns:a16="http://schemas.microsoft.com/office/drawing/2014/main" id="{C1F8C2FB-0FFD-2E83-D13B-223890602F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2309" y="922627"/>
            <a:ext cx="9287718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7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ep Q Ne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68">
            <a:extLst>
              <a:ext uri="{FF2B5EF4-FFF2-40B4-BE49-F238E27FC236}">
                <a16:creationId xmlns:a16="http://schemas.microsoft.com/office/drawing/2014/main" id="{8FB7DF0E-89AF-FFCE-0DB1-697EA28F52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F02DCA-0E99-810D-D7F6-4A7BAD95CD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F1493A-48C0-5E6C-7C95-69BADE5D93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7" name="텍스트 개체 틀 19">
            <a:extLst>
              <a:ext uri="{FF2B5EF4-FFF2-40B4-BE49-F238E27FC236}">
                <a16:creationId xmlns:a16="http://schemas.microsoft.com/office/drawing/2014/main" id="{27A38038-0714-E81C-5710-D140452F04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9" name="제목 9">
            <a:extLst>
              <a:ext uri="{FF2B5EF4-FFF2-40B4-BE49-F238E27FC236}">
                <a16:creationId xmlns:a16="http://schemas.microsoft.com/office/drawing/2014/main" id="{C7F717C8-06A8-4767-386D-708174FA94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CEB95D-FCFA-EC1D-4ACE-769692D195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1391C80-0094-4EFB-1669-B06AAAB923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  <p:sp>
        <p:nvSpPr>
          <p:cNvPr id="13" name="텍스트 개체 틀 21">
            <a:extLst>
              <a:ext uri="{FF2B5EF4-FFF2-40B4-BE49-F238E27FC236}">
                <a16:creationId xmlns:a16="http://schemas.microsoft.com/office/drawing/2014/main" id="{974A54E2-14DC-BAEC-C4B0-735ADEC7F7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2309" y="922627"/>
            <a:ext cx="9287718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307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I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0"/>
            <a:ext cx="9906000" cy="685800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75BD35C-3BEC-4D0C-8905-847D65E8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53680"/>
            <a:ext cx="854392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endParaRPr lang="ko-KR" altLang="en-US" dirty="0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2534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E579FC7-361B-4459-9FAE-ABE1412D9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623888"/>
            <a:ext cx="5832574" cy="300563"/>
          </a:xfrm>
          <a:prstGeom prst="rect">
            <a:avLst/>
          </a:prstGeom>
        </p:spPr>
        <p:txBody>
          <a:bodyPr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FEDBAD0-55F6-420D-B6BB-3AF9D8FCA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931863"/>
            <a:ext cx="9217025" cy="156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BD11ED-E152-4B48-8767-EBA13D847C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9600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Text Box 1068">
            <a:extLst>
              <a:ext uri="{FF2B5EF4-FFF2-40B4-BE49-F238E27FC236}">
                <a16:creationId xmlns:a16="http://schemas.microsoft.com/office/drawing/2014/main" id="{099E93D7-05E0-635B-11BB-F804975D2C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439106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85" y="6364091"/>
            <a:ext cx="1722052" cy="39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8" descr="logo_goodmark_%5b245%5d">
            <a:extLst>
              <a:ext uri="{FF2B5EF4-FFF2-40B4-BE49-F238E27FC236}">
                <a16:creationId xmlns:a16="http://schemas.microsoft.com/office/drawing/2014/main" id="{1934DBAA-C187-4B71-BC05-DBE92E855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520" y="262067"/>
            <a:ext cx="1143000" cy="57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>
            <a:extLst>
              <a:ext uri="{FF2B5EF4-FFF2-40B4-BE49-F238E27FC236}">
                <a16:creationId xmlns:a16="http://schemas.microsoft.com/office/drawing/2014/main" id="{0A8B6B62-1260-49DF-A155-60E5615934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 l="959" t="575" r="68657" b="78969"/>
          <a:stretch/>
        </p:blipFill>
        <p:spPr bwMode="auto">
          <a:xfrm>
            <a:off x="7597286" y="260648"/>
            <a:ext cx="647502" cy="57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4D8AA7-8C6E-4CCA-A0FA-DEF653DF95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45636" y="1378603"/>
            <a:ext cx="6814729" cy="1216815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제목 입력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F9C7C0F-DB1B-4BE9-9142-410B314C4B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269" y="4509119"/>
            <a:ext cx="2586181" cy="970278"/>
          </a:xfrm>
          <a:prstGeom prst="rect">
            <a:avLst/>
          </a:prstGeom>
        </p:spPr>
        <p:txBody>
          <a:bodyPr anchor="ctr"/>
          <a:lstStyle>
            <a:lvl1pPr marL="0" indent="0" algn="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>
                <a:solidFill>
                  <a:schemeClr val="bg1"/>
                </a:solidFill>
                <a:latin typeface="+mn-ea"/>
                <a:ea typeface="+mn-ea"/>
                <a:cs typeface="Open Sans" panose="020B0606030504020204" pitchFamily="34" charset="0"/>
                <a:sym typeface="Wingdings" pitchFamily="2" charset="2"/>
              </a:defRPr>
            </a:lvl1pPr>
          </a:lstStyle>
          <a:p>
            <a:pPr lvl="0"/>
            <a:r>
              <a:rPr lang="en-US" altLang="ko-KR" dirty="0"/>
              <a:t>202y. mm. dd </a:t>
            </a:r>
            <a:r>
              <a:rPr lang="ko-KR" altLang="en-US" dirty="0"/>
              <a:t>담당자</a:t>
            </a:r>
            <a:r>
              <a:rPr lang="en-US" altLang="ko-KR" dirty="0"/>
              <a:t>/</a:t>
            </a:r>
            <a:r>
              <a:rPr lang="ko-KR" altLang="en-US" dirty="0"/>
              <a:t>직급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59E7B7E7-9C05-4667-885B-AB8295A969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5381" y="6356345"/>
            <a:ext cx="2137340" cy="411493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1" kern="1200" dirty="0">
                <a:solidFill>
                  <a:schemeClr val="tx1"/>
                </a:solidFill>
                <a:latin typeface="+mn-ea"/>
                <a:ea typeface="+mn-ea"/>
                <a:cs typeface="Open Sans" panose="020B0606030504020204" pitchFamily="34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대상 업체 로고</a:t>
            </a:r>
            <a:endParaRPr lang="en-US" altLang="ko-KR" dirty="0"/>
          </a:p>
          <a:p>
            <a:pPr lvl="0"/>
            <a:r>
              <a:rPr lang="en-US" altLang="ko-KR" dirty="0"/>
              <a:t>*</a:t>
            </a:r>
            <a:r>
              <a:rPr lang="ko-KR" altLang="en-US" dirty="0"/>
              <a:t>없을 시 무시</a:t>
            </a:r>
          </a:p>
        </p:txBody>
      </p:sp>
    </p:spTree>
    <p:extLst>
      <p:ext uri="{BB962C8B-B14F-4D97-AF65-F5344CB8AC3E}">
        <p14:creationId xmlns:p14="http://schemas.microsoft.com/office/powerpoint/2010/main" val="326868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66921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F2EC38CF-E0DA-4E4F-8879-1DB4A59C6FEA}"/>
              </a:ext>
            </a:extLst>
          </p:cNvPr>
          <p:cNvSpPr txBox="1">
            <a:spLocks/>
          </p:cNvSpPr>
          <p:nvPr userDrawn="1"/>
        </p:nvSpPr>
        <p:spPr>
          <a:xfrm>
            <a:off x="554082" y="188574"/>
            <a:ext cx="8797837" cy="568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bg1"/>
                </a:solidFill>
                <a:latin typeface="+mn-ea"/>
                <a:cs typeface="한컴돋움" pitchFamily="18" charset="2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+mn-ea"/>
              <a:cs typeface="한컴돋움" pitchFamily="18" charset="2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C314B1-2864-4E0A-A4EA-09072E8A1F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2091" y="1997810"/>
            <a:ext cx="4733230" cy="3571718"/>
          </a:xfrm>
          <a:prstGeom prst="rect">
            <a:avLst/>
          </a:prstGeom>
        </p:spPr>
        <p:txBody>
          <a:bodyPr anchor="t"/>
          <a:lstStyle>
            <a:lvl1pPr marL="360363" indent="-360363" algn="l" rtl="0" fontAlgn="base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  <a:defRPr kumimoji="1" lang="ko-KR" altLang="en-US" sz="2800" b="1" kern="1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marL="1028700" indent="-571500">
              <a:buFont typeface="+mj-lt"/>
              <a:buAutoNum type="romanUcPeriod"/>
              <a:defRPr/>
            </a:lvl2pPr>
            <a:lvl3pPr marL="1428750" indent="-514350">
              <a:buFont typeface="+mj-lt"/>
              <a:buAutoNum type="romanUcPeriod"/>
              <a:defRPr/>
            </a:lvl3pPr>
            <a:lvl4pPr marL="1885950" indent="-514350">
              <a:buFont typeface="+mj-lt"/>
              <a:buAutoNum type="romanUcPeriod"/>
              <a:defRPr/>
            </a:lvl4pPr>
            <a:lvl5pPr marL="2343150" indent="-514350">
              <a:buFont typeface="+mj-lt"/>
              <a:buAutoNum type="romanUcPeriod"/>
              <a:defRPr/>
            </a:lvl5pPr>
          </a:lstStyle>
          <a:p>
            <a:pPr lvl="0"/>
            <a:r>
              <a:rPr lang="ko-KR" altLang="en-US" dirty="0"/>
              <a:t>챕터 제목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77014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2CE6CF-FA78-495B-9442-39017B283AB8}"/>
              </a:ext>
            </a:extLst>
          </p:cNvPr>
          <p:cNvSpPr/>
          <p:nvPr userDrawn="1"/>
        </p:nvSpPr>
        <p:spPr bwMode="auto">
          <a:xfrm>
            <a:off x="2661084" y="1266012"/>
            <a:ext cx="5909568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7EA2D-A154-446D-A624-452F1F9623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916" y="1407161"/>
            <a:ext cx="4953000" cy="419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400" b="1" kern="1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en-US" altLang="ko-KR" dirty="0"/>
              <a:t>I. </a:t>
            </a:r>
            <a:r>
              <a:rPr lang="ko-KR" altLang="en-US" dirty="0"/>
              <a:t>챕터 제목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2AF3831-91CA-4478-A2C9-FA92065CC9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3405" y="2295122"/>
            <a:ext cx="4507345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  <a:defRPr kumimoji="1" lang="ko-KR" altLang="en-US" sz="2000" b="1" kern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37737675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>
            <a:extLst>
              <a:ext uri="{FF2B5EF4-FFF2-40B4-BE49-F238E27FC236}">
                <a16:creationId xmlns:a16="http://schemas.microsoft.com/office/drawing/2014/main" id="{6BEA6CC4-7B5D-42C1-89CC-4D5372474D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소주제</a:t>
            </a:r>
          </a:p>
        </p:txBody>
      </p:sp>
      <p:sp>
        <p:nvSpPr>
          <p:cNvPr id="15" name="텍스트 개체 틀 21">
            <a:extLst>
              <a:ext uri="{FF2B5EF4-FFF2-40B4-BE49-F238E27FC236}">
                <a16:creationId xmlns:a16="http://schemas.microsoft.com/office/drawing/2014/main" id="{55D5FE98-3A06-4B9D-8C1C-494B1EC85F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 dirty="0"/>
              <a:t>*</a:t>
            </a:r>
            <a:r>
              <a:rPr lang="ko-KR" altLang="en-US" dirty="0"/>
              <a:t>글자 폰트 </a:t>
            </a:r>
            <a:r>
              <a:rPr lang="en-US" altLang="ko-KR" dirty="0"/>
              <a:t>14 </a:t>
            </a:r>
            <a:r>
              <a:rPr lang="ko-KR" altLang="en-US" dirty="0"/>
              <a:t>유지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줄까지 기입 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그림 자료가 주 내용일 경우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</a:p>
        </p:txBody>
      </p:sp>
      <p:sp>
        <p:nvSpPr>
          <p:cNvPr id="16" name="제목 9">
            <a:extLst>
              <a:ext uri="{FF2B5EF4-FFF2-40B4-BE49-F238E27FC236}">
                <a16:creationId xmlns:a16="http://schemas.microsoft.com/office/drawing/2014/main" id="{4218302E-124C-470D-BB79-F671E8D10C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 dirty="0"/>
              <a:t>1. </a:t>
            </a:r>
            <a:r>
              <a:rPr lang="ko-KR" altLang="en-US" dirty="0"/>
              <a:t>주제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43F91B20-EC10-49FE-B09E-1E543401CC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 dirty="0"/>
              <a:t>I. </a:t>
            </a:r>
            <a:r>
              <a:rPr lang="ko-KR" altLang="en-US" dirty="0"/>
              <a:t>챕터 제목</a:t>
            </a:r>
          </a:p>
        </p:txBody>
      </p:sp>
    </p:spTree>
    <p:extLst>
      <p:ext uri="{BB962C8B-B14F-4D97-AF65-F5344CB8AC3E}">
        <p14:creationId xmlns:p14="http://schemas.microsoft.com/office/powerpoint/2010/main" val="32395706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㈜이씨마이너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서울특별시 강남구 도곡로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151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상준빌딩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Fax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+mn-ea"/>
                <a:ea typeface="+mn-ea"/>
              </a:rPr>
              <a:t>본 문서는 </a:t>
            </a:r>
            <a:r>
              <a:rPr lang="en-US" altLang="ko-KR" sz="1000" b="1" dirty="0">
                <a:latin typeface="+mn-ea"/>
                <a:ea typeface="+mn-ea"/>
              </a:rPr>
              <a:t>㈜</a:t>
            </a:r>
            <a:r>
              <a:rPr lang="ko-KR" altLang="en-US" sz="1000" b="1" dirty="0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배포될 수 없습니다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739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4" name="Text Box 1068">
            <a:extLst>
              <a:ext uri="{FF2B5EF4-FFF2-40B4-BE49-F238E27FC236}">
                <a16:creationId xmlns:a16="http://schemas.microsoft.com/office/drawing/2014/main" id="{25138A44-918C-435C-B4DD-71A8F9B028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02DD9E-BB0C-45F4-8FF7-F8F06A2D57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D4D2EE-F1E5-4443-ACB4-D768977AC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903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_내용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3531"/>
            <a:ext cx="9906000" cy="6858000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4555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</a:t>
            </a:r>
            <a:r>
              <a:rPr kumimoji="0" lang="en-US" altLang="ko-KR" sz="700" b="0" i="0">
                <a:solidFill>
                  <a:schemeClr val="tx1"/>
                </a:solidFill>
                <a:latin typeface="맑은 고딕"/>
                <a:ea typeface="맑은 고딕"/>
              </a:rPr>
              <a:t>© 2024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4016074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전체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31F03B1C-48AD-4BA1-84DC-DBC4F52C8F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04628" y="149816"/>
            <a:ext cx="6696744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>
              <a:spcBef>
                <a:spcPct val="50000"/>
              </a:spcBef>
              <a:buClr>
                <a:srgbClr val="4D4D4D"/>
              </a:buClr>
            </a:pPr>
            <a:r>
              <a:rPr kumimoji="0" lang="en-US" altLang="ko-KR" sz="3600" dirty="0">
                <a:solidFill>
                  <a:prstClr val="white"/>
                </a:solidFill>
                <a:latin typeface="+mn-ea"/>
                <a:ea typeface="+mn-ea"/>
                <a:cs typeface="Arial" charset="0"/>
              </a:rPr>
              <a:t>Contents</a:t>
            </a:r>
          </a:p>
        </p:txBody>
      </p:sp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9F92032D-DE60-48D5-8C8B-039787BD6F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97978" y="1498654"/>
            <a:ext cx="4619318" cy="3010466"/>
          </a:xfrm>
          <a:prstGeom prst="rect">
            <a:avLst/>
          </a:prstGeom>
        </p:spPr>
        <p:txBody>
          <a:bodyPr anchor="t"/>
          <a:lstStyle>
            <a:lvl1pPr marL="358775" indent="-358775">
              <a:lnSpc>
                <a:spcPct val="150000"/>
              </a:lnSpc>
              <a:buFont typeface="+mj-lt"/>
              <a:buAutoNum type="romanUcPeriod"/>
              <a:tabLst>
                <a:tab pos="358775" algn="l"/>
              </a:tabLst>
              <a:defRPr kumimoji="1" lang="ko-KR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단원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593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단원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CHAPTER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E7179D-A6DE-434B-B9B0-4B8856F65F4C}"/>
              </a:ext>
            </a:extLst>
          </p:cNvPr>
          <p:cNvSpPr/>
          <p:nvPr userDrawn="1"/>
        </p:nvSpPr>
        <p:spPr bwMode="auto">
          <a:xfrm>
            <a:off x="2661084" y="1266012"/>
            <a:ext cx="5615090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텍스트 개체 틀 14">
            <a:extLst>
              <a:ext uri="{FF2B5EF4-FFF2-40B4-BE49-F238E27FC236}">
                <a16:creationId xmlns:a16="http://schemas.microsoft.com/office/drawing/2014/main" id="{2C4DD06C-458E-405D-A9F7-8FCA820542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0792" y="1430044"/>
            <a:ext cx="4619318" cy="373936"/>
          </a:xfrm>
          <a:prstGeom prst="rect">
            <a:avLst/>
          </a:prstGeom>
        </p:spPr>
        <p:txBody>
          <a:bodyPr anchor="ctr"/>
          <a:lstStyle>
            <a:lvl1pPr marL="179388" indent="-179388">
              <a:buFont typeface="+mj-lt"/>
              <a:buNone/>
              <a:tabLst>
                <a:tab pos="358775" algn="l"/>
              </a:tabLst>
              <a:defRPr kumimoji="1" lang="ko-KR" altLang="en-US" sz="2300" b="1" kern="1200" dirty="0" smtClean="0">
                <a:solidFill>
                  <a:srgbClr val="1F497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단원</a:t>
            </a: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3A2B72EC-A8FE-4D15-9782-25F235B969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56856" y="2204864"/>
            <a:ext cx="4619318" cy="3010466"/>
          </a:xfrm>
          <a:prstGeom prst="rect">
            <a:avLst/>
          </a:prstGeom>
        </p:spPr>
        <p:txBody>
          <a:bodyPr anchor="t"/>
          <a:lstStyle>
            <a:lvl1pPr marL="269875" indent="-269875">
              <a:lnSpc>
                <a:spcPct val="150000"/>
              </a:lnSpc>
              <a:buFont typeface="+mj-lt"/>
              <a:buAutoNum type="arabicPeriod"/>
              <a:tabLst>
                <a:tab pos="358775" algn="l"/>
              </a:tabLst>
              <a:defRPr kumimoji="1" lang="ko-KR" altLang="en-US" sz="2000" b="1" kern="12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단원</a:t>
            </a:r>
          </a:p>
        </p:txBody>
      </p:sp>
    </p:spTree>
    <p:extLst>
      <p:ext uri="{BB962C8B-B14F-4D97-AF65-F5344CB8AC3E}">
        <p14:creationId xmlns:p14="http://schemas.microsoft.com/office/powerpoint/2010/main" val="34928548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㈜이씨마이너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서울특별시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강남구 논현로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54,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덕원빌딩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1200" b="1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Fax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+mn-ea"/>
                <a:ea typeface="+mn-ea"/>
              </a:rPr>
              <a:t>본 문서는 </a:t>
            </a:r>
            <a:r>
              <a:rPr lang="en-US" altLang="ko-KR" sz="1000" b="1" dirty="0">
                <a:latin typeface="+mn-ea"/>
                <a:ea typeface="+mn-ea"/>
              </a:rPr>
              <a:t>㈜</a:t>
            </a:r>
            <a:r>
              <a:rPr lang="ko-KR" altLang="en-US" sz="1000" b="1" dirty="0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배포될 수 없습니다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389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4" name="Text Box 1068">
            <a:extLst>
              <a:ext uri="{FF2B5EF4-FFF2-40B4-BE49-F238E27FC236}">
                <a16:creationId xmlns:a16="http://schemas.microsoft.com/office/drawing/2014/main" id="{25138A44-918C-435C-B4DD-71A8F9B028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Copyright 2022. </a:t>
            </a:r>
            <a:r>
              <a:rPr kumimoji="0" lang="en-US" altLang="ko-KR" sz="700" b="0" i="0" dirty="0" err="1">
                <a:latin typeface="맑은 고딕"/>
                <a:ea typeface="맑은 고딕"/>
              </a:rPr>
              <a:t>ECMiner</a:t>
            </a:r>
            <a:r>
              <a:rPr kumimoji="0" lang="en-US" altLang="ko-KR" sz="700" b="0" i="0" baseline="0" dirty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02DD9E-BB0C-45F4-8FF7-F8F06A2D57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D4D2EE-F1E5-4443-ACB4-D768977AC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2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_내용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3531"/>
            <a:ext cx="9906000" cy="6858000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4555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4AAC516A-A040-485E-889D-BFCD3D5A9A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69600" y="273600"/>
            <a:ext cx="2934887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단원</a:t>
            </a:r>
          </a:p>
        </p:txBody>
      </p:sp>
      <p:sp>
        <p:nvSpPr>
          <p:cNvPr id="14" name="제목 7">
            <a:extLst>
              <a:ext uri="{FF2B5EF4-FFF2-40B4-BE49-F238E27FC236}">
                <a16:creationId xmlns:a16="http://schemas.microsoft.com/office/drawing/2014/main" id="{1400F073-B62B-4827-9CA6-A255E4DD03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81445"/>
            <a:ext cx="6696745" cy="395227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2000" b="1" kern="1200" dirty="0">
                <a:solidFill>
                  <a:prstClr val="white"/>
                </a:solidFill>
                <a:latin typeface="+mn-ea"/>
                <a:ea typeface="+mn-ea"/>
                <a:cs typeface="Arial" charset="0"/>
                <a:sym typeface="Wingdings" pitchFamily="2" charset="2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43AD574-53C9-439A-BC9A-5C58575F49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288" y="654556"/>
            <a:ext cx="9358884" cy="307777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Char char="§"/>
              <a:defRPr kumimoji="1" lang="ko-KR" altLang="en-US" sz="1600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Arial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4018757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CHAPTER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631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4047667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1FC79F-98D0-4229-B89B-BB27F0007F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57" y="6353994"/>
            <a:ext cx="1722052" cy="396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0868363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㈜이씨마이너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서울특별시 강남구 </a:t>
            </a:r>
            <a:r>
              <a:rPr lang="ko-KR" altLang="en-US" sz="12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논현로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덕원빌딩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Fax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+mn-ea"/>
                <a:ea typeface="+mn-ea"/>
              </a:rPr>
              <a:t>본 문서는 </a:t>
            </a:r>
            <a:r>
              <a:rPr lang="en-US" altLang="ko-KR" sz="1000" b="1" dirty="0">
                <a:latin typeface="+mn-ea"/>
                <a:ea typeface="+mn-ea"/>
              </a:rPr>
              <a:t>㈜</a:t>
            </a:r>
            <a:r>
              <a:rPr lang="ko-KR" altLang="en-US" sz="1000" b="1" dirty="0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배포될 수 없습니다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4147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0971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04596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3531"/>
            <a:ext cx="9906000" cy="6858000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4555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2021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E8EBBB84-4144-4642-915A-3728C01F35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69600" y="273600"/>
            <a:ext cx="2934887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단원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B1140F7D-E8B4-4F00-8889-CBE7D60FF1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81445"/>
            <a:ext cx="6696745" cy="395227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2000" b="1" kern="1200" dirty="0">
                <a:solidFill>
                  <a:prstClr val="white"/>
                </a:solidFill>
                <a:latin typeface="+mn-ea"/>
                <a:ea typeface="+mn-ea"/>
                <a:cs typeface="Arial" charset="0"/>
                <a:sym typeface="Wingdings" pitchFamily="2" charset="2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C8325A5-669B-4448-B280-EC50954AFA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288" y="654556"/>
            <a:ext cx="9358884" cy="307777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Char char="§"/>
              <a:defRPr kumimoji="1" lang="ko-KR" altLang="en-US" sz="1600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Arial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B288A3DE-B0A4-4866-8021-3719CB3BF2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162" y="972490"/>
            <a:ext cx="9216009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ko-KR" altLang="en-US" sz="1400" b="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  <a:cs typeface="Arial" pitchFamily="34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344687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_내용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3531"/>
            <a:ext cx="9906000" cy="6858000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4555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2021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4AAC516A-A040-485E-889D-BFCD3D5A9A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69600" y="273600"/>
            <a:ext cx="2934887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단원</a:t>
            </a:r>
          </a:p>
        </p:txBody>
      </p:sp>
      <p:sp>
        <p:nvSpPr>
          <p:cNvPr id="14" name="제목 7">
            <a:extLst>
              <a:ext uri="{FF2B5EF4-FFF2-40B4-BE49-F238E27FC236}">
                <a16:creationId xmlns:a16="http://schemas.microsoft.com/office/drawing/2014/main" id="{1400F073-B62B-4827-9CA6-A255E4DD03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81445"/>
            <a:ext cx="6696745" cy="395227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2000" b="1" kern="1200" dirty="0">
                <a:solidFill>
                  <a:prstClr val="white"/>
                </a:solidFill>
                <a:latin typeface="+mn-ea"/>
                <a:ea typeface="+mn-ea"/>
                <a:cs typeface="Arial" charset="0"/>
                <a:sym typeface="Wingdings" pitchFamily="2" charset="2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43AD574-53C9-439A-BC9A-5C58575F49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288" y="654556"/>
            <a:ext cx="9358884" cy="307777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Char char="§"/>
              <a:defRPr kumimoji="1" lang="ko-KR" altLang="en-US" sz="1600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Arial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514190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68">
            <a:extLst>
              <a:ext uri="{FF2B5EF4-FFF2-40B4-BE49-F238E27FC236}">
                <a16:creationId xmlns:a16="http://schemas.microsoft.com/office/drawing/2014/main" id="{A587EA28-4388-4026-8625-DDBB6FC57A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latin typeface="맑은 고딕"/>
                <a:ea typeface="맑은 고딕"/>
              </a:rPr>
              <a:t>Copyright 2023. 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ECMiner</a:t>
            </a:r>
            <a:r>
              <a:rPr kumimoji="0" lang="en-US" altLang="ko-KR" sz="700" b="0" i="0" baseline="0" dirty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C9FC24E-20C1-46DA-99EC-27A4FC8611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72D89C-214E-40D2-A1E8-F9CD2EADC6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13" name="텍스트 개체 틀 19">
            <a:extLst>
              <a:ext uri="{FF2B5EF4-FFF2-40B4-BE49-F238E27FC236}">
                <a16:creationId xmlns:a16="http://schemas.microsoft.com/office/drawing/2014/main" id="{D8A58876-7C1E-4627-BB65-E7D13624BD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제목 9">
            <a:extLst>
              <a:ext uri="{FF2B5EF4-FFF2-40B4-BE49-F238E27FC236}">
                <a16:creationId xmlns:a16="http://schemas.microsoft.com/office/drawing/2014/main" id="{C1D16C04-FE67-4B20-96F4-2476B04EB3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8BF09B36-1BBC-49C7-B374-282A28F810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5744262-DEBD-483E-8D21-23BFCF997B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  <p:sp>
        <p:nvSpPr>
          <p:cNvPr id="21" name="텍스트 개체 틀 21">
            <a:extLst>
              <a:ext uri="{FF2B5EF4-FFF2-40B4-BE49-F238E27FC236}">
                <a16:creationId xmlns:a16="http://schemas.microsoft.com/office/drawing/2014/main" id="{2C7FFF1E-EFD6-4FFF-AC8C-94ADEFCCF8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2309" y="922627"/>
            <a:ext cx="9287718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64869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68">
            <a:extLst>
              <a:ext uri="{FF2B5EF4-FFF2-40B4-BE49-F238E27FC236}">
                <a16:creationId xmlns:a16="http://schemas.microsoft.com/office/drawing/2014/main" id="{76A87F0D-AA82-402C-A29E-C05E5D37E3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latin typeface="맑은 고딕"/>
                <a:ea typeface="맑은 고딕"/>
              </a:rPr>
              <a:t>Copyright 2023. 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ECMiner</a:t>
            </a:r>
            <a:r>
              <a:rPr kumimoji="0" lang="en-US" altLang="ko-KR" sz="700" b="0" i="0" baseline="0" dirty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1088BC2-F86E-4AB0-9848-79AE4463BB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538258-9DF7-470F-A3B8-E41C904436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13" name="텍스트 개체 틀 19">
            <a:extLst>
              <a:ext uri="{FF2B5EF4-FFF2-40B4-BE49-F238E27FC236}">
                <a16:creationId xmlns:a16="http://schemas.microsoft.com/office/drawing/2014/main" id="{6A5EB0CD-C3D0-4D02-80F3-9C46CDE93E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제목 9">
            <a:extLst>
              <a:ext uri="{FF2B5EF4-FFF2-40B4-BE49-F238E27FC236}">
                <a16:creationId xmlns:a16="http://schemas.microsoft.com/office/drawing/2014/main" id="{44212FB1-7954-4BD6-860F-A90B4C152C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70CDFC53-C967-480C-A1D0-372946B1CC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3345FE8-08C1-4138-BD72-FE32935551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  <p:sp>
        <p:nvSpPr>
          <p:cNvPr id="19" name="텍스트 개체 틀 21">
            <a:extLst>
              <a:ext uri="{FF2B5EF4-FFF2-40B4-BE49-F238E27FC236}">
                <a16:creationId xmlns:a16="http://schemas.microsoft.com/office/drawing/2014/main" id="{6D237793-C42F-41CE-9EB7-C80367A15F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2309" y="922627"/>
            <a:ext cx="9287718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654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0"/>
            <a:ext cx="9906000" cy="6858000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4555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Copyright © 2025 ECMiner.com.</a:t>
            </a:r>
            <a:r>
              <a:rPr kumimoji="0" lang="en-US" altLang="ko-KR" sz="7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 dirty="0">
                <a:solidFill>
                  <a:schemeClr val="tx1"/>
                </a:solidFill>
                <a:latin typeface="맑은 고딕"/>
                <a:ea typeface="맑은 고딕"/>
              </a:rPr>
              <a:t>All rights reserved.  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E8EBBB84-4144-4642-915A-3728C01F35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69600" y="273600"/>
            <a:ext cx="2934887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단원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B1140F7D-E8B4-4F00-8889-CBE7D60FF1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81445"/>
            <a:ext cx="6696745" cy="395227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2000" b="1" kern="1200" dirty="0">
                <a:solidFill>
                  <a:prstClr val="white"/>
                </a:solidFill>
                <a:latin typeface="+mn-ea"/>
                <a:ea typeface="+mn-ea"/>
                <a:cs typeface="Arial" charset="0"/>
                <a:sym typeface="Wingdings" pitchFamily="2" charset="2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C8325A5-669B-4448-B280-EC50954AFA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288" y="654556"/>
            <a:ext cx="9358884" cy="307777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Char char="§"/>
              <a:defRPr kumimoji="1" lang="ko-KR" altLang="en-US" sz="1600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Arial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B288A3DE-B0A4-4866-8021-3719CB3BF2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162" y="972490"/>
            <a:ext cx="9216009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ko-KR" altLang="en-US" sz="1400" b="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  <a:cs typeface="Arial" pitchFamily="34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04876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_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Copyright 2020. </a:t>
            </a:r>
            <a:r>
              <a:rPr kumimoji="0" lang="en-US" altLang="ko-KR" sz="700" b="0" i="0" dirty="0" err="1">
                <a:latin typeface="맑은 고딕"/>
                <a:ea typeface="맑은 고딕"/>
              </a:rPr>
              <a:t>ECMiner</a:t>
            </a:r>
            <a:r>
              <a:rPr kumimoji="0" lang="en-US" altLang="ko-KR" sz="700" b="0" i="0" baseline="0" dirty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56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Copyright 2021. </a:t>
            </a:r>
            <a:r>
              <a:rPr kumimoji="0" lang="en-US" altLang="ko-KR" sz="700" b="0" i="0" dirty="0" err="1">
                <a:latin typeface="맑은 고딕"/>
                <a:ea typeface="맑은 고딕"/>
              </a:rPr>
              <a:t>ECMiner</a:t>
            </a:r>
            <a:r>
              <a:rPr kumimoji="0" lang="en-US" altLang="ko-KR" sz="700" b="0" i="0" baseline="0" dirty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969224" y="271681"/>
            <a:ext cx="2952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I.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산업혁명과 </a:t>
            </a:r>
            <a:r>
              <a:rPr lang="ko-KR" altLang="en-US" sz="12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91716919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소주제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rPr>
              <a:t>  </a:t>
            </a: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rPr>
              <a:t>Copyright 2023.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rPr>
              <a:t>ECMiner Co., Ltd. all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2CA80C-32BB-49ED-A851-5BF43CB034FC}" type="slidenum"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14" name="텍스트 개체 틀 19">
            <a:extLst>
              <a:ext uri="{FF2B5EF4-FFF2-40B4-BE49-F238E27FC236}">
                <a16:creationId xmlns:a16="http://schemas.microsoft.com/office/drawing/2014/main" id="{6BEA6CC4-7B5D-42C1-89CC-4D5372474D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5" name="텍스트 개체 틀 21">
            <a:extLst>
              <a:ext uri="{FF2B5EF4-FFF2-40B4-BE49-F238E27FC236}">
                <a16:creationId xmlns:a16="http://schemas.microsoft.com/office/drawing/2014/main" id="{55D5FE98-3A06-4B9D-8C1C-494B1EC85F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6" name="제목 9">
            <a:extLst>
              <a:ext uri="{FF2B5EF4-FFF2-40B4-BE49-F238E27FC236}">
                <a16:creationId xmlns:a16="http://schemas.microsoft.com/office/drawing/2014/main" id="{4218302E-124C-470D-BB79-F671E8D10C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43F91B20-EC10-49FE-B09E-1E543401CC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63953" y="273600"/>
            <a:ext cx="4223143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128D37-A361-89C1-A3C2-2EDD7FC9D1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69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sp>
        <p:nvSpPr>
          <p:cNvPr id="4" name="Text Box 1068">
            <a:extLst>
              <a:ext uri="{FF2B5EF4-FFF2-40B4-BE49-F238E27FC236}">
                <a16:creationId xmlns:a16="http://schemas.microsoft.com/office/drawing/2014/main" id="{25138A44-918C-435C-B4DD-71A8F9B028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Copyright 2022. </a:t>
            </a:r>
            <a:r>
              <a:rPr kumimoji="0" lang="en-US" altLang="ko-KR" sz="700" b="0" i="0" dirty="0" err="1">
                <a:latin typeface="맑은 고딕"/>
                <a:ea typeface="맑은 고딕"/>
              </a:rPr>
              <a:t>ECMiner</a:t>
            </a:r>
            <a:r>
              <a:rPr kumimoji="0" lang="en-US" altLang="ko-KR" sz="700" b="0" i="0" baseline="0" dirty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02DD9E-BB0C-45F4-8FF7-F8F06A2D57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D4D2EE-F1E5-4443-ACB4-D768977AC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377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CHAPTER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9669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79358333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1FC79F-98D0-4229-B89B-BB27F0007F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57" y="6353994"/>
            <a:ext cx="1722052" cy="396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9931459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㈜이씨마이너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서울특별시 강남구 </a:t>
            </a:r>
            <a:r>
              <a:rPr lang="ko-KR" altLang="en-US" sz="12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논현로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덕원빌딩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Fax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+mn-ea"/>
                <a:ea typeface="+mn-ea"/>
              </a:rPr>
              <a:t>본 문서는 </a:t>
            </a:r>
            <a:r>
              <a:rPr lang="en-US" altLang="ko-KR" sz="1000" b="1" dirty="0">
                <a:latin typeface="+mn-ea"/>
                <a:ea typeface="+mn-ea"/>
              </a:rPr>
              <a:t>㈜</a:t>
            </a:r>
            <a:r>
              <a:rPr lang="ko-KR" altLang="en-US" sz="1000" b="1" dirty="0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배포될 수 없습니다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8985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Copyright 2021. </a:t>
            </a:r>
            <a:r>
              <a:rPr kumimoji="0" lang="en-US" altLang="ko-KR" sz="700" b="0" i="0" dirty="0" err="1">
                <a:latin typeface="맑은 고딕"/>
                <a:ea typeface="맑은 고딕"/>
              </a:rPr>
              <a:t>ECMiner</a:t>
            </a:r>
            <a:r>
              <a:rPr kumimoji="0" lang="en-US" altLang="ko-KR" sz="700" b="0" i="0" baseline="0" dirty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969224" y="271681"/>
            <a:ext cx="2952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I.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산업혁명과 </a:t>
            </a:r>
            <a:r>
              <a:rPr lang="ko-KR" altLang="en-US" sz="120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413954392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2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90" r:id="rId2"/>
    <p:sldLayoutId id="2147483793" r:id="rId3"/>
    <p:sldLayoutId id="2147483792" r:id="rId4"/>
    <p:sldLayoutId id="2147483799" r:id="rId5"/>
    <p:sldLayoutId id="2147483797" r:id="rId6"/>
    <p:sldLayoutId id="2147483798" r:id="rId7"/>
    <p:sldLayoutId id="2147483993" r:id="rId8"/>
    <p:sldLayoutId id="2147483994" r:id="rId9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66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5" r:id="rId9"/>
    <p:sldLayoutId id="2147483966" r:id="rId10"/>
    <p:sldLayoutId id="2147483967" r:id="rId11"/>
    <p:sldLayoutId id="2147483969" r:id="rId12"/>
    <p:sldLayoutId id="2147483970" r:id="rId13"/>
    <p:sldLayoutId id="2147483972" r:id="rId1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54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60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0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20" r:id="rId9"/>
    <p:sldLayoutId id="2147483822" r:id="rId10"/>
    <p:sldLayoutId id="2147483823" r:id="rId11"/>
    <p:sldLayoutId id="2147483824" r:id="rId12"/>
    <p:sldLayoutId id="2147483825" r:id="rId1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03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39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60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11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6" r:id="rId12"/>
    <p:sldLayoutId id="2147483887" r:id="rId13"/>
    <p:sldLayoutId id="2147483888" r:id="rId14"/>
    <p:sldLayoutId id="2147483889" r:id="rId1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67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92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000672" y="1662834"/>
            <a:ext cx="6316571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빅데이터 기반</a:t>
            </a:r>
            <a:endParaRPr lang="en-US" altLang="ko-KR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AX(AI Transformation) </a:t>
            </a:r>
            <a:r>
              <a: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교육 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ECMiner</a:t>
            </a:r>
            <a:r>
              <a:rPr lang="en-US" altLang="ko-KR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™</a:t>
            </a:r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</a:t>
            </a:r>
            <a:endParaRPr lang="en-US" altLang="ko-KR" sz="3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lang="en-US" altLang="ko-KR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/AI </a:t>
            </a:r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8923" y="4797152"/>
            <a:ext cx="2544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rPr>
              <a:t>2025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rPr>
              <a:t>년 정기교육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anose="020B0606030504020204" pitchFamily="34" charset="0"/>
            </a:endParaRPr>
          </a:p>
          <a:p>
            <a:pPr algn="r"/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rPr>
              <a:t>㈜이씨마이너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anose="020B0606030504020204" pitchFamily="34" charset="0"/>
            </a:endParaRPr>
          </a:p>
        </p:txBody>
      </p:sp>
      <p:pic>
        <p:nvPicPr>
          <p:cNvPr id="5" name="Picture 8" descr="logo_goodmark_%5b245%5d">
            <a:extLst>
              <a:ext uri="{FF2B5EF4-FFF2-40B4-BE49-F238E27FC236}">
                <a16:creationId xmlns:a16="http://schemas.microsoft.com/office/drawing/2014/main" id="{07406802-56F9-4D25-A6F4-763E4E95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520" y="262067"/>
            <a:ext cx="1143000" cy="57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>
            <a:extLst>
              <a:ext uri="{FF2B5EF4-FFF2-40B4-BE49-F238E27FC236}">
                <a16:creationId xmlns:a16="http://schemas.microsoft.com/office/drawing/2014/main" id="{2D5C3147-0E82-488F-A00E-185B24D577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959" t="575" r="68657" b="78969"/>
          <a:stretch/>
        </p:blipFill>
        <p:spPr bwMode="auto">
          <a:xfrm>
            <a:off x="7597286" y="260648"/>
            <a:ext cx="647502" cy="57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984B888-01B7-09A9-8BF3-347162A26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00" y="6264699"/>
            <a:ext cx="1404156" cy="5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5A916-60D5-132F-9266-5BC912B61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A7F25C7-48B0-FF9B-B5B3-AC04A800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4" t="14353" r="2695"/>
          <a:stretch/>
        </p:blipFill>
        <p:spPr>
          <a:xfrm>
            <a:off x="507894" y="1410827"/>
            <a:ext cx="7454724" cy="163974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445A278-1534-7B3A-0172-C1169CE2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노드 목록</a:t>
            </a:r>
            <a:r>
              <a:rPr lang="en-US" altLang="ko-KR" dirty="0"/>
              <a:t>(6/12)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8B655B-1620-2395-BA0A-668776CD6E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모델링 노드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(1/5)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56F8DA-B826-E8EE-D050-9F1BE4A815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atinLnBrk="0">
              <a:buClr>
                <a:srgbClr val="D2470C"/>
              </a:buClr>
            </a:pPr>
            <a:r>
              <a:rPr lang="ko-KR" altLang="en-US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구현된 알고리즘을 활용하여 데이터마이닝 모델을 개발하는 기능을 수행합니다</a:t>
            </a:r>
            <a:r>
              <a:rPr lang="en-US" altLang="ko-KR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graphicFrame>
        <p:nvGraphicFramePr>
          <p:cNvPr id="7" name="Group 76">
            <a:extLst>
              <a:ext uri="{FF2B5EF4-FFF2-40B4-BE49-F238E27FC236}">
                <a16:creationId xmlns:a16="http://schemas.microsoft.com/office/drawing/2014/main" id="{75C6A843-E4CA-0C85-89B7-65DD612B4860}"/>
              </a:ext>
            </a:extLst>
          </p:cNvPr>
          <p:cNvGraphicFramePr>
            <a:graphicFrameLocks/>
          </p:cNvGraphicFramePr>
          <p:nvPr/>
        </p:nvGraphicFramePr>
        <p:xfrm>
          <a:off x="513481" y="3246391"/>
          <a:ext cx="8879037" cy="263911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11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Adaptive NN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신경망 모델 예측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최적화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ElmanNet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/>
                        <a:t>순환 신경망</a:t>
                      </a:r>
                      <a:r>
                        <a:rPr lang="en-US" altLang="ko-KR" sz="1200" dirty="0"/>
                        <a:t>, Recurrent Neural Network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AutoEncoder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신경망 모델 예측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Factor Analysis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차원축소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요인분석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Factor Analysis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ea"/>
                          <a:ea typeface="+mn-ea"/>
                          <a:cs typeface="Arial" pitchFamily="34" charset="0"/>
                        </a:rPr>
                        <a:t>CART</a:t>
                      </a:r>
                      <a:endParaRPr lang="ko-KR" altLang="en-US" sz="1200" b="1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분류 및 예측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사용자에 의한 분류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기준 선택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Manual Classification and Regression Tree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GridWorld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/>
                        <a:t>강화학습 환경</a:t>
                      </a:r>
                      <a:r>
                        <a:rPr lang="en-US" altLang="ko-KR" sz="1200" dirty="0"/>
                        <a:t>, Grid-based Reinforcement Learning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CarPole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Hierarchical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군집화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Hierarchical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Clustering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CNN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, Convolutional Neural Network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KMEANS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군집화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K-means Clustering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ea"/>
                          <a:ea typeface="+mn-ea"/>
                          <a:cs typeface="Arial" pitchFamily="34" charset="0"/>
                        </a:rPr>
                        <a:t>DNN</a:t>
                      </a:r>
                      <a:endParaRPr lang="ko-KR" altLang="en-US" sz="1200" b="1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분류</a:t>
                      </a:r>
                      <a:r>
                        <a:rPr lang="en-US" altLang="ko-KR" sz="1200" dirty="0"/>
                        <a:t> Deep Neural Network</a:t>
                      </a:r>
                      <a:endParaRPr lang="ko-KR" altLang="en-US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ea"/>
                          <a:ea typeface="+mn-ea"/>
                          <a:cs typeface="Arial" pitchFamily="34" charset="0"/>
                        </a:rPr>
                        <a:t>KNN</a:t>
                      </a:r>
                      <a:endParaRPr lang="ko-KR" altLang="en-US" sz="1200" b="1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분류</a:t>
                      </a: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, K-Nearest Neighbor</a:t>
                      </a:r>
                      <a:endParaRPr lang="ko-KR" altLang="en-US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2EC713-73C2-F225-6454-4A707C6AB1EE}"/>
              </a:ext>
            </a:extLst>
          </p:cNvPr>
          <p:cNvSpPr/>
          <p:nvPr/>
        </p:nvSpPr>
        <p:spPr bwMode="auto">
          <a:xfrm>
            <a:off x="3980892" y="1368209"/>
            <a:ext cx="802277" cy="269123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1A21A-CF35-B307-E338-052DDAEA5010}"/>
              </a:ext>
            </a:extLst>
          </p:cNvPr>
          <p:cNvSpPr/>
          <p:nvPr/>
        </p:nvSpPr>
        <p:spPr bwMode="auto">
          <a:xfrm>
            <a:off x="699718" y="1671211"/>
            <a:ext cx="4083452" cy="1125757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DD791F6-3906-8A56-87E3-846BC3114B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2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858C1-ABF7-FA29-2D9D-713F60FF8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3F1A11D-B6B1-85C4-370B-F2A1C421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4" t="14353" r="2695"/>
          <a:stretch/>
        </p:blipFill>
        <p:spPr>
          <a:xfrm>
            <a:off x="507894" y="1410827"/>
            <a:ext cx="7454724" cy="163974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3EB74B8-37D6-C526-B368-0C6F5C28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노드 목록</a:t>
            </a:r>
            <a:r>
              <a:rPr lang="en-US" altLang="ko-KR" dirty="0"/>
              <a:t>(7/12)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CA53F-EA65-B1C6-13D8-82C3E70F59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모델링 노드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(2/5)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1DC89-5E8B-A82F-A990-E6F94B143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atinLnBrk="0">
              <a:buClr>
                <a:srgbClr val="D2470C"/>
              </a:buClr>
            </a:pPr>
            <a:r>
              <a:rPr lang="ko-KR" altLang="en-US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구현된 알고리즘을 활용하여 데이터마이닝 모델을 개발하는 기능을 수행합니다</a:t>
            </a:r>
            <a:r>
              <a:rPr lang="en-US" altLang="ko-KR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graphicFrame>
        <p:nvGraphicFramePr>
          <p:cNvPr id="7" name="Group 76">
            <a:extLst>
              <a:ext uri="{FF2B5EF4-FFF2-40B4-BE49-F238E27FC236}">
                <a16:creationId xmlns:a16="http://schemas.microsoft.com/office/drawing/2014/main" id="{C172FBBB-0715-AF2F-8F09-4471D01CF6C0}"/>
              </a:ext>
            </a:extLst>
          </p:cNvPr>
          <p:cNvGraphicFramePr>
            <a:graphicFrameLocks/>
          </p:cNvGraphicFramePr>
          <p:nvPr/>
        </p:nvGraphicFramePr>
        <p:xfrm>
          <a:off x="513481" y="3246391"/>
          <a:ext cx="8879037" cy="215029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11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LDA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Linear Discriminant Analysis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One Class SVM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이상치 판별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One Class Support Vector Machine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LOF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이상탐지</a:t>
                      </a:r>
                      <a:r>
                        <a:rPr lang="en-US" altLang="ko-KR" sz="1200" dirty="0"/>
                        <a:t>, Local Outlier Factor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PCA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차원축소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Principal Component Analysis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Logistic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Logistic Regression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PCR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예측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Principal Component Regression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MLR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예측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Multiple Linear Regression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PLS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예측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Partial Least Squares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NaiveBayes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예측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Principal Component Regression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QDA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Quadratic Discriminant Analysis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DFBBE1-E240-E56F-1947-1ABA4D0DB567}"/>
              </a:ext>
            </a:extLst>
          </p:cNvPr>
          <p:cNvSpPr/>
          <p:nvPr/>
        </p:nvSpPr>
        <p:spPr bwMode="auto">
          <a:xfrm>
            <a:off x="3980892" y="1368209"/>
            <a:ext cx="802277" cy="269123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9BCCF5-F9D5-A0FC-4B97-6087C422604F}"/>
              </a:ext>
            </a:extLst>
          </p:cNvPr>
          <p:cNvSpPr/>
          <p:nvPr/>
        </p:nvSpPr>
        <p:spPr bwMode="auto">
          <a:xfrm>
            <a:off x="4664968" y="1671211"/>
            <a:ext cx="3297650" cy="1125757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F27F741-9B9D-DC83-81AF-2AE4E0D05F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1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A962B-95E3-77D0-2BC2-0ACD118A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938B99E-A815-3AFE-BF69-67A5FA8C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6" t="13802" r="3558"/>
          <a:stretch/>
        </p:blipFill>
        <p:spPr>
          <a:xfrm>
            <a:off x="513480" y="1384299"/>
            <a:ext cx="7155377" cy="164985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D0AFC20-629D-402F-8359-19EE2EC8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노드 목록</a:t>
            </a:r>
            <a:r>
              <a:rPr lang="en-US" altLang="ko-KR" dirty="0"/>
              <a:t>(8/12)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3EB96-7627-B29D-895B-679F9FA0B7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모델링 노드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(</a:t>
            </a:r>
            <a:r>
              <a:rPr lang="en-US" altLang="ko-KR" dirty="0"/>
              <a:t>3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/5)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B90E11-D394-4F56-7C88-469F29C74E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atinLnBrk="0">
              <a:buClr>
                <a:srgbClr val="D2470C"/>
              </a:buClr>
            </a:pPr>
            <a:r>
              <a:rPr lang="ko-KR" altLang="en-US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구현된 알고리즘을 활용하여 데이터마이닝 모델을 개발하는 기능을 수행합니다</a:t>
            </a:r>
            <a:r>
              <a:rPr lang="en-US" altLang="ko-KR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graphicFrame>
        <p:nvGraphicFramePr>
          <p:cNvPr id="7" name="Group 76">
            <a:extLst>
              <a:ext uri="{FF2B5EF4-FFF2-40B4-BE49-F238E27FC236}">
                <a16:creationId xmlns:a16="http://schemas.microsoft.com/office/drawing/2014/main" id="{57D2E994-B6E4-8073-3B75-C99F0115D7A3}"/>
              </a:ext>
            </a:extLst>
          </p:cNvPr>
          <p:cNvGraphicFramePr>
            <a:graphicFrameLocks/>
          </p:cNvGraphicFramePr>
          <p:nvPr/>
        </p:nvGraphicFramePr>
        <p:xfrm>
          <a:off x="513481" y="3246391"/>
          <a:ext cx="8879037" cy="276698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35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RandomForest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/>
                        <a:t>분류 및 회귀</a:t>
                      </a:r>
                      <a:r>
                        <a:rPr lang="en-US" altLang="ko-KR" sz="1200" dirty="0"/>
                        <a:t>, Random Forest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RL_DQN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/>
                        <a:t>강화학습</a:t>
                      </a:r>
                      <a:r>
                        <a:rPr lang="en-US" altLang="ko-KR" sz="1200" dirty="0"/>
                        <a:t>, Deep Q-Network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RBF</a:t>
                      </a:r>
                      <a:endParaRPr kumimoji="0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Radial Basis Function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RL_PG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/>
                        <a:t>강화학습</a:t>
                      </a:r>
                      <a:r>
                        <a:rPr lang="en-US" altLang="ko-KR" sz="1200" dirty="0"/>
                        <a:t>, Policy Gradient Methods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728252"/>
                  </a:ext>
                </a:extLst>
              </a:tr>
              <a:tr h="373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RBF DDA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RBF with Dynamic Decay Adjustment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RL_PPO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/>
                        <a:t>강화학습</a:t>
                      </a:r>
                      <a:r>
                        <a:rPr lang="en-US" altLang="ko-KR" sz="1200" dirty="0"/>
                        <a:t>, Proximal Policy Optimization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546204"/>
                  </a:ext>
                </a:extLst>
              </a:tr>
              <a:tr h="342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Regularized NN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/>
                        <a:t>회귀</a:t>
                      </a:r>
                      <a:r>
                        <a:rPr lang="en-US" altLang="ko-KR" sz="1200" dirty="0"/>
                        <a:t>, Linear Regression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RL_SAC</a:t>
                      </a:r>
                      <a:endParaRPr kumimoji="0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강화학습</a:t>
                      </a:r>
                      <a:r>
                        <a:rPr lang="en-US" altLang="ko-KR" sz="1200" dirty="0"/>
                        <a:t>, Soft Actor-Critic</a:t>
                      </a:r>
                      <a:endParaRPr kumimoji="0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RL_AC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강화학습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Actor-Critic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RL_TD3</a:t>
                      </a:r>
                      <a:endParaRPr kumimoji="0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강화학습</a:t>
                      </a:r>
                      <a:r>
                        <a:rPr lang="en-US" altLang="ko-KR" sz="1200" dirty="0"/>
                        <a:t>, Twin Delayed Deep Deterministic Policy Gradient</a:t>
                      </a:r>
                      <a:endParaRPr kumimoji="0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RL_DDPG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/>
                        <a:t>강화학습</a:t>
                      </a:r>
                      <a:r>
                        <a:rPr lang="en-US" altLang="ko-KR" sz="1200" dirty="0"/>
                        <a:t>, Deep Deterministic Policy Gradient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Score Card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Score Card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0DD319-94FB-E7E2-A996-85E7CB057FC4}"/>
              </a:ext>
            </a:extLst>
          </p:cNvPr>
          <p:cNvSpPr/>
          <p:nvPr/>
        </p:nvSpPr>
        <p:spPr bwMode="auto">
          <a:xfrm>
            <a:off x="3980892" y="1368209"/>
            <a:ext cx="802277" cy="269123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2423CC-F9CB-F436-AA04-51EBAF195E8A}"/>
              </a:ext>
            </a:extLst>
          </p:cNvPr>
          <p:cNvSpPr/>
          <p:nvPr/>
        </p:nvSpPr>
        <p:spPr bwMode="auto">
          <a:xfrm>
            <a:off x="683242" y="1671211"/>
            <a:ext cx="3981726" cy="1125757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3E555A-0F5F-8C3E-B756-D23BE75755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7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FAB54-8577-EBDE-8258-CF50803EC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DFAC124-1B9F-758C-67AA-7A2D3099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6" t="13802" r="3558"/>
          <a:stretch/>
        </p:blipFill>
        <p:spPr>
          <a:xfrm>
            <a:off x="513480" y="1384299"/>
            <a:ext cx="7155377" cy="164985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B67C8A0F-023D-8B04-510C-DFD73C03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노드 목록</a:t>
            </a:r>
            <a:r>
              <a:rPr lang="en-US" altLang="ko-KR" dirty="0"/>
              <a:t>(9/12)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8F2CED-8740-5ED7-C3E6-E96486192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모델링 노드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(4/5)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61435-59AC-9105-81B4-D0DCB5ECDF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atinLnBrk="0">
              <a:buClr>
                <a:srgbClr val="D2470C"/>
              </a:buClr>
            </a:pPr>
            <a:r>
              <a:rPr lang="ko-KR" altLang="en-US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구현된 알고리즘을 활용하여 데이터마이닝 모델을 개발하는 기능을 수행합니다</a:t>
            </a:r>
            <a:r>
              <a:rPr lang="en-US" altLang="ko-KR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graphicFrame>
        <p:nvGraphicFramePr>
          <p:cNvPr id="7" name="Group 76">
            <a:extLst>
              <a:ext uri="{FF2B5EF4-FFF2-40B4-BE49-F238E27FC236}">
                <a16:creationId xmlns:a16="http://schemas.microsoft.com/office/drawing/2014/main" id="{A1A9912B-1CDC-EBF2-F054-7A6A5DA4813A}"/>
              </a:ext>
            </a:extLst>
          </p:cNvPr>
          <p:cNvGraphicFramePr>
            <a:graphicFrameLocks/>
          </p:cNvGraphicFramePr>
          <p:nvPr/>
        </p:nvGraphicFramePr>
        <p:xfrm>
          <a:off x="513481" y="3246391"/>
          <a:ext cx="8879037" cy="190447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11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SimpleRNN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/>
                        <a:t>순환 신경망</a:t>
                      </a:r>
                      <a:r>
                        <a:rPr lang="en-US" altLang="ko-KR" sz="1200" dirty="0"/>
                        <a:t>, Simple Recurrent Neural Network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T-SNE</a:t>
                      </a:r>
                      <a:endParaRPr kumimoji="0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차원축소</a:t>
                      </a:r>
                      <a:r>
                        <a:rPr lang="en-US" altLang="ko-KR" sz="1200" dirty="0"/>
                        <a:t>, t-Distributed Stochastic Neighbor Embedding</a:t>
                      </a:r>
                      <a:endParaRPr kumimoji="0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SOM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군집화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Self Organizing Map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순차연관성</a:t>
                      </a: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속성들간의 순차적 연관규칙 파악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Sequential 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Association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Rule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728252"/>
                  </a:ext>
                </a:extLst>
              </a:tr>
              <a:tr h="373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SVC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Support Vector Machine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연관성 분석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연관규칙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Association Rule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546204"/>
                  </a:ext>
                </a:extLst>
              </a:tr>
              <a:tr h="342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SVR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예측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Support Vector Regression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사용자 모델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/>
                        <a:t>추천 시스템</a:t>
                      </a:r>
                      <a:r>
                        <a:rPr lang="en-US" altLang="ko-KR" sz="1200" dirty="0"/>
                        <a:t>, User Modeling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5AD380-66EB-F856-ADC8-295410B82E27}"/>
              </a:ext>
            </a:extLst>
          </p:cNvPr>
          <p:cNvSpPr/>
          <p:nvPr/>
        </p:nvSpPr>
        <p:spPr bwMode="auto">
          <a:xfrm>
            <a:off x="3980892" y="1368209"/>
            <a:ext cx="802277" cy="269123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0703AF-4621-23A9-C3B8-279B709363AD}"/>
              </a:ext>
            </a:extLst>
          </p:cNvPr>
          <p:cNvSpPr/>
          <p:nvPr/>
        </p:nvSpPr>
        <p:spPr bwMode="auto">
          <a:xfrm>
            <a:off x="4664968" y="1671211"/>
            <a:ext cx="3003889" cy="1125757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AB0169E-704D-5A82-1748-7587197233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4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D659F-1F01-0A4F-25B2-E04BD35B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0E742FD-5AC9-2B56-B737-BFAC6075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노드 목록</a:t>
            </a:r>
            <a:r>
              <a:rPr lang="en-US" altLang="ko-KR" dirty="0"/>
              <a:t>(10/12)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7E917-8A92-1421-6B9A-345E49D23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모델링 노드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(</a:t>
            </a:r>
            <a:r>
              <a:rPr lang="en-US" altLang="ko-KR" dirty="0"/>
              <a:t>5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/5</a:t>
            </a:r>
            <a:r>
              <a:rPr lang="en-US" altLang="ko-KR" dirty="0"/>
              <a:t>)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D7E5FD-E295-835E-8065-C9057DB831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atinLnBrk="0">
              <a:buClr>
                <a:srgbClr val="D2470C"/>
              </a:buClr>
            </a:pPr>
            <a:r>
              <a:rPr lang="ko-KR" altLang="en-US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구현된 알고리즘을 활용하여 데이터마이닝 모델을 개발하는 기능을 수행합니다</a:t>
            </a:r>
            <a:r>
              <a:rPr lang="en-US" altLang="ko-KR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graphicFrame>
        <p:nvGraphicFramePr>
          <p:cNvPr id="11" name="Group 76">
            <a:extLst>
              <a:ext uri="{FF2B5EF4-FFF2-40B4-BE49-F238E27FC236}">
                <a16:creationId xmlns:a16="http://schemas.microsoft.com/office/drawing/2014/main" id="{4078B241-E48D-573E-03BD-DEBDB4439D12}"/>
              </a:ext>
            </a:extLst>
          </p:cNvPr>
          <p:cNvGraphicFramePr>
            <a:graphicFrameLocks/>
          </p:cNvGraphicFramePr>
          <p:nvPr/>
        </p:nvGraphicFramePr>
        <p:xfrm>
          <a:off x="513481" y="3246391"/>
          <a:ext cx="8879037" cy="145911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11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시계열 분해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/>
                        <a:t>시계열 분석</a:t>
                      </a:r>
                      <a:r>
                        <a:rPr lang="en-US" altLang="ko-KR" sz="1200" dirty="0"/>
                        <a:t>, Time Series Decomposition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이동평균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/>
                        <a:t>시계열 분석</a:t>
                      </a:r>
                      <a:r>
                        <a:rPr lang="en-US" altLang="ko-KR" sz="1200" dirty="0"/>
                        <a:t>, Moving Average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지수 </a:t>
                      </a:r>
                      <a:r>
                        <a:rPr kumimoji="0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평활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/>
                        <a:t>시계열 예측</a:t>
                      </a:r>
                      <a:r>
                        <a:rPr lang="en-US" altLang="ko-KR" sz="1200" dirty="0"/>
                        <a:t>, Exponential Smoothing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추세분석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/>
                        <a:t>시계열 예측</a:t>
                      </a:r>
                      <a:r>
                        <a:rPr lang="en-US" altLang="ko-KR" sz="1200" dirty="0"/>
                        <a:t>, Trend Analysis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VAR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예측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Partial Least Squares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경로분석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구조 방정식 모델</a:t>
                      </a:r>
                      <a:r>
                        <a:rPr lang="en-US" altLang="ko-KR" sz="1200" dirty="0"/>
                        <a:t>, Path Analysis</a:t>
                      </a:r>
                      <a:endParaRPr kumimoji="0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10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CC17D262-E26D-1D28-75FE-9F9F27EF06EB}"/>
              </a:ext>
            </a:extLst>
          </p:cNvPr>
          <p:cNvGrpSpPr/>
          <p:nvPr/>
        </p:nvGrpSpPr>
        <p:grpSpPr>
          <a:xfrm>
            <a:off x="513480" y="1368209"/>
            <a:ext cx="6383737" cy="1665947"/>
            <a:chOff x="513480" y="1368209"/>
            <a:chExt cx="6383737" cy="166594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F7B2D4D-5B0E-B6FA-13A3-2131A68E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76" t="13802" r="13908"/>
            <a:stretch/>
          </p:blipFill>
          <p:spPr>
            <a:xfrm>
              <a:off x="513480" y="1384299"/>
              <a:ext cx="6383737" cy="164985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5278B94-D0D7-5A65-6035-FCEAD17EB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749" t="20693" r="524"/>
            <a:stretch/>
          </p:blipFill>
          <p:spPr>
            <a:xfrm>
              <a:off x="2175183" y="1661160"/>
              <a:ext cx="4722034" cy="1145987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2B8BB38-2585-6D9B-2349-34988B982AE5}"/>
                </a:ext>
              </a:extLst>
            </p:cNvPr>
            <p:cNvSpPr/>
            <p:nvPr/>
          </p:nvSpPr>
          <p:spPr bwMode="auto">
            <a:xfrm>
              <a:off x="3980892" y="1368209"/>
              <a:ext cx="802277" cy="269123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DE43789-FA8A-04A6-A0F6-E40B4D773E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0820" t="63563" r="16292"/>
            <a:stretch/>
          </p:blipFill>
          <p:spPr>
            <a:xfrm>
              <a:off x="3132896" y="2199059"/>
              <a:ext cx="626079" cy="60808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15029EB-8B85-276C-A162-1205A38A1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079" t="23092" r="1"/>
            <a:stretch/>
          </p:blipFill>
          <p:spPr>
            <a:xfrm>
              <a:off x="658442" y="1551689"/>
              <a:ext cx="2465757" cy="123144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40244A-1B90-B258-1B2D-82F24F1AC983}"/>
                </a:ext>
              </a:extLst>
            </p:cNvPr>
            <p:cNvSpPr/>
            <p:nvPr/>
          </p:nvSpPr>
          <p:spPr bwMode="auto">
            <a:xfrm>
              <a:off x="675954" y="2171700"/>
              <a:ext cx="3180200" cy="63544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A5C1349-B768-AD8E-E2BD-2A91B5A436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4721" t="30532" r="12337" b="39352"/>
            <a:stretch/>
          </p:blipFill>
          <p:spPr>
            <a:xfrm>
              <a:off x="3230074" y="1662259"/>
              <a:ext cx="626080" cy="49329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BFE98E3-242B-711D-A221-E5682F3D15C4}"/>
                </a:ext>
              </a:extLst>
            </p:cNvPr>
            <p:cNvSpPr/>
            <p:nvPr/>
          </p:nvSpPr>
          <p:spPr bwMode="auto">
            <a:xfrm>
              <a:off x="2323766" y="1631714"/>
              <a:ext cx="1532388" cy="539986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endParaRPr>
            </a:p>
          </p:txBody>
        </p:sp>
      </p:grp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97DF4E8-F76A-EF86-F7BF-D1CFB562D8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5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84EF78A-2955-E680-2512-F3512E34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16" y="1378456"/>
            <a:ext cx="6036780" cy="143847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D5D1B75-3C2E-427F-8474-DF83EED1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노드 목록</a:t>
            </a:r>
            <a:r>
              <a:rPr lang="en-US" altLang="ko-KR" dirty="0"/>
              <a:t>(11/12)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753E6-659A-4751-8A0F-9D836FF3C2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출력 노드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8A9A0-64A6-47E6-AFC6-38F54119D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atinLnBrk="0">
              <a:buClr>
                <a:srgbClr val="D2470C"/>
              </a:buClr>
            </a:pPr>
            <a:r>
              <a:rPr lang="ko-KR" altLang="en-US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작업 수행 내용에 대한 결과를 노드의 속성에 따라 출력합니다</a:t>
            </a:r>
            <a:r>
              <a:rPr lang="en-US" altLang="ko-KR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graphicFrame>
        <p:nvGraphicFramePr>
          <p:cNvPr id="6" name="Group 76">
            <a:extLst>
              <a:ext uri="{FF2B5EF4-FFF2-40B4-BE49-F238E27FC236}">
                <a16:creationId xmlns:a16="http://schemas.microsoft.com/office/drawing/2014/main" id="{3BC0DFCC-5AD6-47D4-9F7F-AE661552BE83}"/>
              </a:ext>
            </a:extLst>
          </p:cNvPr>
          <p:cNvGraphicFramePr>
            <a:graphicFrameLocks/>
          </p:cNvGraphicFramePr>
          <p:nvPr/>
        </p:nvGraphicFramePr>
        <p:xfrm>
          <a:off x="536400" y="2859196"/>
          <a:ext cx="8876349" cy="22127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11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EDA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출력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탐색적 데이터 분석 결과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피봇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피봇 테이블을 생성하여 화면 출력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OLEDB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출력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DB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 데이터 출력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(OLE DB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분리저장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데이터를 분리하여 파일로 저장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ODBC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출력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DB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 데이터 저장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(ODBC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분할저장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/>
                        <a:t>데이터를 특정 기준으로 분할하여 저장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오라클 출력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Oracle DB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 데이터 출력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파일 출력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파일로 데이터 저장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통계분석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데이터 통계 분석 결과를 화면에 출력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화면표시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데이터 테이블을 화면에 출력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58F2CA8-0ADB-4F6D-A1FB-126B20173211}"/>
              </a:ext>
            </a:extLst>
          </p:cNvPr>
          <p:cNvSpPr/>
          <p:nvPr/>
        </p:nvSpPr>
        <p:spPr bwMode="auto">
          <a:xfrm>
            <a:off x="4814447" y="1407902"/>
            <a:ext cx="770972" cy="269123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BBDC920-A0CC-A163-8F56-F32B4A65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56" t="21778" b="43181"/>
          <a:stretch/>
        </p:blipFill>
        <p:spPr>
          <a:xfrm>
            <a:off x="1373736" y="1691994"/>
            <a:ext cx="4596620" cy="504056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EE193E7-24C8-D67D-2B9A-384552DDD7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7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5202B-7985-0DCB-57B5-71D780829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49B29E1-8921-1218-AD83-35522C62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3" t="13983" r="2625" b="13642"/>
          <a:stretch/>
        </p:blipFill>
        <p:spPr>
          <a:xfrm>
            <a:off x="505271" y="1376772"/>
            <a:ext cx="7426964" cy="138564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217861E-ABED-8B9C-B90A-C4D6C214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노드 목록</a:t>
            </a:r>
            <a:r>
              <a:rPr lang="en-US" altLang="ko-KR" dirty="0"/>
              <a:t>(12/12)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CB81B4-903A-3BBB-1147-10B46C37B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모델 평가 노드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B995A-C7DE-B34C-1C61-14DDC48B89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atinLnBrk="0">
              <a:buClr>
                <a:srgbClr val="D2470C"/>
              </a:buClr>
            </a:pPr>
            <a:r>
              <a:rPr lang="ko-KR" altLang="en-US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모델링 수행 결과 도출된 모델들의 비교 평가를 수행합니다</a:t>
            </a:r>
            <a:r>
              <a:rPr lang="en-US" altLang="ko-KR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graphicFrame>
        <p:nvGraphicFramePr>
          <p:cNvPr id="6" name="Group 76">
            <a:extLst>
              <a:ext uri="{FF2B5EF4-FFF2-40B4-BE49-F238E27FC236}">
                <a16:creationId xmlns:a16="http://schemas.microsoft.com/office/drawing/2014/main" id="{0C074D4B-1B80-0155-527A-EB39E7968C7A}"/>
              </a:ext>
            </a:extLst>
          </p:cNvPr>
          <p:cNvGraphicFramePr>
            <a:graphicFrameLocks/>
          </p:cNvGraphicFramePr>
          <p:nvPr/>
        </p:nvGraphicFramePr>
        <p:xfrm>
          <a:off x="505270" y="2930360"/>
          <a:ext cx="8876349" cy="11815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11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ROC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차트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특이도와 민감도에 의한 모델 평가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모델평가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각 알고리즘 별 분류 및 예측 정확도 비교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이익도표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사후확률에 의한 모델 평가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5F6517B-2E03-1A63-B860-C103DCCA56E2}"/>
              </a:ext>
            </a:extLst>
          </p:cNvPr>
          <p:cNvSpPr/>
          <p:nvPr/>
        </p:nvSpPr>
        <p:spPr bwMode="auto">
          <a:xfrm>
            <a:off x="5493060" y="1376773"/>
            <a:ext cx="959004" cy="236438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6B5DE15-46BB-D933-6AC8-4EB6300EBE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22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"/>
          <p:cNvSpPr txBox="1">
            <a:spLocks/>
          </p:cNvSpPr>
          <p:nvPr/>
        </p:nvSpPr>
        <p:spPr>
          <a:xfrm>
            <a:off x="498029" y="248846"/>
            <a:ext cx="8797837" cy="568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돋움" pitchFamily="18" charset="2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돋움" pitchFamily="18" charset="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570356-5398-4117-BE9B-872AFE7AE7C3}"/>
              </a:ext>
            </a:extLst>
          </p:cNvPr>
          <p:cNvSpPr/>
          <p:nvPr/>
        </p:nvSpPr>
        <p:spPr>
          <a:xfrm>
            <a:off x="2011080" y="1520788"/>
            <a:ext cx="6173485" cy="4114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romanUcPeriod"/>
            </a:pP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ECMiner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™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romanUcPeriod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제조공정 조업데이터 분석 및 품질 예측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romanUcPeriod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시계열 분석 및 예측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romanUcPeriod"/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텍스트마이닝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romanUcPeriod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마법사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romanUcPeriod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강화학습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94749E-849F-4357-982B-78FEB3595374}"/>
              </a:ext>
            </a:extLst>
          </p:cNvPr>
          <p:cNvSpPr/>
          <p:nvPr/>
        </p:nvSpPr>
        <p:spPr bwMode="auto">
          <a:xfrm>
            <a:off x="1952397" y="1625896"/>
            <a:ext cx="4224234" cy="480131"/>
          </a:xfrm>
          <a:prstGeom prst="rect">
            <a:avLst/>
          </a:prstGeom>
          <a:solidFill>
            <a:schemeClr val="accent1">
              <a:lumMod val="75000"/>
              <a:alpha val="15000"/>
            </a:schemeClr>
          </a:solidFill>
          <a:ln w="9525">
            <a:noFill/>
            <a:round/>
            <a:headEnd/>
            <a:tailEnd/>
          </a:ln>
        </p:spPr>
        <p:txBody>
          <a:bodyPr lIns="90000" tIns="46800" rIns="90000" bIns="46800" rtlCol="0" anchor="ctr"/>
          <a:lstStyle/>
          <a:p>
            <a:pPr marL="180975" indent="-180975" algn="ctr">
              <a:lnSpc>
                <a:spcPct val="120000"/>
              </a:lnSpc>
              <a:buFont typeface="Wingdings" pitchFamily="2" charset="2"/>
              <a:buChar char="ü"/>
              <a:tabLst>
                <a:tab pos="95250" algn="l"/>
              </a:tabLst>
            </a:pP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F3BB66-B98C-4D7E-BA8E-AFCCF71388D5}"/>
              </a:ext>
            </a:extLst>
          </p:cNvPr>
          <p:cNvSpPr/>
          <p:nvPr/>
        </p:nvSpPr>
        <p:spPr>
          <a:xfrm>
            <a:off x="3944888" y="1370850"/>
            <a:ext cx="2953053" cy="501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I. </a:t>
            </a:r>
            <a:r>
              <a:rPr kumimoji="1" lang="en-US" altLang="ko-KR" sz="23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ECMiner</a:t>
            </a:r>
            <a:r>
              <a:rPr kumimoji="1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™ </a:t>
            </a:r>
            <a:r>
              <a:rPr kumimoji="1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사용법 </a:t>
            </a:r>
            <a:endParaRPr kumimoji="1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48586D-7C39-4952-AC1C-AA7A65ADDFAE}"/>
              </a:ext>
            </a:extLst>
          </p:cNvPr>
          <p:cNvSpPr/>
          <p:nvPr/>
        </p:nvSpPr>
        <p:spPr bwMode="auto">
          <a:xfrm>
            <a:off x="2661084" y="1266012"/>
            <a:ext cx="6684404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1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136B6F6-1E2E-439A-8C16-EE846D19B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827" y="2551708"/>
            <a:ext cx="4729183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ECMiner™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소개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화면 구성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데이터 </a:t>
            </a:r>
            <a:r>
              <a:rPr kumimoji="1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전처리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데이터 시각화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A3B480-2F03-49EB-96C9-13EC7C99E683}"/>
              </a:ext>
            </a:extLst>
          </p:cNvPr>
          <p:cNvSpPr/>
          <p:nvPr/>
        </p:nvSpPr>
        <p:spPr bwMode="auto">
          <a:xfrm>
            <a:off x="4259514" y="2957599"/>
            <a:ext cx="3177762" cy="482691"/>
          </a:xfrm>
          <a:prstGeom prst="rect">
            <a:avLst/>
          </a:prstGeom>
          <a:solidFill>
            <a:schemeClr val="accent1">
              <a:lumMod val="75000"/>
              <a:alpha val="15000"/>
            </a:schemeClr>
          </a:solidFill>
          <a:ln w="9525">
            <a:noFill/>
            <a:round/>
            <a:headEnd/>
            <a:tailEnd/>
          </a:ln>
        </p:spPr>
        <p:txBody>
          <a:bodyPr lIns="90000" tIns="46800" rIns="90000" bIns="46800" rtlCol="0" anchor="ctr"/>
          <a:lstStyle/>
          <a:p>
            <a:pPr marL="180975" marR="0" lvl="0" indent="-180975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95250" algn="l"/>
              </a:tabLst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0201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4259513" y="2465188"/>
            <a:ext cx="5014662" cy="1361485"/>
          </a:xfrm>
          <a:prstGeom prst="rect">
            <a:avLst/>
          </a:prstGeom>
          <a:solidFill>
            <a:schemeClr val="accent1">
              <a:lumMod val="75000"/>
              <a:alpha val="15000"/>
            </a:schemeClr>
          </a:solidFill>
          <a:ln w="9525">
            <a:noFill/>
            <a:round/>
            <a:headEnd/>
            <a:tailEnd/>
          </a:ln>
        </p:spPr>
        <p:txBody>
          <a:bodyPr lIns="90000" tIns="46800" rIns="90000" bIns="46800" rtlCol="0" anchor="ctr"/>
          <a:lstStyle/>
          <a:p>
            <a:pPr marL="180975" marR="0" lvl="0" indent="-180975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95250" algn="l"/>
              </a:tabLst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가는각진제목체" pitchFamily="18" charset="-127"/>
              <a:cs typeface="Arial" charset="0"/>
              <a:sym typeface="Wingdings"/>
            </a:endParaRPr>
          </a:p>
        </p:txBody>
      </p:sp>
      <p:sp>
        <p:nvSpPr>
          <p:cNvPr id="66566" name="Rectangle 14"/>
          <p:cNvSpPr>
            <a:spLocks noChangeArrowheads="1"/>
          </p:cNvSpPr>
          <p:nvPr/>
        </p:nvSpPr>
        <p:spPr bwMode="auto">
          <a:xfrm>
            <a:off x="4327827" y="2040927"/>
            <a:ext cx="4729183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2.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화면 구성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   2.1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화면 구성 요소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   2.2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노드 목록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   2.3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/>
              </a:rPr>
              <a:t>기본 사용법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6924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27F5ED4-88EA-47C4-8BF0-6AF849ED3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340768"/>
            <a:ext cx="9077325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D5D1B75-3C2E-427F-8474-DF83EED1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노드 목록</a:t>
            </a:r>
            <a:r>
              <a:rPr lang="en-US" altLang="ko-KR" dirty="0"/>
              <a:t>(1/12)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753E6-659A-4751-8A0F-9D836FF3C2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입력 노드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8A9A0-64A6-47E6-AFC6-38F54119D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atinLnBrk="0">
              <a:buClr>
                <a:srgbClr val="D2470C"/>
              </a:buClr>
            </a:pPr>
            <a:r>
              <a:rPr lang="ko-KR" altLang="en-US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여러 데이터 소스로부터 빅데이터 분석을 위한 초기 데이터를 연결하는 기능을 수행합니다</a:t>
            </a:r>
            <a:r>
              <a:rPr lang="en-US" altLang="ko-KR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graphicFrame>
        <p:nvGraphicFramePr>
          <p:cNvPr id="7" name="Group 76">
            <a:extLst>
              <a:ext uri="{FF2B5EF4-FFF2-40B4-BE49-F238E27FC236}">
                <a16:creationId xmlns:a16="http://schemas.microsoft.com/office/drawing/2014/main" id="{8B1C12CC-2C85-4112-91EC-8AC6A8FC559B}"/>
              </a:ext>
            </a:extLst>
          </p:cNvPr>
          <p:cNvGraphicFramePr>
            <a:graphicFrameLocks/>
          </p:cNvGraphicFramePr>
          <p:nvPr/>
        </p:nvGraphicFramePr>
        <p:xfrm>
          <a:off x="414336" y="3214801"/>
          <a:ext cx="9077324" cy="336367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3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7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ODBC </a:t>
                      </a: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입력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DB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데이터 불러오기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(ODBC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이용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OLEDB </a:t>
                      </a: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입력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DB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데이터 불러오기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(OLE DB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이용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액세스 데이터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Microsoft Access DB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데이터 불러오기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엑셀 데이터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Microsoft Excel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데이터 불러오기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오라클 입력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Oracle DB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데이터 불러오기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오라클 입</a:t>
                      </a:r>
                      <a:r>
                        <a:rPr kumimoji="0" lang="en-US" altLang="ko-KR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출력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Oracle DB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데이터 불러오기 및 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r>
                        <a:rPr kumimoji="0" lang="en-US" altLang="ko-KR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ecl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저장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파일입력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데이터 불러오기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(.txt, .csv, .xlsx, .</a:t>
                      </a:r>
                      <a:r>
                        <a:rPr kumimoji="0" lang="en-US" altLang="ko-KR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ecl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파일입력 </a:t>
                      </a:r>
                      <a:r>
                        <a:rPr kumimoji="0" lang="en-US" altLang="ko-KR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변수정보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(.txt)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와 분리된 데이터 파일을 입력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데이터 파일은 동일한 변수 구조로 구성된 여러 파일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(.txt)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을 입력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 입</a:t>
                      </a:r>
                      <a:r>
                        <a:rPr kumimoji="0" lang="en-US" altLang="ko-KR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출력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데이터 불러오기 및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ecl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저장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추가입력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동일한 변수 구조로 구성된 여러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(.</a:t>
                      </a:r>
                      <a:r>
                        <a:rPr kumimoji="0" lang="en-US" altLang="ko-KR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ecl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을 한번에 입력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Copy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입력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사용자가 직접 데이터를 입력하여 불러오기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한셀입력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한컴오피스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한셀로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저장된 데이터 불러오기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39653"/>
                  </a:ext>
                </a:extLst>
              </a:tr>
              <a:tr h="398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이미지 입력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이미지마이닝을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위한 이미지 불러오기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153836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942F3E-EF34-4D60-B4B6-AB8A9F057E68}"/>
              </a:ext>
            </a:extLst>
          </p:cNvPr>
          <p:cNvSpPr/>
          <p:nvPr/>
        </p:nvSpPr>
        <p:spPr bwMode="auto">
          <a:xfrm>
            <a:off x="1611120" y="1493837"/>
            <a:ext cx="722122" cy="277277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38F73F0-A1FA-B6F2-B2A4-9A238E43DD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2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D5D1B75-3C2E-427F-8474-DF83EED1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노드 목록</a:t>
            </a:r>
            <a:r>
              <a:rPr lang="en-US" altLang="ko-KR" dirty="0"/>
              <a:t>(2/12)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753E6-659A-4751-8A0F-9D836FF3C2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전처리 노드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(1/2)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8A9A0-64A6-47E6-AFC6-38F54119D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atinLnBrk="0">
              <a:buClr>
                <a:srgbClr val="D2470C"/>
              </a:buClr>
            </a:pPr>
            <a:r>
              <a:rPr lang="ko-KR" altLang="en-US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데이터를 분석 목적에 맞게 정제하거나 변경하는 전처리 기능을 수행합니다</a:t>
            </a:r>
            <a:r>
              <a:rPr lang="en-US" altLang="ko-KR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graphicFrame>
        <p:nvGraphicFramePr>
          <p:cNvPr id="7" name="Group 76">
            <a:extLst>
              <a:ext uri="{FF2B5EF4-FFF2-40B4-BE49-F238E27FC236}">
                <a16:creationId xmlns:a16="http://schemas.microsoft.com/office/drawing/2014/main" id="{2447665F-0464-4089-8B11-27DEC9DE27DE}"/>
              </a:ext>
            </a:extLst>
          </p:cNvPr>
          <p:cNvGraphicFramePr>
            <a:graphicFrameLocks/>
          </p:cNvGraphicFramePr>
          <p:nvPr/>
        </p:nvGraphicFramePr>
        <p:xfrm>
          <a:off x="409575" y="3214800"/>
          <a:ext cx="9086850" cy="299395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40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1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COUNTER 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그룹별로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Counting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결과를 변수로 추가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RANKING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RANKING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을 계산하여 변수로 추가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결측치 처리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결측치에 대한 보정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구간화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독립변수를 여러 개의 구간으로 분할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그룹 통계량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선택된 변수의 그룹별 통계량을 변수로 추가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그룹화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Data Group by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기능 및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Frequency Table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다중파생변수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반복적 변수 처리 및 변환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latin typeface="+mn-ea"/>
                          <a:ea typeface="+mn-ea"/>
                          <a:cs typeface="Arial" pitchFamily="34" charset="0"/>
                        </a:rPr>
                        <a:t>변수 표준화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연속형 변수들의 표준화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변수 순서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변수의 위치 순서 조정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병합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키값을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기준으로 데이터를 병합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881032"/>
                  </a:ext>
                </a:extLst>
              </a:tr>
              <a:tr h="453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분할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데이터를 모델링용과 평가용으로 분리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선택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조건에 맞는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row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선택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604568B-5640-4FC4-87DE-C51D5447A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575" y="1493838"/>
            <a:ext cx="9086850" cy="1408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21EF43A-0C13-48A3-B825-16822825E2D4}"/>
              </a:ext>
            </a:extLst>
          </p:cNvPr>
          <p:cNvSpPr/>
          <p:nvPr/>
        </p:nvSpPr>
        <p:spPr bwMode="auto">
          <a:xfrm>
            <a:off x="2214450" y="1493837"/>
            <a:ext cx="794334" cy="277277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A87F42-F4A7-4FFB-BD95-D3718172084E}"/>
              </a:ext>
            </a:extLst>
          </p:cNvPr>
          <p:cNvSpPr/>
          <p:nvPr/>
        </p:nvSpPr>
        <p:spPr bwMode="auto">
          <a:xfrm>
            <a:off x="568581" y="1789152"/>
            <a:ext cx="3736347" cy="1063784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A45EBAE-9D2D-C371-5079-C2804F118F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04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D5D1B75-3C2E-427F-8474-DF83EED1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노드 목록</a:t>
            </a:r>
            <a:r>
              <a:rPr lang="en-US" altLang="ko-KR" dirty="0"/>
              <a:t>(3/12)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753E6-659A-4751-8A0F-9D836FF3C2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전처리 노드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(2/2)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6" name="Group 76">
            <a:extLst>
              <a:ext uri="{FF2B5EF4-FFF2-40B4-BE49-F238E27FC236}">
                <a16:creationId xmlns:a16="http://schemas.microsoft.com/office/drawing/2014/main" id="{9EB32637-A312-459A-A767-57B20864EA0F}"/>
              </a:ext>
            </a:extLst>
          </p:cNvPr>
          <p:cNvGraphicFramePr>
            <a:graphicFrameLocks/>
          </p:cNvGraphicFramePr>
          <p:nvPr/>
        </p:nvGraphicFramePr>
        <p:xfrm>
          <a:off x="409575" y="3112175"/>
          <a:ext cx="9086850" cy="334116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40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1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0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  <a:endParaRPr kumimoji="0" lang="ko-KR" alt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선택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그룹별 조건에 맞는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row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선택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열조합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모델 수행 결과의 비교를 위한 결과값 조합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이미지 처리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이미지마이닝을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위한 전처리를 수행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이미지 통계량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이미지 데이터의 통계량 추출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전처리 피봇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피봇 테이블 생성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정렬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데이터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(row)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정렬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채우기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특정 조건에 의한 변수의 값을 변경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추가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데이터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(row)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의 추가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파생변수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변수 혹은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Row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정보를 이용한 변수 생성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표본추출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Sample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데이터 추출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733333"/>
                  </a:ext>
                </a:extLst>
              </a:tr>
              <a:tr h="356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필터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변수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(column)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의 사용여부 결정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행렬변환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행과 열을 전환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형태변경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변수의 형태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연속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독립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종속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변경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형태소분석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지정된 변수의 입력문장을 형태소로 분해하고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품사를 추가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09353"/>
                  </a:ext>
                </a:extLst>
              </a:tr>
              <a:tr h="469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Python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연동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dirty="0">
                          <a:effectLst/>
                        </a:rPr>
                        <a:t>local </a:t>
                      </a:r>
                      <a:r>
                        <a:rPr lang="ko-KR" altLang="en-US" sz="1200" dirty="0">
                          <a:effectLst/>
                        </a:rPr>
                        <a:t>경로의 </a:t>
                      </a:r>
                      <a:r>
                        <a:rPr lang="en-US" altLang="ko-KR" sz="1200" dirty="0">
                          <a:effectLst/>
                        </a:rPr>
                        <a:t>Python </a:t>
                      </a:r>
                      <a:r>
                        <a:rPr lang="ko-KR" altLang="en-US" sz="1200" dirty="0">
                          <a:effectLst/>
                        </a:rPr>
                        <a:t>실행 환경과 연동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R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연동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dirty="0">
                          <a:effectLst/>
                        </a:rPr>
                        <a:t>local </a:t>
                      </a:r>
                      <a:r>
                        <a:rPr lang="ko-KR" altLang="en-US" sz="1200" dirty="0">
                          <a:effectLst/>
                        </a:rPr>
                        <a:t>경로의 </a:t>
                      </a:r>
                      <a:r>
                        <a:rPr lang="en-US" altLang="ko-KR" sz="1200" dirty="0">
                          <a:effectLst/>
                        </a:rPr>
                        <a:t>R </a:t>
                      </a:r>
                      <a:r>
                        <a:rPr lang="ko-KR" altLang="en-US" sz="1200" dirty="0">
                          <a:effectLst/>
                        </a:rPr>
                        <a:t>실행 환경과 연동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9628627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BE3AF98-2D1F-4EAC-B406-17EE164C3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575" y="1493837"/>
            <a:ext cx="9086850" cy="1408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510CE24-CEFD-4EA0-94E9-2DC57E2F5F93}"/>
              </a:ext>
            </a:extLst>
          </p:cNvPr>
          <p:cNvSpPr/>
          <p:nvPr/>
        </p:nvSpPr>
        <p:spPr bwMode="auto">
          <a:xfrm>
            <a:off x="2216696" y="1493837"/>
            <a:ext cx="794334" cy="277277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967F75-D6D4-40F0-A2AB-16AA201B40BE}"/>
              </a:ext>
            </a:extLst>
          </p:cNvPr>
          <p:cNvSpPr/>
          <p:nvPr/>
        </p:nvSpPr>
        <p:spPr bwMode="auto">
          <a:xfrm>
            <a:off x="4428698" y="1771114"/>
            <a:ext cx="4932547" cy="1063784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CAEE50-9791-FED6-8B5D-EE48ABC97F2A}"/>
              </a:ext>
            </a:extLst>
          </p:cNvPr>
          <p:cNvSpPr/>
          <p:nvPr/>
        </p:nvSpPr>
        <p:spPr>
          <a:xfrm>
            <a:off x="8661412" y="2636912"/>
            <a:ext cx="72008" cy="161982"/>
          </a:xfrm>
          <a:prstGeom prst="rect">
            <a:avLst/>
          </a:prstGeom>
          <a:solidFill>
            <a:srgbClr val="CBD6E5"/>
          </a:solidFill>
          <a:ln w="9525">
            <a:noFill/>
            <a:round/>
          </a:ln>
        </p:spPr>
        <p:txBody>
          <a:bodyPr lIns="90000" tIns="46800" rIns="90000" bIns="46800" rtlCol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/>
              <a:buNone/>
              <a:tabLst>
                <a:tab pos="95250" algn="l"/>
              </a:tabLst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Wingdings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99BF9FE-0FD0-C61F-391C-1E5806CFD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5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E341F53-5B11-4574-1883-0EBC87F9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67" y="1413964"/>
            <a:ext cx="8888065" cy="1400370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D8BE861-B6DC-447F-9B0D-64E02315C7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II. ECMiner™ </a:t>
            </a:r>
            <a:r>
              <a:rPr lang="ko-KR" altLang="en-US" dirty="0"/>
              <a:t>사용법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5D1B75-3C2E-427F-8474-DF83EED1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노드 목록</a:t>
            </a:r>
            <a:r>
              <a:rPr lang="en-US" altLang="ko-KR" dirty="0"/>
              <a:t>(4/11)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753E6-659A-4751-8A0F-9D836FF3C2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차트 노드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(1/2)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8A9A0-64A6-47E6-AFC6-38F54119DF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163" y="972490"/>
            <a:ext cx="4816870" cy="307777"/>
          </a:xfrm>
        </p:spPr>
        <p:txBody>
          <a:bodyPr/>
          <a:lstStyle/>
          <a:p>
            <a:pPr latinLnBrk="0">
              <a:buClr>
                <a:srgbClr val="D2470C"/>
              </a:buClr>
            </a:pPr>
            <a:r>
              <a:rPr lang="ko-KR" altLang="en-US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데이터의 탐색을 위한 데이터 시각화 기능을 수행합니다</a:t>
            </a:r>
            <a:r>
              <a:rPr lang="en-US" altLang="ko-KR" b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graphicFrame>
        <p:nvGraphicFramePr>
          <p:cNvPr id="6" name="Group 76">
            <a:extLst>
              <a:ext uri="{FF2B5EF4-FFF2-40B4-BE49-F238E27FC236}">
                <a16:creationId xmlns:a16="http://schemas.microsoft.com/office/drawing/2014/main" id="{37A43DE0-0028-4E1D-BCD9-81FBFBD77C60}"/>
              </a:ext>
            </a:extLst>
          </p:cNvPr>
          <p:cNvGraphicFramePr>
            <a:graphicFrameLocks/>
          </p:cNvGraphicFramePr>
          <p:nvPr/>
        </p:nvGraphicFramePr>
        <p:xfrm>
          <a:off x="521211" y="2917744"/>
          <a:ext cx="8879037" cy="358092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11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차원차트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데이터를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x,y,z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3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개의 축으로 그려주는 차트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박스플롯</a:t>
                      </a:r>
                      <a:endParaRPr kumimoji="0" lang="ko-KR" alt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>
                          <a:effectLst/>
                        </a:rPr>
                        <a:t>박스 플롯을 그려주는 차트</a:t>
                      </a:r>
                      <a:endParaRPr kumimoji="0" lang="ko-KR" alt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515"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Cloud</a:t>
                      </a:r>
                      <a:endParaRPr kumimoji="0" lang="ko-KR" alt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ko-KR" alt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값의 크기를 시각적으로 단어의 크기로 표현한 차트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연계</a:t>
                      </a:r>
                      <a:r>
                        <a:rPr kumimoji="0" lang="en-US" altLang="ko-KR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</a:t>
                      </a: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OpenGL</a:t>
                      </a:r>
                      <a:r>
                        <a:rPr kumimoji="0" lang="ko-KR" alt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활용하여 연계도를 그려주는 차트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관리도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공정의 상태를 파악하기 위한 관리도 차트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컨트롤차트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신뢰구간을 포함한 산점도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트렌드차트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dirty="0">
                          <a:solidFill>
                            <a:prstClr val="black"/>
                          </a:solidFill>
                          <a:latin typeface="+mn-lt"/>
                          <a:ea typeface="맑은 고딕"/>
                          <a:cs typeface="Arial" charset="0"/>
                        </a:rPr>
                        <a:t>데이터를 이용하여 일반적인 이차원 차트를 그려주는 차트  </a:t>
                      </a:r>
                      <a:r>
                        <a:rPr kumimoji="0" lang="en-US" altLang="ko-KR" sz="1200" b="0" dirty="0">
                          <a:solidFill>
                            <a:prstClr val="black"/>
                          </a:solidFill>
                          <a:latin typeface="+mn-lt"/>
                          <a:ea typeface="맑은 고딕"/>
                          <a:cs typeface="Arial" charset="0"/>
                        </a:rPr>
                        <a:t>ex)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시계열도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파레토차트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주 원인 순으로 분포를 나타낸 차트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다변량관리도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다변량관리도 출력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평행좌표</a:t>
                      </a:r>
                      <a:r>
                        <a:rPr kumimoji="0" lang="en-US" altLang="ko-KR" sz="11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</a:t>
                      </a:r>
                      <a:r>
                        <a:rPr kumimoji="0" lang="ko-KR" altLang="en-US" sz="11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차트</a:t>
                      </a:r>
                      <a:endParaRPr kumimoji="0" lang="ko-KR" alt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GPU</a:t>
                      </a:r>
                      <a:r>
                        <a:rPr kumimoji="0" lang="ko-KR" alt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활용한 평행좌표 차트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8"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1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매트릭스</a:t>
                      </a:r>
                      <a:r>
                        <a:rPr kumimoji="0" lang="en-US" altLang="ko-KR" sz="11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</a:t>
                      </a:r>
                      <a:r>
                        <a:rPr kumimoji="0" lang="ko-KR" altLang="en-US" sz="11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차트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altLang="ko-KR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GPU</a:t>
                      </a:r>
                      <a:r>
                        <a:rPr kumimoji="0" lang="ko-KR" alt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활용한 매트릭스차트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히트맵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GL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차트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OpenGL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을 활용하여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히트맵을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그려주는 차트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멀티차트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>
                          <a:effectLst/>
                        </a:rPr>
                        <a:t>여러 변수들의 특징을 한 눈에 보기 위해 차트</a:t>
                      </a:r>
                      <a:endParaRPr kumimoji="0" lang="ko-KR" alt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kumimoji="0" lang="ko-KR" alt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kumimoji="0" lang="ko-KR" alt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4F125BF-6C38-4B69-8392-08D67E1633C0}"/>
              </a:ext>
            </a:extLst>
          </p:cNvPr>
          <p:cNvSpPr/>
          <p:nvPr/>
        </p:nvSpPr>
        <p:spPr bwMode="auto">
          <a:xfrm>
            <a:off x="3252247" y="1423605"/>
            <a:ext cx="728645" cy="237859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19FBBA-DFCB-8025-4F25-0DCDF1D63F23}"/>
              </a:ext>
            </a:extLst>
          </p:cNvPr>
          <p:cNvSpPr/>
          <p:nvPr/>
        </p:nvSpPr>
        <p:spPr bwMode="auto">
          <a:xfrm>
            <a:off x="521212" y="1671105"/>
            <a:ext cx="8848214" cy="58876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0753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D8BE861-B6DC-447F-9B0D-64E02315C7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II. ECMiner™ </a:t>
            </a:r>
            <a:r>
              <a:rPr lang="ko-KR" altLang="en-US" dirty="0"/>
              <a:t>사용법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5D1B75-3C2E-427F-8474-DF83EED1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노드 목록</a:t>
            </a:r>
            <a:r>
              <a:rPr lang="en-US" altLang="ko-KR" dirty="0"/>
              <a:t>(5/11)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753E6-659A-4751-8A0F-9D836FF3C2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차트 노드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</a:rPr>
              <a:t> (2/2)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6" name="Group 76">
            <a:extLst>
              <a:ext uri="{FF2B5EF4-FFF2-40B4-BE49-F238E27FC236}">
                <a16:creationId xmlns:a16="http://schemas.microsoft.com/office/drawing/2014/main" id="{37A43DE0-0028-4E1D-BCD9-81FBFBD77C60}"/>
              </a:ext>
            </a:extLst>
          </p:cNvPr>
          <p:cNvGraphicFramePr>
            <a:graphicFrameLocks/>
          </p:cNvGraphicFramePr>
          <p:nvPr/>
        </p:nvGraphicFramePr>
        <p:xfrm>
          <a:off x="521211" y="2917744"/>
          <a:ext cx="8879037" cy="212725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6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 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매트릭스차트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dirty="0">
                          <a:solidFill>
                            <a:prstClr val="black"/>
                          </a:solidFill>
                          <a:latin typeface="+mn-lt"/>
                          <a:ea typeface="맑은 고딕"/>
                          <a:cs typeface="Arial" charset="0"/>
                        </a:rPr>
                        <a:t>각 변수 간의 관계를 </a:t>
                      </a:r>
                      <a:r>
                        <a:rPr kumimoji="0" lang="ko-KR" altLang="en-US" sz="1200" b="0" dirty="0" err="1">
                          <a:solidFill>
                            <a:prstClr val="black"/>
                          </a:solidFill>
                          <a:latin typeface="+mn-lt"/>
                          <a:ea typeface="맑은 고딕"/>
                          <a:cs typeface="Arial" charset="0"/>
                        </a:rPr>
                        <a:t>산점도</a:t>
                      </a:r>
                      <a:r>
                        <a:rPr kumimoji="0" lang="ko-KR" altLang="en-US" sz="1200" b="0" dirty="0">
                          <a:solidFill>
                            <a:prstClr val="black"/>
                          </a:solidFill>
                          <a:latin typeface="+mn-lt"/>
                          <a:ea typeface="맑은 고딕"/>
                          <a:cs typeface="Arial" charset="0"/>
                        </a:rPr>
                        <a:t> 및 히스토그램으로 보여줌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통계차트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변수들에 대한 통계량을 비교하는 차트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81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/>
                        <a:t>바</a:t>
                      </a:r>
                      <a:r>
                        <a:rPr lang="en-US" altLang="ko-KR" sz="1200" b="1" dirty="0"/>
                        <a:t>(bar)</a:t>
                      </a:r>
                      <a:r>
                        <a:rPr lang="ko-KR" altLang="en-US" sz="1200" b="1" dirty="0"/>
                        <a:t>차트</a:t>
                      </a:r>
                      <a:endParaRPr lang="ko-KR" altLang="en-US" sz="1200" b="1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+mn-lt"/>
                          <a:ea typeface="+mn-ea"/>
                          <a:cs typeface="+mn-cs"/>
                        </a:rPr>
                        <a:t>막대그래프</a:t>
                      </a:r>
                      <a:endParaRPr lang="ko-KR" altLang="en-US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파이차트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범주별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상대적 비율 파악을 위한 차트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컨튜어차트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등고선 차트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히스토그램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데이터의 분포 파악을 위한 차트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산점도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산점도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그려주는 차트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026785"/>
                  </a:ext>
                </a:extLst>
              </a:tr>
            </a:tbl>
          </a:graphicData>
        </a:graphic>
      </p:graphicFrame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4D22E494-474C-43B9-9129-35510CD3BA0D}"/>
              </a:ext>
            </a:extLst>
          </p:cNvPr>
          <p:cNvSpPr txBox="1">
            <a:spLocks/>
          </p:cNvSpPr>
          <p:nvPr/>
        </p:nvSpPr>
        <p:spPr>
          <a:xfrm>
            <a:off x="424163" y="972490"/>
            <a:ext cx="4816870" cy="307777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  <a:cs typeface="Arial" pitchFamily="34" charset="0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470C"/>
              </a:buClr>
              <a:buSzTx/>
              <a:buFont typeface="Arial" charset="0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Wingdings" pitchFamily="2" charset="2"/>
              </a:rPr>
              <a:t>데이터의 탐색을 위한 데이터 시각화 기능을 수행합니다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Wingdings" pitchFamily="2" charset="2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C7C5CE-EB01-8861-BCC7-28604C75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67" y="1413964"/>
            <a:ext cx="8888065" cy="14003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C837ACA-B1CA-D7AE-D9FB-EB265819388F}"/>
              </a:ext>
            </a:extLst>
          </p:cNvPr>
          <p:cNvSpPr/>
          <p:nvPr/>
        </p:nvSpPr>
        <p:spPr bwMode="auto">
          <a:xfrm>
            <a:off x="3252247" y="1423605"/>
            <a:ext cx="728645" cy="237859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2C33FB-C4FD-6D93-463B-D2CE72196DF6}"/>
              </a:ext>
            </a:extLst>
          </p:cNvPr>
          <p:cNvSpPr/>
          <p:nvPr/>
        </p:nvSpPr>
        <p:spPr bwMode="auto">
          <a:xfrm>
            <a:off x="552034" y="2211827"/>
            <a:ext cx="8848214" cy="58876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7176936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7375E"/>
        </a:solidFill>
        <a:ln w="9525">
          <a:noFill/>
          <a:round/>
        </a:ln>
      </a:spPr>
      <a:bodyPr lIns="90000" tIns="46800" rIns="90000" bIns="46800" rtlCol="0" anchor="ctr"/>
      <a:lstStyle>
        <a:defPPr marL="0" indent="0" algn="ctr">
          <a:lnSpc>
            <a:spcPct val="120000"/>
          </a:lnSpc>
          <a:buFont typeface="Wingdings"/>
          <a:buNone/>
          <a:tabLst>
            <a:tab pos="95250" algn="l"/>
          </a:tabLst>
          <a:defRPr sz="1600" b="0" dirty="0" smtClean="0">
            <a:solidFill>
              <a:schemeClr val="bg1">
                <a:lumMod val="95000"/>
              </a:schemeClr>
            </a:solidFill>
            <a:latin typeface="+mn-ea"/>
            <a:ea typeface="+mn-ea"/>
            <a:cs typeface="Arial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10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7375E"/>
        </a:solidFill>
        <a:ln w="9525">
          <a:noFill/>
          <a:round/>
        </a:ln>
      </a:spPr>
      <a:bodyPr lIns="90000" tIns="46800" rIns="90000" bIns="46800" rtlCol="0" anchor="ctr"/>
      <a:lstStyle>
        <a:defPPr marL="0" indent="0" algn="ctr">
          <a:lnSpc>
            <a:spcPct val="120000"/>
          </a:lnSpc>
          <a:buFont typeface="Wingdings"/>
          <a:buNone/>
          <a:tabLst>
            <a:tab pos="95250" algn="l"/>
          </a:tabLst>
          <a:defRPr sz="1600" b="0" dirty="0" smtClean="0">
            <a:solidFill>
              <a:schemeClr val="bg1">
                <a:lumMod val="95000"/>
              </a:schemeClr>
            </a:solidFill>
            <a:latin typeface="+mn-ea"/>
            <a:ea typeface="+mn-ea"/>
            <a:cs typeface="Arial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9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7375E"/>
        </a:solidFill>
        <a:ln w="9525">
          <a:noFill/>
          <a:round/>
          <a:headEnd/>
          <a:tailEnd/>
        </a:ln>
      </a:spPr>
      <a:bodyPr lIns="90000" tIns="46800" rIns="90000" bIns="46800" rtlCol="0" anchor="ctr"/>
      <a:lstStyle>
        <a:defPPr marL="0" indent="0" algn="ctr">
          <a:lnSpc>
            <a:spcPct val="120000"/>
          </a:lnSpc>
          <a:buFont typeface="Wingdings" pitchFamily="2" charset="2"/>
          <a:buNone/>
          <a:tabLst>
            <a:tab pos="95250" algn="l"/>
          </a:tabLst>
          <a:defRPr sz="1600" b="0" dirty="0" smtClean="0">
            <a:solidFill>
              <a:schemeClr val="bg1">
                <a:lumMod val="95000"/>
              </a:schemeClr>
            </a:solidFill>
            <a:latin typeface="+mn-ea"/>
            <a:ea typeface="+mn-ea"/>
            <a:cs typeface="Arial" charset="0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A0CA"/>
        </a:solidFill>
        <a:ln>
          <a:noFill/>
        </a:ln>
        <a:effectLst/>
      </a:spPr>
      <a:bodyPr rtlCol="0" anchor="ctr"/>
      <a:lstStyle>
        <a:defPPr algn="ctr" defTabSz="911896">
          <a:defRPr dirty="0">
            <a:solidFill>
              <a:prstClr val="white"/>
            </a:solidFill>
            <a:latin typeface="맑은 고딕"/>
            <a:ea typeface="맑은 고딕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b="0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7375E"/>
        </a:solidFill>
        <a:ln w="9525">
          <a:noFill/>
          <a:round/>
        </a:ln>
      </a:spPr>
      <a:bodyPr lIns="90000" tIns="46800" rIns="90000" bIns="46800" rtlCol="0" anchor="ctr"/>
      <a:lstStyle>
        <a:defPPr marL="0" indent="0" algn="ctr">
          <a:lnSpc>
            <a:spcPct val="120000"/>
          </a:lnSpc>
          <a:buFont typeface="Wingdings"/>
          <a:buNone/>
          <a:tabLst>
            <a:tab pos="95250" algn="l"/>
          </a:tabLst>
          <a:defRPr sz="1600" b="0" dirty="0" smtClean="0">
            <a:solidFill>
              <a:schemeClr val="bg1">
                <a:lumMod val="95000"/>
              </a:schemeClr>
            </a:solidFill>
            <a:latin typeface="+mn-ea"/>
            <a:ea typeface="+mn-ea"/>
            <a:cs typeface="Arial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AA0CA"/>
        </a:solidFill>
        <a:ln>
          <a:noFill/>
        </a:ln>
        <a:effectLst/>
      </a:spPr>
      <a:bodyPr rtlCol="0" anchor="ctr"/>
      <a:lstStyle>
        <a:defPPr algn="ctr" defTabSz="911896">
          <a:defRPr dirty="0">
            <a:solidFill>
              <a:prstClr val="white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b="0" smtClean="0">
            <a:latin typeface="+mn-ea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7375E"/>
        </a:solidFill>
        <a:ln w="9525">
          <a:noFill/>
          <a:round/>
          <a:headEnd/>
          <a:tailEnd/>
        </a:ln>
      </a:spPr>
      <a:bodyPr lIns="90000" tIns="46800" rIns="90000" bIns="46800" rtlCol="0" anchor="ctr"/>
      <a:lstStyle>
        <a:defPPr marL="0" indent="0" algn="ctr">
          <a:lnSpc>
            <a:spcPct val="120000"/>
          </a:lnSpc>
          <a:buFont typeface="Wingdings" pitchFamily="2" charset="2"/>
          <a:buNone/>
          <a:tabLst>
            <a:tab pos="95250" algn="l"/>
          </a:tabLst>
          <a:defRPr sz="1600" b="0" dirty="0" smtClean="0">
            <a:solidFill>
              <a:schemeClr val="bg1">
                <a:lumMod val="95000"/>
              </a:schemeClr>
            </a:solidFill>
            <a:latin typeface="+mn-ea"/>
            <a:ea typeface="+mn-ea"/>
            <a:cs typeface="Arial" charset="0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round/>
          <a:headEnd/>
          <a:tailEnd/>
        </a:ln>
      </a:spPr>
      <a:bodyPr lIns="90000" tIns="46800" rIns="90000" bIns="46800" anchor="ctr"/>
      <a:lstStyle>
        <a:defPPr marL="180975" indent="-180975">
          <a:lnSpc>
            <a:spcPct val="120000"/>
          </a:lnSpc>
          <a:buFont typeface="Wingdings" pitchFamily="2" charset="2"/>
          <a:buChar char="ü"/>
          <a:tabLst>
            <a:tab pos="95250" algn="l"/>
          </a:tabLst>
          <a:defRPr sz="1200" b="0" dirty="0" smtClean="0">
            <a:latin typeface="Arial" charset="0"/>
            <a:ea typeface="가는각진제목체" pitchFamily="18" charset="-127"/>
            <a:cs typeface="Arial" charset="0"/>
          </a:defRPr>
        </a:defPPr>
      </a:lstStyle>
    </a:spDef>
  </a:objectDefaults>
  <a:extraClrSchemeLst/>
</a:theme>
</file>

<file path=ppt/theme/theme7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7375E"/>
        </a:solidFill>
        <a:ln w="9525">
          <a:noFill/>
          <a:round/>
          <a:headEnd/>
          <a:tailEnd/>
        </a:ln>
      </a:spPr>
      <a:bodyPr lIns="90000" tIns="46800" rIns="90000" bIns="46800" rtlCol="0" anchor="ctr"/>
      <a:lstStyle>
        <a:defPPr marL="0" indent="0" algn="ctr">
          <a:lnSpc>
            <a:spcPct val="120000"/>
          </a:lnSpc>
          <a:buFont typeface="Wingdings" pitchFamily="2" charset="2"/>
          <a:buNone/>
          <a:tabLst>
            <a:tab pos="95250" algn="l"/>
          </a:tabLst>
          <a:defRPr sz="1600" b="0" dirty="0" smtClean="0">
            <a:solidFill>
              <a:schemeClr val="bg1">
                <a:lumMod val="95000"/>
              </a:schemeClr>
            </a:solidFill>
            <a:latin typeface="+mn-ea"/>
            <a:ea typeface="+mn-ea"/>
            <a:cs typeface="Arial" charset="0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AA0CA"/>
        </a:solidFill>
        <a:ln>
          <a:noFill/>
        </a:ln>
        <a:effectLst/>
      </a:spPr>
      <a:bodyPr rtlCol="0" anchor="ctr"/>
      <a:lstStyle>
        <a:defPPr algn="ctr" defTabSz="911896">
          <a:defRPr dirty="0">
            <a:solidFill>
              <a:prstClr val="white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b="0" smtClean="0">
            <a:latin typeface="+mn-ea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8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AA0CA"/>
        </a:solidFill>
        <a:ln>
          <a:noFill/>
        </a:ln>
        <a:effectLst/>
      </a:spPr>
      <a:bodyPr rtlCol="0" anchor="ctr"/>
      <a:lstStyle>
        <a:defPPr algn="ctr" defTabSz="911896">
          <a:defRPr dirty="0">
            <a:solidFill>
              <a:prstClr val="white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200" b="0" smtClean="0">
            <a:latin typeface="+mn-ea"/>
            <a:ea typeface="+mn-ea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506F87C8-A564-4753-817F-229D95DE511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A5BB6D8-E3FB-461D-A813-E5E51FD015F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28AD539-869D-4140-9A6B-9D7AF4BE295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21874</TotalTime>
  <Words>1272</Words>
  <Application>Microsoft Office PowerPoint</Application>
  <PresentationFormat>A4 용지(210x297mm)</PresentationFormat>
  <Paragraphs>357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17</vt:i4>
      </vt:variant>
    </vt:vector>
  </HeadingPairs>
  <TitlesOfParts>
    <vt:vector size="33" baseType="lpstr">
      <vt:lpstr>굴림</vt:lpstr>
      <vt:lpstr>나눔바른고딕OTF</vt:lpstr>
      <vt:lpstr>맑은 고딕</vt:lpstr>
      <vt:lpstr>Arial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10_디자인 사용자 지정</vt:lpstr>
      <vt:lpstr>9_디자인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2.2 노드 목록(1/12)</vt:lpstr>
      <vt:lpstr>2.2 노드 목록(2/12)</vt:lpstr>
      <vt:lpstr>2.2 노드 목록(3/12)</vt:lpstr>
      <vt:lpstr>2.2 노드 목록(4/11)</vt:lpstr>
      <vt:lpstr>2.2 노드 목록(5/11)</vt:lpstr>
      <vt:lpstr>2.2 노드 목록(6/12)</vt:lpstr>
      <vt:lpstr>2.2 노드 목록(7/12)</vt:lpstr>
      <vt:lpstr>2.2 노드 목록(8/12)</vt:lpstr>
      <vt:lpstr>2.2 노드 목록(9/12)</vt:lpstr>
      <vt:lpstr>2.2 노드 목록(10/12)</vt:lpstr>
      <vt:lpstr>2.2 노드 목록(11/12)</vt:lpstr>
      <vt:lpstr>2.2 노드 목록(12/12)</vt:lpstr>
      <vt:lpstr>PowerPoint 프레젠테이션</vt:lpstr>
    </vt:vector>
  </TitlesOfParts>
  <Manager/>
  <Company>ECMIner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ECMiner</dc:creator>
  <cp:lastModifiedBy>Jinyoon Park</cp:lastModifiedBy>
  <cp:revision>4440</cp:revision>
  <dcterms:created xsi:type="dcterms:W3CDTF">2011-12-28T05:39:44Z</dcterms:created>
  <dcterms:modified xsi:type="dcterms:W3CDTF">2025-07-31T06:31:13Z</dcterms:modified>
  <cp:version/>
</cp:coreProperties>
</file>