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58" r:id="rId3"/>
    <p:sldId id="259" r:id="rId4"/>
    <p:sldId id="261" r:id="rId5"/>
    <p:sldId id="297" r:id="rId6"/>
    <p:sldId id="295" r:id="rId7"/>
    <p:sldId id="296" r:id="rId8"/>
    <p:sldId id="302" r:id="rId9"/>
    <p:sldId id="298" r:id="rId10"/>
    <p:sldId id="301" r:id="rId11"/>
    <p:sldId id="263" r:id="rId12"/>
    <p:sldId id="262" r:id="rId13"/>
    <p:sldId id="303" r:id="rId14"/>
    <p:sldId id="299" r:id="rId15"/>
    <p:sldId id="265" r:id="rId16"/>
    <p:sldId id="267" r:id="rId17"/>
    <p:sldId id="264" r:id="rId18"/>
    <p:sldId id="283" r:id="rId19"/>
    <p:sldId id="300" r:id="rId20"/>
    <p:sldId id="305" r:id="rId21"/>
    <p:sldId id="304" r:id="rId22"/>
    <p:sldId id="284" r:id="rId23"/>
    <p:sldId id="278" r:id="rId24"/>
    <p:sldId id="306" r:id="rId25"/>
    <p:sldId id="286" r:id="rId26"/>
  </p:sldIdLst>
  <p:sldSz cx="9144000" cy="5143500" type="screen16x9"/>
  <p:notesSz cx="6858000" cy="9144000"/>
  <p:embeddedFontLst>
    <p:embeddedFont>
      <p:font typeface="Montserrat" pitchFamily="2" charset="0"/>
      <p:regular r:id="rId28"/>
      <p:bold r:id="rId29"/>
      <p:italic r:id="rId30"/>
      <p:boldItalic r:id="rId31"/>
    </p:embeddedFont>
    <p:embeddedFont>
      <p:font typeface="Montserrat Light" panose="020F0302020204030204" pitchFamily="34" charset="0"/>
      <p:regular r:id="rId32"/>
      <p:bold r:id="rId33"/>
      <p:italic r:id="rId34"/>
      <p:boldItalic r:id="rId35"/>
    </p:embeddedFont>
    <p:embeddedFont>
      <p:font typeface="Spartan" pitchFamily="2" charset="0"/>
      <p:regular r:id="rId36"/>
      <p:bold r:id="rId37"/>
    </p:embeddedFont>
    <p:embeddedFont>
      <p:font typeface="Spartan Thin" pitchFamily="2" charset="0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F0"/>
    <a:srgbClr val="FFFFFF"/>
    <a:srgbClr val="FDE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EA2EB8-E8D0-411D-9A24-C7976264DD3C}">
  <a:tblStyle styleId="{55EA2EB8-E8D0-411D-9A24-C7976264DD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FE8131-4B52-43F3-A791-BC1C231953F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/>
    <p:restoredTop sz="89366"/>
  </p:normalViewPr>
  <p:slideViewPr>
    <p:cSldViewPr snapToGrid="0">
      <p:cViewPr varScale="1">
        <p:scale>
          <a:sx n="146" d="100"/>
          <a:sy n="146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altLang="zh-TW" b="0" i="0" u="none" strike="noStrike">
                <a:solidFill>
                  <a:srgbClr val="374151"/>
                </a:solidFill>
                <a:effectLst/>
                <a:latin typeface="Söhne"/>
              </a:rPr>
              <a:t>Hello everyone,</a:t>
            </a:r>
          </a:p>
          <a:p>
            <a:pPr algn="l"/>
            <a:r>
              <a:rPr lang="en" altLang="zh-TW" b="0" i="0" u="none" strike="noStrike">
                <a:solidFill>
                  <a:srgbClr val="374151"/>
                </a:solidFill>
                <a:effectLst/>
                <a:latin typeface="Söhne"/>
              </a:rPr>
              <a:t>Thank you for being here today. I'm excited to share a proposal of Quant Trading Bot. </a:t>
            </a:r>
          </a:p>
          <a:p>
            <a:pPr algn="l"/>
            <a:r>
              <a:rPr lang="en" altLang="zh-TW" b="0" i="0" u="none" strike="noStrike">
                <a:solidFill>
                  <a:srgbClr val="374151"/>
                </a:solidFill>
                <a:effectLst/>
                <a:latin typeface="Söhne"/>
              </a:rPr>
              <a:t>In the next few minutes, I'll walk you through the key points and why I believe this is not just a proposal, but a pathway to a business.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995D0A28-4921-CAFC-621B-118AC6604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ed75ccf_015:notes">
            <a:extLst>
              <a:ext uri="{FF2B5EF4-FFF2-40B4-BE49-F238E27FC236}">
                <a16:creationId xmlns:a16="http://schemas.microsoft.com/office/drawing/2014/main" id="{E8CF0FD9-1739-3F05-0C03-6C2D674EF0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ed75ccf_015:notes">
            <a:extLst>
              <a:ext uri="{FF2B5EF4-FFF2-40B4-BE49-F238E27FC236}">
                <a16:creationId xmlns:a16="http://schemas.microsoft.com/office/drawing/2014/main" id="{E47B7397-47F4-6624-F0EE-E862622ECC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altLang="zh-TW" b="0" i="0" u="none" strike="noStrike">
                <a:solidFill>
                  <a:srgbClr val="374151"/>
                </a:solidFill>
                <a:effectLst/>
                <a:latin typeface="Söhne"/>
              </a:rPr>
              <a:t>Quantitative trading (quant trading) involves employing mathematical models and algorithms to analyze and execute trading strategies. </a:t>
            </a:r>
          </a:p>
          <a:p>
            <a:pPr algn="l"/>
            <a:r>
              <a:rPr lang="en" altLang="zh-TW" b="0" i="0" u="none" strike="noStrike">
                <a:solidFill>
                  <a:srgbClr val="374151"/>
                </a:solidFill>
                <a:effectLst/>
                <a:latin typeface="Söhne"/>
              </a:rPr>
              <a:t>This allows us to calculate the probability of an investment, relying less on intuition and more on data-driven analysis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155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>
          <a:extLst>
            <a:ext uri="{FF2B5EF4-FFF2-40B4-BE49-F238E27FC236}">
              <a16:creationId xmlns:a16="http://schemas.microsoft.com/office/drawing/2014/main" id="{7286E505-D1B8-1C9F-BB7B-892AD6F75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17:notes">
            <a:extLst>
              <a:ext uri="{FF2B5EF4-FFF2-40B4-BE49-F238E27FC236}">
                <a16:creationId xmlns:a16="http://schemas.microsoft.com/office/drawing/2014/main" id="{8345D527-E139-5A5E-45C3-F0CAF11EED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17:notes">
            <a:extLst>
              <a:ext uri="{FF2B5EF4-FFF2-40B4-BE49-F238E27FC236}">
                <a16:creationId xmlns:a16="http://schemas.microsoft.com/office/drawing/2014/main" id="{E57253DB-E722-453D-5B59-95A41685C1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b="0" i="0" u="none" strike="noStrike">
                <a:solidFill>
                  <a:srgbClr val="374151"/>
                </a:solidFill>
                <a:effectLst/>
                <a:latin typeface="Söhne"/>
              </a:rPr>
              <a:t>If I want to access information on various cryptocurrency symbols,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b="0" i="0" u="none" strike="noStrike">
                <a:solidFill>
                  <a:srgbClr val="374151"/>
                </a:solidFill>
                <a:effectLst/>
                <a:latin typeface="Söhne"/>
              </a:rPr>
              <a:t>I can utilize an API. This enables me to retrieve data directly from Binance's server.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9250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>
          <a:extLst>
            <a:ext uri="{FF2B5EF4-FFF2-40B4-BE49-F238E27FC236}">
              <a16:creationId xmlns:a16="http://schemas.microsoft.com/office/drawing/2014/main" id="{EFD778AF-9390-A35B-8F20-8DFAF4DAC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29:notes">
            <a:extLst>
              <a:ext uri="{FF2B5EF4-FFF2-40B4-BE49-F238E27FC236}">
                <a16:creationId xmlns:a16="http://schemas.microsoft.com/office/drawing/2014/main" id="{64F47D80-9475-002E-5F50-CBFFB71467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29:notes">
            <a:extLst>
              <a:ext uri="{FF2B5EF4-FFF2-40B4-BE49-F238E27FC236}">
                <a16:creationId xmlns:a16="http://schemas.microsoft.com/office/drawing/2014/main" id="{B098AC09-93A6-1CBE-0839-B94C028B74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227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it trade itself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cryptocurrency market simulator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>
          <a:extLst>
            <a:ext uri="{FF2B5EF4-FFF2-40B4-BE49-F238E27FC236}">
              <a16:creationId xmlns:a16="http://schemas.microsoft.com/office/drawing/2014/main" id="{3C360DD0-9508-ECD5-B9A2-FEA0E14F3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29:notes">
            <a:extLst>
              <a:ext uri="{FF2B5EF4-FFF2-40B4-BE49-F238E27FC236}">
                <a16:creationId xmlns:a16="http://schemas.microsoft.com/office/drawing/2014/main" id="{76AEDFA5-8858-35F0-BEA0-3D2373F3F1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29:notes">
            <a:extLst>
              <a:ext uri="{FF2B5EF4-FFF2-40B4-BE49-F238E27FC236}">
                <a16:creationId xmlns:a16="http://schemas.microsoft.com/office/drawing/2014/main" id="{D5BE081B-B271-24C3-FEAF-42D859138A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31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altLang="zh-TW" b="0" i="0" u="none" strike="noStrike">
                <a:solidFill>
                  <a:srgbClr val="374151"/>
                </a:solidFill>
                <a:effectLst/>
                <a:latin typeface="Söhne"/>
              </a:rPr>
              <a:t>Hello, let's keep it brief.</a:t>
            </a:r>
          </a:p>
          <a:p>
            <a:pPr algn="l"/>
            <a:r>
              <a:rPr lang="en" altLang="zh-TW" b="0" i="0" u="none" strike="noStrike">
                <a:solidFill>
                  <a:srgbClr val="374151"/>
                </a:solidFill>
                <a:effectLst/>
                <a:latin typeface="Söhne"/>
              </a:rPr>
              <a:t>My name is Shihyu Ho, and I am a first-year master's student majoring in ECE.</a:t>
            </a:r>
          </a:p>
          <a:p>
            <a:pPr algn="l"/>
            <a:r>
              <a:rPr lang="en" altLang="zh-TW" b="0" i="0" u="none" strike="noStrike">
                <a:solidFill>
                  <a:srgbClr val="374151"/>
                </a:solidFill>
                <a:effectLst/>
                <a:latin typeface="Söhne"/>
              </a:rPr>
              <a:t>What prompted me to undertake this project? I would say it's a simple truth – I love money, and people love money</a:t>
            </a:r>
          </a:p>
          <a:p>
            <a:pPr algn="l"/>
            <a:r>
              <a:rPr lang="en" altLang="zh-TW" b="0" i="0" u="none" strike="noStrike">
                <a:solidFill>
                  <a:srgbClr val="374151"/>
                </a:solidFill>
                <a:effectLst/>
                <a:latin typeface="Söhne"/>
              </a:rPr>
              <a:t>As the comedian Ronny Chieng humorously pointed out, during Chinese New Year, the wish isn't just for happiness but also for prosperity. Inspired by this, I aim to create a service that helps people achieve financial success.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>
          <a:extLst>
            <a:ext uri="{FF2B5EF4-FFF2-40B4-BE49-F238E27FC236}">
              <a16:creationId xmlns:a16="http://schemas.microsoft.com/office/drawing/2014/main" id="{82FAD2A0-147E-A5F3-111A-A80B86D35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2f7c811ed_0_10:notes">
            <a:extLst>
              <a:ext uri="{FF2B5EF4-FFF2-40B4-BE49-F238E27FC236}">
                <a16:creationId xmlns:a16="http://schemas.microsoft.com/office/drawing/2014/main" id="{C5A52AC0-8F3D-9EED-F3A6-4F32852C6E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2f7c811ed_0_10:notes">
            <a:extLst>
              <a:ext uri="{FF2B5EF4-FFF2-40B4-BE49-F238E27FC236}">
                <a16:creationId xmlns:a16="http://schemas.microsoft.com/office/drawing/2014/main" id="{7516A332-AC77-0B35-0A81-0A0C44E8B8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773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>
          <a:extLst>
            <a:ext uri="{FF2B5EF4-FFF2-40B4-BE49-F238E27FC236}">
              <a16:creationId xmlns:a16="http://schemas.microsoft.com/office/drawing/2014/main" id="{276096CF-94FD-7C3E-C32E-C968A393A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2f7c811ed_0_10:notes">
            <a:extLst>
              <a:ext uri="{FF2B5EF4-FFF2-40B4-BE49-F238E27FC236}">
                <a16:creationId xmlns:a16="http://schemas.microsoft.com/office/drawing/2014/main" id="{C92ED8C3-A566-E362-5B75-17B5C4A396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2f7c811ed_0_10:notes">
            <a:extLst>
              <a:ext uri="{FF2B5EF4-FFF2-40B4-BE49-F238E27FC236}">
                <a16:creationId xmlns:a16="http://schemas.microsoft.com/office/drawing/2014/main" id="{141A3EA0-CE4A-A303-1813-59A176F143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593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2f7c811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2f7c811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b="0" i="0" u="none" strike="noStrike">
                <a:solidFill>
                  <a:srgbClr val="374151"/>
                </a:solidFill>
                <a:effectLst/>
                <a:latin typeface="Söhne"/>
              </a:rPr>
              <a:t>let's turn these ideas into action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b="0" i="0" u="none" strike="noStrike">
                <a:solidFill>
                  <a:srgbClr val="374151"/>
                </a:solidFill>
                <a:effectLst/>
                <a:latin typeface="Söhne"/>
              </a:rPr>
              <a:t>Thank you for your time and engagement!"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it trade itself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37400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b2f7c811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b2f7c811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long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short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374807F0-F5F1-91DE-B88D-FF6FABE19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:notes">
            <a:extLst>
              <a:ext uri="{FF2B5EF4-FFF2-40B4-BE49-F238E27FC236}">
                <a16:creationId xmlns:a16="http://schemas.microsoft.com/office/drawing/2014/main" id="{E251CC97-72EC-65DA-17BA-60EA29D9F9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p:notes">
            <a:extLst>
              <a:ext uri="{FF2B5EF4-FFF2-40B4-BE49-F238E27FC236}">
                <a16:creationId xmlns:a16="http://schemas.microsoft.com/office/drawing/2014/main" id="{5D326B8E-E0AB-23BE-88D2-C3BDEE50A8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 you know the market open time </a:t>
            </a:r>
            <a:br>
              <a:rPr lang="en-US"/>
            </a:br>
            <a:r>
              <a:rPr lang="en-US"/>
              <a:t>you still need buy stocks when the price is low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b="0" i="0" u="none" strike="noStrike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Passive income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556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A7D78CDD-9482-7E27-CDA5-00318FC72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9:notes">
            <a:extLst>
              <a:ext uri="{FF2B5EF4-FFF2-40B4-BE49-F238E27FC236}">
                <a16:creationId xmlns:a16="http://schemas.microsoft.com/office/drawing/2014/main" id="{FA95A5DD-7738-91ED-8DFD-EF964D29AA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9:notes">
            <a:extLst>
              <a:ext uri="{FF2B5EF4-FFF2-40B4-BE49-F238E27FC236}">
                <a16:creationId xmlns:a16="http://schemas.microsoft.com/office/drawing/2014/main" id="{14B95510-2876-DD32-2933-4C67CED275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b="0" i="0" u="none" strike="noStrike">
                <a:solidFill>
                  <a:srgbClr val="374151"/>
                </a:solidFill>
                <a:effectLst/>
                <a:latin typeface="Söhne"/>
              </a:rPr>
              <a:t>Individuals seek to generate income through investments while aiming to minimize risks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b="0" i="0" u="none" strike="noStrike">
                <a:solidFill>
                  <a:srgbClr val="202124"/>
                </a:solidFill>
                <a:effectLst/>
                <a:latin typeface="Google Sans"/>
              </a:rPr>
              <a:t>price fluctuation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/>
              <a:t>when is the best time to buy it</a:t>
            </a:r>
            <a:endParaRPr b="0"/>
          </a:p>
        </p:txBody>
      </p:sp>
    </p:spTree>
    <p:extLst>
      <p:ext uri="{BB962C8B-B14F-4D97-AF65-F5344CB8AC3E}">
        <p14:creationId xmlns:p14="http://schemas.microsoft.com/office/powerpoint/2010/main" val="1483219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A4017C99-7620-CBA7-9AD2-4C7ED5CEB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9:notes">
            <a:extLst>
              <a:ext uri="{FF2B5EF4-FFF2-40B4-BE49-F238E27FC236}">
                <a16:creationId xmlns:a16="http://schemas.microsoft.com/office/drawing/2014/main" id="{891B47F8-D604-C212-194B-82C3D95233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9:notes">
            <a:extLst>
              <a:ext uri="{FF2B5EF4-FFF2-40B4-BE49-F238E27FC236}">
                <a16:creationId xmlns:a16="http://schemas.microsoft.com/office/drawing/2014/main" id="{8683361F-969C-FBE1-243D-1F09F0F15C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>
                <a:solidFill>
                  <a:srgbClr val="374151"/>
                </a:solidFill>
                <a:effectLst/>
                <a:latin typeface="Söhne"/>
              </a:rPr>
              <a:t>passive income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b="0" i="0" u="none" strike="noStrike">
                <a:solidFill>
                  <a:srgbClr val="374151"/>
                </a:solidFill>
                <a:effectLst/>
                <a:latin typeface="Söhne"/>
              </a:rPr>
              <a:t>You don't want to (do any thing) actively manage your investments, yet you still desire your money to grow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7170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D74E9961-D833-5C32-FAA5-1C87F6F30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:notes">
            <a:extLst>
              <a:ext uri="{FF2B5EF4-FFF2-40B4-BE49-F238E27FC236}">
                <a16:creationId xmlns:a16="http://schemas.microsoft.com/office/drawing/2014/main" id="{12BFF339-0CDD-882D-D655-54556E5AF4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p:notes">
            <a:extLst>
              <a:ext uri="{FF2B5EF4-FFF2-40B4-BE49-F238E27FC236}">
                <a16:creationId xmlns:a16="http://schemas.microsoft.com/office/drawing/2014/main" id="{D897729B-928C-A9B9-76E0-FE5683D88B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374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>
          <a:extLst>
            <a:ext uri="{FF2B5EF4-FFF2-40B4-BE49-F238E27FC236}">
              <a16:creationId xmlns:a16="http://schemas.microsoft.com/office/drawing/2014/main" id="{4D1913F2-A969-21B1-CD26-D6A5B1BD6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29:notes">
            <a:extLst>
              <a:ext uri="{FF2B5EF4-FFF2-40B4-BE49-F238E27FC236}">
                <a16:creationId xmlns:a16="http://schemas.microsoft.com/office/drawing/2014/main" id="{576FD22A-529E-00C3-EC1B-9A864E859B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29:notes">
            <a:extLst>
              <a:ext uri="{FF2B5EF4-FFF2-40B4-BE49-F238E27FC236}">
                <a16:creationId xmlns:a16="http://schemas.microsoft.com/office/drawing/2014/main" id="{CE21DD73-681C-D99E-1E62-67347BCD38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0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Accent">
  <p:cSld name="BLANK_1_1">
    <p:bg>
      <p:bgPr>
        <a:solidFill>
          <a:schemeClr val="accen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rgbClr val="000000">
              <a:alpha val="72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6518212" y="0"/>
            <a:ext cx="2625757" cy="5143499"/>
            <a:chOff x="8690991" y="0"/>
            <a:chExt cx="3501009" cy="6857999"/>
          </a:xfrm>
        </p:grpSpPr>
        <p:sp>
          <p:nvSpPr>
            <p:cNvPr id="14" name="Google Shape;14;p3"/>
            <p:cNvSpPr/>
            <p:nvPr/>
          </p:nvSpPr>
          <p:spPr>
            <a:xfrm>
              <a:off x="10778807" y="5635180"/>
              <a:ext cx="372681" cy="372745"/>
            </a:xfrm>
            <a:custGeom>
              <a:avLst/>
              <a:gdLst/>
              <a:ahLst/>
              <a:cxnLst/>
              <a:rect l="l" t="t" r="r" b="b"/>
              <a:pathLst>
                <a:path w="372681" h="372745" extrusionOk="0">
                  <a:moveTo>
                    <a:pt x="372682" y="270256"/>
                  </a:moveTo>
                  <a:lnTo>
                    <a:pt x="372682" y="0"/>
                  </a:lnTo>
                  <a:lnTo>
                    <a:pt x="102426" y="0"/>
                  </a:lnTo>
                  <a:lnTo>
                    <a:pt x="0" y="104648"/>
                  </a:lnTo>
                  <a:lnTo>
                    <a:pt x="194120" y="104648"/>
                  </a:lnTo>
                  <a:lnTo>
                    <a:pt x="0" y="298767"/>
                  </a:lnTo>
                  <a:lnTo>
                    <a:pt x="73978" y="372745"/>
                  </a:lnTo>
                  <a:lnTo>
                    <a:pt x="268098" y="178626"/>
                  </a:lnTo>
                  <a:lnTo>
                    <a:pt x="268098" y="372745"/>
                  </a:lnTo>
                  <a:lnTo>
                    <a:pt x="372682" y="270256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11269726" y="6007290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570293" y="413575"/>
                  </a:moveTo>
                  <a:lnTo>
                    <a:pt x="570293" y="0"/>
                  </a:lnTo>
                  <a:lnTo>
                    <a:pt x="156781" y="0"/>
                  </a:lnTo>
                  <a:lnTo>
                    <a:pt x="0" y="160083"/>
                  </a:lnTo>
                  <a:lnTo>
                    <a:pt x="297053" y="160083"/>
                  </a:lnTo>
                  <a:lnTo>
                    <a:pt x="0" y="457073"/>
                  </a:lnTo>
                  <a:lnTo>
                    <a:pt x="113220" y="570293"/>
                  </a:lnTo>
                  <a:lnTo>
                    <a:pt x="410210" y="273304"/>
                  </a:lnTo>
                  <a:lnTo>
                    <a:pt x="410210" y="570293"/>
                  </a:lnTo>
                  <a:lnTo>
                    <a:pt x="570293" y="413575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10354436" y="4562347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570294" y="413512"/>
                  </a:moveTo>
                  <a:lnTo>
                    <a:pt x="570294" y="0"/>
                  </a:lnTo>
                  <a:lnTo>
                    <a:pt x="156782" y="0"/>
                  </a:lnTo>
                  <a:lnTo>
                    <a:pt x="0" y="160084"/>
                  </a:lnTo>
                  <a:lnTo>
                    <a:pt x="296990" y="160084"/>
                  </a:lnTo>
                  <a:lnTo>
                    <a:pt x="0" y="457073"/>
                  </a:lnTo>
                  <a:lnTo>
                    <a:pt x="113220" y="570294"/>
                  </a:lnTo>
                  <a:lnTo>
                    <a:pt x="410210" y="273241"/>
                  </a:lnTo>
                  <a:lnTo>
                    <a:pt x="410210" y="570294"/>
                  </a:lnTo>
                  <a:lnTo>
                    <a:pt x="570294" y="413512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0136822" y="2660523"/>
              <a:ext cx="1463992" cy="1464055"/>
            </a:xfrm>
            <a:custGeom>
              <a:avLst/>
              <a:gdLst/>
              <a:ahLst/>
              <a:cxnLst/>
              <a:rect l="l" t="t" r="r" b="b"/>
              <a:pathLst>
                <a:path w="1463992" h="1464055" extrusionOk="0">
                  <a:moveTo>
                    <a:pt x="0" y="410972"/>
                  </a:moveTo>
                  <a:lnTo>
                    <a:pt x="762445" y="410972"/>
                  </a:lnTo>
                  <a:lnTo>
                    <a:pt x="0" y="1173480"/>
                  </a:lnTo>
                  <a:lnTo>
                    <a:pt x="290576" y="1464056"/>
                  </a:lnTo>
                  <a:lnTo>
                    <a:pt x="1053021" y="701548"/>
                  </a:lnTo>
                  <a:lnTo>
                    <a:pt x="1053021" y="1464056"/>
                  </a:lnTo>
                  <a:lnTo>
                    <a:pt x="1463993" y="1061656"/>
                  </a:lnTo>
                  <a:lnTo>
                    <a:pt x="1463993" y="0"/>
                  </a:lnTo>
                  <a:lnTo>
                    <a:pt x="402399" y="0"/>
                  </a:lnTo>
                  <a:lnTo>
                    <a:pt x="0" y="410972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8690991" y="5697982"/>
              <a:ext cx="1464055" cy="1160017"/>
            </a:xfrm>
            <a:custGeom>
              <a:avLst/>
              <a:gdLst/>
              <a:ahLst/>
              <a:cxnLst/>
              <a:rect l="l" t="t" r="r" b="b"/>
              <a:pathLst>
                <a:path w="1464055" h="1160017" extrusionOk="0">
                  <a:moveTo>
                    <a:pt x="1363599" y="1160018"/>
                  </a:moveTo>
                  <a:lnTo>
                    <a:pt x="1464056" y="1061657"/>
                  </a:lnTo>
                  <a:lnTo>
                    <a:pt x="1464056" y="0"/>
                  </a:lnTo>
                  <a:lnTo>
                    <a:pt x="402399" y="0"/>
                  </a:lnTo>
                  <a:lnTo>
                    <a:pt x="0" y="410972"/>
                  </a:lnTo>
                  <a:lnTo>
                    <a:pt x="762508" y="410972"/>
                  </a:lnTo>
                  <a:lnTo>
                    <a:pt x="13462" y="1160018"/>
                  </a:lnTo>
                  <a:lnTo>
                    <a:pt x="594678" y="1160018"/>
                  </a:lnTo>
                  <a:lnTo>
                    <a:pt x="1053084" y="701548"/>
                  </a:lnTo>
                  <a:lnTo>
                    <a:pt x="1053084" y="1160018"/>
                  </a:lnTo>
                  <a:lnTo>
                    <a:pt x="1363599" y="1160018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690991" y="0"/>
              <a:ext cx="907160" cy="628141"/>
            </a:xfrm>
            <a:custGeom>
              <a:avLst/>
              <a:gdLst/>
              <a:ahLst/>
              <a:cxnLst/>
              <a:rect l="l" t="t" r="r" b="b"/>
              <a:pathLst>
                <a:path w="907160" h="628141" extrusionOk="0">
                  <a:moveTo>
                    <a:pt x="180086" y="628142"/>
                  </a:moveTo>
                  <a:lnTo>
                    <a:pt x="652526" y="155702"/>
                  </a:lnTo>
                  <a:lnTo>
                    <a:pt x="652526" y="628142"/>
                  </a:lnTo>
                  <a:lnTo>
                    <a:pt x="907161" y="378841"/>
                  </a:lnTo>
                  <a:lnTo>
                    <a:pt x="907161" y="0"/>
                  </a:lnTo>
                  <a:lnTo>
                    <a:pt x="448119" y="0"/>
                  </a:lnTo>
                  <a:lnTo>
                    <a:pt x="0" y="448056"/>
                  </a:lnTo>
                  <a:lnTo>
                    <a:pt x="180086" y="628142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0993246" y="1977135"/>
              <a:ext cx="372745" cy="372745"/>
            </a:xfrm>
            <a:custGeom>
              <a:avLst/>
              <a:gdLst/>
              <a:ahLst/>
              <a:cxnLst/>
              <a:rect l="l" t="t" r="r" b="b"/>
              <a:pathLst>
                <a:path w="372745" h="372745" extrusionOk="0">
                  <a:moveTo>
                    <a:pt x="74041" y="372745"/>
                  </a:moveTo>
                  <a:lnTo>
                    <a:pt x="268097" y="178626"/>
                  </a:lnTo>
                  <a:lnTo>
                    <a:pt x="268097" y="372745"/>
                  </a:lnTo>
                  <a:lnTo>
                    <a:pt x="372745" y="270256"/>
                  </a:lnTo>
                  <a:lnTo>
                    <a:pt x="372745" y="0"/>
                  </a:lnTo>
                  <a:lnTo>
                    <a:pt x="102489" y="0"/>
                  </a:lnTo>
                  <a:lnTo>
                    <a:pt x="0" y="104648"/>
                  </a:lnTo>
                  <a:lnTo>
                    <a:pt x="194120" y="104648"/>
                  </a:lnTo>
                  <a:lnTo>
                    <a:pt x="0" y="298768"/>
                  </a:lnTo>
                  <a:lnTo>
                    <a:pt x="74041" y="372745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9723056" y="2038413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0" y="160083"/>
                  </a:moveTo>
                  <a:lnTo>
                    <a:pt x="296990" y="160083"/>
                  </a:lnTo>
                  <a:lnTo>
                    <a:pt x="0" y="457136"/>
                  </a:lnTo>
                  <a:lnTo>
                    <a:pt x="113221" y="570294"/>
                  </a:lnTo>
                  <a:lnTo>
                    <a:pt x="410211" y="273304"/>
                  </a:lnTo>
                  <a:lnTo>
                    <a:pt x="410211" y="570294"/>
                  </a:lnTo>
                  <a:lnTo>
                    <a:pt x="570294" y="413576"/>
                  </a:lnTo>
                  <a:lnTo>
                    <a:pt x="570294" y="0"/>
                  </a:lnTo>
                  <a:lnTo>
                    <a:pt x="156718" y="0"/>
                  </a:lnTo>
                  <a:lnTo>
                    <a:pt x="0" y="160083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317478" y="4575683"/>
              <a:ext cx="874521" cy="907097"/>
            </a:xfrm>
            <a:custGeom>
              <a:avLst/>
              <a:gdLst/>
              <a:ahLst/>
              <a:cxnLst/>
              <a:rect l="l" t="t" r="r" b="b"/>
              <a:pathLst>
                <a:path w="874521" h="907097" extrusionOk="0">
                  <a:moveTo>
                    <a:pt x="874522" y="689737"/>
                  </a:moveTo>
                  <a:lnTo>
                    <a:pt x="874522" y="0"/>
                  </a:lnTo>
                  <a:lnTo>
                    <a:pt x="249301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22" y="907097"/>
                  </a:lnTo>
                  <a:lnTo>
                    <a:pt x="652463" y="434658"/>
                  </a:lnTo>
                  <a:lnTo>
                    <a:pt x="652463" y="907097"/>
                  </a:lnTo>
                  <a:lnTo>
                    <a:pt x="874522" y="689737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1894439" y="2176017"/>
              <a:ext cx="297560" cy="570293"/>
            </a:xfrm>
            <a:custGeom>
              <a:avLst/>
              <a:gdLst/>
              <a:ahLst/>
              <a:cxnLst/>
              <a:rect l="l" t="t" r="r" b="b"/>
              <a:pathLst>
                <a:path w="297560" h="570293" extrusionOk="0">
                  <a:moveTo>
                    <a:pt x="0" y="160084"/>
                  </a:moveTo>
                  <a:lnTo>
                    <a:pt x="297053" y="160084"/>
                  </a:lnTo>
                  <a:lnTo>
                    <a:pt x="0" y="457073"/>
                  </a:lnTo>
                  <a:lnTo>
                    <a:pt x="113220" y="570294"/>
                  </a:lnTo>
                  <a:lnTo>
                    <a:pt x="297561" y="385953"/>
                  </a:lnTo>
                  <a:lnTo>
                    <a:pt x="297561" y="0"/>
                  </a:lnTo>
                  <a:lnTo>
                    <a:pt x="156781" y="0"/>
                  </a:lnTo>
                  <a:lnTo>
                    <a:pt x="0" y="160084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728263" y="955738"/>
              <a:ext cx="372681" cy="372745"/>
            </a:xfrm>
            <a:custGeom>
              <a:avLst/>
              <a:gdLst/>
              <a:ahLst/>
              <a:cxnLst/>
              <a:rect l="l" t="t" r="r" b="b"/>
              <a:pathLst>
                <a:path w="372681" h="372745" extrusionOk="0">
                  <a:moveTo>
                    <a:pt x="0" y="104648"/>
                  </a:moveTo>
                  <a:lnTo>
                    <a:pt x="194056" y="104648"/>
                  </a:lnTo>
                  <a:lnTo>
                    <a:pt x="0" y="298768"/>
                  </a:lnTo>
                  <a:lnTo>
                    <a:pt x="73914" y="372745"/>
                  </a:lnTo>
                  <a:lnTo>
                    <a:pt x="268033" y="178626"/>
                  </a:lnTo>
                  <a:lnTo>
                    <a:pt x="268033" y="372745"/>
                  </a:lnTo>
                  <a:lnTo>
                    <a:pt x="372681" y="270256"/>
                  </a:lnTo>
                  <a:lnTo>
                    <a:pt x="372681" y="0"/>
                  </a:lnTo>
                  <a:lnTo>
                    <a:pt x="102426" y="0"/>
                  </a:lnTo>
                  <a:lnTo>
                    <a:pt x="0" y="104648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9051543" y="4234053"/>
              <a:ext cx="907098" cy="907097"/>
            </a:xfrm>
            <a:custGeom>
              <a:avLst/>
              <a:gdLst/>
              <a:ahLst/>
              <a:cxnLst/>
              <a:rect l="l" t="t" r="r" b="b"/>
              <a:pathLst>
                <a:path w="907098" h="907097" extrusionOk="0">
                  <a:moveTo>
                    <a:pt x="907098" y="657796"/>
                  </a:moveTo>
                  <a:lnTo>
                    <a:pt x="907098" y="0"/>
                  </a:lnTo>
                  <a:lnTo>
                    <a:pt x="249301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23" y="907097"/>
                  </a:lnTo>
                  <a:lnTo>
                    <a:pt x="652463" y="434721"/>
                  </a:lnTo>
                  <a:lnTo>
                    <a:pt x="652463" y="907097"/>
                  </a:lnTo>
                  <a:lnTo>
                    <a:pt x="907098" y="657796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0139426" y="0"/>
              <a:ext cx="2052573" cy="2052573"/>
            </a:xfrm>
            <a:custGeom>
              <a:avLst/>
              <a:gdLst/>
              <a:ahLst/>
              <a:cxnLst/>
              <a:rect l="l" t="t" r="r" b="b"/>
              <a:pathLst>
                <a:path w="2052573" h="2052573" extrusionOk="0">
                  <a:moveTo>
                    <a:pt x="1069022" y="576136"/>
                  </a:moveTo>
                  <a:lnTo>
                    <a:pt x="0" y="1645158"/>
                  </a:lnTo>
                  <a:lnTo>
                    <a:pt x="407416" y="2052574"/>
                  </a:lnTo>
                  <a:lnTo>
                    <a:pt x="1476439" y="983552"/>
                  </a:lnTo>
                  <a:lnTo>
                    <a:pt x="1476439" y="2052574"/>
                  </a:lnTo>
                  <a:lnTo>
                    <a:pt x="2052574" y="1488440"/>
                  </a:lnTo>
                  <a:lnTo>
                    <a:pt x="2052574" y="0"/>
                  </a:lnTo>
                  <a:lnTo>
                    <a:pt x="564134" y="0"/>
                  </a:lnTo>
                  <a:lnTo>
                    <a:pt x="0" y="576136"/>
                  </a:lnTo>
                  <a:lnTo>
                    <a:pt x="1069022" y="576136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1839575" y="3815651"/>
              <a:ext cx="352425" cy="372745"/>
            </a:xfrm>
            <a:custGeom>
              <a:avLst/>
              <a:gdLst/>
              <a:ahLst/>
              <a:cxnLst/>
              <a:rect l="l" t="t" r="r" b="b"/>
              <a:pathLst>
                <a:path w="352425" h="372745" extrusionOk="0">
                  <a:moveTo>
                    <a:pt x="73978" y="372745"/>
                  </a:moveTo>
                  <a:lnTo>
                    <a:pt x="268097" y="178626"/>
                  </a:lnTo>
                  <a:lnTo>
                    <a:pt x="268097" y="372745"/>
                  </a:lnTo>
                  <a:lnTo>
                    <a:pt x="352425" y="290132"/>
                  </a:lnTo>
                  <a:lnTo>
                    <a:pt x="352425" y="0"/>
                  </a:lnTo>
                  <a:lnTo>
                    <a:pt x="102426" y="0"/>
                  </a:lnTo>
                  <a:lnTo>
                    <a:pt x="0" y="104648"/>
                  </a:lnTo>
                  <a:lnTo>
                    <a:pt x="194119" y="104648"/>
                  </a:lnTo>
                  <a:lnTo>
                    <a:pt x="0" y="298767"/>
                  </a:lnTo>
                  <a:lnTo>
                    <a:pt x="73978" y="372745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979661" y="1889632"/>
              <a:ext cx="372681" cy="372681"/>
            </a:xfrm>
            <a:custGeom>
              <a:avLst/>
              <a:gdLst/>
              <a:ahLst/>
              <a:cxnLst/>
              <a:rect l="l" t="t" r="r" b="b"/>
              <a:pathLst>
                <a:path w="372681" h="372681" extrusionOk="0">
                  <a:moveTo>
                    <a:pt x="372682" y="270256"/>
                  </a:moveTo>
                  <a:lnTo>
                    <a:pt x="372682" y="0"/>
                  </a:lnTo>
                  <a:lnTo>
                    <a:pt x="102426" y="0"/>
                  </a:lnTo>
                  <a:lnTo>
                    <a:pt x="0" y="104585"/>
                  </a:lnTo>
                  <a:lnTo>
                    <a:pt x="194119" y="104585"/>
                  </a:lnTo>
                  <a:lnTo>
                    <a:pt x="0" y="298704"/>
                  </a:lnTo>
                  <a:lnTo>
                    <a:pt x="73978" y="372682"/>
                  </a:lnTo>
                  <a:lnTo>
                    <a:pt x="268097" y="178562"/>
                  </a:lnTo>
                  <a:lnTo>
                    <a:pt x="268097" y="372682"/>
                  </a:lnTo>
                  <a:lnTo>
                    <a:pt x="372682" y="270256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690991" y="2678810"/>
              <a:ext cx="907160" cy="907097"/>
            </a:xfrm>
            <a:custGeom>
              <a:avLst/>
              <a:gdLst/>
              <a:ahLst/>
              <a:cxnLst/>
              <a:rect l="l" t="t" r="r" b="b"/>
              <a:pathLst>
                <a:path w="907160" h="907097" extrusionOk="0">
                  <a:moveTo>
                    <a:pt x="180086" y="907098"/>
                  </a:moveTo>
                  <a:lnTo>
                    <a:pt x="652526" y="434658"/>
                  </a:lnTo>
                  <a:lnTo>
                    <a:pt x="652526" y="907098"/>
                  </a:lnTo>
                  <a:lnTo>
                    <a:pt x="907161" y="657797"/>
                  </a:lnTo>
                  <a:lnTo>
                    <a:pt x="907161" y="0"/>
                  </a:lnTo>
                  <a:lnTo>
                    <a:pt x="249365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86" y="907098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690991" y="962215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113220" y="570294"/>
                  </a:moveTo>
                  <a:lnTo>
                    <a:pt x="410210" y="273241"/>
                  </a:lnTo>
                  <a:lnTo>
                    <a:pt x="410210" y="570294"/>
                  </a:lnTo>
                  <a:lnTo>
                    <a:pt x="570293" y="413512"/>
                  </a:lnTo>
                  <a:lnTo>
                    <a:pt x="570293" y="0"/>
                  </a:lnTo>
                  <a:lnTo>
                    <a:pt x="156781" y="0"/>
                  </a:lnTo>
                  <a:lnTo>
                    <a:pt x="0" y="160084"/>
                  </a:lnTo>
                  <a:lnTo>
                    <a:pt x="297052" y="160084"/>
                  </a:lnTo>
                  <a:lnTo>
                    <a:pt x="0" y="457073"/>
                  </a:lnTo>
                  <a:lnTo>
                    <a:pt x="113220" y="570294"/>
                  </a:lnTo>
                  <a:close/>
                </a:path>
              </a:pathLst>
            </a:custGeom>
            <a:solidFill>
              <a:srgbClr val="FFFFFF">
                <a:alpha val="184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ctrTitle"/>
          </p:nvPr>
        </p:nvSpPr>
        <p:spPr>
          <a:xfrm>
            <a:off x="855300" y="1669463"/>
            <a:ext cx="7433400" cy="139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855300" y="3166240"/>
            <a:ext cx="74334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4"/>
          <p:cNvGrpSpPr/>
          <p:nvPr/>
        </p:nvGrpSpPr>
        <p:grpSpPr>
          <a:xfrm>
            <a:off x="6518212" y="0"/>
            <a:ext cx="2625757" cy="5143499"/>
            <a:chOff x="8690991" y="0"/>
            <a:chExt cx="3501009" cy="6857999"/>
          </a:xfrm>
        </p:grpSpPr>
        <p:sp>
          <p:nvSpPr>
            <p:cNvPr id="35" name="Google Shape;35;p4"/>
            <p:cNvSpPr/>
            <p:nvPr/>
          </p:nvSpPr>
          <p:spPr>
            <a:xfrm>
              <a:off x="10778807" y="5635180"/>
              <a:ext cx="372681" cy="372745"/>
            </a:xfrm>
            <a:custGeom>
              <a:avLst/>
              <a:gdLst/>
              <a:ahLst/>
              <a:cxnLst/>
              <a:rect l="l" t="t" r="r" b="b"/>
              <a:pathLst>
                <a:path w="372681" h="372745" extrusionOk="0">
                  <a:moveTo>
                    <a:pt x="372682" y="270256"/>
                  </a:moveTo>
                  <a:lnTo>
                    <a:pt x="372682" y="0"/>
                  </a:lnTo>
                  <a:lnTo>
                    <a:pt x="102426" y="0"/>
                  </a:lnTo>
                  <a:lnTo>
                    <a:pt x="0" y="104648"/>
                  </a:lnTo>
                  <a:lnTo>
                    <a:pt x="194120" y="104648"/>
                  </a:lnTo>
                  <a:lnTo>
                    <a:pt x="0" y="298767"/>
                  </a:lnTo>
                  <a:lnTo>
                    <a:pt x="73978" y="372745"/>
                  </a:lnTo>
                  <a:lnTo>
                    <a:pt x="268098" y="178626"/>
                  </a:lnTo>
                  <a:lnTo>
                    <a:pt x="268098" y="372745"/>
                  </a:lnTo>
                  <a:lnTo>
                    <a:pt x="372682" y="2702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1269726" y="6007290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570293" y="413575"/>
                  </a:moveTo>
                  <a:lnTo>
                    <a:pt x="570293" y="0"/>
                  </a:lnTo>
                  <a:lnTo>
                    <a:pt x="156781" y="0"/>
                  </a:lnTo>
                  <a:lnTo>
                    <a:pt x="0" y="160083"/>
                  </a:lnTo>
                  <a:lnTo>
                    <a:pt x="297053" y="160083"/>
                  </a:lnTo>
                  <a:lnTo>
                    <a:pt x="0" y="457073"/>
                  </a:lnTo>
                  <a:lnTo>
                    <a:pt x="113220" y="570293"/>
                  </a:lnTo>
                  <a:lnTo>
                    <a:pt x="410210" y="273304"/>
                  </a:lnTo>
                  <a:lnTo>
                    <a:pt x="410210" y="570293"/>
                  </a:lnTo>
                  <a:lnTo>
                    <a:pt x="570293" y="413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0354436" y="4562347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570294" y="413512"/>
                  </a:moveTo>
                  <a:lnTo>
                    <a:pt x="570294" y="0"/>
                  </a:lnTo>
                  <a:lnTo>
                    <a:pt x="156782" y="0"/>
                  </a:lnTo>
                  <a:lnTo>
                    <a:pt x="0" y="160084"/>
                  </a:lnTo>
                  <a:lnTo>
                    <a:pt x="296990" y="160084"/>
                  </a:lnTo>
                  <a:lnTo>
                    <a:pt x="0" y="457073"/>
                  </a:lnTo>
                  <a:lnTo>
                    <a:pt x="113220" y="570294"/>
                  </a:lnTo>
                  <a:lnTo>
                    <a:pt x="410210" y="273241"/>
                  </a:lnTo>
                  <a:lnTo>
                    <a:pt x="410210" y="570294"/>
                  </a:lnTo>
                  <a:lnTo>
                    <a:pt x="570294" y="413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10136822" y="2660523"/>
              <a:ext cx="1463992" cy="1464055"/>
            </a:xfrm>
            <a:custGeom>
              <a:avLst/>
              <a:gdLst/>
              <a:ahLst/>
              <a:cxnLst/>
              <a:rect l="l" t="t" r="r" b="b"/>
              <a:pathLst>
                <a:path w="1463992" h="1464055" extrusionOk="0">
                  <a:moveTo>
                    <a:pt x="0" y="410972"/>
                  </a:moveTo>
                  <a:lnTo>
                    <a:pt x="762445" y="410972"/>
                  </a:lnTo>
                  <a:lnTo>
                    <a:pt x="0" y="1173480"/>
                  </a:lnTo>
                  <a:lnTo>
                    <a:pt x="290576" y="1464056"/>
                  </a:lnTo>
                  <a:lnTo>
                    <a:pt x="1053021" y="701548"/>
                  </a:lnTo>
                  <a:lnTo>
                    <a:pt x="1053021" y="1464056"/>
                  </a:lnTo>
                  <a:lnTo>
                    <a:pt x="1463993" y="1061656"/>
                  </a:lnTo>
                  <a:lnTo>
                    <a:pt x="1463993" y="0"/>
                  </a:lnTo>
                  <a:lnTo>
                    <a:pt x="402399" y="0"/>
                  </a:lnTo>
                  <a:lnTo>
                    <a:pt x="0" y="4109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690991" y="5697982"/>
              <a:ext cx="1464055" cy="1160017"/>
            </a:xfrm>
            <a:custGeom>
              <a:avLst/>
              <a:gdLst/>
              <a:ahLst/>
              <a:cxnLst/>
              <a:rect l="l" t="t" r="r" b="b"/>
              <a:pathLst>
                <a:path w="1464055" h="1160017" extrusionOk="0">
                  <a:moveTo>
                    <a:pt x="1363599" y="1160018"/>
                  </a:moveTo>
                  <a:lnTo>
                    <a:pt x="1464056" y="1061657"/>
                  </a:lnTo>
                  <a:lnTo>
                    <a:pt x="1464056" y="0"/>
                  </a:lnTo>
                  <a:lnTo>
                    <a:pt x="402399" y="0"/>
                  </a:lnTo>
                  <a:lnTo>
                    <a:pt x="0" y="410972"/>
                  </a:lnTo>
                  <a:lnTo>
                    <a:pt x="762508" y="410972"/>
                  </a:lnTo>
                  <a:lnTo>
                    <a:pt x="13462" y="1160018"/>
                  </a:lnTo>
                  <a:lnTo>
                    <a:pt x="594678" y="1160018"/>
                  </a:lnTo>
                  <a:lnTo>
                    <a:pt x="1053084" y="701548"/>
                  </a:lnTo>
                  <a:lnTo>
                    <a:pt x="1053084" y="1160018"/>
                  </a:lnTo>
                  <a:lnTo>
                    <a:pt x="1363599" y="11600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690991" y="0"/>
              <a:ext cx="907160" cy="628141"/>
            </a:xfrm>
            <a:custGeom>
              <a:avLst/>
              <a:gdLst/>
              <a:ahLst/>
              <a:cxnLst/>
              <a:rect l="l" t="t" r="r" b="b"/>
              <a:pathLst>
                <a:path w="907160" h="628141" extrusionOk="0">
                  <a:moveTo>
                    <a:pt x="180086" y="628142"/>
                  </a:moveTo>
                  <a:lnTo>
                    <a:pt x="652526" y="155702"/>
                  </a:lnTo>
                  <a:lnTo>
                    <a:pt x="652526" y="628142"/>
                  </a:lnTo>
                  <a:lnTo>
                    <a:pt x="907161" y="378841"/>
                  </a:lnTo>
                  <a:lnTo>
                    <a:pt x="907161" y="0"/>
                  </a:lnTo>
                  <a:lnTo>
                    <a:pt x="448119" y="0"/>
                  </a:lnTo>
                  <a:lnTo>
                    <a:pt x="0" y="448056"/>
                  </a:lnTo>
                  <a:lnTo>
                    <a:pt x="180086" y="6281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10993246" y="1977135"/>
              <a:ext cx="372745" cy="372745"/>
            </a:xfrm>
            <a:custGeom>
              <a:avLst/>
              <a:gdLst/>
              <a:ahLst/>
              <a:cxnLst/>
              <a:rect l="l" t="t" r="r" b="b"/>
              <a:pathLst>
                <a:path w="372745" h="372745" extrusionOk="0">
                  <a:moveTo>
                    <a:pt x="74041" y="372745"/>
                  </a:moveTo>
                  <a:lnTo>
                    <a:pt x="268097" y="178626"/>
                  </a:lnTo>
                  <a:lnTo>
                    <a:pt x="268097" y="372745"/>
                  </a:lnTo>
                  <a:lnTo>
                    <a:pt x="372745" y="270256"/>
                  </a:lnTo>
                  <a:lnTo>
                    <a:pt x="372745" y="0"/>
                  </a:lnTo>
                  <a:lnTo>
                    <a:pt x="102489" y="0"/>
                  </a:lnTo>
                  <a:lnTo>
                    <a:pt x="0" y="104648"/>
                  </a:lnTo>
                  <a:lnTo>
                    <a:pt x="194120" y="104648"/>
                  </a:lnTo>
                  <a:lnTo>
                    <a:pt x="0" y="298768"/>
                  </a:lnTo>
                  <a:lnTo>
                    <a:pt x="74041" y="3727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9723056" y="2038413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0" y="160083"/>
                  </a:moveTo>
                  <a:lnTo>
                    <a:pt x="296990" y="160083"/>
                  </a:lnTo>
                  <a:lnTo>
                    <a:pt x="0" y="457136"/>
                  </a:lnTo>
                  <a:lnTo>
                    <a:pt x="113221" y="570294"/>
                  </a:lnTo>
                  <a:lnTo>
                    <a:pt x="410211" y="273304"/>
                  </a:lnTo>
                  <a:lnTo>
                    <a:pt x="410211" y="570294"/>
                  </a:lnTo>
                  <a:lnTo>
                    <a:pt x="570294" y="413576"/>
                  </a:lnTo>
                  <a:lnTo>
                    <a:pt x="570294" y="0"/>
                  </a:lnTo>
                  <a:lnTo>
                    <a:pt x="156718" y="0"/>
                  </a:lnTo>
                  <a:lnTo>
                    <a:pt x="0" y="1600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1317478" y="4575683"/>
              <a:ext cx="874521" cy="907097"/>
            </a:xfrm>
            <a:custGeom>
              <a:avLst/>
              <a:gdLst/>
              <a:ahLst/>
              <a:cxnLst/>
              <a:rect l="l" t="t" r="r" b="b"/>
              <a:pathLst>
                <a:path w="874521" h="907097" extrusionOk="0">
                  <a:moveTo>
                    <a:pt x="874522" y="689737"/>
                  </a:moveTo>
                  <a:lnTo>
                    <a:pt x="874522" y="0"/>
                  </a:lnTo>
                  <a:lnTo>
                    <a:pt x="249301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22" y="907097"/>
                  </a:lnTo>
                  <a:lnTo>
                    <a:pt x="652463" y="434658"/>
                  </a:lnTo>
                  <a:lnTo>
                    <a:pt x="652463" y="907097"/>
                  </a:lnTo>
                  <a:lnTo>
                    <a:pt x="874522" y="68973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1894439" y="2176017"/>
              <a:ext cx="297560" cy="570293"/>
            </a:xfrm>
            <a:custGeom>
              <a:avLst/>
              <a:gdLst/>
              <a:ahLst/>
              <a:cxnLst/>
              <a:rect l="l" t="t" r="r" b="b"/>
              <a:pathLst>
                <a:path w="297560" h="570293" extrusionOk="0">
                  <a:moveTo>
                    <a:pt x="0" y="160084"/>
                  </a:moveTo>
                  <a:lnTo>
                    <a:pt x="297053" y="160084"/>
                  </a:lnTo>
                  <a:lnTo>
                    <a:pt x="0" y="457073"/>
                  </a:lnTo>
                  <a:lnTo>
                    <a:pt x="113220" y="570294"/>
                  </a:lnTo>
                  <a:lnTo>
                    <a:pt x="297561" y="385953"/>
                  </a:lnTo>
                  <a:lnTo>
                    <a:pt x="297561" y="0"/>
                  </a:lnTo>
                  <a:lnTo>
                    <a:pt x="156781" y="0"/>
                  </a:lnTo>
                  <a:lnTo>
                    <a:pt x="0" y="1600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9728263" y="955738"/>
              <a:ext cx="372681" cy="372745"/>
            </a:xfrm>
            <a:custGeom>
              <a:avLst/>
              <a:gdLst/>
              <a:ahLst/>
              <a:cxnLst/>
              <a:rect l="l" t="t" r="r" b="b"/>
              <a:pathLst>
                <a:path w="372681" h="372745" extrusionOk="0">
                  <a:moveTo>
                    <a:pt x="0" y="104648"/>
                  </a:moveTo>
                  <a:lnTo>
                    <a:pt x="194056" y="104648"/>
                  </a:lnTo>
                  <a:lnTo>
                    <a:pt x="0" y="298768"/>
                  </a:lnTo>
                  <a:lnTo>
                    <a:pt x="73914" y="372745"/>
                  </a:lnTo>
                  <a:lnTo>
                    <a:pt x="268033" y="178626"/>
                  </a:lnTo>
                  <a:lnTo>
                    <a:pt x="268033" y="372745"/>
                  </a:lnTo>
                  <a:lnTo>
                    <a:pt x="372681" y="270256"/>
                  </a:lnTo>
                  <a:lnTo>
                    <a:pt x="372681" y="0"/>
                  </a:lnTo>
                  <a:lnTo>
                    <a:pt x="102426" y="0"/>
                  </a:lnTo>
                  <a:lnTo>
                    <a:pt x="0" y="1046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9051543" y="4234053"/>
              <a:ext cx="907098" cy="907097"/>
            </a:xfrm>
            <a:custGeom>
              <a:avLst/>
              <a:gdLst/>
              <a:ahLst/>
              <a:cxnLst/>
              <a:rect l="l" t="t" r="r" b="b"/>
              <a:pathLst>
                <a:path w="907098" h="907097" extrusionOk="0">
                  <a:moveTo>
                    <a:pt x="907098" y="657796"/>
                  </a:moveTo>
                  <a:lnTo>
                    <a:pt x="907098" y="0"/>
                  </a:lnTo>
                  <a:lnTo>
                    <a:pt x="249301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23" y="907097"/>
                  </a:lnTo>
                  <a:lnTo>
                    <a:pt x="652463" y="434721"/>
                  </a:lnTo>
                  <a:lnTo>
                    <a:pt x="652463" y="907097"/>
                  </a:lnTo>
                  <a:lnTo>
                    <a:pt x="907098" y="6577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0139426" y="0"/>
              <a:ext cx="2052573" cy="2052573"/>
            </a:xfrm>
            <a:custGeom>
              <a:avLst/>
              <a:gdLst/>
              <a:ahLst/>
              <a:cxnLst/>
              <a:rect l="l" t="t" r="r" b="b"/>
              <a:pathLst>
                <a:path w="2052573" h="2052573" extrusionOk="0">
                  <a:moveTo>
                    <a:pt x="1069022" y="576136"/>
                  </a:moveTo>
                  <a:lnTo>
                    <a:pt x="0" y="1645158"/>
                  </a:lnTo>
                  <a:lnTo>
                    <a:pt x="407416" y="2052574"/>
                  </a:lnTo>
                  <a:lnTo>
                    <a:pt x="1476439" y="983552"/>
                  </a:lnTo>
                  <a:lnTo>
                    <a:pt x="1476439" y="2052574"/>
                  </a:lnTo>
                  <a:lnTo>
                    <a:pt x="2052574" y="1488440"/>
                  </a:lnTo>
                  <a:lnTo>
                    <a:pt x="2052574" y="0"/>
                  </a:lnTo>
                  <a:lnTo>
                    <a:pt x="564134" y="0"/>
                  </a:lnTo>
                  <a:lnTo>
                    <a:pt x="0" y="576136"/>
                  </a:lnTo>
                  <a:lnTo>
                    <a:pt x="1069022" y="57613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11839575" y="3815651"/>
              <a:ext cx="352425" cy="372745"/>
            </a:xfrm>
            <a:custGeom>
              <a:avLst/>
              <a:gdLst/>
              <a:ahLst/>
              <a:cxnLst/>
              <a:rect l="l" t="t" r="r" b="b"/>
              <a:pathLst>
                <a:path w="352425" h="372745" extrusionOk="0">
                  <a:moveTo>
                    <a:pt x="73978" y="372745"/>
                  </a:moveTo>
                  <a:lnTo>
                    <a:pt x="268097" y="178626"/>
                  </a:lnTo>
                  <a:lnTo>
                    <a:pt x="268097" y="372745"/>
                  </a:lnTo>
                  <a:lnTo>
                    <a:pt x="352425" y="290132"/>
                  </a:lnTo>
                  <a:lnTo>
                    <a:pt x="352425" y="0"/>
                  </a:lnTo>
                  <a:lnTo>
                    <a:pt x="102426" y="0"/>
                  </a:lnTo>
                  <a:lnTo>
                    <a:pt x="0" y="104648"/>
                  </a:lnTo>
                  <a:lnTo>
                    <a:pt x="194119" y="104648"/>
                  </a:lnTo>
                  <a:lnTo>
                    <a:pt x="0" y="298767"/>
                  </a:lnTo>
                  <a:lnTo>
                    <a:pt x="73978" y="3727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979661" y="1889632"/>
              <a:ext cx="372681" cy="372681"/>
            </a:xfrm>
            <a:custGeom>
              <a:avLst/>
              <a:gdLst/>
              <a:ahLst/>
              <a:cxnLst/>
              <a:rect l="l" t="t" r="r" b="b"/>
              <a:pathLst>
                <a:path w="372681" h="372681" extrusionOk="0">
                  <a:moveTo>
                    <a:pt x="372682" y="270256"/>
                  </a:moveTo>
                  <a:lnTo>
                    <a:pt x="372682" y="0"/>
                  </a:lnTo>
                  <a:lnTo>
                    <a:pt x="102426" y="0"/>
                  </a:lnTo>
                  <a:lnTo>
                    <a:pt x="0" y="104585"/>
                  </a:lnTo>
                  <a:lnTo>
                    <a:pt x="194119" y="104585"/>
                  </a:lnTo>
                  <a:lnTo>
                    <a:pt x="0" y="298704"/>
                  </a:lnTo>
                  <a:lnTo>
                    <a:pt x="73978" y="372682"/>
                  </a:lnTo>
                  <a:lnTo>
                    <a:pt x="268097" y="178562"/>
                  </a:lnTo>
                  <a:lnTo>
                    <a:pt x="268097" y="372682"/>
                  </a:lnTo>
                  <a:lnTo>
                    <a:pt x="372682" y="2702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690991" y="2678810"/>
              <a:ext cx="907160" cy="907097"/>
            </a:xfrm>
            <a:custGeom>
              <a:avLst/>
              <a:gdLst/>
              <a:ahLst/>
              <a:cxnLst/>
              <a:rect l="l" t="t" r="r" b="b"/>
              <a:pathLst>
                <a:path w="907160" h="907097" extrusionOk="0">
                  <a:moveTo>
                    <a:pt x="180086" y="907098"/>
                  </a:moveTo>
                  <a:lnTo>
                    <a:pt x="652526" y="434658"/>
                  </a:lnTo>
                  <a:lnTo>
                    <a:pt x="652526" y="907098"/>
                  </a:lnTo>
                  <a:lnTo>
                    <a:pt x="907161" y="657797"/>
                  </a:lnTo>
                  <a:lnTo>
                    <a:pt x="907161" y="0"/>
                  </a:lnTo>
                  <a:lnTo>
                    <a:pt x="249365" y="0"/>
                  </a:lnTo>
                  <a:lnTo>
                    <a:pt x="0" y="254635"/>
                  </a:lnTo>
                  <a:lnTo>
                    <a:pt x="472440" y="254635"/>
                  </a:lnTo>
                  <a:lnTo>
                    <a:pt x="0" y="727075"/>
                  </a:lnTo>
                  <a:lnTo>
                    <a:pt x="180086" y="90709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8690991" y="962215"/>
              <a:ext cx="570293" cy="570293"/>
            </a:xfrm>
            <a:custGeom>
              <a:avLst/>
              <a:gdLst/>
              <a:ahLst/>
              <a:cxnLst/>
              <a:rect l="l" t="t" r="r" b="b"/>
              <a:pathLst>
                <a:path w="570293" h="570293" extrusionOk="0">
                  <a:moveTo>
                    <a:pt x="113220" y="570294"/>
                  </a:moveTo>
                  <a:lnTo>
                    <a:pt x="410210" y="273241"/>
                  </a:lnTo>
                  <a:lnTo>
                    <a:pt x="410210" y="570294"/>
                  </a:lnTo>
                  <a:lnTo>
                    <a:pt x="570293" y="413512"/>
                  </a:lnTo>
                  <a:lnTo>
                    <a:pt x="570293" y="0"/>
                  </a:lnTo>
                  <a:lnTo>
                    <a:pt x="156781" y="0"/>
                  </a:lnTo>
                  <a:lnTo>
                    <a:pt x="0" y="160084"/>
                  </a:lnTo>
                  <a:lnTo>
                    <a:pt x="297052" y="160084"/>
                  </a:lnTo>
                  <a:lnTo>
                    <a:pt x="0" y="457073"/>
                  </a:lnTo>
                  <a:lnTo>
                    <a:pt x="113220" y="5702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855300" y="1093650"/>
            <a:ext cx="6476100" cy="30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0850" rtl="0">
              <a:spcBef>
                <a:spcPts val="0"/>
              </a:spcBef>
              <a:spcAft>
                <a:spcPts val="0"/>
              </a:spcAft>
              <a:buSzPts val="3500"/>
              <a:buChar char="➔"/>
              <a:defRPr sz="3500"/>
            </a:lvl1pPr>
            <a:lvl2pPr marL="914400" lvl="1" indent="-450850" rtl="0">
              <a:spcBef>
                <a:spcPts val="800"/>
              </a:spcBef>
              <a:spcAft>
                <a:spcPts val="0"/>
              </a:spcAft>
              <a:buSzPts val="3500"/>
              <a:buChar char="⇾"/>
              <a:defRPr sz="3500"/>
            </a:lvl2pPr>
            <a:lvl3pPr marL="1371600" lvl="2" indent="-450850" rtl="0">
              <a:spcBef>
                <a:spcPts val="800"/>
              </a:spcBef>
              <a:spcAft>
                <a:spcPts val="0"/>
              </a:spcAft>
              <a:buSzPts val="3500"/>
              <a:buChar char="■"/>
              <a:defRPr sz="3500"/>
            </a:lvl3pPr>
            <a:lvl4pPr marL="1828800" lvl="3" indent="-450850" rtl="0">
              <a:spcBef>
                <a:spcPts val="800"/>
              </a:spcBef>
              <a:spcAft>
                <a:spcPts val="0"/>
              </a:spcAft>
              <a:buSzPts val="3500"/>
              <a:buChar char="●"/>
              <a:defRPr sz="3500"/>
            </a:lvl4pPr>
            <a:lvl5pPr marL="2286000" lvl="4" indent="-450850" rtl="0">
              <a:spcBef>
                <a:spcPts val="800"/>
              </a:spcBef>
              <a:spcAft>
                <a:spcPts val="0"/>
              </a:spcAft>
              <a:buSzPts val="3500"/>
              <a:buChar char="○"/>
              <a:defRPr sz="3500"/>
            </a:lvl5pPr>
            <a:lvl6pPr marL="2743200" lvl="5" indent="-450850" rtl="0">
              <a:spcBef>
                <a:spcPts val="800"/>
              </a:spcBef>
              <a:spcAft>
                <a:spcPts val="0"/>
              </a:spcAft>
              <a:buSzPts val="3500"/>
              <a:buChar char="■"/>
              <a:defRPr sz="3500"/>
            </a:lvl6pPr>
            <a:lvl7pPr marL="3200400" lvl="6" indent="-450850" rtl="0">
              <a:spcBef>
                <a:spcPts val="800"/>
              </a:spcBef>
              <a:spcAft>
                <a:spcPts val="0"/>
              </a:spcAft>
              <a:buSzPts val="3500"/>
              <a:buChar char="●"/>
              <a:defRPr sz="3500"/>
            </a:lvl7pPr>
            <a:lvl8pPr marL="3657600" lvl="7" indent="-450850" rtl="0">
              <a:spcBef>
                <a:spcPts val="800"/>
              </a:spcBef>
              <a:spcAft>
                <a:spcPts val="0"/>
              </a:spcAft>
              <a:buSzPts val="3500"/>
              <a:buChar char="○"/>
              <a:defRPr sz="3500"/>
            </a:lvl8pPr>
            <a:lvl9pPr marL="4114800" lvl="8" indent="-450850" rtl="0">
              <a:spcBef>
                <a:spcPts val="800"/>
              </a:spcBef>
              <a:spcAft>
                <a:spcPts val="800"/>
              </a:spcAft>
              <a:buSzPts val="3500"/>
              <a:buChar char="■"/>
              <a:defRPr sz="3500"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324225" y="855550"/>
            <a:ext cx="654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Spartan"/>
                <a:ea typeface="Spartan"/>
                <a:cs typeface="Spartan"/>
                <a:sym typeface="Spartan"/>
              </a:rPr>
              <a:t>“</a:t>
            </a:r>
            <a:endParaRPr sz="9600"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1"/>
          </p:nvPr>
        </p:nvSpPr>
        <p:spPr>
          <a:xfrm>
            <a:off x="855300" y="1755980"/>
            <a:ext cx="6120000" cy="26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➔"/>
              <a:defRPr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⇾"/>
              <a:defRPr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855275" y="1755975"/>
            <a:ext cx="2859300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➔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⇾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4115843" y="1755975"/>
            <a:ext cx="2859300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➔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⇾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855300" y="865850"/>
            <a:ext cx="74334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855300" y="1755975"/>
            <a:ext cx="2315700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➔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2"/>
          </p:nvPr>
        </p:nvSpPr>
        <p:spPr>
          <a:xfrm>
            <a:off x="3414199" y="1755975"/>
            <a:ext cx="2315700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➔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3"/>
          </p:nvPr>
        </p:nvSpPr>
        <p:spPr>
          <a:xfrm>
            <a:off x="5973097" y="1755975"/>
            <a:ext cx="2315700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➔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⇾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Subtle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rgbClr val="FFFFFF">
              <a:alpha val="184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65850"/>
            <a:ext cx="61200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rtan Thin"/>
              <a:buNone/>
              <a:defRPr sz="36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755980"/>
            <a:ext cx="6120000" cy="26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Light"/>
              <a:buChar char="➔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Light"/>
              <a:buChar char="⇾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Light"/>
              <a:buChar char="■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○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■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Light"/>
              <a:buChar char="○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Montserrat Light"/>
              <a:buChar char="■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Spartan Thin"/>
                <a:ea typeface="Spartan Thin"/>
                <a:cs typeface="Spartan Thin"/>
                <a:sym typeface="Spartan Th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postman.com/what-is-an-api/" TargetMode="External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zh-TW"/>
              <a:t>Quant </a:t>
            </a:r>
            <a:br>
              <a:rPr kumimoji="1" lang="en-US" altLang="zh-TW"/>
            </a:br>
            <a:r>
              <a:rPr kumimoji="1" lang="en-US" altLang="zh-TW"/>
              <a:t>Trading </a:t>
            </a:r>
            <a:br>
              <a:rPr kumimoji="1" lang="en-US" altLang="zh-TW"/>
            </a:br>
            <a:r>
              <a:rPr kumimoji="1" lang="en-US" altLang="zh-TW"/>
              <a:t>Bot</a:t>
            </a:r>
            <a:endParaRPr/>
          </a:p>
        </p:txBody>
      </p:sp>
      <p:sp>
        <p:nvSpPr>
          <p:cNvPr id="2" name="副標題 2">
            <a:extLst>
              <a:ext uri="{FF2B5EF4-FFF2-40B4-BE49-F238E27FC236}">
                <a16:creationId xmlns:a16="http://schemas.microsoft.com/office/drawing/2014/main" id="{A929B66E-9CB2-71CD-FD67-281EDE553D40}"/>
              </a:ext>
            </a:extLst>
          </p:cNvPr>
          <p:cNvSpPr txBox="1">
            <a:spLocks/>
          </p:cNvSpPr>
          <p:nvPr/>
        </p:nvSpPr>
        <p:spPr>
          <a:xfrm>
            <a:off x="855300" y="3861838"/>
            <a:ext cx="1722268" cy="4260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zh-TW"/>
              <a:t>ShihYu Ho</a:t>
            </a:r>
            <a:endParaRPr kumimoji="1"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8A838587-73FC-6B2D-202B-65B429416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AFE29C32-17CF-B285-495F-81266AD5F42D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7821" y="1502884"/>
            <a:ext cx="428457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</a:rPr>
              <a:t>Quant</a:t>
            </a:r>
            <a:br>
              <a:rPr lang="en" sz="5000">
                <a:solidFill>
                  <a:schemeClr val="accent1"/>
                </a:solidFill>
              </a:rPr>
            </a:br>
            <a:r>
              <a:rPr lang="en" sz="5000">
                <a:solidFill>
                  <a:schemeClr val="accent1"/>
                </a:solidFill>
              </a:rPr>
              <a:t>Trading</a:t>
            </a:r>
            <a:endParaRPr sz="5000">
              <a:solidFill>
                <a:schemeClr val="accent1"/>
              </a:solidFill>
            </a:endParaRPr>
          </a:p>
        </p:txBody>
      </p:sp>
      <p:sp>
        <p:nvSpPr>
          <p:cNvPr id="177" name="Google Shape;177;p21">
            <a:extLst>
              <a:ext uri="{FF2B5EF4-FFF2-40B4-BE49-F238E27FC236}">
                <a16:creationId xmlns:a16="http://schemas.microsoft.com/office/drawing/2014/main" id="{33A961F9-E626-C567-5BFB-A749017ECAE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55300" y="3411552"/>
            <a:ext cx="4185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2"/>
                </a:solidFill>
              </a:rPr>
              <a:t>Use </a:t>
            </a:r>
            <a:r>
              <a:rPr lang="en" altLang="zh-TW" sz="2000">
                <a:highlight>
                  <a:schemeClr val="accent1"/>
                </a:highlight>
              </a:rPr>
              <a:t>Quant Trading</a:t>
            </a:r>
            <a:r>
              <a:rPr lang="en">
                <a:solidFill>
                  <a:schemeClr val="lt2"/>
                </a:solidFill>
              </a:rPr>
              <a:t> to calculate the risk and practice the strategy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1" name="Google Shape;191;p21">
            <a:extLst>
              <a:ext uri="{FF2B5EF4-FFF2-40B4-BE49-F238E27FC236}">
                <a16:creationId xmlns:a16="http://schemas.microsoft.com/office/drawing/2014/main" id="{675BBF3D-D8C4-7882-2383-4BD0398C1BB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10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5" name="圖形 4" descr="比特幣 以實心填滿">
            <a:extLst>
              <a:ext uri="{FF2B5EF4-FFF2-40B4-BE49-F238E27FC236}">
                <a16:creationId xmlns:a16="http://schemas.microsoft.com/office/drawing/2014/main" id="{25587707-4280-1B8A-2829-867816E2C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7993" y="2571750"/>
            <a:ext cx="704800" cy="704800"/>
          </a:xfrm>
          <a:prstGeom prst="rect">
            <a:avLst/>
          </a:prstGeom>
        </p:spPr>
      </p:pic>
      <p:pic>
        <p:nvPicPr>
          <p:cNvPr id="9" name="圖形 8" descr="硬幣 以實心填滿">
            <a:extLst>
              <a:ext uri="{FF2B5EF4-FFF2-40B4-BE49-F238E27FC236}">
                <a16:creationId xmlns:a16="http://schemas.microsoft.com/office/drawing/2014/main" id="{BE00365A-3C4C-733D-89BD-F52767867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9222" y="2985715"/>
            <a:ext cx="914400" cy="914400"/>
          </a:xfrm>
          <a:prstGeom prst="rect">
            <a:avLst/>
          </a:prstGeom>
        </p:spPr>
      </p:pic>
      <p:pic>
        <p:nvPicPr>
          <p:cNvPr id="10" name="圖形 9" descr="硬幣 以實心填滿">
            <a:extLst>
              <a:ext uri="{FF2B5EF4-FFF2-40B4-BE49-F238E27FC236}">
                <a16:creationId xmlns:a16="http://schemas.microsoft.com/office/drawing/2014/main" id="{077BF42B-06DD-E054-CBDD-2275A95D70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6666" y="953411"/>
            <a:ext cx="433911" cy="433911"/>
          </a:xfrm>
          <a:prstGeom prst="rect">
            <a:avLst/>
          </a:prstGeom>
        </p:spPr>
      </p:pic>
      <p:pic>
        <p:nvPicPr>
          <p:cNvPr id="11" name="圖形 10" descr="硬幣 以實心填滿">
            <a:extLst>
              <a:ext uri="{FF2B5EF4-FFF2-40B4-BE49-F238E27FC236}">
                <a16:creationId xmlns:a16="http://schemas.microsoft.com/office/drawing/2014/main" id="{3C8C79A3-488D-2DF7-7DE4-5796F8BFA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10830">
            <a:off x="5568976" y="1930333"/>
            <a:ext cx="576046" cy="576046"/>
          </a:xfrm>
          <a:prstGeom prst="rect">
            <a:avLst/>
          </a:prstGeom>
        </p:spPr>
      </p:pic>
      <p:pic>
        <p:nvPicPr>
          <p:cNvPr id="12" name="圖形 11" descr="比特幣 以實心填滿">
            <a:extLst>
              <a:ext uri="{FF2B5EF4-FFF2-40B4-BE49-F238E27FC236}">
                <a16:creationId xmlns:a16="http://schemas.microsoft.com/office/drawing/2014/main" id="{A2122D8E-33F9-040A-21BA-03E5CF6F9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80565">
            <a:off x="7641959" y="969809"/>
            <a:ext cx="993293" cy="993293"/>
          </a:xfrm>
          <a:prstGeom prst="rect">
            <a:avLst/>
          </a:prstGeom>
        </p:spPr>
      </p:pic>
      <p:pic>
        <p:nvPicPr>
          <p:cNvPr id="4" name="圖形 3" descr="遠端學習數學 以實心填滿">
            <a:extLst>
              <a:ext uri="{FF2B5EF4-FFF2-40B4-BE49-F238E27FC236}">
                <a16:creationId xmlns:a16="http://schemas.microsoft.com/office/drawing/2014/main" id="{BBDF1D54-B2B5-7E84-A01F-D92F8DFA12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74669" y="1440819"/>
            <a:ext cx="1433932" cy="1433932"/>
          </a:xfrm>
          <a:prstGeom prst="rect">
            <a:avLst/>
          </a:prstGeom>
        </p:spPr>
      </p:pic>
      <p:pic>
        <p:nvPicPr>
          <p:cNvPr id="7" name="圖形 6" descr="橫條圖 以實心填滿">
            <a:extLst>
              <a:ext uri="{FF2B5EF4-FFF2-40B4-BE49-F238E27FC236}">
                <a16:creationId xmlns:a16="http://schemas.microsoft.com/office/drawing/2014/main" id="{895983B7-343D-E456-D496-C8164BC735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31104">
            <a:off x="7549157" y="2407895"/>
            <a:ext cx="752238" cy="7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3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body" idx="1"/>
          </p:nvPr>
        </p:nvSpPr>
        <p:spPr>
          <a:xfrm>
            <a:off x="855275" y="1755975"/>
            <a:ext cx="2859300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b="1"/>
              <a:t>In economics and finance, arbitrage is the practice of </a:t>
            </a:r>
            <a:r>
              <a:rPr lang="en" b="1">
                <a:highlight>
                  <a:srgbClr val="C0C0C0"/>
                </a:highlight>
              </a:rPr>
              <a:t>taking advantage of a difference in prices</a:t>
            </a:r>
            <a:r>
              <a:rPr lang="en" b="1"/>
              <a:t> in two or more markets.</a:t>
            </a:r>
          </a:p>
        </p:txBody>
      </p:sp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Arbitrage</a:t>
            </a:r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body" idx="2"/>
          </p:nvPr>
        </p:nvSpPr>
        <p:spPr>
          <a:xfrm>
            <a:off x="4115843" y="1755975"/>
            <a:ext cx="2859300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b="1"/>
              <a:t>How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b="1"/>
              <a:t>Arbitrage is buying a product in one market and simultaneously selling it in another at a higher price</a:t>
            </a:r>
            <a:endParaRPr b="1"/>
          </a:p>
        </p:txBody>
      </p:sp>
      <p:sp>
        <p:nvSpPr>
          <p:cNvPr id="199" name="Google Shape;199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ctrTitle" idx="4294967295"/>
          </p:nvPr>
        </p:nvSpPr>
        <p:spPr>
          <a:xfrm>
            <a:off x="797821" y="1502884"/>
            <a:ext cx="428457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</a:rPr>
              <a:t>Automation</a:t>
            </a:r>
            <a:endParaRPr sz="5000">
              <a:solidFill>
                <a:schemeClr val="accent1"/>
              </a:solidFill>
            </a:endParaRPr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4294967295"/>
          </p:nvPr>
        </p:nvSpPr>
        <p:spPr>
          <a:xfrm>
            <a:off x="855300" y="3411552"/>
            <a:ext cx="4816036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2"/>
                </a:solidFill>
              </a:rPr>
              <a:t>Use a </a:t>
            </a:r>
            <a:r>
              <a:rPr lang="en" altLang="zh-TW" sz="2000">
                <a:highlight>
                  <a:schemeClr val="accent1"/>
                </a:highlight>
              </a:rPr>
              <a:t>Trading Bot</a:t>
            </a:r>
            <a:r>
              <a:rPr lang="en">
                <a:solidFill>
                  <a:schemeClr val="lt2"/>
                </a:solidFill>
              </a:rPr>
              <a:t>  capable of executing transactions automatically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1" name="Google Shape;191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12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3" name="圖形 2" descr="機器人 以實心填滿">
            <a:extLst>
              <a:ext uri="{FF2B5EF4-FFF2-40B4-BE49-F238E27FC236}">
                <a16:creationId xmlns:a16="http://schemas.microsoft.com/office/drawing/2014/main" id="{5834021A-DE0F-5C4E-11E8-B4AA3F4A5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879355">
            <a:off x="6133207" y="1170366"/>
            <a:ext cx="1741469" cy="1741469"/>
          </a:xfrm>
          <a:prstGeom prst="rect">
            <a:avLst/>
          </a:prstGeom>
        </p:spPr>
      </p:pic>
      <p:pic>
        <p:nvPicPr>
          <p:cNvPr id="5" name="圖形 4" descr="比特幣 以實心填滿">
            <a:extLst>
              <a:ext uri="{FF2B5EF4-FFF2-40B4-BE49-F238E27FC236}">
                <a16:creationId xmlns:a16="http://schemas.microsoft.com/office/drawing/2014/main" id="{92E467CA-D147-ECA8-12F9-C092A6CAB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57993" y="2571750"/>
            <a:ext cx="704800" cy="704800"/>
          </a:xfrm>
          <a:prstGeom prst="rect">
            <a:avLst/>
          </a:prstGeom>
        </p:spPr>
      </p:pic>
      <p:pic>
        <p:nvPicPr>
          <p:cNvPr id="9" name="圖形 8" descr="硬幣 以實心填滿">
            <a:extLst>
              <a:ext uri="{FF2B5EF4-FFF2-40B4-BE49-F238E27FC236}">
                <a16:creationId xmlns:a16="http://schemas.microsoft.com/office/drawing/2014/main" id="{9CD5A293-0142-B310-A5A8-4C2EFE318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79222" y="2985715"/>
            <a:ext cx="914400" cy="914400"/>
          </a:xfrm>
          <a:prstGeom prst="rect">
            <a:avLst/>
          </a:prstGeom>
        </p:spPr>
      </p:pic>
      <p:pic>
        <p:nvPicPr>
          <p:cNvPr id="10" name="圖形 9" descr="硬幣 以實心填滿">
            <a:extLst>
              <a:ext uri="{FF2B5EF4-FFF2-40B4-BE49-F238E27FC236}">
                <a16:creationId xmlns:a16="http://schemas.microsoft.com/office/drawing/2014/main" id="{F3E074F0-2061-C8B9-6ED9-81194C6CC3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76666" y="953411"/>
            <a:ext cx="433911" cy="433911"/>
          </a:xfrm>
          <a:prstGeom prst="rect">
            <a:avLst/>
          </a:prstGeom>
        </p:spPr>
      </p:pic>
      <p:pic>
        <p:nvPicPr>
          <p:cNvPr id="11" name="圖形 10" descr="硬幣 以實心填滿">
            <a:extLst>
              <a:ext uri="{FF2B5EF4-FFF2-40B4-BE49-F238E27FC236}">
                <a16:creationId xmlns:a16="http://schemas.microsoft.com/office/drawing/2014/main" id="{98DEE7E9-E4F3-28D6-8E27-5B6B22FFC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10830">
            <a:off x="5568976" y="1930333"/>
            <a:ext cx="576046" cy="576046"/>
          </a:xfrm>
          <a:prstGeom prst="rect">
            <a:avLst/>
          </a:prstGeom>
        </p:spPr>
      </p:pic>
      <p:pic>
        <p:nvPicPr>
          <p:cNvPr id="12" name="圖形 11" descr="比特幣 以實心填滿">
            <a:extLst>
              <a:ext uri="{FF2B5EF4-FFF2-40B4-BE49-F238E27FC236}">
                <a16:creationId xmlns:a16="http://schemas.microsoft.com/office/drawing/2014/main" id="{05724B19-5937-72D2-9D3D-D1ADA337F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80565">
            <a:off x="7641959" y="969809"/>
            <a:ext cx="993293" cy="9932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>
          <a:extLst>
            <a:ext uri="{FF2B5EF4-FFF2-40B4-BE49-F238E27FC236}">
              <a16:creationId xmlns:a16="http://schemas.microsoft.com/office/drawing/2014/main" id="{97A2B15B-FE0E-2E54-F443-6483EF2B6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>
            <a:extLst>
              <a:ext uri="{FF2B5EF4-FFF2-40B4-BE49-F238E27FC236}">
                <a16:creationId xmlns:a16="http://schemas.microsoft.com/office/drawing/2014/main" id="{289D5D49-D1E2-B2D2-493B-F23D925B67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5952" y="1755975"/>
            <a:ext cx="3068623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Binance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Binance is an online exchange where users can trade cryptocurrencies</a:t>
            </a:r>
          </a:p>
        </p:txBody>
      </p:sp>
      <p:sp>
        <p:nvSpPr>
          <p:cNvPr id="197" name="Google Shape;197;p22">
            <a:extLst>
              <a:ext uri="{FF2B5EF4-FFF2-40B4-BE49-F238E27FC236}">
                <a16:creationId xmlns:a16="http://schemas.microsoft.com/office/drawing/2014/main" id="{A6D5B858-CEC6-C20E-18EE-071633F33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Binance API</a:t>
            </a:r>
            <a:endParaRPr/>
          </a:p>
        </p:txBody>
      </p:sp>
      <p:sp>
        <p:nvSpPr>
          <p:cNvPr id="198" name="Google Shape;198;p22">
            <a:extLst>
              <a:ext uri="{FF2B5EF4-FFF2-40B4-BE49-F238E27FC236}">
                <a16:creationId xmlns:a16="http://schemas.microsoft.com/office/drawing/2014/main" id="{BAC02889-DE76-42CB-DACD-9DDCF15212C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115842" y="1755975"/>
            <a:ext cx="2952777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API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API stands for Application Programming Interface. Interface can be thought of as a contract of service between two applications.</a:t>
            </a:r>
            <a:endParaRPr/>
          </a:p>
        </p:txBody>
      </p:sp>
      <p:sp>
        <p:nvSpPr>
          <p:cNvPr id="199" name="Google Shape;199;p22">
            <a:extLst>
              <a:ext uri="{FF2B5EF4-FFF2-40B4-BE49-F238E27FC236}">
                <a16:creationId xmlns:a16="http://schemas.microsoft.com/office/drawing/2014/main" id="{9B4126D2-9959-E77A-D35E-C117AD14D01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圖形 2">
            <a:extLst>
              <a:ext uri="{FF2B5EF4-FFF2-40B4-BE49-F238E27FC236}">
                <a16:creationId xmlns:a16="http://schemas.microsoft.com/office/drawing/2014/main" id="{C9DB7177-3F16-08A4-0F27-B0ABE0BF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9427" y="80828"/>
            <a:ext cx="3599857" cy="220882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16C00AD-83AF-7297-0F13-A25C6D6935B9}"/>
              </a:ext>
            </a:extLst>
          </p:cNvPr>
          <p:cNvSpPr txBox="1"/>
          <p:nvPr/>
        </p:nvSpPr>
        <p:spPr>
          <a:xfrm>
            <a:off x="8133784" y="228965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>
                <a:hlinkClick r:id="rId5"/>
              </a:rPr>
              <a:t>source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065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4DE32A0A-4BEF-9C88-CCA2-1DDB39C49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>
            <a:extLst>
              <a:ext uri="{FF2B5EF4-FFF2-40B4-BE49-F238E27FC236}">
                <a16:creationId xmlns:a16="http://schemas.microsoft.com/office/drawing/2014/main" id="{4A5345AC-AC11-B3C8-FDD8-248133BECBB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55300" y="1669463"/>
            <a:ext cx="7433400" cy="139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</a:p>
        </p:txBody>
      </p:sp>
      <p:sp>
        <p:nvSpPr>
          <p:cNvPr id="158" name="Google Shape;158;p18">
            <a:extLst>
              <a:ext uri="{FF2B5EF4-FFF2-40B4-BE49-F238E27FC236}">
                <a16:creationId xmlns:a16="http://schemas.microsoft.com/office/drawing/2014/main" id="{3704F093-433B-80BB-B6A5-5BCB30DD78B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5300" y="3166240"/>
            <a:ext cx="74334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Quant Trading, Trading Bot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71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4"/>
          <p:cNvPicPr preferRelativeResize="0"/>
          <p:nvPr/>
        </p:nvPicPr>
        <p:blipFill rotWithShape="1">
          <a:blip r:embed="rId3">
            <a:alphaModFix/>
          </a:blip>
          <a:srcRect t="6596" b="36785"/>
          <a:stretch/>
        </p:blipFill>
        <p:spPr>
          <a:xfrm>
            <a:off x="3087738" y="7763"/>
            <a:ext cx="6056262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9906" y="0"/>
                </a:moveTo>
                <a:lnTo>
                  <a:pt x="5472" y="5331"/>
                </a:lnTo>
                <a:lnTo>
                  <a:pt x="13873" y="5331"/>
                </a:lnTo>
                <a:lnTo>
                  <a:pt x="0" y="21600"/>
                </a:lnTo>
                <a:lnTo>
                  <a:pt x="21590" y="21600"/>
                </a:lnTo>
                <a:lnTo>
                  <a:pt x="21600" y="0"/>
                </a:lnTo>
                <a:lnTo>
                  <a:pt x="9906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4" name="Google Shape;214;p24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rgbClr val="FCEE21">
              <a:alpha val="469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1"/>
          </p:nvPr>
        </p:nvSpPr>
        <p:spPr>
          <a:xfrm>
            <a:off x="855300" y="2427200"/>
            <a:ext cx="3690000" cy="18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build a quant trading service using funding rate arbitrage of cryptocurrency based on the Binance Testnet API</a:t>
            </a:r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855300" y="1765675"/>
            <a:ext cx="42444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 idx="4294967295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</a:t>
            </a:r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230" name="Google Shape;230;p26"/>
          <p:cNvCxnSpPr>
            <a:stCxn id="231" idx="6"/>
            <a:endCxn id="232" idx="2"/>
          </p:cNvCxnSpPr>
          <p:nvPr/>
        </p:nvCxnSpPr>
        <p:spPr>
          <a:xfrm>
            <a:off x="2217575" y="316270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26"/>
          <p:cNvCxnSpPr>
            <a:stCxn id="231" idx="6"/>
            <a:endCxn id="234" idx="2"/>
          </p:cNvCxnSpPr>
          <p:nvPr/>
        </p:nvCxnSpPr>
        <p:spPr>
          <a:xfrm rot="10800000" flipH="1">
            <a:off x="2217575" y="222670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p26"/>
          <p:cNvCxnSpPr>
            <a:cxnSpLocks/>
            <a:stCxn id="236" idx="3"/>
            <a:endCxn id="237" idx="2"/>
          </p:cNvCxnSpPr>
          <p:nvPr/>
        </p:nvCxnSpPr>
        <p:spPr>
          <a:xfrm flipV="1">
            <a:off x="4387064" y="1769500"/>
            <a:ext cx="475236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26"/>
          <p:cNvCxnSpPr>
            <a:cxnSpLocks/>
            <a:stCxn id="236" idx="3"/>
            <a:endCxn id="239" idx="2"/>
          </p:cNvCxnSpPr>
          <p:nvPr/>
        </p:nvCxnSpPr>
        <p:spPr>
          <a:xfrm>
            <a:off x="4387064" y="2226700"/>
            <a:ext cx="475236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26"/>
          <p:cNvCxnSpPr>
            <a:cxnSpLocks/>
            <a:stCxn id="241" idx="3"/>
            <a:endCxn id="242" idx="2"/>
          </p:cNvCxnSpPr>
          <p:nvPr/>
        </p:nvCxnSpPr>
        <p:spPr>
          <a:xfrm flipV="1">
            <a:off x="4387064" y="3641500"/>
            <a:ext cx="475236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p26"/>
          <p:cNvCxnSpPr>
            <a:cxnSpLocks/>
            <a:stCxn id="241" idx="3"/>
            <a:endCxn id="244" idx="2"/>
          </p:cNvCxnSpPr>
          <p:nvPr/>
        </p:nvCxnSpPr>
        <p:spPr>
          <a:xfrm>
            <a:off x="4387064" y="4098700"/>
            <a:ext cx="475236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5" name="Google Shape;245;p26"/>
          <p:cNvGrpSpPr/>
          <p:nvPr/>
        </p:nvGrpSpPr>
        <p:grpSpPr>
          <a:xfrm>
            <a:off x="4862300" y="1609900"/>
            <a:ext cx="2237142" cy="319200"/>
            <a:chOff x="5592550" y="1018950"/>
            <a:chExt cx="2237142" cy="319200"/>
          </a:xfrm>
        </p:grpSpPr>
        <p:sp>
          <p:nvSpPr>
            <p:cNvPr id="246" name="Google Shape;246;p26"/>
            <p:cNvSpPr/>
            <p:nvPr/>
          </p:nvSpPr>
          <p:spPr>
            <a:xfrm>
              <a:off x="5766549" y="1018950"/>
              <a:ext cx="2063143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Calculate Funding Rate</a:t>
              </a:r>
              <a:endPara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47" name="Google Shape;247;p26"/>
          <p:cNvGrpSpPr/>
          <p:nvPr/>
        </p:nvGrpSpPr>
        <p:grpSpPr>
          <a:xfrm>
            <a:off x="2919800" y="2067100"/>
            <a:ext cx="1467264" cy="319200"/>
            <a:chOff x="3650050" y="1476150"/>
            <a:chExt cx="1467264" cy="319200"/>
          </a:xfrm>
        </p:grpSpPr>
        <p:sp>
          <p:nvSpPr>
            <p:cNvPr id="236" name="Google Shape;236;p26"/>
            <p:cNvSpPr/>
            <p:nvPr/>
          </p:nvSpPr>
          <p:spPr>
            <a:xfrm>
              <a:off x="3824049" y="1476150"/>
              <a:ext cx="1293265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Quant Trading</a:t>
              </a:r>
              <a:endPara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48" name="Google Shape;248;p26"/>
          <p:cNvGrpSpPr/>
          <p:nvPr/>
        </p:nvGrpSpPr>
        <p:grpSpPr>
          <a:xfrm>
            <a:off x="1150706" y="3003100"/>
            <a:ext cx="1066869" cy="319200"/>
            <a:chOff x="1892156" y="2412150"/>
            <a:chExt cx="1066869" cy="319200"/>
          </a:xfrm>
        </p:grpSpPr>
        <p:sp>
          <p:nvSpPr>
            <p:cNvPr id="249" name="Google Shape;249;p26"/>
            <p:cNvSpPr/>
            <p:nvPr/>
          </p:nvSpPr>
          <p:spPr>
            <a:xfrm>
              <a:off x="1892156" y="2412150"/>
              <a:ext cx="886894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Quant</a:t>
              </a:r>
              <a:b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</a:b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Trading</a:t>
              </a:r>
              <a:b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</a:b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Bot</a:t>
              </a:r>
              <a:endPara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50" name="Google Shape;250;p26"/>
          <p:cNvGrpSpPr/>
          <p:nvPr/>
        </p:nvGrpSpPr>
        <p:grpSpPr>
          <a:xfrm>
            <a:off x="2919800" y="3939100"/>
            <a:ext cx="1467264" cy="319200"/>
            <a:chOff x="3650050" y="3348150"/>
            <a:chExt cx="1467264" cy="319200"/>
          </a:xfrm>
        </p:grpSpPr>
        <p:sp>
          <p:nvSpPr>
            <p:cNvPr id="241" name="Google Shape;241;p26"/>
            <p:cNvSpPr/>
            <p:nvPr/>
          </p:nvSpPr>
          <p:spPr>
            <a:xfrm>
              <a:off x="3824050" y="3348150"/>
              <a:ext cx="1293264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Trading Bot</a:t>
              </a:r>
              <a:endPara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51" name="Google Shape;251;p26"/>
          <p:cNvGrpSpPr/>
          <p:nvPr/>
        </p:nvGrpSpPr>
        <p:grpSpPr>
          <a:xfrm>
            <a:off x="4862300" y="2524300"/>
            <a:ext cx="2064126" cy="319200"/>
            <a:chOff x="5592550" y="1933350"/>
            <a:chExt cx="2064126" cy="319200"/>
          </a:xfrm>
        </p:grpSpPr>
        <p:sp>
          <p:nvSpPr>
            <p:cNvPr id="252" name="Google Shape;252;p26"/>
            <p:cNvSpPr/>
            <p:nvPr/>
          </p:nvSpPr>
          <p:spPr>
            <a:xfrm>
              <a:off x="5766550" y="1933350"/>
              <a:ext cx="1890126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altLang="zh-TW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Funding Rate Arbitrage Signal  Detection</a:t>
              </a: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53" name="Google Shape;253;p26"/>
          <p:cNvGrpSpPr/>
          <p:nvPr/>
        </p:nvGrpSpPr>
        <p:grpSpPr>
          <a:xfrm>
            <a:off x="4862300" y="3481900"/>
            <a:ext cx="2064125" cy="319200"/>
            <a:chOff x="5592550" y="2890950"/>
            <a:chExt cx="2064125" cy="319200"/>
          </a:xfrm>
        </p:grpSpPr>
        <p:sp>
          <p:nvSpPr>
            <p:cNvPr id="254" name="Google Shape;254;p26"/>
            <p:cNvSpPr/>
            <p:nvPr/>
          </p:nvSpPr>
          <p:spPr>
            <a:xfrm>
              <a:off x="5766549" y="2890950"/>
              <a:ext cx="1890126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Cryptocurrency price accessing </a:t>
              </a:r>
              <a:endPara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55" name="Google Shape;255;p26"/>
          <p:cNvGrpSpPr/>
          <p:nvPr/>
        </p:nvGrpSpPr>
        <p:grpSpPr>
          <a:xfrm>
            <a:off x="4862300" y="4396300"/>
            <a:ext cx="2113000" cy="319200"/>
            <a:chOff x="5592550" y="3805350"/>
            <a:chExt cx="2113000" cy="319200"/>
          </a:xfrm>
        </p:grpSpPr>
        <p:sp>
          <p:nvSpPr>
            <p:cNvPr id="256" name="Google Shape;256;p26"/>
            <p:cNvSpPr/>
            <p:nvPr/>
          </p:nvSpPr>
          <p:spPr>
            <a:xfrm>
              <a:off x="5766550" y="3805350"/>
              <a:ext cx="19390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Programming cryptocurrency trading  </a:t>
              </a:r>
              <a:endPara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855300" y="865850"/>
            <a:ext cx="74334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Breakthroughs</a:t>
            </a:r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body" idx="1"/>
          </p:nvPr>
        </p:nvSpPr>
        <p:spPr>
          <a:xfrm>
            <a:off x="855300" y="1755975"/>
            <a:ext cx="2315700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1. </a:t>
            </a:r>
            <a:r>
              <a:rPr lang="en-US" b="1"/>
              <a:t>Trading Bot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- Test the function of price accessing on the test net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- Test the function of buying and selling on the test net</a:t>
            </a:r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body" idx="2"/>
          </p:nvPr>
        </p:nvSpPr>
        <p:spPr>
          <a:xfrm>
            <a:off x="3414199" y="1755975"/>
            <a:ext cx="2315700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b="1"/>
              <a:t>2. Arbitrage signal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altLang="zh-TW"/>
              <a:t> - Find an arbitrage transaction signal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altLang="zh-TW"/>
              <a:t> - Backtest the transaction signal</a:t>
            </a:r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3"/>
          </p:nvPr>
        </p:nvSpPr>
        <p:spPr>
          <a:xfrm>
            <a:off x="5973097" y="1755975"/>
            <a:ext cx="2315700" cy="301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3. Combination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 - Test the arbitrage trading strategy on the test net</a:t>
            </a:r>
            <a:r>
              <a:rPr lang="zh-TW" altLang="en-US"/>
              <a:t> </a:t>
            </a:r>
            <a:r>
              <a:rPr lang="en-US" altLang="zh-TW"/>
              <a:t>using trading bot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 txBox="1">
            <a:spLocks noGrp="1"/>
          </p:cNvSpPr>
          <p:nvPr>
            <p:ph type="title" idx="4294967295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60" name="Google Shape;460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61" name="Google Shape;461;p42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2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3" name="Google Shape;463;p42"/>
          <p:cNvGrpSpPr/>
          <p:nvPr/>
        </p:nvGrpSpPr>
        <p:grpSpPr>
          <a:xfrm>
            <a:off x="1786339" y="2008201"/>
            <a:ext cx="473400" cy="473400"/>
            <a:chOff x="1786339" y="1703401"/>
            <a:chExt cx="473400" cy="473400"/>
          </a:xfrm>
        </p:grpSpPr>
        <p:sp>
          <p:nvSpPr>
            <p:cNvPr id="464" name="Google Shape;464;p42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66" name="Google Shape;466;p42"/>
          <p:cNvGrpSpPr/>
          <p:nvPr/>
        </p:nvGrpSpPr>
        <p:grpSpPr>
          <a:xfrm>
            <a:off x="3814414" y="2008201"/>
            <a:ext cx="473400" cy="473400"/>
            <a:chOff x="3814414" y="1703401"/>
            <a:chExt cx="473400" cy="473400"/>
          </a:xfrm>
        </p:grpSpPr>
        <p:sp>
          <p:nvSpPr>
            <p:cNvPr id="467" name="Google Shape;467;p42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69" name="Google Shape;469;p42"/>
          <p:cNvGrpSpPr/>
          <p:nvPr/>
        </p:nvGrpSpPr>
        <p:grpSpPr>
          <a:xfrm>
            <a:off x="5842489" y="2008201"/>
            <a:ext cx="473400" cy="473400"/>
            <a:chOff x="5842489" y="1703401"/>
            <a:chExt cx="473400" cy="473400"/>
          </a:xfrm>
        </p:grpSpPr>
        <p:sp>
          <p:nvSpPr>
            <p:cNvPr id="470" name="Google Shape;470;p42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sz="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75" name="Google Shape;475;p42"/>
          <p:cNvGrpSpPr/>
          <p:nvPr/>
        </p:nvGrpSpPr>
        <p:grpSpPr>
          <a:xfrm>
            <a:off x="4852739" y="3881100"/>
            <a:ext cx="473400" cy="473400"/>
            <a:chOff x="4852739" y="3576300"/>
            <a:chExt cx="473400" cy="473400"/>
          </a:xfrm>
        </p:grpSpPr>
        <p:sp>
          <p:nvSpPr>
            <p:cNvPr id="476" name="Google Shape;476;p42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77" name="Google Shape;477;p42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78" name="Google Shape;478;p42"/>
          <p:cNvGrpSpPr/>
          <p:nvPr/>
        </p:nvGrpSpPr>
        <p:grpSpPr>
          <a:xfrm>
            <a:off x="2824664" y="3881100"/>
            <a:ext cx="473400" cy="473400"/>
            <a:chOff x="2824664" y="3576300"/>
            <a:chExt cx="473400" cy="473400"/>
          </a:xfrm>
        </p:grpSpPr>
        <p:sp>
          <p:nvSpPr>
            <p:cNvPr id="479" name="Google Shape;479;p42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80" name="Google Shape;480;p42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81" name="Google Shape;481;p42"/>
          <p:cNvSpPr txBox="1"/>
          <p:nvPr/>
        </p:nvSpPr>
        <p:spPr>
          <a:xfrm>
            <a:off x="855301" y="1487045"/>
            <a:ext cx="19367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Machine Learning to optimize the strategy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42"/>
          <p:cNvSpPr txBox="1"/>
          <p:nvPr/>
        </p:nvSpPr>
        <p:spPr>
          <a:xfrm>
            <a:off x="3377205" y="1460900"/>
            <a:ext cx="177928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" altLang="zh-TW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Modularize the trading bot and make it customizable</a:t>
            </a:r>
          </a:p>
        </p:txBody>
      </p:sp>
      <p:sp>
        <p:nvSpPr>
          <p:cNvPr id="483" name="Google Shape;483;p42"/>
          <p:cNvSpPr txBox="1"/>
          <p:nvPr/>
        </p:nvSpPr>
        <p:spPr>
          <a:xfrm>
            <a:off x="543601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Build the frontend of the service for users </a:t>
            </a:r>
          </a:p>
        </p:txBody>
      </p:sp>
      <p:sp>
        <p:nvSpPr>
          <p:cNvPr id="484" name="Google Shape;484;p42"/>
          <p:cNvSpPr txBox="1"/>
          <p:nvPr/>
        </p:nvSpPr>
        <p:spPr>
          <a:xfrm>
            <a:off x="1955989" y="4368400"/>
            <a:ext cx="174858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Run the trading bot with real account and test the performance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42"/>
          <p:cNvSpPr txBox="1"/>
          <p:nvPr/>
        </p:nvSpPr>
        <p:spPr>
          <a:xfrm>
            <a:off x="4446254" y="4368400"/>
            <a:ext cx="207783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altLang="zh-TW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Build the backend of the service for users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EF084DC4-E72A-1F38-DFAE-CEE6A913D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>
            <a:extLst>
              <a:ext uri="{FF2B5EF4-FFF2-40B4-BE49-F238E27FC236}">
                <a16:creationId xmlns:a16="http://schemas.microsoft.com/office/drawing/2014/main" id="{304F3F18-7348-31E3-0F02-A57D668B808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55300" y="1669463"/>
            <a:ext cx="7433400" cy="139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Inplementation</a:t>
            </a:r>
          </a:p>
        </p:txBody>
      </p:sp>
      <p:sp>
        <p:nvSpPr>
          <p:cNvPr id="158" name="Google Shape;158;p18">
            <a:extLst>
              <a:ext uri="{FF2B5EF4-FFF2-40B4-BE49-F238E27FC236}">
                <a16:creationId xmlns:a16="http://schemas.microsoft.com/office/drawing/2014/main" id="{526CE3C9-9BE3-4D22-7BFC-30CBECF6D5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5300" y="3166240"/>
            <a:ext cx="74334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92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l="100000" t="14414" r="100000" b="29059"/>
          <a:stretch/>
        </p:blipFill>
        <p:spPr>
          <a:xfrm>
            <a:off x="3087749" y="2"/>
            <a:ext cx="6056262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9906" y="0"/>
                </a:moveTo>
                <a:lnTo>
                  <a:pt x="5472" y="5331"/>
                </a:lnTo>
                <a:lnTo>
                  <a:pt x="13873" y="5331"/>
                </a:lnTo>
                <a:lnTo>
                  <a:pt x="0" y="21600"/>
                </a:lnTo>
                <a:lnTo>
                  <a:pt x="21590" y="21600"/>
                </a:lnTo>
                <a:lnTo>
                  <a:pt x="21600" y="0"/>
                </a:lnTo>
                <a:lnTo>
                  <a:pt x="9906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9" name="Google Shape;149;p17"/>
          <p:cNvSpPr/>
          <p:nvPr/>
        </p:nvSpPr>
        <p:spPr>
          <a:xfrm>
            <a:off x="3096674" y="0"/>
            <a:ext cx="6047327" cy="5135737"/>
          </a:xfrm>
          <a:custGeom>
            <a:avLst/>
            <a:gdLst/>
            <a:ahLst/>
            <a:cxnLst/>
            <a:rect l="l" t="t" r="r" b="b"/>
            <a:pathLst>
              <a:path w="8063103" h="6847649" extrusionOk="0">
                <a:moveTo>
                  <a:pt x="3697478" y="0"/>
                </a:moveTo>
                <a:lnTo>
                  <a:pt x="2042795" y="1689926"/>
                </a:lnTo>
                <a:lnTo>
                  <a:pt x="5178235" y="1689926"/>
                </a:lnTo>
                <a:lnTo>
                  <a:pt x="0" y="6847650"/>
                </a:lnTo>
                <a:lnTo>
                  <a:pt x="2412429" y="6847650"/>
                </a:lnTo>
                <a:lnTo>
                  <a:pt x="6373178" y="2884869"/>
                </a:lnTo>
                <a:lnTo>
                  <a:pt x="6373178" y="6020308"/>
                </a:lnTo>
                <a:lnTo>
                  <a:pt x="8063103" y="4365625"/>
                </a:lnTo>
                <a:lnTo>
                  <a:pt x="8063103" y="0"/>
                </a:lnTo>
                <a:lnTo>
                  <a:pt x="3697478" y="0"/>
                </a:lnTo>
                <a:close/>
              </a:path>
            </a:pathLst>
          </a:custGeom>
          <a:solidFill>
            <a:srgbClr val="FCEE21">
              <a:alpha val="469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 txBox="1">
            <a:spLocks noGrp="1"/>
          </p:cNvSpPr>
          <p:nvPr>
            <p:ph type="ctrTitle" idx="4294967295"/>
          </p:nvPr>
        </p:nvSpPr>
        <p:spPr>
          <a:xfrm>
            <a:off x="855300" y="1882300"/>
            <a:ext cx="3675300" cy="109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151" name="Google Shape;151;p17"/>
          <p:cNvSpPr txBox="1">
            <a:spLocks noGrp="1"/>
          </p:cNvSpPr>
          <p:nvPr>
            <p:ph type="subTitle" idx="4294967295"/>
          </p:nvPr>
        </p:nvSpPr>
        <p:spPr>
          <a:xfrm>
            <a:off x="855300" y="3015025"/>
            <a:ext cx="3675300" cy="14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highlight>
                  <a:schemeClr val="accent1"/>
                </a:highlight>
              </a:rPr>
              <a:t>I am Shihyu Ho</a:t>
            </a:r>
            <a:endParaRPr sz="18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</a:t>
            </a:r>
            <a:r>
              <a:rPr lang="en-US" sz="1800"/>
              <a:t>a first year master’s student majoring in ECE.</a:t>
            </a:r>
            <a:endParaRPr sz="1800"/>
          </a:p>
        </p:txBody>
      </p:sp>
      <p:sp>
        <p:nvSpPr>
          <p:cNvPr id="152" name="Google Shape;15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>
          <a:extLst>
            <a:ext uri="{FF2B5EF4-FFF2-40B4-BE49-F238E27FC236}">
              <a16:creationId xmlns:a16="http://schemas.microsoft.com/office/drawing/2014/main" id="{0431E0DA-785F-9FC5-B0C3-AB61B519B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>
            <a:extLst>
              <a:ext uri="{FF2B5EF4-FFF2-40B4-BE49-F238E27FC236}">
                <a16:creationId xmlns:a16="http://schemas.microsoft.com/office/drawing/2014/main" id="{FF9F8731-3B54-0B4C-CECD-921EA70C1C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92" name="Google Shape;492;p43">
            <a:extLst>
              <a:ext uri="{FF2B5EF4-FFF2-40B4-BE49-F238E27FC236}">
                <a16:creationId xmlns:a16="http://schemas.microsoft.com/office/drawing/2014/main" id="{79F1CF90-287A-8E31-9C0F-C204C65E236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493" name="Google Shape;493;p43">
            <a:extLst>
              <a:ext uri="{FF2B5EF4-FFF2-40B4-BE49-F238E27FC236}">
                <a16:creationId xmlns:a16="http://schemas.microsoft.com/office/drawing/2014/main" id="{78CF81DB-B1F5-5DDE-9102-C116740C7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8107487"/>
              </p:ext>
            </p:extLst>
          </p:nvPr>
        </p:nvGraphicFramePr>
        <p:xfrm>
          <a:off x="855475" y="1564481"/>
          <a:ext cx="7543800" cy="2909500"/>
        </p:xfrm>
        <a:graphic>
          <a:graphicData uri="http://schemas.openxmlformats.org/drawingml/2006/table">
            <a:tbl>
              <a:tblPr>
                <a:noFill/>
                <a:tableStyleId>{55EA2EB8-E8D0-411D-9A24-C7976264DD3C}</a:tableStyleId>
              </a:tblPr>
              <a:tblGrid>
                <a:gridCol w="12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</a:t>
                      </a:r>
                      <a:endParaRPr sz="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2</a:t>
                      </a:r>
                      <a:endParaRPr sz="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 Study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net : price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net : buy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net : sell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net : future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Arbitrage Signal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Arbitrage Strategy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89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>
          <a:extLst>
            <a:ext uri="{FF2B5EF4-FFF2-40B4-BE49-F238E27FC236}">
              <a16:creationId xmlns:a16="http://schemas.microsoft.com/office/drawing/2014/main" id="{55130BC2-47C0-8E65-C67C-1447512D9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>
            <a:extLst>
              <a:ext uri="{FF2B5EF4-FFF2-40B4-BE49-F238E27FC236}">
                <a16:creationId xmlns:a16="http://schemas.microsoft.com/office/drawing/2014/main" id="{C0269118-A8AC-3B79-0C6B-E6F5F202F8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92" name="Google Shape;492;p43">
            <a:extLst>
              <a:ext uri="{FF2B5EF4-FFF2-40B4-BE49-F238E27FC236}">
                <a16:creationId xmlns:a16="http://schemas.microsoft.com/office/drawing/2014/main" id="{7434B375-E13B-227B-FEE4-62BEED6F37F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493" name="Google Shape;493;p43">
            <a:extLst>
              <a:ext uri="{FF2B5EF4-FFF2-40B4-BE49-F238E27FC236}">
                <a16:creationId xmlns:a16="http://schemas.microsoft.com/office/drawing/2014/main" id="{FF917B76-8D60-0606-26B4-C5F9B124E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768765"/>
              </p:ext>
            </p:extLst>
          </p:nvPr>
        </p:nvGraphicFramePr>
        <p:xfrm>
          <a:off x="855475" y="1564481"/>
          <a:ext cx="7543800" cy="2909500"/>
        </p:xfrm>
        <a:graphic>
          <a:graphicData uri="http://schemas.openxmlformats.org/drawingml/2006/table">
            <a:tbl>
              <a:tblPr>
                <a:noFill/>
                <a:tableStyleId>{55EA2EB8-E8D0-411D-9A24-C7976264DD3C}</a:tableStyleId>
              </a:tblPr>
              <a:tblGrid>
                <a:gridCol w="12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3</a:t>
                      </a:r>
                      <a:endParaRPr sz="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Week4</a:t>
                      </a:r>
                      <a:endParaRPr sz="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29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31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32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33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34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35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36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37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38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39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41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42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 Study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net : price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net : buy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net : sell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net : future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Arbitrage Signal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Arbitrage Strategy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966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/>
          <p:cNvSpPr txBox="1">
            <a:spLocks noGrp="1"/>
          </p:cNvSpPr>
          <p:nvPr>
            <p:ph type="title" idx="4294967295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92" name="Google Shape;492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493" name="Google Shape;493;p43"/>
          <p:cNvGraphicFramePr/>
          <p:nvPr>
            <p:extLst>
              <p:ext uri="{D42A27DB-BD31-4B8C-83A1-F6EECF244321}">
                <p14:modId xmlns:p14="http://schemas.microsoft.com/office/powerpoint/2010/main" val="3233613869"/>
              </p:ext>
            </p:extLst>
          </p:nvPr>
        </p:nvGraphicFramePr>
        <p:xfrm>
          <a:off x="855475" y="1564481"/>
          <a:ext cx="7543800" cy="2909500"/>
        </p:xfrm>
        <a:graphic>
          <a:graphicData uri="http://schemas.openxmlformats.org/drawingml/2006/table">
            <a:tbl>
              <a:tblPr>
                <a:noFill/>
                <a:tableStyleId>{55EA2EB8-E8D0-411D-9A24-C7976264DD3C}</a:tableStyleId>
              </a:tblPr>
              <a:tblGrid>
                <a:gridCol w="12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60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5</a:t>
                      </a:r>
                      <a:endParaRPr sz="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6</a:t>
                      </a:r>
                      <a:endParaRPr sz="8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43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44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45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46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47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48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49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51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52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53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54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55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56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 Study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net : price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net : buy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net : sell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net : future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Arbitrage Signal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Arbitrage Strategy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23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389" name="Google Shape;389;p37"/>
          <p:cNvSpPr txBox="1">
            <a:spLocks noGrp="1"/>
          </p:cNvSpPr>
          <p:nvPr>
            <p:ph type="ctrTitle" idx="4294967295"/>
          </p:nvPr>
        </p:nvSpPr>
        <p:spPr>
          <a:xfrm>
            <a:off x="855300" y="1882300"/>
            <a:ext cx="4222500" cy="109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Thanks!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390" name="Google Shape;390;p37"/>
          <p:cNvSpPr txBox="1">
            <a:spLocks noGrp="1"/>
          </p:cNvSpPr>
          <p:nvPr>
            <p:ph type="subTitle" idx="4294967295"/>
          </p:nvPr>
        </p:nvSpPr>
        <p:spPr>
          <a:xfrm>
            <a:off x="855300" y="3015025"/>
            <a:ext cx="4222500" cy="14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highlight>
                  <a:schemeClr val="accent1"/>
                </a:highlight>
              </a:rPr>
              <a:t>Any questions?</a:t>
            </a:r>
            <a:endParaRPr sz="18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2"/>
                </a:solidFill>
              </a:rPr>
              <a:t>You can find me at: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➔"/>
            </a:pPr>
            <a:r>
              <a:rPr lang="en" sz="1800">
                <a:solidFill>
                  <a:schemeClr val="lt2"/>
                </a:solidFill>
              </a:rPr>
              <a:t>syho2@illinois.edu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 idx="4294967295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</a:t>
            </a:r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cxnSp>
        <p:nvCxnSpPr>
          <p:cNvPr id="230" name="Google Shape;230;p26"/>
          <p:cNvCxnSpPr>
            <a:stCxn id="231" idx="6"/>
            <a:endCxn id="232" idx="2"/>
          </p:cNvCxnSpPr>
          <p:nvPr/>
        </p:nvCxnSpPr>
        <p:spPr>
          <a:xfrm>
            <a:off x="2217575" y="316270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26"/>
          <p:cNvCxnSpPr>
            <a:stCxn id="231" idx="6"/>
            <a:endCxn id="234" idx="2"/>
          </p:cNvCxnSpPr>
          <p:nvPr/>
        </p:nvCxnSpPr>
        <p:spPr>
          <a:xfrm rot="10800000" flipH="1">
            <a:off x="2217575" y="222670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p26"/>
          <p:cNvCxnSpPr>
            <a:cxnSpLocks/>
            <a:stCxn id="236" idx="3"/>
            <a:endCxn id="237" idx="2"/>
          </p:cNvCxnSpPr>
          <p:nvPr/>
        </p:nvCxnSpPr>
        <p:spPr>
          <a:xfrm flipV="1">
            <a:off x="4387064" y="1769500"/>
            <a:ext cx="475236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26"/>
          <p:cNvCxnSpPr>
            <a:cxnSpLocks/>
            <a:stCxn id="236" idx="3"/>
            <a:endCxn id="239" idx="2"/>
          </p:cNvCxnSpPr>
          <p:nvPr/>
        </p:nvCxnSpPr>
        <p:spPr>
          <a:xfrm>
            <a:off x="4387064" y="2226700"/>
            <a:ext cx="475236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26"/>
          <p:cNvCxnSpPr>
            <a:cxnSpLocks/>
            <a:stCxn id="241" idx="3"/>
            <a:endCxn id="242" idx="2"/>
          </p:cNvCxnSpPr>
          <p:nvPr/>
        </p:nvCxnSpPr>
        <p:spPr>
          <a:xfrm flipV="1">
            <a:off x="4387064" y="3641500"/>
            <a:ext cx="475236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p26"/>
          <p:cNvCxnSpPr>
            <a:cxnSpLocks/>
            <a:stCxn id="241" idx="3"/>
            <a:endCxn id="244" idx="2"/>
          </p:cNvCxnSpPr>
          <p:nvPr/>
        </p:nvCxnSpPr>
        <p:spPr>
          <a:xfrm>
            <a:off x="4387064" y="4098700"/>
            <a:ext cx="475236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5" name="Google Shape;245;p26"/>
          <p:cNvGrpSpPr/>
          <p:nvPr/>
        </p:nvGrpSpPr>
        <p:grpSpPr>
          <a:xfrm>
            <a:off x="4862300" y="1609900"/>
            <a:ext cx="2237142" cy="319200"/>
            <a:chOff x="5592550" y="1018950"/>
            <a:chExt cx="2237142" cy="319200"/>
          </a:xfrm>
        </p:grpSpPr>
        <p:sp>
          <p:nvSpPr>
            <p:cNvPr id="246" name="Google Shape;246;p26"/>
            <p:cNvSpPr/>
            <p:nvPr/>
          </p:nvSpPr>
          <p:spPr>
            <a:xfrm>
              <a:off x="5766549" y="1018950"/>
              <a:ext cx="2063143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Calculate Funding Rate</a:t>
              </a:r>
              <a:endPara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47" name="Google Shape;247;p26"/>
          <p:cNvGrpSpPr/>
          <p:nvPr/>
        </p:nvGrpSpPr>
        <p:grpSpPr>
          <a:xfrm>
            <a:off x="2919800" y="2067100"/>
            <a:ext cx="1467264" cy="319200"/>
            <a:chOff x="3650050" y="1476150"/>
            <a:chExt cx="1467264" cy="319200"/>
          </a:xfrm>
        </p:grpSpPr>
        <p:sp>
          <p:nvSpPr>
            <p:cNvPr id="236" name="Google Shape;236;p26"/>
            <p:cNvSpPr/>
            <p:nvPr/>
          </p:nvSpPr>
          <p:spPr>
            <a:xfrm>
              <a:off x="3824049" y="1476150"/>
              <a:ext cx="1293265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Quant Trading</a:t>
              </a:r>
              <a:endPara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48" name="Google Shape;248;p26"/>
          <p:cNvGrpSpPr/>
          <p:nvPr/>
        </p:nvGrpSpPr>
        <p:grpSpPr>
          <a:xfrm>
            <a:off x="1150706" y="3003100"/>
            <a:ext cx="1066869" cy="319200"/>
            <a:chOff x="1892156" y="2412150"/>
            <a:chExt cx="1066869" cy="319200"/>
          </a:xfrm>
        </p:grpSpPr>
        <p:sp>
          <p:nvSpPr>
            <p:cNvPr id="249" name="Google Shape;249;p26"/>
            <p:cNvSpPr/>
            <p:nvPr/>
          </p:nvSpPr>
          <p:spPr>
            <a:xfrm>
              <a:off x="1892156" y="2412150"/>
              <a:ext cx="886894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Quant</a:t>
              </a:r>
              <a:b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</a:b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Trading</a:t>
              </a:r>
              <a:b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</a:b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Bot</a:t>
              </a:r>
              <a:endPara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50" name="Google Shape;250;p26"/>
          <p:cNvGrpSpPr/>
          <p:nvPr/>
        </p:nvGrpSpPr>
        <p:grpSpPr>
          <a:xfrm>
            <a:off x="2919800" y="3939100"/>
            <a:ext cx="1467264" cy="319200"/>
            <a:chOff x="3650050" y="3348150"/>
            <a:chExt cx="1467264" cy="319200"/>
          </a:xfrm>
        </p:grpSpPr>
        <p:sp>
          <p:nvSpPr>
            <p:cNvPr id="241" name="Google Shape;241;p26"/>
            <p:cNvSpPr/>
            <p:nvPr/>
          </p:nvSpPr>
          <p:spPr>
            <a:xfrm>
              <a:off x="3824050" y="3348150"/>
              <a:ext cx="1293264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Trading Bot</a:t>
              </a:r>
              <a:endPara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51" name="Google Shape;251;p26"/>
          <p:cNvGrpSpPr/>
          <p:nvPr/>
        </p:nvGrpSpPr>
        <p:grpSpPr>
          <a:xfrm>
            <a:off x="4862300" y="2524300"/>
            <a:ext cx="2064126" cy="319200"/>
            <a:chOff x="5592550" y="1933350"/>
            <a:chExt cx="2064126" cy="319200"/>
          </a:xfrm>
        </p:grpSpPr>
        <p:sp>
          <p:nvSpPr>
            <p:cNvPr id="252" name="Google Shape;252;p26"/>
            <p:cNvSpPr/>
            <p:nvPr/>
          </p:nvSpPr>
          <p:spPr>
            <a:xfrm>
              <a:off x="5766550" y="1933350"/>
              <a:ext cx="1890126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altLang="zh-TW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Funding Rate Arbitrage Signal  Detection</a:t>
              </a: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53" name="Google Shape;253;p26"/>
          <p:cNvGrpSpPr/>
          <p:nvPr/>
        </p:nvGrpSpPr>
        <p:grpSpPr>
          <a:xfrm>
            <a:off x="4862300" y="3481900"/>
            <a:ext cx="2064125" cy="319200"/>
            <a:chOff x="5592550" y="2890950"/>
            <a:chExt cx="2064125" cy="319200"/>
          </a:xfrm>
        </p:grpSpPr>
        <p:sp>
          <p:nvSpPr>
            <p:cNvPr id="254" name="Google Shape;254;p26"/>
            <p:cNvSpPr/>
            <p:nvPr/>
          </p:nvSpPr>
          <p:spPr>
            <a:xfrm>
              <a:off x="5766549" y="2890950"/>
              <a:ext cx="1890126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Cryptocurrency price accessing </a:t>
              </a:r>
              <a:endPara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55" name="Google Shape;255;p26"/>
          <p:cNvGrpSpPr/>
          <p:nvPr/>
        </p:nvGrpSpPr>
        <p:grpSpPr>
          <a:xfrm>
            <a:off x="4862300" y="4396300"/>
            <a:ext cx="2113000" cy="319200"/>
            <a:chOff x="5592550" y="3805350"/>
            <a:chExt cx="2113000" cy="319200"/>
          </a:xfrm>
        </p:grpSpPr>
        <p:sp>
          <p:nvSpPr>
            <p:cNvPr id="256" name="Google Shape;256;p26"/>
            <p:cNvSpPr/>
            <p:nvPr/>
          </p:nvSpPr>
          <p:spPr>
            <a:xfrm>
              <a:off x="5766550" y="3805350"/>
              <a:ext cx="19390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Programming cryptocurrency trading  </a:t>
              </a:r>
              <a:endParaRPr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6113641C-6A58-954F-D202-02DCD3D169CA}"/>
              </a:ext>
            </a:extLst>
          </p:cNvPr>
          <p:cNvSpPr txBox="1"/>
          <p:nvPr/>
        </p:nvSpPr>
        <p:spPr>
          <a:xfrm>
            <a:off x="6842535" y="4181099"/>
            <a:ext cx="19752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/>
              <a:t>80%</a:t>
            </a:r>
          </a:p>
          <a:p>
            <a:r>
              <a:rPr kumimoji="1" lang="en-US" altLang="zh-TW"/>
              <a:t>spot : buying / selling</a:t>
            </a:r>
          </a:p>
          <a:p>
            <a:r>
              <a:rPr kumimoji="1" lang="en-US" altLang="zh-TW"/>
              <a:t>future : buying / selling</a:t>
            </a:r>
          </a:p>
          <a:p>
            <a:r>
              <a:rPr kumimoji="1" lang="en-US" altLang="zh-TW"/>
              <a:t>(need to integrate)</a:t>
            </a:r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FEE551F-0321-2757-9151-9827EF7BF3A1}"/>
              </a:ext>
            </a:extLst>
          </p:cNvPr>
          <p:cNvSpPr txBox="1"/>
          <p:nvPr/>
        </p:nvSpPr>
        <p:spPr>
          <a:xfrm>
            <a:off x="6804725" y="3261368"/>
            <a:ext cx="17363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/>
              <a:t>100%</a:t>
            </a:r>
          </a:p>
          <a:p>
            <a:r>
              <a:rPr kumimoji="1" lang="en-US" altLang="zh-TW"/>
              <a:t>spot : price, klines</a:t>
            </a:r>
          </a:p>
          <a:p>
            <a:r>
              <a:rPr kumimoji="1" lang="en-US" altLang="zh-TW"/>
              <a:t>future : price, klines</a:t>
            </a:r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4297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17" name="Google Shape;517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25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518" name="Google Shape;518;p45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Activities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45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Resources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45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Value Propositions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45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</a:t>
            </a:r>
            <a:b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Relationships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45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Channels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45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45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Partners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45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 Structure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45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Revenue Streams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45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28" name="Google Shape;528;p45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29" name="Google Shape;529;p45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30" name="Google Shape;530;p45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1" name="Google Shape;531;p45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532" name="Google Shape;532;p45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4" name="Google Shape;534;p45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5" name="Google Shape;535;p45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36" name="Google Shape;536;p45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9" name="Google Shape;539;p45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40" name="Google Shape;540;p45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5" name="Google Shape;545;p45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46" name="Google Shape;546;p4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9" name="Google Shape;549;p4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4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ctrTitle"/>
          </p:nvPr>
        </p:nvSpPr>
        <p:spPr>
          <a:xfrm>
            <a:off x="855300" y="1669463"/>
            <a:ext cx="7433400" cy="139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Space</a:t>
            </a:r>
          </a:p>
        </p:txBody>
      </p:sp>
      <p:sp>
        <p:nvSpPr>
          <p:cNvPr id="158" name="Google Shape;158;p18"/>
          <p:cNvSpPr txBox="1">
            <a:spLocks noGrp="1"/>
          </p:cNvSpPr>
          <p:nvPr>
            <p:ph type="subTitle" idx="1"/>
          </p:nvPr>
        </p:nvSpPr>
        <p:spPr>
          <a:xfrm>
            <a:off x="855300" y="3166240"/>
            <a:ext cx="74334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Investment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Investment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xfrm>
            <a:off x="855300" y="1755980"/>
            <a:ext cx="6120000" cy="26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-US"/>
              <a:t>Buy an item at a lower price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/>
              <a:t>Sell an item at a higher price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3" name="直線箭頭接點 2">
            <a:extLst>
              <a:ext uri="{FF2B5EF4-FFF2-40B4-BE49-F238E27FC236}">
                <a16:creationId xmlns:a16="http://schemas.microsoft.com/office/drawing/2014/main" id="{6DA40120-B46E-BCF3-DCC1-EA4A95E790B0}"/>
              </a:ext>
            </a:extLst>
          </p:cNvPr>
          <p:cNvCxnSpPr/>
          <p:nvPr/>
        </p:nvCxnSpPr>
        <p:spPr>
          <a:xfrm flipV="1">
            <a:off x="1170878" y="2832410"/>
            <a:ext cx="0" cy="17395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18925848-18F1-5B75-90D2-C4DC828D14DE}"/>
              </a:ext>
            </a:extLst>
          </p:cNvPr>
          <p:cNvCxnSpPr>
            <a:cxnSpLocks/>
          </p:cNvCxnSpPr>
          <p:nvPr/>
        </p:nvCxnSpPr>
        <p:spPr>
          <a:xfrm>
            <a:off x="1170878" y="4534829"/>
            <a:ext cx="25127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手繪多邊形 6">
            <a:extLst>
              <a:ext uri="{FF2B5EF4-FFF2-40B4-BE49-F238E27FC236}">
                <a16:creationId xmlns:a16="http://schemas.microsoft.com/office/drawing/2014/main" id="{BA2AF8C8-1BE1-CBFC-3253-F0CC478C638A}"/>
              </a:ext>
            </a:extLst>
          </p:cNvPr>
          <p:cNvSpPr/>
          <p:nvPr/>
        </p:nvSpPr>
        <p:spPr>
          <a:xfrm>
            <a:off x="1529576" y="3071930"/>
            <a:ext cx="1795347" cy="1170902"/>
          </a:xfrm>
          <a:custGeom>
            <a:avLst/>
            <a:gdLst>
              <a:gd name="connsiteX0" fmla="*/ 0 w 1795347"/>
              <a:gd name="connsiteY0" fmla="*/ 1170902 h 1170902"/>
              <a:gd name="connsiteX1" fmla="*/ 925552 w 1795347"/>
              <a:gd name="connsiteY1" fmla="*/ 24 h 1170902"/>
              <a:gd name="connsiteX2" fmla="*/ 1795347 w 1795347"/>
              <a:gd name="connsiteY2" fmla="*/ 1137448 h 1170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347" h="1170902">
                <a:moveTo>
                  <a:pt x="0" y="1170902"/>
                </a:moveTo>
                <a:cubicBezTo>
                  <a:pt x="313164" y="588251"/>
                  <a:pt x="626328" y="5600"/>
                  <a:pt x="925552" y="24"/>
                </a:cubicBezTo>
                <a:cubicBezTo>
                  <a:pt x="1224776" y="-5552"/>
                  <a:pt x="1644806" y="931151"/>
                  <a:pt x="1795347" y="113744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DDFD644-86C5-CF19-44A8-8FBDE3F7BFF0}"/>
              </a:ext>
            </a:extLst>
          </p:cNvPr>
          <p:cNvSpPr/>
          <p:nvPr/>
        </p:nvSpPr>
        <p:spPr>
          <a:xfrm>
            <a:off x="1529576" y="4038392"/>
            <a:ext cx="122664" cy="144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F1017B5-5409-775A-E7FB-709A4D62D53E}"/>
              </a:ext>
            </a:extLst>
          </p:cNvPr>
          <p:cNvSpPr/>
          <p:nvPr/>
        </p:nvSpPr>
        <p:spPr>
          <a:xfrm>
            <a:off x="1815791" y="3557239"/>
            <a:ext cx="122664" cy="144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2B8264-3D74-D80F-9378-1B67A1A8880D}"/>
              </a:ext>
            </a:extLst>
          </p:cNvPr>
          <p:cNvSpPr txBox="1"/>
          <p:nvPr/>
        </p:nvSpPr>
        <p:spPr>
          <a:xfrm>
            <a:off x="1249854" y="370220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/>
              <a:t>buy</a:t>
            </a:r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5B5E3BE-ACA8-46DF-1F11-22D676F074D8}"/>
              </a:ext>
            </a:extLst>
          </p:cNvPr>
          <p:cNvSpPr txBox="1"/>
          <p:nvPr/>
        </p:nvSpPr>
        <p:spPr>
          <a:xfrm>
            <a:off x="1421757" y="32096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/>
              <a:t>sell</a:t>
            </a:r>
            <a:endParaRPr kumimoji="1" lang="zh-TW" altLang="en-US"/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7C562C1F-1F36-0D3D-F726-982A86936E35}"/>
              </a:ext>
            </a:extLst>
          </p:cNvPr>
          <p:cNvCxnSpPr>
            <a:cxnSpLocks/>
          </p:cNvCxnSpPr>
          <p:nvPr/>
        </p:nvCxnSpPr>
        <p:spPr>
          <a:xfrm>
            <a:off x="855300" y="3629722"/>
            <a:ext cx="0" cy="55363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97ABD39-A6C9-183E-9DBA-03A4BC42FEF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873264" y="3629722"/>
            <a:ext cx="942527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F051575-8916-8054-531D-97574D5233B6}"/>
              </a:ext>
            </a:extLst>
          </p:cNvPr>
          <p:cNvCxnSpPr>
            <a:cxnSpLocks/>
            <a:endCxn id="8" idx="4"/>
          </p:cNvCxnSpPr>
          <p:nvPr/>
        </p:nvCxnSpPr>
        <p:spPr>
          <a:xfrm>
            <a:off x="855300" y="4183358"/>
            <a:ext cx="735608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6FF0FC2-8695-B66C-307E-5DE4A3CB6E57}"/>
              </a:ext>
            </a:extLst>
          </p:cNvPr>
          <p:cNvSpPr txBox="1"/>
          <p:nvPr/>
        </p:nvSpPr>
        <p:spPr>
          <a:xfrm>
            <a:off x="152527" y="3757934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/>
              <a:t>Income</a:t>
            </a:r>
            <a:endParaRPr kumimoji="1"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5110EF3-9EB4-7F99-E4DA-A7D7C847A531}"/>
              </a:ext>
            </a:extLst>
          </p:cNvPr>
          <p:cNvSpPr/>
          <p:nvPr/>
        </p:nvSpPr>
        <p:spPr>
          <a:xfrm>
            <a:off x="3202259" y="3965909"/>
            <a:ext cx="122664" cy="144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1E78A6ED-A0DB-0BE4-D0C9-3AC0098626F4}"/>
              </a:ext>
            </a:extLst>
          </p:cNvPr>
          <p:cNvSpPr/>
          <p:nvPr/>
        </p:nvSpPr>
        <p:spPr>
          <a:xfrm>
            <a:off x="2825093" y="3377674"/>
            <a:ext cx="122664" cy="144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D69F7E9-B61B-BC16-256E-7DBECE163A78}"/>
              </a:ext>
            </a:extLst>
          </p:cNvPr>
          <p:cNvSpPr txBox="1"/>
          <p:nvPr/>
        </p:nvSpPr>
        <p:spPr>
          <a:xfrm>
            <a:off x="2804241" y="393302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/>
              <a:t>buy</a:t>
            </a:r>
            <a:endParaRPr kumimoji="1"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C0F0BFE-A1B9-8F66-7A99-3B89379DA0EF}"/>
              </a:ext>
            </a:extLst>
          </p:cNvPr>
          <p:cNvSpPr txBox="1"/>
          <p:nvPr/>
        </p:nvSpPr>
        <p:spPr>
          <a:xfrm>
            <a:off x="2503670" y="314238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/>
              <a:t>sell</a:t>
            </a:r>
            <a:endParaRPr kumimoji="1" lang="zh-TW" altLang="en-US"/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82E8CE39-A3AA-FE85-1F7C-0A3B411C9C8C}"/>
              </a:ext>
            </a:extLst>
          </p:cNvPr>
          <p:cNvCxnSpPr>
            <a:cxnSpLocks/>
          </p:cNvCxnSpPr>
          <p:nvPr/>
        </p:nvCxnSpPr>
        <p:spPr>
          <a:xfrm>
            <a:off x="3866524" y="3484756"/>
            <a:ext cx="0" cy="55363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3B80B41-C76F-243A-4086-C05896F29685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2947757" y="3450157"/>
            <a:ext cx="918767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16B792E5-2F6D-B315-9B64-3F3C27511B26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3324923" y="4038392"/>
            <a:ext cx="541601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F324445-9206-881D-1B27-28EACE55A117}"/>
              </a:ext>
            </a:extLst>
          </p:cNvPr>
          <p:cNvSpPr txBox="1"/>
          <p:nvPr/>
        </p:nvSpPr>
        <p:spPr>
          <a:xfrm>
            <a:off x="3855240" y="359861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/>
              <a:t>Income</a:t>
            </a:r>
            <a:endParaRPr kumimoji="1"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0AFCFF4-D5AC-9B94-608D-FA9E123DC6C8}"/>
              </a:ext>
            </a:extLst>
          </p:cNvPr>
          <p:cNvSpPr txBox="1"/>
          <p:nvPr/>
        </p:nvSpPr>
        <p:spPr>
          <a:xfrm>
            <a:off x="521075" y="323462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>
                <a:highlight>
                  <a:srgbClr val="FFFF00"/>
                </a:highlight>
              </a:rPr>
              <a:t>Long</a:t>
            </a:r>
            <a:endParaRPr kumimoji="1" lang="zh-TW" altLang="en-US">
              <a:highlight>
                <a:srgbClr val="FFFF00"/>
              </a:highlight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C8BBC69-A3B0-F365-08BF-D16EABD15195}"/>
              </a:ext>
            </a:extLst>
          </p:cNvPr>
          <p:cNvSpPr txBox="1"/>
          <p:nvPr/>
        </p:nvSpPr>
        <p:spPr>
          <a:xfrm>
            <a:off x="3548906" y="308639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>
                <a:highlight>
                  <a:srgbClr val="FFFF00"/>
                </a:highlight>
              </a:rPr>
              <a:t>Short</a:t>
            </a:r>
            <a:endParaRPr kumimoji="1" lang="zh-TW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EEF47168-09D5-2A2C-F915-97DC60D84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>
            <a:extLst>
              <a:ext uri="{FF2B5EF4-FFF2-40B4-BE49-F238E27FC236}">
                <a16:creationId xmlns:a16="http://schemas.microsoft.com/office/drawing/2014/main" id="{73A87E8C-6DBB-DD74-A1F2-48C6F9EF5D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</a:t>
            </a:r>
            <a:endParaRPr/>
          </a:p>
        </p:txBody>
      </p:sp>
      <p:sp>
        <p:nvSpPr>
          <p:cNvPr id="171" name="Google Shape;171;p20">
            <a:extLst>
              <a:ext uri="{FF2B5EF4-FFF2-40B4-BE49-F238E27FC236}">
                <a16:creationId xmlns:a16="http://schemas.microsoft.com/office/drawing/2014/main" id="{73E74D2B-4686-81DF-C1DB-47BB5FE3A4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513D619-7CA0-783C-CCDE-5F7F73B56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139" y="3204997"/>
            <a:ext cx="4815988" cy="16474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圖形 13" descr="跑步 以實心填滿">
            <a:extLst>
              <a:ext uri="{FF2B5EF4-FFF2-40B4-BE49-F238E27FC236}">
                <a16:creationId xmlns:a16="http://schemas.microsoft.com/office/drawing/2014/main" id="{045CB9B2-18F6-6679-2E04-97506ED29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2457" y="2341968"/>
            <a:ext cx="642134" cy="642134"/>
          </a:xfrm>
          <a:prstGeom prst="rect">
            <a:avLst/>
          </a:prstGeom>
        </p:spPr>
      </p:pic>
      <p:pic>
        <p:nvPicPr>
          <p:cNvPr id="18" name="圖形 17" descr="商店 以實心填滿">
            <a:extLst>
              <a:ext uri="{FF2B5EF4-FFF2-40B4-BE49-F238E27FC236}">
                <a16:creationId xmlns:a16="http://schemas.microsoft.com/office/drawing/2014/main" id="{B0BF01EB-DCA5-7C41-25AC-CF8423C4E9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4688" y="1478938"/>
            <a:ext cx="1726059" cy="1726059"/>
          </a:xfrm>
          <a:prstGeom prst="rect">
            <a:avLst/>
          </a:prstGeom>
        </p:spPr>
      </p:pic>
      <p:sp>
        <p:nvSpPr>
          <p:cNvPr id="19" name="Google Shape;170;p20">
            <a:extLst>
              <a:ext uri="{FF2B5EF4-FFF2-40B4-BE49-F238E27FC236}">
                <a16:creationId xmlns:a16="http://schemas.microsoft.com/office/drawing/2014/main" id="{BD303DEC-DAED-CE1E-C42A-9DEFA6B7EC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5300" y="1755980"/>
            <a:ext cx="6120000" cy="26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-US"/>
              <a:t>Go to the market</a:t>
            </a:r>
            <a:r>
              <a:rPr lang="zh-TW" altLang="en-US"/>
              <a:t> </a:t>
            </a:r>
            <a:r>
              <a:rPr lang="en-US" altLang="zh-TW"/>
              <a:t>at </a:t>
            </a:r>
            <a:br>
              <a:rPr lang="en-US" altLang="zh-TW"/>
            </a:br>
            <a:r>
              <a:rPr lang="en-US" altLang="zh-TW"/>
              <a:t>the best time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-US"/>
              <a:t>Stay in the store for </a:t>
            </a:r>
            <a:br>
              <a:rPr lang="en-US"/>
            </a:br>
            <a:r>
              <a:rPr lang="en-US"/>
              <a:t>shopping</a:t>
            </a:r>
          </a:p>
        </p:txBody>
      </p:sp>
      <p:pic>
        <p:nvPicPr>
          <p:cNvPr id="21" name="圖形 20" descr="鬧鐘 以實心填滿">
            <a:extLst>
              <a:ext uri="{FF2B5EF4-FFF2-40B4-BE49-F238E27FC236}">
                <a16:creationId xmlns:a16="http://schemas.microsoft.com/office/drawing/2014/main" id="{5357AAD9-7453-65B5-C496-CC8FEE0AE3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9001" y="12148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6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A6B46617-B57F-CBB8-887C-5A1F1EBB2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>
            <a:extLst>
              <a:ext uri="{FF2B5EF4-FFF2-40B4-BE49-F238E27FC236}">
                <a16:creationId xmlns:a16="http://schemas.microsoft.com/office/drawing/2014/main" id="{BC66C47A-7ABD-C5AA-760D-53BBADC6F2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5300" y="1093650"/>
            <a:ext cx="6476100" cy="30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/>
              <a:t>What if the market doesn't go as I thought</a:t>
            </a:r>
            <a:endParaRPr lang="en-US" altLang="zh-TW" b="1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n" altLang="zh-TW">
              <a:effectLst/>
            </a:endParaRPr>
          </a:p>
        </p:txBody>
      </p:sp>
      <p:sp>
        <p:nvSpPr>
          <p:cNvPr id="164" name="Google Shape;164;p19">
            <a:extLst>
              <a:ext uri="{FF2B5EF4-FFF2-40B4-BE49-F238E27FC236}">
                <a16:creationId xmlns:a16="http://schemas.microsoft.com/office/drawing/2014/main" id="{B21AABF3-8E4F-3A32-AAFD-621141345E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163;p19">
            <a:extLst>
              <a:ext uri="{FF2B5EF4-FFF2-40B4-BE49-F238E27FC236}">
                <a16:creationId xmlns:a16="http://schemas.microsoft.com/office/drawing/2014/main" id="{C0647627-DEF1-4159-151E-EC2509492C06}"/>
              </a:ext>
            </a:extLst>
          </p:cNvPr>
          <p:cNvSpPr txBox="1">
            <a:spLocks/>
          </p:cNvSpPr>
          <p:nvPr/>
        </p:nvSpPr>
        <p:spPr>
          <a:xfrm>
            <a:off x="855300" y="2647588"/>
            <a:ext cx="6476100" cy="1259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 Light"/>
              <a:buChar char="➔"/>
              <a:defRPr sz="3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450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 Light"/>
              <a:buChar char="⇾"/>
              <a:defRPr sz="3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450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 Light"/>
              <a:buChar char="■"/>
              <a:defRPr sz="3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450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Light"/>
              <a:buChar char="●"/>
              <a:defRPr sz="3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450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Light"/>
              <a:buChar char="○"/>
              <a:defRPr sz="3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450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Light"/>
              <a:buChar char="■"/>
              <a:defRPr sz="3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450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Light"/>
              <a:buChar char="●"/>
              <a:defRPr sz="3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450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Light"/>
              <a:buChar char="○"/>
              <a:defRPr sz="3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4508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3500"/>
              <a:buFont typeface="Montserrat Light"/>
              <a:buChar char="■"/>
              <a:defRPr sz="3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altLang="zh-TW" b="1"/>
              <a:t>People don't want to take on too much risk</a:t>
            </a:r>
          </a:p>
          <a:p>
            <a:pPr marL="0" indent="0">
              <a:spcAft>
                <a:spcPts val="800"/>
              </a:spcAft>
              <a:buFont typeface="Montserrat Light"/>
              <a:buNone/>
            </a:pPr>
            <a:endParaRPr lang="en" altLang="zh-TW"/>
          </a:p>
        </p:txBody>
      </p:sp>
    </p:spTree>
    <p:extLst>
      <p:ext uri="{BB962C8B-B14F-4D97-AF65-F5344CB8AC3E}">
        <p14:creationId xmlns:p14="http://schemas.microsoft.com/office/powerpoint/2010/main" val="303446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9C1ACA34-A67E-B662-54DD-25268655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>
            <a:extLst>
              <a:ext uri="{FF2B5EF4-FFF2-40B4-BE49-F238E27FC236}">
                <a16:creationId xmlns:a16="http://schemas.microsoft.com/office/drawing/2014/main" id="{076504CD-5FDE-3466-A14E-D659D6CC63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5300" y="1093650"/>
            <a:ext cx="6476100" cy="30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b="1"/>
              <a:t>What if I don’t want to read the Tape all day</a:t>
            </a:r>
            <a:endParaRPr lang="en" altLang="zh-TW">
              <a:effectLst/>
            </a:endParaRPr>
          </a:p>
        </p:txBody>
      </p:sp>
      <p:sp>
        <p:nvSpPr>
          <p:cNvPr id="164" name="Google Shape;164;p19">
            <a:extLst>
              <a:ext uri="{FF2B5EF4-FFF2-40B4-BE49-F238E27FC236}">
                <a16:creationId xmlns:a16="http://schemas.microsoft.com/office/drawing/2014/main" id="{C0498A22-6641-D82D-10F9-8BDD8F9C8B0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163;p19">
            <a:extLst>
              <a:ext uri="{FF2B5EF4-FFF2-40B4-BE49-F238E27FC236}">
                <a16:creationId xmlns:a16="http://schemas.microsoft.com/office/drawing/2014/main" id="{6B47CDFF-66F4-8067-FDB5-55CE19CED13F}"/>
              </a:ext>
            </a:extLst>
          </p:cNvPr>
          <p:cNvSpPr txBox="1">
            <a:spLocks/>
          </p:cNvSpPr>
          <p:nvPr/>
        </p:nvSpPr>
        <p:spPr>
          <a:xfrm>
            <a:off x="855300" y="2198867"/>
            <a:ext cx="6476100" cy="140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 Light"/>
              <a:buChar char="➔"/>
              <a:defRPr sz="3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450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 Light"/>
              <a:buChar char="⇾"/>
              <a:defRPr sz="3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450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 Light"/>
              <a:buChar char="■"/>
              <a:defRPr sz="3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450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Light"/>
              <a:buChar char="●"/>
              <a:defRPr sz="3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450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Light"/>
              <a:buChar char="○"/>
              <a:defRPr sz="3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450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Light"/>
              <a:buChar char="■"/>
              <a:defRPr sz="3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450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Light"/>
              <a:buChar char="●"/>
              <a:defRPr sz="3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450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Light"/>
              <a:buChar char="○"/>
              <a:defRPr sz="3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45085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3500"/>
              <a:buFont typeface="Montserrat Light"/>
              <a:buChar char="■"/>
              <a:defRPr sz="3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800"/>
              </a:spcAft>
              <a:buFont typeface="Montserrat Light"/>
              <a:buNone/>
            </a:pPr>
            <a:endParaRPr lang="en-US" altLang="zh-TW" b="1"/>
          </a:p>
          <a:p>
            <a:r>
              <a:rPr lang="en" altLang="zh-TW"/>
              <a:t> </a:t>
            </a:r>
            <a:r>
              <a:rPr lang="en-US" altLang="zh-TW" b="1"/>
              <a:t>People want to save time</a:t>
            </a:r>
          </a:p>
          <a:p>
            <a:pPr marL="6350" indent="0">
              <a:buFont typeface="Montserrat Light"/>
              <a:buNone/>
            </a:pPr>
            <a:endParaRPr lang="en" altLang="zh-TW"/>
          </a:p>
        </p:txBody>
      </p:sp>
    </p:spTree>
    <p:extLst>
      <p:ext uri="{BB962C8B-B14F-4D97-AF65-F5344CB8AC3E}">
        <p14:creationId xmlns:p14="http://schemas.microsoft.com/office/powerpoint/2010/main" val="88147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02CE5D93-2B05-0A25-9D6E-AD8B9B1B1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>
            <a:extLst>
              <a:ext uri="{FF2B5EF4-FFF2-40B4-BE49-F238E27FC236}">
                <a16:creationId xmlns:a16="http://schemas.microsoft.com/office/drawing/2014/main" id="{9AC16B62-D278-094B-33B5-55883E95EC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5300" y="865850"/>
            <a:ext cx="6120000" cy="50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</a:t>
            </a:r>
            <a:endParaRPr/>
          </a:p>
        </p:txBody>
      </p:sp>
      <p:sp>
        <p:nvSpPr>
          <p:cNvPr id="171" name="Google Shape;171;p20">
            <a:extLst>
              <a:ext uri="{FF2B5EF4-FFF2-40B4-BE49-F238E27FC236}">
                <a16:creationId xmlns:a16="http://schemas.microsoft.com/office/drawing/2014/main" id="{D333D32C-E06A-F114-099A-CD2BA6A2B10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9" name="Google Shape;170;p20">
            <a:extLst>
              <a:ext uri="{FF2B5EF4-FFF2-40B4-BE49-F238E27FC236}">
                <a16:creationId xmlns:a16="http://schemas.microsoft.com/office/drawing/2014/main" id="{C7B92258-F650-D5D4-4954-9D984FAFFF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55300" y="1755980"/>
            <a:ext cx="6120000" cy="26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altLang="zh-TW"/>
              <a:t>High-Risk</a:t>
            </a:r>
            <a:endParaRPr lang="en-US" altLang="zh-TW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altLang="zh-TW">
                <a:effectLst/>
              </a:rPr>
              <a:t>Time-consumption</a:t>
            </a:r>
          </a:p>
        </p:txBody>
      </p:sp>
    </p:spTree>
    <p:extLst>
      <p:ext uri="{BB962C8B-B14F-4D97-AF65-F5344CB8AC3E}">
        <p14:creationId xmlns:p14="http://schemas.microsoft.com/office/powerpoint/2010/main" val="13211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3E159526-C576-1268-A7CB-E4C0ABA1E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>
            <a:extLst>
              <a:ext uri="{FF2B5EF4-FFF2-40B4-BE49-F238E27FC236}">
                <a16:creationId xmlns:a16="http://schemas.microsoft.com/office/drawing/2014/main" id="{84E6FEB6-608B-99D2-F550-300F0133DE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55300" y="1669463"/>
            <a:ext cx="7433400" cy="139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</a:p>
        </p:txBody>
      </p:sp>
      <p:sp>
        <p:nvSpPr>
          <p:cNvPr id="158" name="Google Shape;158;p18">
            <a:extLst>
              <a:ext uri="{FF2B5EF4-FFF2-40B4-BE49-F238E27FC236}">
                <a16:creationId xmlns:a16="http://schemas.microsoft.com/office/drawing/2014/main" id="{A989CB36-0AF3-762D-3B28-7BC5A2ABBD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5300" y="3166240"/>
            <a:ext cx="74334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Automation, Quant Trading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2644807"/>
      </p:ext>
    </p:extLst>
  </p:cSld>
  <p:clrMapOvr>
    <a:masterClrMapping/>
  </p:clrMapOvr>
</p:sld>
</file>

<file path=ppt/theme/theme1.xml><?xml version="1.0" encoding="utf-8"?>
<a:theme xmlns:a="http://schemas.openxmlformats.org/drawingml/2006/main" name="Calchas template">
  <a:themeElements>
    <a:clrScheme name="Custom 347">
      <a:dk1>
        <a:srgbClr val="000000"/>
      </a:dk1>
      <a:lt1>
        <a:srgbClr val="FFFFFF"/>
      </a:lt1>
      <a:dk2>
        <a:srgbClr val="6C7583"/>
      </a:dk2>
      <a:lt2>
        <a:srgbClr val="E9E9F0"/>
      </a:lt2>
      <a:accent1>
        <a:srgbClr val="FCEE21"/>
      </a:accent1>
      <a:accent2>
        <a:srgbClr val="FFC821"/>
      </a:accent2>
      <a:accent3>
        <a:srgbClr val="C0C0DD"/>
      </a:accent3>
      <a:accent4>
        <a:srgbClr val="839DC3"/>
      </a:accent4>
      <a:accent5>
        <a:srgbClr val="156191"/>
      </a:accent5>
      <a:accent6>
        <a:srgbClr val="5EACA8"/>
      </a:accent6>
      <a:hlink>
        <a:srgbClr val="1561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954</Words>
  <Application>Microsoft Macintosh PowerPoint</Application>
  <PresentationFormat>如螢幕大小 (16:9)</PresentationFormat>
  <Paragraphs>239</Paragraphs>
  <Slides>25</Slides>
  <Notes>25</Notes>
  <HiddenSlides>1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Arial</vt:lpstr>
      <vt:lpstr>Spartan</vt:lpstr>
      <vt:lpstr>Google Sans</vt:lpstr>
      <vt:lpstr>Montserrat Light</vt:lpstr>
      <vt:lpstr>Montserrat</vt:lpstr>
      <vt:lpstr>Calibri</vt:lpstr>
      <vt:lpstr>Söhne</vt:lpstr>
      <vt:lpstr>Arial</vt:lpstr>
      <vt:lpstr>Spartan Thin</vt:lpstr>
      <vt:lpstr>Calchas template</vt:lpstr>
      <vt:lpstr>Quant  Trading  Bot</vt:lpstr>
      <vt:lpstr>Hello!</vt:lpstr>
      <vt:lpstr>1. Problem Space</vt:lpstr>
      <vt:lpstr>Investment</vt:lpstr>
      <vt:lpstr>Market</vt:lpstr>
      <vt:lpstr>PowerPoint 簡報</vt:lpstr>
      <vt:lpstr>PowerPoint 簡報</vt:lpstr>
      <vt:lpstr>Problems </vt:lpstr>
      <vt:lpstr>2. Idea</vt:lpstr>
      <vt:lpstr>Quant Trading</vt:lpstr>
      <vt:lpstr>Arbitrage</vt:lpstr>
      <vt:lpstr>Automation</vt:lpstr>
      <vt:lpstr>Binance API</vt:lpstr>
      <vt:lpstr>3. Target</vt:lpstr>
      <vt:lpstr>Main Goals</vt:lpstr>
      <vt:lpstr>What to do</vt:lpstr>
      <vt:lpstr>Breakthroughs</vt:lpstr>
      <vt:lpstr>Roadmap</vt:lpstr>
      <vt:lpstr>4. Inplementation</vt:lpstr>
      <vt:lpstr>Gantt chart</vt:lpstr>
      <vt:lpstr>Gantt chart</vt:lpstr>
      <vt:lpstr>Gantt chart</vt:lpstr>
      <vt:lpstr>Thanks!</vt:lpstr>
      <vt:lpstr>What to do</vt:lpstr>
      <vt:lpstr>Business Model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  Trading  Bot</dc:title>
  <cp:lastModifiedBy>Shih Yu Ho</cp:lastModifiedBy>
  <cp:revision>5</cp:revision>
  <dcterms:modified xsi:type="dcterms:W3CDTF">2024-02-15T17:11:19Z</dcterms:modified>
</cp:coreProperties>
</file>