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5" r:id="rId3"/>
    <p:sldId id="267" r:id="rId4"/>
    <p:sldId id="264" r:id="rId5"/>
    <p:sldId id="315" r:id="rId6"/>
    <p:sldId id="319" r:id="rId7"/>
    <p:sldId id="318" r:id="rId8"/>
    <p:sldId id="323" r:id="rId9"/>
    <p:sldId id="316" r:id="rId10"/>
    <p:sldId id="325" r:id="rId11"/>
    <p:sldId id="324" r:id="rId12"/>
    <p:sldId id="326" r:id="rId13"/>
    <p:sldId id="327" r:id="rId14"/>
    <p:sldId id="278" r:id="rId15"/>
    <p:sldId id="286" r:id="rId16"/>
    <p:sldId id="310" r:id="rId17"/>
  </p:sldIdLst>
  <p:sldSz cx="9144000" cy="5143500" type="screen16x9"/>
  <p:notesSz cx="6858000" cy="9144000"/>
  <p:embeddedFontLst>
    <p:embeddedFont>
      <p:font typeface="Montserrat" pitchFamily="2" charset="0"/>
      <p:regular r:id="rId19"/>
      <p:bold r:id="rId20"/>
      <p:italic r:id="rId21"/>
      <p:boldItalic r:id="rId22"/>
    </p:embeddedFont>
    <p:embeddedFont>
      <p:font typeface="Montserrat Light" panose="020F0302020204030204" pitchFamily="34" charset="0"/>
      <p:regular r:id="rId23"/>
      <p:bold r:id="rId24"/>
      <p:italic r:id="rId25"/>
      <p:boldItalic r:id="rId26"/>
    </p:embeddedFont>
    <p:embeddedFont>
      <p:font typeface="Spartan Thin" pitchFamily="2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E22"/>
    <a:srgbClr val="EAEA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EA2EB8-E8D0-411D-9A24-C7976264DD3C}">
  <a:tblStyle styleId="{55EA2EB8-E8D0-411D-9A24-C7976264D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FE8131-4B52-43F3-A791-BC1C231953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/>
    <p:restoredTop sz="89437"/>
  </p:normalViewPr>
  <p:slideViewPr>
    <p:cSldViewPr snapToGrid="0">
      <p:cViewPr varScale="1">
        <p:scale>
          <a:sx n="146" d="100"/>
          <a:sy n="146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Hello everyone,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Thank you for being here today. I'm excited to share a proposal of Quant Trading Bot. 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In the next few minutes, I'll walk you through the key points and why I believe this is not just a proposal, but a pathway to a business.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it trade itself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cryptocurrency market simulator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1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let's turn these ideas into 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Thank you for your time and engagement!"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➔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855300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3414199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973097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Subtle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_1_1">
    <p:bg>
      <p:bgPr>
        <a:solidFill>
          <a:schemeClr val="accen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000000">
              <a:alpha val="72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➔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⇾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TW"/>
              <a:t>Quant </a:t>
            </a:r>
            <a:br>
              <a:rPr kumimoji="1" lang="en-US" altLang="zh-TW"/>
            </a:br>
            <a:r>
              <a:rPr kumimoji="1" lang="en-US" altLang="zh-TW"/>
              <a:t>Trading </a:t>
            </a:r>
            <a:br>
              <a:rPr kumimoji="1" lang="en-US" altLang="zh-TW"/>
            </a:br>
            <a:r>
              <a:rPr kumimoji="1" lang="en-US" altLang="zh-TW"/>
              <a:t>Bot</a:t>
            </a:r>
            <a:endParaRPr/>
          </a:p>
        </p:txBody>
      </p:sp>
      <p:sp>
        <p:nvSpPr>
          <p:cNvPr id="2" name="副標題 2">
            <a:extLst>
              <a:ext uri="{FF2B5EF4-FFF2-40B4-BE49-F238E27FC236}">
                <a16:creationId xmlns:a16="http://schemas.microsoft.com/office/drawing/2014/main" id="{A929B66E-9CB2-71CD-FD67-281EDE553D40}"/>
              </a:ext>
            </a:extLst>
          </p:cNvPr>
          <p:cNvSpPr txBox="1">
            <a:spLocks/>
          </p:cNvSpPr>
          <p:nvPr/>
        </p:nvSpPr>
        <p:spPr>
          <a:xfrm>
            <a:off x="855300" y="3861838"/>
            <a:ext cx="1722268" cy="4260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TW"/>
              <a:t>ShihYu Ho</a:t>
            </a:r>
            <a:endParaRPr kumimoji="1"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EA336-3D25-EC4A-8489-521198F8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Docker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D1222C-D076-1FD7-5966-71467368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99" y="1755980"/>
            <a:ext cx="7017249" cy="2631900"/>
          </a:xfrm>
        </p:spPr>
        <p:txBody>
          <a:bodyPr/>
          <a:lstStyle/>
          <a:p>
            <a:pPr marL="101600" indent="0">
              <a:buNone/>
            </a:pPr>
            <a:r>
              <a:rPr kumimoji="1" lang="en-US" altLang="zh-TW" dirty="0"/>
              <a:t>Needs a service that can automatically run programs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Needs Computers for automation</a:t>
            </a:r>
          </a:p>
          <a:p>
            <a:pPr lvl="1"/>
            <a:r>
              <a:rPr kumimoji="1" lang="en-US" altLang="zh-TW" dirty="0"/>
              <a:t>I don’t have money </a:t>
            </a:r>
            <a:r>
              <a:rPr kumimoji="1" lang="en-US" altLang="zh-TW" dirty="0">
                <a:sym typeface="Wingdings" pitchFamily="2" charset="2"/>
              </a:rPr>
              <a:t> Use Virtual Machines</a:t>
            </a:r>
          </a:p>
          <a:p>
            <a:r>
              <a:rPr kumimoji="1" lang="en-US" altLang="zh-TW" dirty="0">
                <a:sym typeface="Wingdings" pitchFamily="2" charset="2"/>
              </a:rPr>
              <a:t>Needs a good computer for running VM</a:t>
            </a:r>
          </a:p>
          <a:p>
            <a:pPr lvl="1"/>
            <a:r>
              <a:rPr kumimoji="1" lang="en-US" altLang="zh-TW" dirty="0">
                <a:sym typeface="Wingdings" pitchFamily="2" charset="2"/>
              </a:rPr>
              <a:t> </a:t>
            </a:r>
            <a:r>
              <a:rPr kumimoji="1" lang="en-US" altLang="zh-TW" dirty="0"/>
              <a:t>I don’t have money </a:t>
            </a:r>
            <a:r>
              <a:rPr kumimoji="1" lang="en-US" altLang="zh-TW" dirty="0">
                <a:sym typeface="Wingdings" pitchFamily="2" charset="2"/>
              </a:rPr>
              <a:t> Use Docker</a:t>
            </a:r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33DA1-E654-A52C-0E53-A24089D73A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683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5ED73-EE18-3075-417E-A47622A3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Docker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BF5F0E-A527-96E1-6D7D-7D9F3A0C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8" y="1755975"/>
            <a:ext cx="3232125" cy="301620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6B01F-4C02-B8B2-39F9-21B06CD79A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634267D-D01B-9877-DF80-065286F5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559" y="1755975"/>
            <a:ext cx="4108141" cy="30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87A4FFF-3B95-0C72-88A5-BF65C19C1965}"/>
              </a:ext>
            </a:extLst>
          </p:cNvPr>
          <p:cNvSpPr/>
          <p:nvPr/>
        </p:nvSpPr>
        <p:spPr>
          <a:xfrm>
            <a:off x="663416" y="1762298"/>
            <a:ext cx="8029302" cy="2800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48AE1D-7862-0E2B-23F0-1D50E709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System Overview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15622-F136-C80D-CE3C-6DCC867527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A4677B-83DF-19DE-5756-67D7666D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98" y="1866976"/>
            <a:ext cx="1215934" cy="12159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20506E-2278-6B91-0854-FB12144B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3" y="3742064"/>
            <a:ext cx="903974" cy="90397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A4E905-AA8E-E719-BF4C-16B83967392C}"/>
              </a:ext>
            </a:extLst>
          </p:cNvPr>
          <p:cNvSpPr txBox="1"/>
          <p:nvPr/>
        </p:nvSpPr>
        <p:spPr>
          <a:xfrm>
            <a:off x="1079720" y="2978117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funding rate detection</a:t>
            </a:r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4DA9DF-1F38-8D5D-9A44-41A73B24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70" y="1866976"/>
            <a:ext cx="1215934" cy="12159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EE96F7-0E88-7B77-687A-C44D0570E0C4}"/>
              </a:ext>
            </a:extLst>
          </p:cNvPr>
          <p:cNvSpPr txBox="1"/>
          <p:nvPr/>
        </p:nvSpPr>
        <p:spPr>
          <a:xfrm>
            <a:off x="6746292" y="297790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trading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C6A80FE-1A6A-28D4-DA3C-F0744FA48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44" y="1953070"/>
            <a:ext cx="1043745" cy="104374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956290-8C45-7AB7-B61E-21A16C0358D3}"/>
              </a:ext>
            </a:extLst>
          </p:cNvPr>
          <p:cNvSpPr txBox="1"/>
          <p:nvPr/>
        </p:nvSpPr>
        <p:spPr>
          <a:xfrm>
            <a:off x="3526522" y="297790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local database</a:t>
            </a:r>
            <a:endParaRPr kumimoji="1" lang="zh-TW" altLang="en-US" dirty="0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73011DB5-D557-A163-01B5-729DED612B6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640032" y="2474943"/>
            <a:ext cx="106041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FD40153A-5131-5D87-63C3-99D836EFF927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4744189" y="2474943"/>
            <a:ext cx="175978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0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C9AB4-E58B-F4A4-28BF-AE75F85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Docker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B3D26-0AF2-AB88-85BD-1D9FD7257D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A93E93-C776-9A03-A122-90D0B0BD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43" y="1572903"/>
            <a:ext cx="7068669" cy="32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14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89" name="Google Shape;389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882300"/>
            <a:ext cx="4222500" cy="109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90" name="Google Shape;390;p37"/>
          <p:cNvSpPr txBox="1">
            <a:spLocks noGrp="1"/>
          </p:cNvSpPr>
          <p:nvPr>
            <p:ph type="subTitle" idx="4294967295"/>
          </p:nvPr>
        </p:nvSpPr>
        <p:spPr>
          <a:xfrm>
            <a:off x="855300" y="3015025"/>
            <a:ext cx="4222500" cy="14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chemeClr val="accent1"/>
                </a:highlight>
              </a:rPr>
              <a:t>Any questions?</a:t>
            </a:r>
            <a:endParaRPr sz="18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You can find me at: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➔"/>
            </a:pPr>
            <a:r>
              <a:rPr lang="en" sz="1800">
                <a:solidFill>
                  <a:schemeClr val="lt2"/>
                </a:solidFill>
              </a:rPr>
              <a:t>syho2@illinois.edu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17" name="Google Shape;517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b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45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32" name="Google Shape;532;p4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4" name="Google Shape;534;p45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5" name="Google Shape;535;p45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36" name="Google Shape;536;p4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45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40" name="Google Shape;540;p4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5" name="Google Shape;545;p45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46" name="Google Shape;546;p4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2A86F-F704-AEBC-B32E-04BD439A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ED8496-2211-38B2-0AA8-D2F7E6DCA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engaging introduction</a:t>
            </a:r>
          </a:p>
          <a:p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clear problem description</a:t>
            </a:r>
          </a:p>
          <a:p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persuasive introduction to project idea</a:t>
            </a:r>
          </a:p>
          <a:p>
            <a:endParaRPr kumimoji="1" lang="en" altLang="zh-TW" dirty="0">
              <a:solidFill>
                <a:srgbClr val="2D3B45"/>
              </a:solidFill>
              <a:latin typeface="Lato Extended"/>
            </a:endParaRPr>
          </a:p>
          <a:p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Hypotheses and stakeholders</a:t>
            </a:r>
            <a:endParaRPr kumimoji="1" lang="en" altLang="zh-TW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Projects goals,  Remaining semester goals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3E76A-7E67-8264-0430-9D392D02F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068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t="6596" b="36785"/>
          <a:stretch/>
        </p:blipFill>
        <p:spPr>
          <a:xfrm>
            <a:off x="3087738" y="7763"/>
            <a:ext cx="6056262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906" y="0"/>
                </a:moveTo>
                <a:lnTo>
                  <a:pt x="5472" y="5331"/>
                </a:lnTo>
                <a:lnTo>
                  <a:pt x="13873" y="5331"/>
                </a:lnTo>
                <a:lnTo>
                  <a:pt x="0" y="21600"/>
                </a:lnTo>
                <a:lnTo>
                  <a:pt x="21590" y="21600"/>
                </a:lnTo>
                <a:lnTo>
                  <a:pt x="21600" y="0"/>
                </a:lnTo>
                <a:lnTo>
                  <a:pt x="9906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CEE21">
              <a:alpha val="469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855300" y="2427200"/>
            <a:ext cx="3690000" cy="18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build a quant trading service using funding rate arbitrage of cryptocurrency based on the Binance Testnet API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855300" y="1765675"/>
            <a:ext cx="4244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230" name="Google Shape;230;p26"/>
          <p:cNvCxnSpPr>
            <a:stCxn id="231" idx="6"/>
            <a:endCxn id="232" idx="2"/>
          </p:cNvCxnSpPr>
          <p:nvPr/>
        </p:nvCxnSpPr>
        <p:spPr>
          <a:xfrm>
            <a:off x="1615692" y="31627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26"/>
          <p:cNvCxnSpPr>
            <a:stCxn id="231" idx="6"/>
            <a:endCxn id="234" idx="2"/>
          </p:cNvCxnSpPr>
          <p:nvPr/>
        </p:nvCxnSpPr>
        <p:spPr>
          <a:xfrm rot="10800000" flipH="1">
            <a:off x="1615692" y="22267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26"/>
          <p:cNvCxnSpPr>
            <a:cxnSpLocks/>
            <a:stCxn id="236" idx="3"/>
            <a:endCxn id="237" idx="2"/>
          </p:cNvCxnSpPr>
          <p:nvPr/>
        </p:nvCxnSpPr>
        <p:spPr>
          <a:xfrm flipV="1">
            <a:off x="3785181" y="17695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26"/>
          <p:cNvCxnSpPr>
            <a:cxnSpLocks/>
            <a:stCxn id="236" idx="3"/>
            <a:endCxn id="239" idx="2"/>
          </p:cNvCxnSpPr>
          <p:nvPr/>
        </p:nvCxnSpPr>
        <p:spPr>
          <a:xfrm>
            <a:off x="3785181" y="2226700"/>
            <a:ext cx="475236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6"/>
          <p:cNvCxnSpPr>
            <a:cxnSpLocks/>
            <a:stCxn id="241" idx="3"/>
            <a:endCxn id="242" idx="2"/>
          </p:cNvCxnSpPr>
          <p:nvPr/>
        </p:nvCxnSpPr>
        <p:spPr>
          <a:xfrm flipV="1">
            <a:off x="3785181" y="36415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26"/>
          <p:cNvCxnSpPr>
            <a:cxnSpLocks/>
            <a:stCxn id="241" idx="3"/>
            <a:endCxn id="244" idx="2"/>
          </p:cNvCxnSpPr>
          <p:nvPr/>
        </p:nvCxnSpPr>
        <p:spPr>
          <a:xfrm>
            <a:off x="3785181" y="40987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5" name="Google Shape;245;p26"/>
          <p:cNvGrpSpPr/>
          <p:nvPr/>
        </p:nvGrpSpPr>
        <p:grpSpPr>
          <a:xfrm>
            <a:off x="4260417" y="1609900"/>
            <a:ext cx="2237142" cy="319200"/>
            <a:chOff x="5592550" y="1018950"/>
            <a:chExt cx="2237142" cy="319200"/>
          </a:xfrm>
        </p:grpSpPr>
        <p:sp>
          <p:nvSpPr>
            <p:cNvPr id="246" name="Google Shape;246;p26"/>
            <p:cNvSpPr/>
            <p:nvPr/>
          </p:nvSpPr>
          <p:spPr>
            <a:xfrm>
              <a:off x="5766549" y="1018950"/>
              <a:ext cx="2063143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Calculate Funding Rate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7" name="Google Shape;247;p26"/>
          <p:cNvGrpSpPr/>
          <p:nvPr/>
        </p:nvGrpSpPr>
        <p:grpSpPr>
          <a:xfrm>
            <a:off x="2317917" y="2067100"/>
            <a:ext cx="1467264" cy="319200"/>
            <a:chOff x="3650050" y="1476150"/>
            <a:chExt cx="1467264" cy="319200"/>
          </a:xfrm>
        </p:grpSpPr>
        <p:sp>
          <p:nvSpPr>
            <p:cNvPr id="236" name="Google Shape;236;p26"/>
            <p:cNvSpPr/>
            <p:nvPr/>
          </p:nvSpPr>
          <p:spPr>
            <a:xfrm>
              <a:off x="3824049" y="1476150"/>
              <a:ext cx="1293265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Quant Trading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548823" y="3003100"/>
            <a:ext cx="1066869" cy="319200"/>
            <a:chOff x="1892156" y="2412150"/>
            <a:chExt cx="1066869" cy="319200"/>
          </a:xfrm>
        </p:grpSpPr>
        <p:sp>
          <p:nvSpPr>
            <p:cNvPr id="249" name="Google Shape;249;p26"/>
            <p:cNvSpPr/>
            <p:nvPr/>
          </p:nvSpPr>
          <p:spPr>
            <a:xfrm>
              <a:off x="1892156" y="2412150"/>
              <a:ext cx="88689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Quant</a:t>
              </a:r>
              <a:b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Trading</a:t>
              </a:r>
              <a:b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Bot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0" name="Google Shape;250;p26"/>
          <p:cNvGrpSpPr/>
          <p:nvPr/>
        </p:nvGrpSpPr>
        <p:grpSpPr>
          <a:xfrm>
            <a:off x="2317917" y="3939100"/>
            <a:ext cx="1467264" cy="319200"/>
            <a:chOff x="3650050" y="3348150"/>
            <a:chExt cx="1467264" cy="319200"/>
          </a:xfrm>
        </p:grpSpPr>
        <p:sp>
          <p:nvSpPr>
            <p:cNvPr id="241" name="Google Shape;241;p26"/>
            <p:cNvSpPr/>
            <p:nvPr/>
          </p:nvSpPr>
          <p:spPr>
            <a:xfrm>
              <a:off x="3824050" y="3348150"/>
              <a:ext cx="129326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Trading Bot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1" name="Google Shape;251;p26"/>
          <p:cNvGrpSpPr/>
          <p:nvPr/>
        </p:nvGrpSpPr>
        <p:grpSpPr>
          <a:xfrm>
            <a:off x="4260417" y="2524300"/>
            <a:ext cx="2064126" cy="319200"/>
            <a:chOff x="5592550" y="1933350"/>
            <a:chExt cx="2064126" cy="319200"/>
          </a:xfrm>
        </p:grpSpPr>
        <p:sp>
          <p:nvSpPr>
            <p:cNvPr id="252" name="Google Shape;252;p26"/>
            <p:cNvSpPr/>
            <p:nvPr/>
          </p:nvSpPr>
          <p:spPr>
            <a:xfrm>
              <a:off x="5766550" y="1933350"/>
              <a:ext cx="1890126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sz="11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Funding Rate Arbitrage Signal  Detection</a:t>
              </a: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4260417" y="3481900"/>
            <a:ext cx="2064125" cy="319200"/>
            <a:chOff x="5592550" y="2890950"/>
            <a:chExt cx="2064125" cy="319200"/>
          </a:xfrm>
        </p:grpSpPr>
        <p:sp>
          <p:nvSpPr>
            <p:cNvPr id="254" name="Google Shape;254;p26"/>
            <p:cNvSpPr/>
            <p:nvPr/>
          </p:nvSpPr>
          <p:spPr>
            <a:xfrm>
              <a:off x="5766549" y="2890950"/>
              <a:ext cx="1890126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Cryptocurrency price accessing 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5" name="Google Shape;255;p26"/>
          <p:cNvGrpSpPr/>
          <p:nvPr/>
        </p:nvGrpSpPr>
        <p:grpSpPr>
          <a:xfrm>
            <a:off x="4260417" y="4396300"/>
            <a:ext cx="2113000" cy="319200"/>
            <a:chOff x="5592550" y="3805350"/>
            <a:chExt cx="2113000" cy="319200"/>
          </a:xfrm>
        </p:grpSpPr>
        <p:sp>
          <p:nvSpPr>
            <p:cNvPr id="256" name="Google Shape;256;p26"/>
            <p:cNvSpPr/>
            <p:nvPr/>
          </p:nvSpPr>
          <p:spPr>
            <a:xfrm>
              <a:off x="5766550" y="3805350"/>
              <a:ext cx="19390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Cryptocurrency trading   automation</a:t>
              </a:r>
              <a:endParaRPr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27FA1CC-3C70-B494-9E4A-2164BCCE00BF}"/>
              </a:ext>
            </a:extLst>
          </p:cNvPr>
          <p:cNvSpPr/>
          <p:nvPr/>
        </p:nvSpPr>
        <p:spPr>
          <a:xfrm>
            <a:off x="6497559" y="1609900"/>
            <a:ext cx="725044" cy="319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100%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897EE-FD23-0A85-16A6-3834EA12DE78}"/>
              </a:ext>
            </a:extLst>
          </p:cNvPr>
          <p:cNvSpPr/>
          <p:nvPr/>
        </p:nvSpPr>
        <p:spPr>
          <a:xfrm>
            <a:off x="6497559" y="2535100"/>
            <a:ext cx="725044" cy="319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75%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A0ED45-A716-9D17-A3B5-CD094CD46F57}"/>
              </a:ext>
            </a:extLst>
          </p:cNvPr>
          <p:cNvSpPr/>
          <p:nvPr/>
        </p:nvSpPr>
        <p:spPr>
          <a:xfrm>
            <a:off x="6497559" y="3471100"/>
            <a:ext cx="725044" cy="319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100%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7B6707-3CA9-B75D-978C-5658E5254299}"/>
              </a:ext>
            </a:extLst>
          </p:cNvPr>
          <p:cNvSpPr/>
          <p:nvPr/>
        </p:nvSpPr>
        <p:spPr>
          <a:xfrm>
            <a:off x="6497559" y="4457957"/>
            <a:ext cx="725044" cy="319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85%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Breakthroughs</a:t>
            </a:r>
            <a:endParaRPr dirty="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855300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 </a:t>
            </a:r>
            <a:r>
              <a:rPr lang="en-US" b="1"/>
              <a:t>Trading Bot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- Test the function of price accessing on the test net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- Test the function of buying and selling on the test net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2"/>
          </p:nvPr>
        </p:nvSpPr>
        <p:spPr>
          <a:xfrm>
            <a:off x="3414199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1"/>
              <a:t>2. Arbitrage signal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altLang="zh-TW"/>
              <a:t> - Find an arbitrage transaction signal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altLang="zh-TW"/>
              <a:t> - Backtest the transaction signal</a:t>
            </a:r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3"/>
          </p:nvPr>
        </p:nvSpPr>
        <p:spPr>
          <a:xfrm>
            <a:off x="5973097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3. Combination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- Test the arbitrage trading strategy on the test net</a:t>
            </a:r>
            <a:r>
              <a:rPr lang="zh-TW" altLang="en-US"/>
              <a:t> </a:t>
            </a:r>
            <a:r>
              <a:rPr lang="en-US" altLang="zh-TW"/>
              <a:t>using trading bot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2059-7940-00C9-29D1-AFC2D6F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Funding Rate Arbitrage Signal Detection</a:t>
            </a:r>
            <a:endParaRPr kumimoji="1" lang="zh-TW" altLang="en-US" sz="2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611C4-38B2-CD04-9017-7BA0133A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815" y="1755975"/>
            <a:ext cx="2812185" cy="3016200"/>
          </a:xfrm>
        </p:spPr>
        <p:txBody>
          <a:bodyPr/>
          <a:lstStyle/>
          <a:p>
            <a:r>
              <a:rPr kumimoji="1" lang="en-US" altLang="zh-TW" dirty="0"/>
              <a:t>50%</a:t>
            </a:r>
          </a:p>
          <a:p>
            <a:endParaRPr kumimoji="1" lang="en-US" altLang="zh-TW" dirty="0"/>
          </a:p>
          <a:p>
            <a:pPr marL="127000" indent="0">
              <a:buNone/>
            </a:pPr>
            <a:r>
              <a:rPr kumimoji="1" lang="en-US" altLang="zh-TW" dirty="0" err="1">
                <a:latin typeface="Montserrat" pitchFamily="2" charset="0"/>
              </a:rPr>
              <a:t>Backtest</a:t>
            </a:r>
            <a:r>
              <a:rPr kumimoji="1" lang="en-US" altLang="zh-TW" dirty="0">
                <a:latin typeface="Montserrat" pitchFamily="2" charset="0"/>
              </a:rPr>
              <a:t> the funding rate</a:t>
            </a:r>
          </a:p>
          <a:p>
            <a:pPr marL="127000" indent="0">
              <a:buNone/>
            </a:pPr>
            <a:endParaRPr kumimoji="1" lang="en-US" altLang="zh-TW" dirty="0">
              <a:latin typeface="Montserrat" pitchFamily="2" charset="0"/>
            </a:endParaRPr>
          </a:p>
          <a:p>
            <a:pPr marL="127000" indent="0">
              <a:buNone/>
            </a:pPr>
            <a:r>
              <a:rPr kumimoji="1" lang="en-US" altLang="zh-TW" dirty="0">
                <a:latin typeface="Montserrat" pitchFamily="2" charset="0"/>
              </a:rPr>
              <a:t>Access funding rate</a:t>
            </a:r>
          </a:p>
          <a:p>
            <a:pPr marL="127000" indent="0">
              <a:buNone/>
            </a:pPr>
            <a:endParaRPr kumimoji="1" lang="en-US" altLang="zh-TW" dirty="0">
              <a:latin typeface="Montserrat" pitchFamily="2" charset="0"/>
            </a:endParaRPr>
          </a:p>
          <a:p>
            <a:pPr marL="127000" indent="0">
              <a:buNone/>
            </a:pPr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Montserrat" pitchFamily="2" charset="0"/>
              </a:rPr>
              <a:t>Develop functions for  funding rate arbitrage signal detection</a:t>
            </a:r>
            <a:endParaRPr kumimoji="1" lang="zh-TW" altLang="en-US" dirty="0">
              <a:latin typeface="Montserrat" pitchFamily="2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B23F98-35E2-3B03-8F6F-F4D36BC0EA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14198" y="1755975"/>
            <a:ext cx="2558803" cy="3016200"/>
          </a:xfrm>
        </p:spPr>
        <p:txBody>
          <a:bodyPr/>
          <a:lstStyle/>
          <a:p>
            <a:r>
              <a:rPr kumimoji="1" lang="en-US" altLang="zh-TW" dirty="0"/>
              <a:t>75%</a:t>
            </a:r>
          </a:p>
          <a:p>
            <a:pPr marL="127000" indent="0">
              <a:buNone/>
            </a:pPr>
            <a:endParaRPr kumimoji="1" lang="en-US" altLang="zh-TW" dirty="0"/>
          </a:p>
          <a:p>
            <a:pPr marL="127000" indent="0">
              <a:buNone/>
            </a:pPr>
            <a:r>
              <a:rPr kumimoji="1" lang="en-US" altLang="zh-TW" dirty="0"/>
              <a:t>Use ML models to predict future funding rate </a:t>
            </a:r>
            <a:r>
              <a:rPr kumimoji="1" lang="en-US" altLang="zh-TW" dirty="0">
                <a:highlight>
                  <a:srgbClr val="C0C0C0"/>
                </a:highlight>
              </a:rPr>
              <a:t>&gt; Linear Regression</a:t>
            </a:r>
          </a:p>
          <a:p>
            <a:pPr marL="127000" indent="0">
              <a:buNone/>
            </a:pPr>
            <a:endParaRPr kumimoji="1" lang="en-US" altLang="zh-TW" dirty="0"/>
          </a:p>
          <a:p>
            <a:pPr marL="127000" indent="0">
              <a:buNone/>
            </a:pPr>
            <a:r>
              <a:rPr kumimoji="1" lang="en-US" altLang="zh-TW" dirty="0"/>
              <a:t>Process funding rate data by using local database</a:t>
            </a:r>
          </a:p>
          <a:p>
            <a:pPr marL="127000" indent="0">
              <a:buNone/>
            </a:pPr>
            <a:r>
              <a:rPr kumimoji="1" lang="en-US" altLang="zh-TW" dirty="0">
                <a:highlight>
                  <a:srgbClr val="C0C0C0"/>
                </a:highlight>
              </a:rPr>
              <a:t>&gt; AWS cloud server fail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8437E8-9FD2-F0C3-557A-9733014BCCE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346827" y="1733651"/>
            <a:ext cx="2315700" cy="3016200"/>
          </a:xfrm>
        </p:spPr>
        <p:txBody>
          <a:bodyPr/>
          <a:lstStyle/>
          <a:p>
            <a:r>
              <a:rPr kumimoji="1" lang="en-US" altLang="zh-TW" dirty="0"/>
              <a:t>100%</a:t>
            </a:r>
          </a:p>
          <a:p>
            <a:endParaRPr kumimoji="1" lang="en-US" altLang="zh-TW" dirty="0"/>
          </a:p>
          <a:p>
            <a:pPr marL="127000" indent="0">
              <a:buNone/>
            </a:pPr>
            <a:r>
              <a:rPr kumimoji="1" lang="en-US" altLang="zh-TW" dirty="0"/>
              <a:t>Connect all together </a:t>
            </a:r>
          </a:p>
          <a:p>
            <a:pPr marL="127000" indent="0">
              <a:buNone/>
            </a:pPr>
            <a:endParaRPr kumimoji="1" lang="en-US" altLang="zh-TW" dirty="0"/>
          </a:p>
          <a:p>
            <a:pPr marL="127000" indent="0">
              <a:buNone/>
            </a:pPr>
            <a:r>
              <a:rPr kumimoji="1" lang="en-US" altLang="zh-TW" dirty="0"/>
              <a:t>Debugging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FDA04-3C8B-2961-2807-B4D2375E4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194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B8C20-B226-9EEB-B3EA-00E8B3E78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F54B90-016D-18BC-7F42-6EBC7CA3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8918"/>
            <a:ext cx="7772400" cy="2874532"/>
          </a:xfrm>
          <a:prstGeom prst="rect">
            <a:avLst/>
          </a:prstGeom>
        </p:spPr>
      </p:pic>
      <p:sp>
        <p:nvSpPr>
          <p:cNvPr id="3" name="Google Shape;204;p23">
            <a:extLst>
              <a:ext uri="{FF2B5EF4-FFF2-40B4-BE49-F238E27FC236}">
                <a16:creationId xmlns:a16="http://schemas.microsoft.com/office/drawing/2014/main" id="{269C2AA6-2555-9FA7-6951-8009159EA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Backtest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37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17FAD7-0E98-7F5F-5D30-405CCA588F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20843D-3DDE-A41C-EAED-141C674F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1645330"/>
            <a:ext cx="6254931" cy="3292612"/>
          </a:xfrm>
          <a:prstGeom prst="rect">
            <a:avLst/>
          </a:prstGeom>
        </p:spPr>
      </p:pic>
      <p:sp>
        <p:nvSpPr>
          <p:cNvPr id="3" name="Google Shape;204;p23">
            <a:extLst>
              <a:ext uri="{FF2B5EF4-FFF2-40B4-BE49-F238E27FC236}">
                <a16:creationId xmlns:a16="http://schemas.microsoft.com/office/drawing/2014/main" id="{2DB4E159-A707-A012-9D4C-707BACAA4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Backtest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1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B8C20-B226-9EEB-B3EA-00E8B3E78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204;p23">
            <a:extLst>
              <a:ext uri="{FF2B5EF4-FFF2-40B4-BE49-F238E27FC236}">
                <a16:creationId xmlns:a16="http://schemas.microsoft.com/office/drawing/2014/main" id="{269C2AA6-2555-9FA7-6951-8009159EA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Backtest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84CF1A4-7EA1-5EB2-B4F0-20D0CC9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2" y="1531454"/>
            <a:ext cx="6541672" cy="32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8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2059-7940-00C9-29D1-AFC2D6F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Cryptocurrency trading Automation  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611C4-38B2-CD04-9017-7BA0133A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112" y="1733651"/>
            <a:ext cx="2875278" cy="3016200"/>
          </a:xfrm>
        </p:spPr>
        <p:txBody>
          <a:bodyPr/>
          <a:lstStyle/>
          <a:p>
            <a:r>
              <a:rPr kumimoji="1" lang="en-US" altLang="zh-TW" dirty="0"/>
              <a:t>80%</a:t>
            </a:r>
          </a:p>
          <a:p>
            <a:endParaRPr kumimoji="1" lang="en-US" altLang="zh-TW" dirty="0"/>
          </a:p>
          <a:p>
            <a:pPr algn="l"/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Montserrat" pitchFamily="2" charset="0"/>
              </a:rPr>
              <a:t>Develop functions for spot trading</a:t>
            </a:r>
          </a:p>
          <a:p>
            <a:pPr algn="l"/>
            <a:endParaRPr lang="en" altLang="zh-TW" dirty="0">
              <a:solidFill>
                <a:srgbClr val="2D3B45"/>
              </a:solidFill>
              <a:latin typeface="Montserrat" pitchFamily="2" charset="0"/>
            </a:endParaRPr>
          </a:p>
          <a:p>
            <a:pPr algn="l"/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Montserrat" pitchFamily="2" charset="0"/>
              </a:rPr>
              <a:t>Develop functions for future trading</a:t>
            </a:r>
          </a:p>
          <a:p>
            <a:pPr algn="l"/>
            <a:endParaRPr lang="en" altLang="zh-TW" dirty="0">
              <a:solidFill>
                <a:srgbClr val="2D3B45"/>
              </a:solidFill>
              <a:latin typeface="Montserrat" pitchFamily="2" charset="0"/>
            </a:endParaRPr>
          </a:p>
          <a:p>
            <a:pPr algn="l"/>
            <a:r>
              <a:rPr lang="en" altLang="zh-TW" b="0" i="0" u="none" strike="noStrike" dirty="0">
                <a:solidFill>
                  <a:srgbClr val="2D3B45"/>
                </a:solidFill>
                <a:effectLst/>
                <a:latin typeface="Montserrat" pitchFamily="2" charset="0"/>
              </a:rPr>
              <a:t>Develop software system architecture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B23F98-35E2-3B03-8F6F-F4D36BC0EA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67495" y="1733651"/>
            <a:ext cx="2616211" cy="3016200"/>
          </a:xfrm>
        </p:spPr>
        <p:txBody>
          <a:bodyPr/>
          <a:lstStyle/>
          <a:p>
            <a:r>
              <a:rPr kumimoji="1" lang="en-US" altLang="zh-TW" dirty="0"/>
              <a:t>100%</a:t>
            </a:r>
          </a:p>
          <a:p>
            <a:pPr marL="127000" indent="0">
              <a:buNone/>
            </a:pPr>
            <a:endParaRPr kumimoji="1" lang="en-US" altLang="zh-TW" dirty="0"/>
          </a:p>
          <a:p>
            <a:pPr marL="127000" indent="0">
              <a:buNone/>
            </a:pPr>
            <a:r>
              <a:rPr kumimoji="1" lang="en-US" altLang="zh-TW" dirty="0"/>
              <a:t>Use docker for containerize functions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FDA04-3C8B-2961-2807-B4D2375E4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7262112"/>
      </p:ext>
    </p:extLst>
  </p:cSld>
  <p:clrMapOvr>
    <a:masterClrMapping/>
  </p:clrMapOvr>
</p:sld>
</file>

<file path=ppt/theme/theme1.xml><?xml version="1.0" encoding="utf-8"?>
<a:theme xmlns:a="http://schemas.openxmlformats.org/drawingml/2006/main" name="Calchas template">
  <a:themeElements>
    <a:clrScheme name="Custom 347">
      <a:dk1>
        <a:srgbClr val="000000"/>
      </a:dk1>
      <a:lt1>
        <a:srgbClr val="FFFFFF"/>
      </a:lt1>
      <a:dk2>
        <a:srgbClr val="6C7583"/>
      </a:dk2>
      <a:lt2>
        <a:srgbClr val="E9E9F0"/>
      </a:lt2>
      <a:accent1>
        <a:srgbClr val="FCEE21"/>
      </a:accent1>
      <a:accent2>
        <a:srgbClr val="FFC821"/>
      </a:accent2>
      <a:accent3>
        <a:srgbClr val="C0C0DD"/>
      </a:accent3>
      <a:accent4>
        <a:srgbClr val="839DC3"/>
      </a:accent4>
      <a:accent5>
        <a:srgbClr val="156191"/>
      </a:accent5>
      <a:accent6>
        <a:srgbClr val="5EACA8"/>
      </a:accent6>
      <a:hlink>
        <a:srgbClr val="1561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425</Words>
  <Application>Microsoft Macintosh PowerPoint</Application>
  <PresentationFormat>如螢幕大小 (16:9)</PresentationFormat>
  <Paragraphs>124</Paragraphs>
  <Slides>16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Spartan Thin</vt:lpstr>
      <vt:lpstr>Montserrat</vt:lpstr>
      <vt:lpstr>Montserrat Light</vt:lpstr>
      <vt:lpstr>Arial</vt:lpstr>
      <vt:lpstr>Söhne</vt:lpstr>
      <vt:lpstr>Calibri</vt:lpstr>
      <vt:lpstr>Wingdings</vt:lpstr>
      <vt:lpstr>Lato Extended</vt:lpstr>
      <vt:lpstr>Calchas template</vt:lpstr>
      <vt:lpstr>Quant  Trading  Bot</vt:lpstr>
      <vt:lpstr>Main Goals</vt:lpstr>
      <vt:lpstr>What to do</vt:lpstr>
      <vt:lpstr>Breakthroughs</vt:lpstr>
      <vt:lpstr>Funding Rate Arbitrage Signal Detection</vt:lpstr>
      <vt:lpstr>Backtest</vt:lpstr>
      <vt:lpstr>Backtest</vt:lpstr>
      <vt:lpstr>Backtest</vt:lpstr>
      <vt:lpstr>Cryptocurrency trading Automation  </vt:lpstr>
      <vt:lpstr>Docker</vt:lpstr>
      <vt:lpstr>Docker</vt:lpstr>
      <vt:lpstr>System Overview</vt:lpstr>
      <vt:lpstr>Docker</vt:lpstr>
      <vt:lpstr>Thanks!</vt:lpstr>
      <vt:lpstr>Business Model Canvas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 Trading  Bot</dc:title>
  <cp:lastModifiedBy>Shih Yu Ho</cp:lastModifiedBy>
  <cp:revision>10</cp:revision>
  <dcterms:modified xsi:type="dcterms:W3CDTF">2024-04-04T13:52:13Z</dcterms:modified>
</cp:coreProperties>
</file>