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69" r:id="rId8"/>
    <p:sldId id="276" r:id="rId9"/>
    <p:sldId id="272" r:id="rId10"/>
    <p:sldId id="277" r:id="rId11"/>
    <p:sldId id="273" r:id="rId12"/>
    <p:sldId id="278" r:id="rId13"/>
    <p:sldId id="274" r:id="rId14"/>
    <p:sldId id="279" r:id="rId15"/>
    <p:sldId id="265" r:id="rId16"/>
    <p:sldId id="264" r:id="rId17"/>
    <p:sldId id="275" r:id="rId18"/>
    <p:sldId id="26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C2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2800" dirty="0"/>
              <a:t>Employee payroll DATABASE MANAGEMENT SYSTEM using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5586890"/>
            <a:ext cx="5094087" cy="691362"/>
          </a:xfrm>
        </p:spPr>
        <p:txBody>
          <a:bodyPr>
            <a:normAutofit/>
          </a:bodyPr>
          <a:lstStyle/>
          <a:p>
            <a:r>
              <a:rPr lang="en-US" dirty="0"/>
              <a:t>MD Saif Alvi</a:t>
            </a:r>
          </a:p>
          <a:p>
            <a:r>
              <a:rPr lang="en-US" dirty="0"/>
              <a:t>Roll: 1909013</a:t>
            </a:r>
          </a:p>
        </p:txBody>
      </p:sp>
      <p:pic>
        <p:nvPicPr>
          <p:cNvPr id="1028" name="Picture 4" descr="Oracle Logo transparent PNG - StickPNG">
            <a:extLst>
              <a:ext uri="{FF2B5EF4-FFF2-40B4-BE49-F238E27FC236}">
                <a16:creationId xmlns:a16="http://schemas.microsoft.com/office/drawing/2014/main" id="{64FFFF69-F938-6D9C-7946-2EF35B28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22" y="4468698"/>
            <a:ext cx="1762812" cy="172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2859932" cy="817122"/>
          </a:xfrm>
        </p:spPr>
        <p:txBody>
          <a:bodyPr>
            <a:normAutofit/>
          </a:bodyPr>
          <a:lstStyle/>
          <a:p>
            <a:r>
              <a:rPr lang="en-US" sz="2400" dirty="0" err="1"/>
              <a:t>PAyslip</a:t>
            </a:r>
            <a:r>
              <a:rPr lang="en-US" sz="2400" dirty="0"/>
              <a:t> table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E4B81-84E8-D536-68B4-97183491BE29}"/>
              </a:ext>
            </a:extLst>
          </p:cNvPr>
          <p:cNvSpPr txBox="1"/>
          <p:nvPr/>
        </p:nvSpPr>
        <p:spPr>
          <a:xfrm>
            <a:off x="316563" y="691436"/>
            <a:ext cx="1119904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Code:</a:t>
            </a:r>
          </a:p>
          <a:p>
            <a:r>
              <a:rPr lang="en-US" sz="1600" dirty="0"/>
              <a:t>CREATE TABLE PAYSLIP (</a:t>
            </a:r>
          </a:p>
          <a:p>
            <a:r>
              <a:rPr lang="en-US" sz="1600" dirty="0"/>
              <a:t>    PAYSLIP_ID NUMBER PRIMARY KEY,</a:t>
            </a:r>
          </a:p>
          <a:p>
            <a:r>
              <a:rPr lang="en-US" sz="1600" dirty="0"/>
              <a:t>    EMPLOYEE_ID NUMBER REFERENCES EMPLOYEE(EMPLOYEE_ID),</a:t>
            </a:r>
          </a:p>
          <a:p>
            <a:r>
              <a:rPr lang="en-US" sz="1600" dirty="0"/>
              <a:t>    MONTH DATE,</a:t>
            </a:r>
          </a:p>
          <a:p>
            <a:r>
              <a:rPr lang="en-US" sz="1600" dirty="0"/>
              <a:t>    BASIC_SALARY NUMBER,</a:t>
            </a:r>
          </a:p>
          <a:p>
            <a:r>
              <a:rPr lang="en-US" sz="1600" dirty="0"/>
              <a:t>    BONUSES NUMBER,</a:t>
            </a:r>
          </a:p>
          <a:p>
            <a:r>
              <a:rPr lang="en-US" sz="1600" dirty="0"/>
              <a:t>    DEDUCTIONS NUMBER,</a:t>
            </a:r>
          </a:p>
          <a:p>
            <a:r>
              <a:rPr lang="en-US" sz="1600" dirty="0"/>
              <a:t>    TAX NUMBER,</a:t>
            </a:r>
          </a:p>
          <a:p>
            <a:r>
              <a:rPr lang="en-US" sz="1600" dirty="0"/>
              <a:t>    INSURANCE NUMBER</a:t>
            </a:r>
          </a:p>
          <a:p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After inserting 10 values we get:</a:t>
            </a:r>
            <a:endParaRPr lang="LID4096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F8656-D00B-C4E5-DC14-05B5E284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68" y="4004986"/>
            <a:ext cx="9059842" cy="24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468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28674"/>
          </a:xfrm>
        </p:spPr>
        <p:txBody>
          <a:bodyPr>
            <a:normAutofit/>
          </a:bodyPr>
          <a:lstStyle/>
          <a:p>
            <a:r>
              <a:rPr lang="en-US" sz="2400" dirty="0" err="1"/>
              <a:t>PAyslip</a:t>
            </a:r>
            <a:r>
              <a:rPr lang="en-US" sz="2400" dirty="0"/>
              <a:t> table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74A15-0BBD-225F-1102-EAB954904B8B}"/>
              </a:ext>
            </a:extLst>
          </p:cNvPr>
          <p:cNvSpPr txBox="1"/>
          <p:nvPr/>
        </p:nvSpPr>
        <p:spPr>
          <a:xfrm>
            <a:off x="1736792" y="780206"/>
            <a:ext cx="9041859" cy="58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PAYSLIP_ID (Primary Key):</a:t>
            </a:r>
            <a:r>
              <a:rPr lang="en-US" b="0" i="0" dirty="0">
                <a:effectLst/>
              </a:rPr>
              <a:t> A unique identifier assigned to each </a:t>
            </a:r>
            <a:r>
              <a:rPr lang="en-US" b="0" i="0" dirty="0" err="1">
                <a:effectLst/>
              </a:rPr>
              <a:t>payslip</a:t>
            </a:r>
            <a:r>
              <a:rPr lang="en-US" b="0" i="0" dirty="0">
                <a:effectLst/>
              </a:rPr>
              <a:t>, facilitating individual </a:t>
            </a:r>
            <a:r>
              <a:rPr lang="en-US" b="0" i="0" dirty="0" err="1">
                <a:effectLst/>
              </a:rPr>
              <a:t>payslip</a:t>
            </a:r>
            <a:r>
              <a:rPr lang="en-US" b="0" i="0" dirty="0">
                <a:effectLst/>
              </a:rPr>
              <a:t> retrieval.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EMPLOYEE_ID (Foreign Key):</a:t>
            </a:r>
            <a:r>
              <a:rPr lang="en-US" b="0" i="0" dirty="0">
                <a:effectLst/>
              </a:rPr>
              <a:t> Links to the EMPLOYEE table, associating each </a:t>
            </a:r>
            <a:r>
              <a:rPr lang="en-US" b="0" i="0" dirty="0" err="1">
                <a:effectLst/>
              </a:rPr>
              <a:t>payslip</a:t>
            </a:r>
            <a:r>
              <a:rPr lang="en-US" b="0" i="0" dirty="0">
                <a:effectLst/>
              </a:rPr>
              <a:t> with a specific employee.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MONTH:</a:t>
            </a:r>
            <a:r>
              <a:rPr lang="en-US" b="0" i="0" dirty="0">
                <a:effectLst/>
              </a:rPr>
              <a:t> Specifies the month for which the </a:t>
            </a:r>
            <a:r>
              <a:rPr lang="en-US" b="0" i="0" dirty="0" err="1">
                <a:effectLst/>
              </a:rPr>
              <a:t>payslip</a:t>
            </a:r>
            <a:r>
              <a:rPr lang="en-US" b="0" i="0" dirty="0">
                <a:effectLst/>
              </a:rPr>
              <a:t> is generated, offering a time reference for the salary details.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BASIC_SALARY:</a:t>
            </a:r>
            <a:r>
              <a:rPr lang="en-US" b="0" i="0" dirty="0">
                <a:effectLst/>
              </a:rPr>
              <a:t> The fundamental salary component, representing the fixed amount paid to the employee.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BONUSES:</a:t>
            </a:r>
            <a:r>
              <a:rPr lang="en-US" b="0" i="0" dirty="0">
                <a:effectLst/>
              </a:rPr>
              <a:t> Accounts for any supplementary payments or bonuses provided to the employee.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DEDUCTIONS:</a:t>
            </a:r>
            <a:r>
              <a:rPr lang="en-US" b="0" i="0" dirty="0">
                <a:effectLst/>
              </a:rPr>
              <a:t> Encompasses various deductions from the employee's salary, such as taxes, contributions, or other withholdings.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TAX:</a:t>
            </a:r>
            <a:r>
              <a:rPr lang="en-US" b="0" i="0" dirty="0">
                <a:effectLst/>
              </a:rPr>
              <a:t> Specifies the exact amount of tax deducted from the employee's salary.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INSURANCE:</a:t>
            </a:r>
            <a:r>
              <a:rPr lang="en-US" b="0" i="0" dirty="0">
                <a:effectLst/>
              </a:rPr>
              <a:t> Represents the amount deducted for insurance coverage, if applicable.</a:t>
            </a:r>
          </a:p>
        </p:txBody>
      </p:sp>
    </p:spTree>
    <p:extLst>
      <p:ext uri="{BB962C8B-B14F-4D97-AF65-F5344CB8AC3E}">
        <p14:creationId xmlns:p14="http://schemas.microsoft.com/office/powerpoint/2010/main" val="7691780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3846136"/>
            <a:ext cx="6696075" cy="87350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enorite (Headings)"/>
              </a:rPr>
              <a:t>Net Pay=Basic </a:t>
            </a:r>
            <a:r>
              <a:rPr lang="en-US" sz="2400" b="0" i="0" dirty="0" err="1">
                <a:effectLst/>
                <a:latin typeface="Tenorite (Headings)"/>
              </a:rPr>
              <a:t>Salary+Bonuses</a:t>
            </a:r>
            <a:br>
              <a:rPr lang="en-US" sz="2400" b="0" i="0" dirty="0">
                <a:effectLst/>
                <a:latin typeface="Tenorite (Headings)"/>
              </a:rPr>
            </a:br>
            <a:r>
              <a:rPr lang="en-US" sz="2400" b="0" i="0" dirty="0">
                <a:effectLst/>
                <a:latin typeface="Tenorite (Headings)"/>
              </a:rPr>
              <a:t>              −Deductions−Tax−Insurance</a:t>
            </a:r>
            <a:endParaRPr lang="en-US" sz="2400" dirty="0">
              <a:latin typeface="Tenorite (Headings)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C5D33-A2F2-5E02-ACA2-B5567A523683}"/>
              </a:ext>
            </a:extLst>
          </p:cNvPr>
          <p:cNvSpPr txBox="1"/>
          <p:nvPr/>
        </p:nvSpPr>
        <p:spPr>
          <a:xfrm>
            <a:off x="4647414" y="3393649"/>
            <a:ext cx="247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calculate net salary,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72379" cy="989813"/>
          </a:xfrm>
        </p:spPr>
        <p:txBody>
          <a:bodyPr>
            <a:normAutofit/>
          </a:bodyPr>
          <a:lstStyle/>
          <a:p>
            <a:r>
              <a:rPr lang="en-US" sz="2400" dirty="0"/>
              <a:t>Calculating net pay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C3C308-C99A-E5C8-8C24-4E20C25C300B}"/>
              </a:ext>
            </a:extLst>
          </p:cNvPr>
          <p:cNvSpPr txBox="1"/>
          <p:nvPr/>
        </p:nvSpPr>
        <p:spPr>
          <a:xfrm>
            <a:off x="490194" y="1527141"/>
            <a:ext cx="96436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enorite (Headings)"/>
              </a:rPr>
              <a:t>SQL query to retrieve the net pay for each employee:</a:t>
            </a:r>
          </a:p>
          <a:p>
            <a:endParaRPr lang="en-US" dirty="0">
              <a:latin typeface="Tenorite (Headings)"/>
            </a:endParaRPr>
          </a:p>
          <a:p>
            <a:r>
              <a:rPr lang="en-IN" dirty="0">
                <a:latin typeface="Tenorite (Headings)"/>
              </a:rPr>
              <a:t>SELECT</a:t>
            </a:r>
          </a:p>
          <a:p>
            <a:r>
              <a:rPr lang="en-IN" dirty="0">
                <a:latin typeface="Tenorite (Headings)"/>
              </a:rPr>
              <a:t>    E.EMPLOYEE_ID,</a:t>
            </a:r>
          </a:p>
          <a:p>
            <a:r>
              <a:rPr lang="en-IN" dirty="0">
                <a:latin typeface="Tenorite (Headings)"/>
              </a:rPr>
              <a:t>    E.EMPLOYEE_NAME,</a:t>
            </a:r>
          </a:p>
          <a:p>
            <a:r>
              <a:rPr lang="en-IN" dirty="0">
                <a:latin typeface="Tenorite (Headings)"/>
              </a:rPr>
              <a:t>    S.BASIC_SALARY,</a:t>
            </a:r>
          </a:p>
          <a:p>
            <a:r>
              <a:rPr lang="en-IN" dirty="0">
                <a:latin typeface="Tenorite (Headings)"/>
              </a:rPr>
              <a:t>    S.BONUSES,</a:t>
            </a:r>
          </a:p>
          <a:p>
            <a:r>
              <a:rPr lang="en-IN" dirty="0">
                <a:latin typeface="Tenorite (Headings)"/>
              </a:rPr>
              <a:t>    S.DEDUCTIONS,</a:t>
            </a:r>
          </a:p>
          <a:p>
            <a:r>
              <a:rPr lang="en-IN" dirty="0">
                <a:latin typeface="Tenorite (Headings)"/>
              </a:rPr>
              <a:t>    P.TAX,</a:t>
            </a:r>
          </a:p>
          <a:p>
            <a:r>
              <a:rPr lang="en-IN" dirty="0">
                <a:latin typeface="Tenorite (Headings)"/>
              </a:rPr>
              <a:t>    P.INSURANCE,</a:t>
            </a:r>
          </a:p>
          <a:p>
            <a:r>
              <a:rPr lang="en-IN" dirty="0">
                <a:latin typeface="Tenorite (Headings)"/>
              </a:rPr>
              <a:t>    (S.BASIC_SALARY + S.BONUSES - S.DEDUCTIONS - P.TAX - P.INSURANCE) AS NET_PAY</a:t>
            </a:r>
          </a:p>
          <a:p>
            <a:r>
              <a:rPr lang="en-IN" dirty="0">
                <a:latin typeface="Tenorite (Headings)"/>
              </a:rPr>
              <a:t>FROM</a:t>
            </a:r>
          </a:p>
          <a:p>
            <a:r>
              <a:rPr lang="en-IN" dirty="0">
                <a:latin typeface="Tenorite (Headings)"/>
              </a:rPr>
              <a:t>    EMPLOYEE E</a:t>
            </a:r>
          </a:p>
          <a:p>
            <a:r>
              <a:rPr lang="en-IN" dirty="0">
                <a:latin typeface="Tenorite (Headings)"/>
              </a:rPr>
              <a:t>JOIN SALARY S ON E.EMPLOYEE_ID = S.EMPLOYEE_ID</a:t>
            </a:r>
          </a:p>
          <a:p>
            <a:r>
              <a:rPr lang="en-IN" dirty="0">
                <a:latin typeface="Tenorite (Headings)"/>
              </a:rPr>
              <a:t>JOIN PAYSLIP P ON E.EMPLOYEE_ID = P.EMPLOYEE_ID;</a:t>
            </a:r>
          </a:p>
          <a:p>
            <a:endParaRPr lang="en-IN" dirty="0">
              <a:latin typeface="Tenorite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72379" cy="989813"/>
          </a:xfrm>
        </p:spPr>
        <p:txBody>
          <a:bodyPr>
            <a:normAutofit/>
          </a:bodyPr>
          <a:lstStyle/>
          <a:p>
            <a:r>
              <a:rPr lang="en-US" sz="2400" dirty="0"/>
              <a:t>Calculating net pay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C3C308-C99A-E5C8-8C24-4E20C25C300B}"/>
              </a:ext>
            </a:extLst>
          </p:cNvPr>
          <p:cNvSpPr txBox="1"/>
          <p:nvPr/>
        </p:nvSpPr>
        <p:spPr>
          <a:xfrm>
            <a:off x="490194" y="1310324"/>
            <a:ext cx="9681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Here, we inner join three tables which are EMPLOYEE, SALARY and PAYSLIP to retrieve various </a:t>
            </a:r>
            <a:r>
              <a:rPr lang="en-IN" dirty="0" err="1"/>
              <a:t>informations</a:t>
            </a:r>
            <a:r>
              <a:rPr lang="en-IN" dirty="0"/>
              <a:t> about an employee and to calculate the net salary of that employee.</a:t>
            </a:r>
          </a:p>
          <a:p>
            <a:endParaRPr lang="en-IN" dirty="0"/>
          </a:p>
          <a:p>
            <a:r>
              <a:rPr lang="en-IN" dirty="0"/>
              <a:t>After this query we get:</a:t>
            </a:r>
          </a:p>
          <a:p>
            <a:endParaRPr lang="en-IN" dirty="0">
              <a:latin typeface="Tenorite (Headings)"/>
            </a:endParaRPr>
          </a:p>
          <a:p>
            <a:endParaRPr lang="en-IN" dirty="0">
              <a:latin typeface="Tenorite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BCEA7-1486-DCCA-7822-22E58C6D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55" y="2551657"/>
            <a:ext cx="9274344" cy="2301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8095E3-308B-AA63-5F79-07872FEE5FEF}"/>
              </a:ext>
            </a:extLst>
          </p:cNvPr>
          <p:cNvSpPr txBox="1"/>
          <p:nvPr/>
        </p:nvSpPr>
        <p:spPr>
          <a:xfrm>
            <a:off x="499620" y="4949073"/>
            <a:ext cx="786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can observe the last column which gives us the calculated net salary.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948201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Autofit/>
          </a:bodyPr>
          <a:lstStyle/>
          <a:p>
            <a:pPr algn="just"/>
            <a:r>
              <a:rPr lang="en-US" sz="1800" b="0" i="0" dirty="0">
                <a:effectLst/>
              </a:rPr>
              <a:t>This Payroll Management System offers a robust solution for handling employee-related data, salary administration, leave requests, and </a:t>
            </a:r>
            <a:r>
              <a:rPr lang="en-US" sz="1800" b="0" i="0" dirty="0" err="1">
                <a:effectLst/>
              </a:rPr>
              <a:t>payslip</a:t>
            </a:r>
            <a:r>
              <a:rPr lang="en-US" sz="1800" b="0" i="0" dirty="0">
                <a:effectLst/>
              </a:rPr>
              <a:t> generation, contributing to more efficient and organized HR processes within an organization.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902" y="3238103"/>
            <a:ext cx="4119867" cy="13719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MD Saif Alvi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Roll: 1909013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Semester: 3-2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Dept of ECE, KUET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002830" cy="2675347"/>
          </a:xfrm>
        </p:spPr>
        <p:txBody>
          <a:bodyPr>
            <a:normAutofit/>
          </a:bodyPr>
          <a:lstStyle/>
          <a:p>
            <a:r>
              <a:rPr lang="en-US" sz="1600" dirty="0"/>
              <a:t>The employee payroll database system allows the company management to manage, alter, update and calculate the </a:t>
            </a:r>
            <a:r>
              <a:rPr lang="en-US" sz="1600" dirty="0" err="1"/>
              <a:t>payslip</a:t>
            </a:r>
            <a:r>
              <a:rPr lang="en-US" sz="1600" dirty="0"/>
              <a:t> of their employees using ORACLE database system.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3F989B-D1DD-AE30-34EE-79C64E78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2970229" cy="942975"/>
          </a:xfrm>
        </p:spPr>
        <p:txBody>
          <a:bodyPr/>
          <a:lstStyle/>
          <a:p>
            <a:r>
              <a:rPr lang="en-US" dirty="0"/>
              <a:t>ER Diagram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8887D-DE1A-5282-72E9-B003569447BF}"/>
              </a:ext>
            </a:extLst>
          </p:cNvPr>
          <p:cNvSpPr/>
          <p:nvPr/>
        </p:nvSpPr>
        <p:spPr>
          <a:xfrm>
            <a:off x="2347275" y="2384984"/>
            <a:ext cx="980388" cy="27337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Employee</a:t>
            </a:r>
            <a:endParaRPr lang="LID4096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714EF9-5311-4D03-157A-F2C1ACFAE69D}"/>
              </a:ext>
            </a:extLst>
          </p:cNvPr>
          <p:cNvSpPr/>
          <p:nvPr/>
        </p:nvSpPr>
        <p:spPr>
          <a:xfrm>
            <a:off x="8342722" y="2488676"/>
            <a:ext cx="772998" cy="263951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Salary</a:t>
            </a:r>
            <a:endParaRPr lang="LID4096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19AA3F-877E-A3C8-620A-1EDA00BD84A9}"/>
              </a:ext>
            </a:extLst>
          </p:cNvPr>
          <p:cNvSpPr/>
          <p:nvPr/>
        </p:nvSpPr>
        <p:spPr>
          <a:xfrm>
            <a:off x="2432117" y="5128182"/>
            <a:ext cx="829558" cy="27337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Leave</a:t>
            </a:r>
            <a:endParaRPr lang="LID4096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1A998-253B-E783-D006-3783F8DD7EA6}"/>
              </a:ext>
            </a:extLst>
          </p:cNvPr>
          <p:cNvSpPr/>
          <p:nvPr/>
        </p:nvSpPr>
        <p:spPr>
          <a:xfrm>
            <a:off x="8682088" y="5081049"/>
            <a:ext cx="933254" cy="33936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Pay slip</a:t>
            </a:r>
            <a:endParaRPr lang="LID4096" sz="1400" b="1" dirty="0">
              <a:solidFill>
                <a:schemeClr val="tx1"/>
              </a:solidFill>
            </a:endParaRP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3909BCC2-5F6F-5FF2-0E2D-2E55C62F7CD5}"/>
              </a:ext>
            </a:extLst>
          </p:cNvPr>
          <p:cNvSpPr/>
          <p:nvPr/>
        </p:nvSpPr>
        <p:spPr>
          <a:xfrm>
            <a:off x="5175314" y="1630836"/>
            <a:ext cx="1706253" cy="70701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Receives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A6C24CC2-B638-6E62-FD1D-16628739F8DF}"/>
              </a:ext>
            </a:extLst>
          </p:cNvPr>
          <p:cNvSpPr/>
          <p:nvPr/>
        </p:nvSpPr>
        <p:spPr>
          <a:xfrm>
            <a:off x="5525676" y="3640316"/>
            <a:ext cx="1271049" cy="70701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Views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AF68214B-46EC-D41F-2A3F-3DE41FB34E1C}"/>
              </a:ext>
            </a:extLst>
          </p:cNvPr>
          <p:cNvSpPr/>
          <p:nvPr/>
        </p:nvSpPr>
        <p:spPr>
          <a:xfrm>
            <a:off x="2105319" y="3613608"/>
            <a:ext cx="1505148" cy="60017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Applies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CA5FBB-C4D5-0E94-4BB1-AEECD8F73566}"/>
              </a:ext>
            </a:extLst>
          </p:cNvPr>
          <p:cNvSpPr/>
          <p:nvPr/>
        </p:nvSpPr>
        <p:spPr>
          <a:xfrm>
            <a:off x="1027522" y="1282046"/>
            <a:ext cx="961533" cy="43363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E_name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76D9E0-16E2-9647-6171-D6796EDAB04D}"/>
              </a:ext>
            </a:extLst>
          </p:cNvPr>
          <p:cNvSpPr/>
          <p:nvPr/>
        </p:nvSpPr>
        <p:spPr>
          <a:xfrm>
            <a:off x="2084896" y="1057373"/>
            <a:ext cx="601744" cy="37550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chemeClr val="tx1"/>
                </a:solidFill>
              </a:rPr>
              <a:t>E id</a:t>
            </a:r>
            <a:endParaRPr lang="LID4096" sz="1100" b="1" u="sng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85D5A7-35CA-E4F7-4C94-F8AC09EF8CA4}"/>
              </a:ext>
            </a:extLst>
          </p:cNvPr>
          <p:cNvSpPr/>
          <p:nvPr/>
        </p:nvSpPr>
        <p:spPr>
          <a:xfrm>
            <a:off x="3648175" y="1310325"/>
            <a:ext cx="829558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Hire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Date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6F5EC6-DE47-00F5-3332-494021314BF1}"/>
              </a:ext>
            </a:extLst>
          </p:cNvPr>
          <p:cNvSpPr/>
          <p:nvPr/>
        </p:nvSpPr>
        <p:spPr>
          <a:xfrm>
            <a:off x="2839039" y="1047946"/>
            <a:ext cx="752573" cy="39435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Email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0015C7-BD9D-2C81-36F2-67ACCCDB84D6}"/>
              </a:ext>
            </a:extLst>
          </p:cNvPr>
          <p:cNvSpPr/>
          <p:nvPr/>
        </p:nvSpPr>
        <p:spPr>
          <a:xfrm>
            <a:off x="744719" y="2347272"/>
            <a:ext cx="952106" cy="3865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Position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143275-718C-B7FB-0F34-CD3C182E7592}"/>
              </a:ext>
            </a:extLst>
          </p:cNvPr>
          <p:cNvSpPr/>
          <p:nvPr/>
        </p:nvSpPr>
        <p:spPr>
          <a:xfrm>
            <a:off x="783995" y="1811517"/>
            <a:ext cx="705439" cy="39435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Dept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E3CFDB-A98E-0E3B-AC89-F53C9E867392}"/>
              </a:ext>
            </a:extLst>
          </p:cNvPr>
          <p:cNvSpPr/>
          <p:nvPr/>
        </p:nvSpPr>
        <p:spPr>
          <a:xfrm>
            <a:off x="3035432" y="2931735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Contact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DB7CC4-3C43-5B9B-7194-914956B292BF}"/>
              </a:ext>
            </a:extLst>
          </p:cNvPr>
          <p:cNvSpPr/>
          <p:nvPr/>
        </p:nvSpPr>
        <p:spPr>
          <a:xfrm>
            <a:off x="1377884" y="2933305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Address</a:t>
            </a:r>
            <a:endParaRPr lang="LID4096" sz="11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E6CDD9-E683-3C6B-9F50-DE914B4E05EA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2837469" y="2658360"/>
            <a:ext cx="20424" cy="9552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0F89B8-413F-1168-6EEC-35058BCB525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57893" y="4213782"/>
            <a:ext cx="0" cy="9143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60B1D8-9819-9273-593B-BB22C514127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308808" y="1984342"/>
            <a:ext cx="1866506" cy="41006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1032E2-9FD9-AC98-D531-C1CD6175EC9E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6161201" y="4347327"/>
            <a:ext cx="2520887" cy="9034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B8EEB8-0870-E351-FF77-28F938DCA558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6881567" y="1984342"/>
            <a:ext cx="1461155" cy="63631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F4B2F7-1822-639F-A8FA-9C32EF26EF4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299381" y="2658359"/>
            <a:ext cx="2861820" cy="9819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96E204-C1AB-2DED-0013-B3616F924FA2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2198604" y="2648932"/>
            <a:ext cx="308926" cy="3575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7A9143-BBAA-9853-9F79-8D39C27B940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073139" y="2648932"/>
            <a:ext cx="103106" cy="35597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3C1A38-EE5A-A510-1F57-5FFA3BA10A88}"/>
              </a:ext>
            </a:extLst>
          </p:cNvPr>
          <p:cNvCxnSpPr>
            <a:cxnSpLocks/>
            <a:stCxn id="24" idx="6"/>
            <a:endCxn id="11" idx="1"/>
          </p:cNvCxnSpPr>
          <p:nvPr/>
        </p:nvCxnSpPr>
        <p:spPr>
          <a:xfrm flipV="1">
            <a:off x="1696825" y="2521672"/>
            <a:ext cx="650450" cy="1885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9AC80DC-4EF8-0707-9386-3CB447DA3014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1489434" y="2008695"/>
            <a:ext cx="857840" cy="3668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28F7C5-8E32-6E96-95C9-F663BF3A206F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1848242" y="1652176"/>
            <a:ext cx="565020" cy="73280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15C432-11B5-A994-9420-1EB3CEC2F464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2385768" y="1432875"/>
            <a:ext cx="244310" cy="9426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82A8804-07D7-30D7-8D59-4C376243A5F0}"/>
              </a:ext>
            </a:extLst>
          </p:cNvPr>
          <p:cNvCxnSpPr>
            <a:cxnSpLocks/>
            <a:stCxn id="11" idx="0"/>
            <a:endCxn id="23" idx="4"/>
          </p:cNvCxnSpPr>
          <p:nvPr/>
        </p:nvCxnSpPr>
        <p:spPr>
          <a:xfrm flipV="1">
            <a:off x="2837469" y="1442302"/>
            <a:ext cx="377857" cy="94268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7ECEBE8-7825-B67E-939A-40B7FC512DD6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3148553" y="1736778"/>
            <a:ext cx="621108" cy="66705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97132398-775E-3537-F66E-CD5DFE223125}"/>
              </a:ext>
            </a:extLst>
          </p:cNvPr>
          <p:cNvSpPr/>
          <p:nvPr/>
        </p:nvSpPr>
        <p:spPr>
          <a:xfrm>
            <a:off x="3508343" y="4573569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Reason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8EE76DE-14FB-4D67-E7B0-8146631D85DF}"/>
              </a:ext>
            </a:extLst>
          </p:cNvPr>
          <p:cNvSpPr/>
          <p:nvPr/>
        </p:nvSpPr>
        <p:spPr>
          <a:xfrm>
            <a:off x="3839853" y="5159602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Status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1F74ECF-2403-2B8B-DBAE-7C4F4A85E624}"/>
              </a:ext>
            </a:extLst>
          </p:cNvPr>
          <p:cNvSpPr/>
          <p:nvPr/>
        </p:nvSpPr>
        <p:spPr>
          <a:xfrm>
            <a:off x="9714320" y="2870462"/>
            <a:ext cx="1230197" cy="589175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Deductions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7EF4625-3105-1180-67B0-8F83A4220059}"/>
              </a:ext>
            </a:extLst>
          </p:cNvPr>
          <p:cNvSpPr/>
          <p:nvPr/>
        </p:nvSpPr>
        <p:spPr>
          <a:xfrm>
            <a:off x="8688371" y="3324518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Month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7D44572-7759-7E4A-050F-8949E575F509}"/>
              </a:ext>
            </a:extLst>
          </p:cNvPr>
          <p:cNvSpPr/>
          <p:nvPr/>
        </p:nvSpPr>
        <p:spPr>
          <a:xfrm>
            <a:off x="9971989" y="2062899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Bonuses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3102AB9-1C3C-916A-9331-A2BA88CFD654}"/>
              </a:ext>
            </a:extLst>
          </p:cNvPr>
          <p:cNvSpPr/>
          <p:nvPr/>
        </p:nvSpPr>
        <p:spPr>
          <a:xfrm>
            <a:off x="970961" y="5147032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 id(FK)</a:t>
            </a:r>
            <a:endParaRPr lang="LID4096" sz="1100" b="1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087643-4FC5-3C20-E536-C91085960E6D}"/>
              </a:ext>
            </a:extLst>
          </p:cNvPr>
          <p:cNvSpPr/>
          <p:nvPr/>
        </p:nvSpPr>
        <p:spPr>
          <a:xfrm>
            <a:off x="1236484" y="4554716"/>
            <a:ext cx="997669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chemeClr val="tx1"/>
                </a:solidFill>
              </a:rPr>
              <a:t>Leave id</a:t>
            </a:r>
            <a:endParaRPr lang="LID4096" sz="1100" b="1" u="sng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CA4FB24-1A27-87AF-582B-FE84116FC2EF}"/>
              </a:ext>
            </a:extLst>
          </p:cNvPr>
          <p:cNvSpPr/>
          <p:nvPr/>
        </p:nvSpPr>
        <p:spPr>
          <a:xfrm>
            <a:off x="3601039" y="5816337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Total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Days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A13A183-CC4E-3CFF-E0EE-47ECD879BE00}"/>
              </a:ext>
            </a:extLst>
          </p:cNvPr>
          <p:cNvSpPr/>
          <p:nvPr/>
        </p:nvSpPr>
        <p:spPr>
          <a:xfrm>
            <a:off x="2499674" y="6006444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Date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9936914-BFE5-51EC-C933-C7223622101A}"/>
              </a:ext>
            </a:extLst>
          </p:cNvPr>
          <p:cNvSpPr/>
          <p:nvPr/>
        </p:nvSpPr>
        <p:spPr>
          <a:xfrm>
            <a:off x="1294615" y="5894894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Date</a:t>
            </a:r>
            <a:endParaRPr lang="LID4096" sz="1100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0C3543D-9932-3824-CF18-F1BDEBB17A9B}"/>
              </a:ext>
            </a:extLst>
          </p:cNvPr>
          <p:cNvCxnSpPr>
            <a:cxnSpLocks/>
            <a:stCxn id="87" idx="5"/>
          </p:cNvCxnSpPr>
          <p:nvPr/>
        </p:nvCxnSpPr>
        <p:spPr>
          <a:xfrm>
            <a:off x="2088048" y="4981169"/>
            <a:ext cx="325214" cy="1281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5F292A4-DAD0-5FF3-BDC5-81A4019DF852}"/>
              </a:ext>
            </a:extLst>
          </p:cNvPr>
          <p:cNvCxnSpPr>
            <a:cxnSpLocks/>
            <a:stCxn id="86" idx="6"/>
            <a:endCxn id="13" idx="1"/>
          </p:cNvCxnSpPr>
          <p:nvPr/>
        </p:nvCxnSpPr>
        <p:spPr>
          <a:xfrm flipV="1">
            <a:off x="1932494" y="5264871"/>
            <a:ext cx="499623" cy="1319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5D0EB3B-8AB1-8A6D-F082-7C81351897A9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1775382" y="5392132"/>
            <a:ext cx="675587" cy="5027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2C004E4-8B08-D69E-5EA0-4BC639EBC4FF}"/>
              </a:ext>
            </a:extLst>
          </p:cNvPr>
          <p:cNvCxnSpPr>
            <a:cxnSpLocks/>
            <a:stCxn id="13" idx="2"/>
            <a:endCxn id="89" idx="0"/>
          </p:cNvCxnSpPr>
          <p:nvPr/>
        </p:nvCxnSpPr>
        <p:spPr>
          <a:xfrm>
            <a:off x="2846896" y="5401559"/>
            <a:ext cx="133545" cy="60488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024BE47-0AA7-97FD-C17C-D94E1DF65C67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3242821" y="5392132"/>
            <a:ext cx="499031" cy="4973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7929262-9403-2515-5715-7A817AF03E35}"/>
              </a:ext>
            </a:extLst>
          </p:cNvPr>
          <p:cNvCxnSpPr>
            <a:cxnSpLocks/>
            <a:stCxn id="13" idx="3"/>
            <a:endCxn id="82" idx="2"/>
          </p:cNvCxnSpPr>
          <p:nvPr/>
        </p:nvCxnSpPr>
        <p:spPr>
          <a:xfrm>
            <a:off x="3261675" y="5264871"/>
            <a:ext cx="578178" cy="1445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1163967-73CB-065D-0106-300F4836F8A0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3223967" y="4823380"/>
            <a:ext cx="284376" cy="3048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DEDE05B1-0CB6-59BF-2810-45A5498520BB}"/>
              </a:ext>
            </a:extLst>
          </p:cNvPr>
          <p:cNvSpPr/>
          <p:nvPr/>
        </p:nvSpPr>
        <p:spPr>
          <a:xfrm>
            <a:off x="7899663" y="1291472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 id(FK)</a:t>
            </a:r>
            <a:endParaRPr lang="LID4096" sz="1100" b="1" dirty="0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CDE5EC5-C7B8-AA4F-F279-FE7BB4D9B886}"/>
              </a:ext>
            </a:extLst>
          </p:cNvPr>
          <p:cNvSpPr/>
          <p:nvPr/>
        </p:nvSpPr>
        <p:spPr>
          <a:xfrm>
            <a:off x="9220987" y="1197205"/>
            <a:ext cx="1403021" cy="58446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chemeClr val="tx1"/>
                </a:solidFill>
              </a:rPr>
              <a:t>Salary id</a:t>
            </a:r>
            <a:endParaRPr lang="LID4096" sz="1100" b="1" u="sng" dirty="0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2544023-7A92-639A-1E0D-DAD6805614D8}"/>
              </a:ext>
            </a:extLst>
          </p:cNvPr>
          <p:cNvSpPr/>
          <p:nvPr/>
        </p:nvSpPr>
        <p:spPr>
          <a:xfrm>
            <a:off x="7484884" y="3120272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Basic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Salary</a:t>
            </a:r>
            <a:endParaRPr lang="LID4096" sz="1100" dirty="0">
              <a:solidFill>
                <a:schemeClr val="tx1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6CE6A8-F90B-8656-FF67-31C8C90BF48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380430" y="1772239"/>
            <a:ext cx="348791" cy="7164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247B3AE-82C8-A9BC-1947-8D8444730593}"/>
              </a:ext>
            </a:extLst>
          </p:cNvPr>
          <p:cNvCxnSpPr>
            <a:cxnSpLocks/>
            <a:endCxn id="120" idx="4"/>
          </p:cNvCxnSpPr>
          <p:nvPr/>
        </p:nvCxnSpPr>
        <p:spPr>
          <a:xfrm flipV="1">
            <a:off x="9096866" y="1781667"/>
            <a:ext cx="825632" cy="6881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349E3F8-8712-65EC-8A34-AF468236EF7B}"/>
              </a:ext>
            </a:extLst>
          </p:cNvPr>
          <p:cNvCxnSpPr>
            <a:cxnSpLocks/>
            <a:stCxn id="12" idx="3"/>
            <a:endCxn id="85" idx="2"/>
          </p:cNvCxnSpPr>
          <p:nvPr/>
        </p:nvCxnSpPr>
        <p:spPr>
          <a:xfrm flipV="1">
            <a:off x="9115720" y="2312710"/>
            <a:ext cx="856269" cy="3079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8EA785C-D053-9202-C308-61064120DEF2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9096866" y="2752627"/>
            <a:ext cx="617454" cy="41242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888BFFD-B0B2-D2E9-60A9-C41913E8C804}"/>
              </a:ext>
            </a:extLst>
          </p:cNvPr>
          <p:cNvCxnSpPr>
            <a:cxnSpLocks/>
            <a:stCxn id="84" idx="0"/>
            <a:endCxn id="12" idx="2"/>
          </p:cNvCxnSpPr>
          <p:nvPr/>
        </p:nvCxnSpPr>
        <p:spPr>
          <a:xfrm flipH="1" flipV="1">
            <a:off x="8729221" y="2752627"/>
            <a:ext cx="439917" cy="5718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06310F5-627B-00FB-C7E1-7DEAF20E4756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7965651" y="2752627"/>
            <a:ext cx="509046" cy="3676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B4C17E1D-D010-53D4-6718-D26DA114BD97}"/>
              </a:ext>
            </a:extLst>
          </p:cNvPr>
          <p:cNvSpPr/>
          <p:nvPr/>
        </p:nvSpPr>
        <p:spPr>
          <a:xfrm>
            <a:off x="9217844" y="4165074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 id(FK)</a:t>
            </a:r>
            <a:endParaRPr lang="LID4096" sz="1100" b="1" dirty="0">
              <a:solidFill>
                <a:schemeClr val="tx1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D8D1562-077F-6079-3A3F-8656CD3129B2}"/>
              </a:ext>
            </a:extLst>
          </p:cNvPr>
          <p:cNvSpPr/>
          <p:nvPr/>
        </p:nvSpPr>
        <p:spPr>
          <a:xfrm>
            <a:off x="7729978" y="4232633"/>
            <a:ext cx="1197205" cy="556183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 err="1">
                <a:solidFill>
                  <a:schemeClr val="tx1"/>
                </a:solidFill>
              </a:rPr>
              <a:t>Payslip</a:t>
            </a:r>
            <a:r>
              <a:rPr lang="en-US" sz="1100" b="1" u="sng" dirty="0">
                <a:solidFill>
                  <a:schemeClr val="tx1"/>
                </a:solidFill>
              </a:rPr>
              <a:t> id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933DE3B-9CD9-D2CF-7311-888671BEBA4E}"/>
              </a:ext>
            </a:extLst>
          </p:cNvPr>
          <p:cNvSpPr/>
          <p:nvPr/>
        </p:nvSpPr>
        <p:spPr>
          <a:xfrm>
            <a:off x="6994689" y="5261727"/>
            <a:ext cx="1132787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Insurance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7C21742-CE97-487C-4EB0-485F9BCBF7F8}"/>
              </a:ext>
            </a:extLst>
          </p:cNvPr>
          <p:cNvSpPr/>
          <p:nvPr/>
        </p:nvSpPr>
        <p:spPr>
          <a:xfrm>
            <a:off x="7601146" y="5885466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Tax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62BFEE4-6966-AF17-0A4F-209373C8C235}"/>
              </a:ext>
            </a:extLst>
          </p:cNvPr>
          <p:cNvSpPr/>
          <p:nvPr/>
        </p:nvSpPr>
        <p:spPr>
          <a:xfrm>
            <a:off x="10317637" y="5264869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Basic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Salary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D54F0C9E-BF95-7BD9-72EF-22BE16C08C3F}"/>
              </a:ext>
            </a:extLst>
          </p:cNvPr>
          <p:cNvSpPr/>
          <p:nvPr/>
        </p:nvSpPr>
        <p:spPr>
          <a:xfrm>
            <a:off x="10319207" y="4559429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Month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F1867C1-8D0F-C7F7-0AAD-BFA4B89C8F3A}"/>
              </a:ext>
            </a:extLst>
          </p:cNvPr>
          <p:cNvSpPr/>
          <p:nvPr/>
        </p:nvSpPr>
        <p:spPr>
          <a:xfrm>
            <a:off x="10047401" y="5861900"/>
            <a:ext cx="961533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Bonuses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F989BF2-3F19-B617-7355-9FE4C792D154}"/>
              </a:ext>
            </a:extLst>
          </p:cNvPr>
          <p:cNvSpPr/>
          <p:nvPr/>
        </p:nvSpPr>
        <p:spPr>
          <a:xfrm>
            <a:off x="8710367" y="6033153"/>
            <a:ext cx="1225485" cy="49962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Deductions</a:t>
            </a:r>
            <a:endParaRPr lang="LID4096" sz="1100" dirty="0">
              <a:solidFill>
                <a:schemeClr val="tx1"/>
              </a:solidFill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B0E6323-788B-394B-1CFE-42265B6A3F2E}"/>
              </a:ext>
            </a:extLst>
          </p:cNvPr>
          <p:cNvCxnSpPr>
            <a:cxnSpLocks/>
            <a:endCxn id="145" idx="4"/>
          </p:cNvCxnSpPr>
          <p:nvPr/>
        </p:nvCxnSpPr>
        <p:spPr>
          <a:xfrm flipH="1" flipV="1">
            <a:off x="8328581" y="4788816"/>
            <a:ext cx="372359" cy="29223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082D9F7-9B31-29BC-3A79-AEF9379FF78F}"/>
              </a:ext>
            </a:extLst>
          </p:cNvPr>
          <p:cNvCxnSpPr>
            <a:cxnSpLocks/>
            <a:stCxn id="14" idx="0"/>
            <a:endCxn id="144" idx="4"/>
          </p:cNvCxnSpPr>
          <p:nvPr/>
        </p:nvCxnSpPr>
        <p:spPr>
          <a:xfrm flipV="1">
            <a:off x="9148715" y="4664695"/>
            <a:ext cx="549896" cy="4163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7B4EF0D-2361-1B2F-EB66-A7B20AC8820E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9598057" y="4809240"/>
            <a:ext cx="721150" cy="2733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C4769C5-AFDC-DAE4-F69B-67BAA59B5E28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9626338" y="5252301"/>
            <a:ext cx="691299" cy="2623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580E950-144A-70AA-C20F-020C8AAE7141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9596486" y="5401559"/>
            <a:ext cx="591728" cy="5335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F064276-2055-D0D0-9953-8572EEE37BCE}"/>
              </a:ext>
            </a:extLst>
          </p:cNvPr>
          <p:cNvCxnSpPr>
            <a:cxnSpLocks/>
            <a:stCxn id="14" idx="2"/>
            <a:endCxn id="151" idx="0"/>
          </p:cNvCxnSpPr>
          <p:nvPr/>
        </p:nvCxnSpPr>
        <p:spPr>
          <a:xfrm>
            <a:off x="9148715" y="5420413"/>
            <a:ext cx="174395" cy="6127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483A052-976E-A02B-CE90-E52C0BAAB24C}"/>
              </a:ext>
            </a:extLst>
          </p:cNvPr>
          <p:cNvCxnSpPr>
            <a:cxnSpLocks/>
            <a:stCxn id="147" idx="7"/>
          </p:cNvCxnSpPr>
          <p:nvPr/>
        </p:nvCxnSpPr>
        <p:spPr>
          <a:xfrm flipV="1">
            <a:off x="8421866" y="5420412"/>
            <a:ext cx="439330" cy="5382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B5AD473-A4F2-FE47-EE6C-E916069B24FD}"/>
              </a:ext>
            </a:extLst>
          </p:cNvPr>
          <p:cNvCxnSpPr>
            <a:cxnSpLocks/>
            <a:stCxn id="146" idx="6"/>
          </p:cNvCxnSpPr>
          <p:nvPr/>
        </p:nvCxnSpPr>
        <p:spPr>
          <a:xfrm flipV="1">
            <a:off x="8127476" y="5373278"/>
            <a:ext cx="545184" cy="1382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90875" cy="895349"/>
          </a:xfrm>
        </p:spPr>
        <p:txBody>
          <a:bodyPr>
            <a:normAutofit/>
          </a:bodyPr>
          <a:lstStyle/>
          <a:p>
            <a:r>
              <a:rPr lang="en-US" sz="2400" dirty="0"/>
              <a:t>Employee table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2D0A6-C462-28F4-46E5-6240D1AC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6" y="4211015"/>
            <a:ext cx="11324301" cy="2347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2E4B81-84E8-D536-68B4-97183491BE29}"/>
              </a:ext>
            </a:extLst>
          </p:cNvPr>
          <p:cNvSpPr txBox="1"/>
          <p:nvPr/>
        </p:nvSpPr>
        <p:spPr>
          <a:xfrm>
            <a:off x="312125" y="872134"/>
            <a:ext cx="800847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Code:</a:t>
            </a:r>
          </a:p>
          <a:p>
            <a:r>
              <a:rPr lang="en-US" sz="1600" dirty="0"/>
              <a:t>CREATE TABLE EMPLOYEE (</a:t>
            </a:r>
          </a:p>
          <a:p>
            <a:r>
              <a:rPr lang="en-US" sz="1600" dirty="0"/>
              <a:t>    EMPLOYEE_ID NUMBER PRIMARY KEY,</a:t>
            </a:r>
          </a:p>
          <a:p>
            <a:r>
              <a:rPr lang="en-US" sz="1600" dirty="0"/>
              <a:t>    EMPLOYEE_NAME VARCHAR2(20),</a:t>
            </a:r>
          </a:p>
          <a:p>
            <a:r>
              <a:rPr lang="en-US" sz="1600" dirty="0"/>
              <a:t>    EMAIL VARCHAR2(20),</a:t>
            </a:r>
          </a:p>
          <a:p>
            <a:r>
              <a:rPr lang="en-US" sz="1600" dirty="0"/>
              <a:t>    HIRE_DATE DATE,</a:t>
            </a:r>
          </a:p>
          <a:p>
            <a:r>
              <a:rPr lang="en-US" sz="1600" dirty="0"/>
              <a:t>    DEPARTMENT VARCHAR2(10),</a:t>
            </a:r>
          </a:p>
          <a:p>
            <a:r>
              <a:rPr lang="en-US" sz="1600" dirty="0"/>
              <a:t>    POSITION VARCHAR2(10),</a:t>
            </a:r>
          </a:p>
          <a:p>
            <a:r>
              <a:rPr lang="en-US" sz="1600" dirty="0"/>
              <a:t>    ADDRESS VARCHAR2(25),</a:t>
            </a:r>
          </a:p>
          <a:p>
            <a:r>
              <a:rPr lang="en-US" sz="1600" dirty="0"/>
              <a:t>    CONTACT VARCHAR2(10)</a:t>
            </a:r>
          </a:p>
          <a:p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After inserting 10 values we get: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7590"/>
          </a:xfrm>
        </p:spPr>
        <p:txBody>
          <a:bodyPr>
            <a:normAutofit/>
          </a:bodyPr>
          <a:lstStyle/>
          <a:p>
            <a:r>
              <a:rPr lang="en-US" sz="2400" dirty="0"/>
              <a:t>Employee table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74A15-0BBD-225F-1102-EAB954904B8B}"/>
              </a:ext>
            </a:extLst>
          </p:cNvPr>
          <p:cNvSpPr txBox="1"/>
          <p:nvPr/>
        </p:nvSpPr>
        <p:spPr>
          <a:xfrm>
            <a:off x="1755842" y="1113581"/>
            <a:ext cx="904185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EMPLOYEE_ID (Primary Key):</a:t>
            </a:r>
            <a:r>
              <a:rPr lang="en-US" b="0" i="0" dirty="0">
                <a:effectLst/>
              </a:rPr>
              <a:t> A unique numerical identifier assigned to each employee, facilitating quick and unambiguous identification.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EMPLOYEE_NAME:</a:t>
            </a:r>
            <a:r>
              <a:rPr lang="en-US" b="0" i="0" dirty="0">
                <a:effectLst/>
              </a:rPr>
              <a:t> The full name of the employee, comprising both first and last names.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EMAIL:</a:t>
            </a:r>
            <a:r>
              <a:rPr lang="en-US" b="0" i="0" dirty="0">
                <a:effectLst/>
              </a:rPr>
              <a:t> The primary email address of the employee, serving as a vital contact point.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HIRE_DATE:</a:t>
            </a:r>
            <a:r>
              <a:rPr lang="en-US" b="0" i="0" dirty="0">
                <a:effectLst/>
              </a:rPr>
              <a:t> The date when the employee officially commenced employment with the company.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DEPARTMENT:</a:t>
            </a:r>
            <a:r>
              <a:rPr lang="en-US" b="0" i="0" dirty="0">
                <a:effectLst/>
              </a:rPr>
              <a:t> Specifies the department or functional area within the organization where the employee is assigned.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POSITION:</a:t>
            </a:r>
            <a:r>
              <a:rPr lang="en-US" b="0" i="0" dirty="0">
                <a:effectLst/>
              </a:rPr>
              <a:t> Describes the specific role, job title, or position that the employee holds.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ADDRESS:</a:t>
            </a:r>
            <a:r>
              <a:rPr lang="en-US" b="0" i="0" dirty="0">
                <a:effectLst/>
              </a:rPr>
              <a:t> The physical address of the employee, providing location details.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CONTACT:</a:t>
            </a:r>
            <a:r>
              <a:rPr lang="en-US" b="0" i="0" dirty="0">
                <a:effectLst/>
              </a:rPr>
              <a:t> The contact number, usually a phone number, for direct communication with the employee.</a:t>
            </a:r>
          </a:p>
          <a:p>
            <a:pPr algn="just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82750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2932522" cy="981075"/>
          </a:xfrm>
        </p:spPr>
        <p:txBody>
          <a:bodyPr>
            <a:normAutofit/>
          </a:bodyPr>
          <a:lstStyle/>
          <a:p>
            <a:r>
              <a:rPr lang="en-US" sz="2400" dirty="0"/>
              <a:t>Salary table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E4B81-84E8-D536-68B4-97183491BE29}"/>
              </a:ext>
            </a:extLst>
          </p:cNvPr>
          <p:cNvSpPr txBox="1"/>
          <p:nvPr/>
        </p:nvSpPr>
        <p:spPr>
          <a:xfrm>
            <a:off x="424208" y="933253"/>
            <a:ext cx="111990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Code:</a:t>
            </a:r>
          </a:p>
          <a:p>
            <a:r>
              <a:rPr lang="en-US" sz="1600" dirty="0"/>
              <a:t>CREATE TABLE SALARY (</a:t>
            </a:r>
          </a:p>
          <a:p>
            <a:r>
              <a:rPr lang="en-US" sz="1600" dirty="0"/>
              <a:t>    SALARY_ID NUMBER PRIMARY KEY,</a:t>
            </a:r>
          </a:p>
          <a:p>
            <a:r>
              <a:rPr lang="en-US" sz="1600" dirty="0"/>
              <a:t>    EMPLOYEE_ID NUMBER REFERENCES EMPLOYEE(EMPLOYEE_ID),</a:t>
            </a:r>
          </a:p>
          <a:p>
            <a:r>
              <a:rPr lang="en-US" sz="1600" dirty="0"/>
              <a:t>    BASIC_SALARY NUMBER,</a:t>
            </a:r>
          </a:p>
          <a:p>
            <a:r>
              <a:rPr lang="en-US" sz="1600" dirty="0"/>
              <a:t>    MONTH DATE,</a:t>
            </a:r>
          </a:p>
          <a:p>
            <a:r>
              <a:rPr lang="en-US" sz="1600" dirty="0"/>
              <a:t>    DEDUCTIONS NUMBER,</a:t>
            </a:r>
          </a:p>
          <a:p>
            <a:r>
              <a:rPr lang="en-US" sz="1600" dirty="0"/>
              <a:t>    BONUSES NUMBER</a:t>
            </a:r>
          </a:p>
          <a:p>
            <a:r>
              <a:rPr lang="en-US" sz="1600" dirty="0"/>
              <a:t>);</a:t>
            </a:r>
          </a:p>
          <a:p>
            <a:r>
              <a:rPr lang="en-US" sz="1600" dirty="0"/>
              <a:t>After inserting 10 values we get:</a:t>
            </a:r>
            <a:endParaRPr lang="LID4096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EDBD6-273A-8573-D8DE-433583552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24" y="3503765"/>
            <a:ext cx="7614279" cy="278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500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9624"/>
          </a:xfrm>
        </p:spPr>
        <p:txBody>
          <a:bodyPr>
            <a:normAutofit/>
          </a:bodyPr>
          <a:lstStyle/>
          <a:p>
            <a:r>
              <a:rPr lang="en-US" sz="2400" dirty="0"/>
              <a:t>Salary table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74A15-0BBD-225F-1102-EAB954904B8B}"/>
              </a:ext>
            </a:extLst>
          </p:cNvPr>
          <p:cNvSpPr txBox="1"/>
          <p:nvPr/>
        </p:nvSpPr>
        <p:spPr>
          <a:xfrm>
            <a:off x="1755842" y="1113581"/>
            <a:ext cx="9041859" cy="4200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SALARY_ID (Primary Key):</a:t>
            </a:r>
            <a:r>
              <a:rPr lang="en-US" b="0" i="0" dirty="0">
                <a:effectLst/>
              </a:rPr>
              <a:t> A unique identifier assigned to each salary record, aiding in precise record-keeping.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EMPLOYEE_ID (Foreign Key):</a:t>
            </a:r>
            <a:r>
              <a:rPr lang="en-US" b="0" i="0" dirty="0">
                <a:effectLst/>
              </a:rPr>
              <a:t> Establishes a connection to the EMPLOYEE table, linking each salary entry to a specific employee.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BASIC_SALARY:</a:t>
            </a:r>
            <a:r>
              <a:rPr lang="en-US" b="0" i="0" dirty="0">
                <a:effectLst/>
              </a:rPr>
              <a:t> The core compensation amount, excluding bonuses or deductions.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MONTH:</a:t>
            </a:r>
            <a:r>
              <a:rPr lang="en-US" b="0" i="0" dirty="0">
                <a:effectLst/>
              </a:rPr>
              <a:t> Specifies the month for which the salary details are recorded.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DEDUCTIONS:</a:t>
            </a:r>
            <a:r>
              <a:rPr lang="en-US" b="0" i="0" dirty="0">
                <a:effectLst/>
              </a:rPr>
              <a:t> Captures any deductions or withholdings from the employee's salary, such as taxes, contributions, or other deductions.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BONUSES:</a:t>
            </a:r>
            <a:r>
              <a:rPr lang="en-US" b="0" i="0" dirty="0">
                <a:effectLst/>
              </a:rPr>
              <a:t> Reflects any additional compensation provided to the employee beyond the basic salary.</a:t>
            </a:r>
          </a:p>
        </p:txBody>
      </p:sp>
    </p:spTree>
    <p:extLst>
      <p:ext uri="{BB962C8B-B14F-4D97-AF65-F5344CB8AC3E}">
        <p14:creationId xmlns:p14="http://schemas.microsoft.com/office/powerpoint/2010/main" val="30740642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15183" cy="885217"/>
          </a:xfrm>
        </p:spPr>
        <p:txBody>
          <a:bodyPr>
            <a:normAutofit/>
          </a:bodyPr>
          <a:lstStyle/>
          <a:p>
            <a:r>
              <a:rPr lang="en-US" sz="2400" dirty="0"/>
              <a:t>Leave table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E4B81-84E8-D536-68B4-97183491BE29}"/>
              </a:ext>
            </a:extLst>
          </p:cNvPr>
          <p:cNvSpPr txBox="1"/>
          <p:nvPr/>
        </p:nvSpPr>
        <p:spPr>
          <a:xfrm>
            <a:off x="270671" y="732883"/>
            <a:ext cx="1119904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Code:</a:t>
            </a:r>
          </a:p>
          <a:p>
            <a:r>
              <a:rPr lang="en-US" sz="1600" dirty="0"/>
              <a:t>CREATE TABLE LEAVE (</a:t>
            </a:r>
          </a:p>
          <a:p>
            <a:r>
              <a:rPr lang="en-US" sz="1600" dirty="0"/>
              <a:t>    LEAVE_ID NUMBER PRIMARY KEY,</a:t>
            </a:r>
          </a:p>
          <a:p>
            <a:r>
              <a:rPr lang="en-US" sz="1600" dirty="0"/>
              <a:t>    EMPLOYEE_ID NUMBER REFERENCES EMPLOYEE(EMPLOYEE_ID),</a:t>
            </a:r>
          </a:p>
          <a:p>
            <a:r>
              <a:rPr lang="en-US" sz="1600" dirty="0"/>
              <a:t>    START_DATE DATE,</a:t>
            </a:r>
          </a:p>
          <a:p>
            <a:r>
              <a:rPr lang="en-US" sz="1600" dirty="0"/>
              <a:t>    END_DATE DATE,</a:t>
            </a:r>
          </a:p>
          <a:p>
            <a:r>
              <a:rPr lang="en-US" sz="1600" dirty="0"/>
              <a:t>    TOTAL_DAYS NUMBER,</a:t>
            </a:r>
          </a:p>
          <a:p>
            <a:r>
              <a:rPr lang="en-US" sz="1600" dirty="0"/>
              <a:t>    STATUS VARCHAR2(10) DEFAULT 'Pending',</a:t>
            </a:r>
          </a:p>
          <a:p>
            <a:r>
              <a:rPr lang="en-US" sz="1600" dirty="0"/>
              <a:t>    REASON VARCHAR2(20)</a:t>
            </a:r>
          </a:p>
          <a:p>
            <a:r>
              <a:rPr lang="en-US" sz="1600" dirty="0"/>
              <a:t>);</a:t>
            </a:r>
          </a:p>
          <a:p>
            <a:r>
              <a:rPr lang="en-US" sz="1600" dirty="0"/>
              <a:t>ALTER TABLE LEAVE ADD CONSTRAINT CHECK_END_DATE_AFTER_START_DATE CHECK (END_DATE &gt; START_DATE);</a:t>
            </a:r>
          </a:p>
          <a:p>
            <a:endParaRPr lang="en-US" sz="1600" dirty="0"/>
          </a:p>
          <a:p>
            <a:r>
              <a:rPr lang="en-US" sz="1600" dirty="0"/>
              <a:t>After inserting 10 values we get:</a:t>
            </a:r>
            <a:endParaRPr lang="LID4096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0A59A-3F7E-CE5F-14B4-7E3634162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04" y="4061192"/>
            <a:ext cx="8512624" cy="25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53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6774"/>
          </a:xfrm>
        </p:spPr>
        <p:txBody>
          <a:bodyPr>
            <a:normAutofit/>
          </a:bodyPr>
          <a:lstStyle/>
          <a:p>
            <a:r>
              <a:rPr lang="en-US" sz="2400" dirty="0"/>
              <a:t>Leave table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74A15-0BBD-225F-1102-EAB954904B8B}"/>
              </a:ext>
            </a:extLst>
          </p:cNvPr>
          <p:cNvSpPr txBox="1"/>
          <p:nvPr/>
        </p:nvSpPr>
        <p:spPr>
          <a:xfrm>
            <a:off x="1755842" y="1113581"/>
            <a:ext cx="9041859" cy="4615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LEAVE_ID (Primary Key):</a:t>
            </a:r>
            <a:r>
              <a:rPr lang="en-US" b="0" i="0" dirty="0">
                <a:effectLst/>
              </a:rPr>
              <a:t> A unique identifier assigned to each leave request, ensuring uniqueness in the leave records.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EMPLOYEE_ID (Foreign Key):</a:t>
            </a:r>
            <a:r>
              <a:rPr lang="en-US" b="0" i="0" dirty="0">
                <a:effectLst/>
              </a:rPr>
              <a:t> Links to the EMPLOYEE table, associating each leave entry with a specific employee.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START_DATE:</a:t>
            </a:r>
            <a:r>
              <a:rPr lang="en-US" b="0" i="0" dirty="0">
                <a:effectLst/>
              </a:rPr>
              <a:t> The commencement date of the requested leave period.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END_DATE:</a:t>
            </a:r>
            <a:r>
              <a:rPr lang="en-US" b="0" i="0" dirty="0">
                <a:effectLst/>
              </a:rPr>
              <a:t> The concluding date of the requested leave period.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TOTAL_DAYS:</a:t>
            </a:r>
            <a:r>
              <a:rPr lang="en-US" b="0" i="0" dirty="0">
                <a:effectLst/>
              </a:rPr>
              <a:t> Quantifies the total number of days requested for the leave, providing a duration for the absence.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STATUS:</a:t>
            </a:r>
            <a:r>
              <a:rPr lang="en-US" b="0" i="0" dirty="0">
                <a:effectLst/>
              </a:rPr>
              <a:t> Indicates the status of the leave request, with possible values such as 'Pending,' 'Approved,' or 'Rejected.'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REASON:</a:t>
            </a:r>
            <a:r>
              <a:rPr lang="en-US" b="0" i="0" dirty="0">
                <a:effectLst/>
              </a:rPr>
              <a:t> Elaborates on the reason or purpose behind the employee's request for leave.</a:t>
            </a:r>
          </a:p>
        </p:txBody>
      </p:sp>
    </p:spTree>
    <p:extLst>
      <p:ext uri="{BB962C8B-B14F-4D97-AF65-F5344CB8AC3E}">
        <p14:creationId xmlns:p14="http://schemas.microsoft.com/office/powerpoint/2010/main" val="27376489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207</TotalTime>
  <Words>1150</Words>
  <Application>Microsoft Office PowerPoint</Application>
  <PresentationFormat>Widescreen</PresentationFormat>
  <Paragraphs>178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Tenorite</vt:lpstr>
      <vt:lpstr>Tenorite (Headings)</vt:lpstr>
      <vt:lpstr>Office Theme</vt:lpstr>
      <vt:lpstr>Employee payroll DATABASE MANAGEMENT SYSTEM using </vt:lpstr>
      <vt:lpstr>AGENDA</vt:lpstr>
      <vt:lpstr>ER Diagram</vt:lpstr>
      <vt:lpstr>Employee table</vt:lpstr>
      <vt:lpstr>Employee table</vt:lpstr>
      <vt:lpstr>Salary table</vt:lpstr>
      <vt:lpstr>Salary table</vt:lpstr>
      <vt:lpstr>Leave table</vt:lpstr>
      <vt:lpstr>Leave table</vt:lpstr>
      <vt:lpstr>PAyslip table</vt:lpstr>
      <vt:lpstr>PAyslip table</vt:lpstr>
      <vt:lpstr>Net Pay=Basic Salary+Bonuses               −Deductions−Tax−Insurance</vt:lpstr>
      <vt:lpstr>Calculating net pay</vt:lpstr>
      <vt:lpstr>Calculating net pay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payroll DATABASE MANAGEMENT SYSTEM using </dc:title>
  <dc:creator>saif alvi</dc:creator>
  <cp:lastModifiedBy>saif alvi</cp:lastModifiedBy>
  <cp:revision>3</cp:revision>
  <dcterms:created xsi:type="dcterms:W3CDTF">2023-11-11T20:29:23Z</dcterms:created>
  <dcterms:modified xsi:type="dcterms:W3CDTF">2023-11-12T03:47:08Z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