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DF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4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1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2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DF74-E82B-4262-BD56-619FC7092582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48DABE-4FE7-4063-8464-CDAA6A9F9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8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94337-0BEF-4DFD-BC49-2A8BD546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40378"/>
            <a:ext cx="9603275" cy="719481"/>
          </a:xfrm>
        </p:spPr>
        <p:txBody>
          <a:bodyPr/>
          <a:lstStyle/>
          <a:p>
            <a:r>
              <a:rPr kumimoji="1" lang="ja-JP" altLang="en-US" dirty="0"/>
              <a:t>このような経験はありませんか？</a:t>
            </a:r>
          </a:p>
        </p:txBody>
      </p:sp>
      <p:pic>
        <p:nvPicPr>
          <p:cNvPr id="7" name="図 6" descr="おもちゃ, 人形, レゴ が含まれている画像&#10;&#10;自動的に生成された説明">
            <a:extLst>
              <a:ext uri="{FF2B5EF4-FFF2-40B4-BE49-F238E27FC236}">
                <a16:creationId xmlns:a16="http://schemas.microsoft.com/office/drawing/2014/main" id="{ED116018-3F30-4CC7-86F6-69FA6EE3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14" y="3729816"/>
            <a:ext cx="2641093" cy="2832271"/>
          </a:xfrm>
          <a:prstGeom prst="rect">
            <a:avLst/>
          </a:prstGeom>
        </p:spPr>
      </p:pic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FB413F5D-A8A0-40F4-84C7-336D7013125C}"/>
              </a:ext>
            </a:extLst>
          </p:cNvPr>
          <p:cNvSpPr/>
          <p:nvPr/>
        </p:nvSpPr>
        <p:spPr>
          <a:xfrm>
            <a:off x="6480586" y="2168119"/>
            <a:ext cx="4902199" cy="1260881"/>
          </a:xfrm>
          <a:prstGeom prst="cloudCallout">
            <a:avLst>
              <a:gd name="adj1" fmla="val -45360"/>
              <a:gd name="adj2" fmla="val 688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あの本は実家にあったかな？</a:t>
            </a:r>
          </a:p>
        </p:txBody>
      </p:sp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E421BDF5-53E1-4996-8982-24CF430A5E2C}"/>
              </a:ext>
            </a:extLst>
          </p:cNvPr>
          <p:cNvSpPr/>
          <p:nvPr/>
        </p:nvSpPr>
        <p:spPr>
          <a:xfrm>
            <a:off x="467361" y="2255514"/>
            <a:ext cx="3830319" cy="1041400"/>
          </a:xfrm>
          <a:prstGeom prst="cloudCallout">
            <a:avLst>
              <a:gd name="adj1" fmla="val 69275"/>
              <a:gd name="adj2" fmla="val 1070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この本はいつ買ったんだっけ？</a:t>
            </a:r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5604801C-446F-4E09-B4B7-70A4E0B4FBEC}"/>
              </a:ext>
            </a:extLst>
          </p:cNvPr>
          <p:cNvSpPr/>
          <p:nvPr/>
        </p:nvSpPr>
        <p:spPr>
          <a:xfrm>
            <a:off x="7452499" y="3631759"/>
            <a:ext cx="4026013" cy="1260881"/>
          </a:xfrm>
          <a:prstGeom prst="cloudCallout">
            <a:avLst>
              <a:gd name="adj1" fmla="val -63547"/>
              <a:gd name="adj2" fmla="val 7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同じ著者の本は持っていたかな？</a:t>
            </a: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F6CBE2A4-8651-4E9D-A178-E50D354D8528}"/>
              </a:ext>
            </a:extLst>
          </p:cNvPr>
          <p:cNvSpPr/>
          <p:nvPr/>
        </p:nvSpPr>
        <p:spPr>
          <a:xfrm>
            <a:off x="123465" y="3560920"/>
            <a:ext cx="4174215" cy="1260881"/>
          </a:xfrm>
          <a:prstGeom prst="cloudCallout">
            <a:avLst>
              <a:gd name="adj1" fmla="val 63892"/>
              <a:gd name="adj2" fmla="val 219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このシリーズの本は何巻まで持っていたかな？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1D57A062-8100-4D1B-AF39-AC74E718E4A1}"/>
              </a:ext>
            </a:extLst>
          </p:cNvPr>
          <p:cNvSpPr/>
          <p:nvPr/>
        </p:nvSpPr>
        <p:spPr>
          <a:xfrm>
            <a:off x="2450" y="4848319"/>
            <a:ext cx="4902198" cy="1260881"/>
          </a:xfrm>
          <a:prstGeom prst="cloudCallout">
            <a:avLst>
              <a:gd name="adj1" fmla="val 50634"/>
              <a:gd name="adj2" fmla="val -629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いつ読み終わったんだっけ？</a:t>
            </a:r>
          </a:p>
        </p:txBody>
      </p:sp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64CB2FCC-E2BF-4094-BD83-94E8E5C78888}"/>
              </a:ext>
            </a:extLst>
          </p:cNvPr>
          <p:cNvSpPr/>
          <p:nvPr/>
        </p:nvSpPr>
        <p:spPr>
          <a:xfrm>
            <a:off x="7287352" y="5022254"/>
            <a:ext cx="4902198" cy="1260881"/>
          </a:xfrm>
          <a:prstGeom prst="cloudCallout">
            <a:avLst>
              <a:gd name="adj1" fmla="val -53923"/>
              <a:gd name="adj2" fmla="val -656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表紙は覚えているけどタイトルが思い出せない</a:t>
            </a:r>
            <a:r>
              <a:rPr kumimoji="1" lang="en-US" altLang="ja-JP" dirty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7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24195-321D-4E68-8D77-B9F1B36A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これらの</a:t>
            </a:r>
            <a:r>
              <a:rPr kumimoji="1" lang="ja-JP" altLang="en-US" dirty="0"/>
              <a:t>問題の解決方法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C3DC7-EFB2-4B02-8D35-A820FD2F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書籍情報を記録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- </a:t>
            </a:r>
            <a:r>
              <a:rPr kumimoji="1" lang="ja-JP" altLang="en-US" dirty="0"/>
              <a:t>購入日，読了日，保管場所などを同時に記録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バーコードの読み込みより登録が簡単に</a:t>
            </a:r>
            <a:endParaRPr lang="en-US" altLang="ja-JP" dirty="0"/>
          </a:p>
          <a:p>
            <a:r>
              <a:rPr kumimoji="1" lang="ja-JP" altLang="en-US" dirty="0"/>
              <a:t>タイトルや著者名で書籍を検索可能に</a:t>
            </a:r>
            <a:endParaRPr lang="en-US" altLang="ja-JP" dirty="0"/>
          </a:p>
          <a:p>
            <a:r>
              <a:rPr lang="ja-JP" altLang="en-US" dirty="0"/>
              <a:t>表紙の一覧を表示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タイトルが分からなくても検索可能</a:t>
            </a:r>
            <a:endParaRPr lang="en-US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7DA0F-692B-49BC-941A-A0F92766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88" y="3148767"/>
            <a:ext cx="3243737" cy="3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EED618-9FB4-4A6A-8CB3-326967A1BB72}"/>
              </a:ext>
            </a:extLst>
          </p:cNvPr>
          <p:cNvSpPr txBox="1"/>
          <p:nvPr/>
        </p:nvSpPr>
        <p:spPr>
          <a:xfrm>
            <a:off x="1829084" y="5340365"/>
            <a:ext cx="6535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家庭用の書籍管理システムを作る！！</a:t>
            </a:r>
          </a:p>
        </p:txBody>
      </p:sp>
    </p:spTree>
    <p:extLst>
      <p:ext uri="{BB962C8B-B14F-4D97-AF65-F5344CB8AC3E}">
        <p14:creationId xmlns:p14="http://schemas.microsoft.com/office/powerpoint/2010/main" val="12334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593C212-21E9-4AA8-AE8D-C49BD350E7BD}"/>
              </a:ext>
            </a:extLst>
          </p:cNvPr>
          <p:cNvGrpSpPr/>
          <p:nvPr/>
        </p:nvGrpSpPr>
        <p:grpSpPr>
          <a:xfrm>
            <a:off x="647553" y="99085"/>
            <a:ext cx="11099376" cy="6616288"/>
            <a:chOff x="647553" y="99085"/>
            <a:chExt cx="11099376" cy="6616288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8B6A624-A75F-45AE-9CD5-2994C613CFC0}"/>
                </a:ext>
              </a:extLst>
            </p:cNvPr>
            <p:cNvSpPr/>
            <p:nvPr/>
          </p:nvSpPr>
          <p:spPr>
            <a:xfrm>
              <a:off x="647553" y="99085"/>
              <a:ext cx="10997967" cy="66162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FA277EEA-EC5B-4883-B780-E40C4495D66D}"/>
                </a:ext>
              </a:extLst>
            </p:cNvPr>
            <p:cNvGrpSpPr/>
            <p:nvPr/>
          </p:nvGrpSpPr>
          <p:grpSpPr>
            <a:xfrm>
              <a:off x="748962" y="151000"/>
              <a:ext cx="5544179" cy="4345497"/>
              <a:chOff x="1374680" y="167779"/>
              <a:chExt cx="5544179" cy="4345497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5D43BA97-7911-4AAA-BF05-5416F91472BB}"/>
                  </a:ext>
                </a:extLst>
              </p:cNvPr>
              <p:cNvSpPr/>
              <p:nvPr/>
            </p:nvSpPr>
            <p:spPr>
              <a:xfrm>
                <a:off x="1374680" y="167779"/>
                <a:ext cx="5544179" cy="4345497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BCA1E9F7-240F-4A2C-8620-00E6C10A3448}"/>
                  </a:ext>
                </a:extLst>
              </p:cNvPr>
              <p:cNvGrpSpPr/>
              <p:nvPr/>
            </p:nvGrpSpPr>
            <p:grpSpPr>
              <a:xfrm>
                <a:off x="1685186" y="625371"/>
                <a:ext cx="5233673" cy="3724587"/>
                <a:chOff x="1274176" y="897747"/>
                <a:chExt cx="5588018" cy="3971013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4B6CF394-CE70-4A33-B118-FE3AEDF44D06}"/>
                    </a:ext>
                  </a:extLst>
                </p:cNvPr>
                <p:cNvGrpSpPr/>
                <p:nvPr/>
              </p:nvGrpSpPr>
              <p:grpSpPr>
                <a:xfrm>
                  <a:off x="1274176" y="897748"/>
                  <a:ext cx="4949153" cy="3971012"/>
                  <a:chOff x="1274176" y="897748"/>
                  <a:chExt cx="4949153" cy="3971012"/>
                </a:xfrm>
              </p:grpSpPr>
              <p:sp>
                <p:nvSpPr>
                  <p:cNvPr id="35" name="四角形: 角を丸くする 34">
                    <a:extLst>
                      <a:ext uri="{FF2B5EF4-FFF2-40B4-BE49-F238E27FC236}">
                        <a16:creationId xmlns:a16="http://schemas.microsoft.com/office/drawing/2014/main" id="{C6F555A5-FF0A-4668-9CAA-919E6693AF4B}"/>
                      </a:ext>
                    </a:extLst>
                  </p:cNvPr>
                  <p:cNvSpPr/>
                  <p:nvPr/>
                </p:nvSpPr>
                <p:spPr>
                  <a:xfrm>
                    <a:off x="4041241" y="897748"/>
                    <a:ext cx="2182088" cy="880844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登録ウィンドウ</a:t>
                    </a:r>
                  </a:p>
                </p:txBody>
              </p:sp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9F19751B-60F1-4B7D-BB85-7B9F8D22FDC9}"/>
                      </a:ext>
                    </a:extLst>
                  </p:cNvPr>
                  <p:cNvSpPr txBox="1"/>
                  <p:nvPr/>
                </p:nvSpPr>
                <p:spPr>
                  <a:xfrm>
                    <a:off x="1274176" y="2006438"/>
                    <a:ext cx="2432808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◦表示エリア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・カバー画像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・書籍名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◦詳細エリア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・書籍情報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◦検索エリア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・検索条件リスト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・検索ボックス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・検索結果件数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</a:t>
                    </a:r>
                  </a:p>
                </p:txBody>
              </p:sp>
            </p:grp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C0EA882C-75AD-4F3E-A124-FB9C63729052}"/>
                    </a:ext>
                  </a:extLst>
                </p:cNvPr>
                <p:cNvGrpSpPr/>
                <p:nvPr/>
              </p:nvGrpSpPr>
              <p:grpSpPr>
                <a:xfrm>
                  <a:off x="1274176" y="897747"/>
                  <a:ext cx="5588018" cy="3131417"/>
                  <a:chOff x="1274176" y="897747"/>
                  <a:chExt cx="5588018" cy="3131417"/>
                </a:xfrm>
              </p:grpSpPr>
              <p:sp>
                <p:nvSpPr>
                  <p:cNvPr id="36" name="四角形: 角を丸くする 35">
                    <a:extLst>
                      <a:ext uri="{FF2B5EF4-FFF2-40B4-BE49-F238E27FC236}">
                        <a16:creationId xmlns:a16="http://schemas.microsoft.com/office/drawing/2014/main" id="{0E0D9BDE-C91A-4B14-9DC3-EE919517D5F5}"/>
                      </a:ext>
                    </a:extLst>
                  </p:cNvPr>
                  <p:cNvSpPr/>
                  <p:nvPr/>
                </p:nvSpPr>
                <p:spPr>
                  <a:xfrm>
                    <a:off x="1274176" y="897747"/>
                    <a:ext cx="2182088" cy="880845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検索ウィンドウ</a:t>
                    </a:r>
                  </a:p>
                </p:txBody>
              </p: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7C731960-5F78-4047-BC4E-A7191553FF6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6450" y="1997839"/>
                    <a:ext cx="2825744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◦登録エリア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・キャプチャ映像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</a:t>
                    </a:r>
                    <a:r>
                      <a:rPr kumimoji="1" lang="en-US" altLang="ja-JP" dirty="0"/>
                      <a:t>ISBN</a:t>
                    </a:r>
                    <a:r>
                      <a:rPr kumimoji="1" lang="ja-JP" altLang="en-US" dirty="0"/>
                      <a:t>入力エリア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・キャプチャボタン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◦</a:t>
                    </a:r>
                    <a:r>
                      <a:rPr kumimoji="1" lang="en-US" altLang="ja-JP" dirty="0"/>
                      <a:t>SQL</a:t>
                    </a:r>
                    <a:r>
                      <a:rPr kumimoji="1" lang="ja-JP" altLang="en-US" dirty="0"/>
                      <a:t>実行エリア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・入力ボックス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　・テーブル情報　</a:t>
                    </a:r>
                  </a:p>
                </p:txBody>
              </p:sp>
            </p:grpSp>
          </p:grp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8862C0BB-08AA-4734-B8B7-FAC1409699BC}"/>
                  </a:ext>
                </a:extLst>
              </p:cNvPr>
              <p:cNvSpPr txBox="1"/>
              <p:nvPr/>
            </p:nvSpPr>
            <p:spPr>
              <a:xfrm>
                <a:off x="2744793" y="241446"/>
                <a:ext cx="2646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ユーザインタフェース</a:t>
                </a: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012B208F-DA02-4601-B622-EC821172C6CB}"/>
                </a:ext>
              </a:extLst>
            </p:cNvPr>
            <p:cNvGrpSpPr/>
            <p:nvPr/>
          </p:nvGrpSpPr>
          <p:grpSpPr>
            <a:xfrm>
              <a:off x="6699383" y="2323748"/>
              <a:ext cx="4845064" cy="4345497"/>
              <a:chOff x="6404574" y="226502"/>
              <a:chExt cx="4845064" cy="4345497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4B8892AC-0D52-4862-9399-7F8A5C16FD3E}"/>
                  </a:ext>
                </a:extLst>
              </p:cNvPr>
              <p:cNvGrpSpPr/>
              <p:nvPr/>
            </p:nvGrpSpPr>
            <p:grpSpPr>
              <a:xfrm>
                <a:off x="6404574" y="226502"/>
                <a:ext cx="4845064" cy="4345497"/>
                <a:chOff x="6745994" y="847289"/>
                <a:chExt cx="3681522" cy="3439486"/>
              </a:xfrm>
            </p:grpSpPr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2E3E68DD-0B5A-47E5-90FA-E1215EE842B9}"/>
                    </a:ext>
                  </a:extLst>
                </p:cNvPr>
                <p:cNvSpPr/>
                <p:nvPr/>
              </p:nvSpPr>
              <p:spPr>
                <a:xfrm>
                  <a:off x="6745994" y="847289"/>
                  <a:ext cx="3681522" cy="343948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pic>
              <p:nvPicPr>
                <p:cNvPr id="38" name="図 37" descr="ダイアグラム, 概略図&#10;&#10;自動的に生成された説明">
                  <a:extLst>
                    <a:ext uri="{FF2B5EF4-FFF2-40B4-BE49-F238E27FC236}">
                      <a16:creationId xmlns:a16="http://schemas.microsoft.com/office/drawing/2014/main" id="{448219CF-7D52-4ED7-A30F-85419705D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5245" y="1301755"/>
                  <a:ext cx="2585440" cy="1654822"/>
                </a:xfrm>
                <a:prstGeom prst="rect">
                  <a:avLst/>
                </a:prstGeom>
              </p:spPr>
            </p:pic>
            <p:pic>
              <p:nvPicPr>
                <p:cNvPr id="44" name="図 43" descr="テキスト&#10;&#10;自動的に生成された説明">
                  <a:extLst>
                    <a:ext uri="{FF2B5EF4-FFF2-40B4-BE49-F238E27FC236}">
                      <a16:creationId xmlns:a16="http://schemas.microsoft.com/office/drawing/2014/main" id="{FDE11F40-9BF7-4957-983E-4229B2803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1362" y="3095032"/>
                  <a:ext cx="1913205" cy="849341"/>
                </a:xfrm>
                <a:prstGeom prst="rect">
                  <a:avLst/>
                </a:prstGeom>
              </p:spPr>
            </p:pic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E3C40F54-114D-40E1-B30F-DF2F6FE7C9D3}"/>
                    </a:ext>
                  </a:extLst>
                </p:cNvPr>
                <p:cNvSpPr txBox="1"/>
                <p:nvPr/>
              </p:nvSpPr>
              <p:spPr>
                <a:xfrm>
                  <a:off x="7861802" y="959353"/>
                  <a:ext cx="2114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データ保存領域</a:t>
                  </a:r>
                </a:p>
              </p:txBody>
            </p:sp>
          </p:grp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10A14E8D-36D0-48B6-B22B-BE2E8DECA8E9}"/>
                  </a:ext>
                </a:extLst>
              </p:cNvPr>
              <p:cNvCxnSpPr/>
              <p:nvPr/>
            </p:nvCxnSpPr>
            <p:spPr>
              <a:xfrm>
                <a:off x="6673787" y="1723984"/>
                <a:ext cx="8221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2DEA4540-4A7A-4ED1-9579-B623A44825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1143" y="1989590"/>
                <a:ext cx="8647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>
                <a:extLst>
                  <a:ext uri="{FF2B5EF4-FFF2-40B4-BE49-F238E27FC236}">
                    <a16:creationId xmlns:a16="http://schemas.microsoft.com/office/drawing/2014/main" id="{3BD83095-5A0A-4513-862E-5D542D5FAA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73491" y="3722751"/>
                <a:ext cx="8647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E1B4556C-20A7-4CA4-B862-7660AFE7D461}"/>
                  </a:ext>
                </a:extLst>
              </p:cNvPr>
              <p:cNvCxnSpPr/>
              <p:nvPr/>
            </p:nvCxnSpPr>
            <p:spPr>
              <a:xfrm>
                <a:off x="7116135" y="3504501"/>
                <a:ext cx="8221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0786CEE-B1EC-49C9-ACEA-5F97123148F2}"/>
                  </a:ext>
                </a:extLst>
              </p:cNvPr>
              <p:cNvSpPr txBox="1"/>
              <p:nvPr/>
            </p:nvSpPr>
            <p:spPr>
              <a:xfrm>
                <a:off x="6631143" y="1126797"/>
                <a:ext cx="986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登録情報，</a:t>
                </a:r>
                <a:r>
                  <a:rPr kumimoji="1" lang="en-US" altLang="ja-JP" sz="1400" dirty="0"/>
                  <a:t>SQL</a:t>
                </a:r>
                <a:r>
                  <a:rPr kumimoji="1" lang="ja-JP" altLang="en-US" sz="1400" dirty="0"/>
                  <a:t>実行</a:t>
                </a:r>
                <a:endParaRPr kumimoji="1" lang="en-US" altLang="ja-JP" sz="1400" dirty="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B05F3F55-C17A-4ADA-90A7-8BDA1AD41A27}"/>
                  </a:ext>
                </a:extLst>
              </p:cNvPr>
              <p:cNvSpPr txBox="1"/>
              <p:nvPr/>
            </p:nvSpPr>
            <p:spPr>
              <a:xfrm>
                <a:off x="6651681" y="2091473"/>
                <a:ext cx="986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検索結果</a:t>
                </a: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15CEB4B-6C57-483A-970D-1E01E3E47AAA}"/>
                  </a:ext>
                </a:extLst>
              </p:cNvPr>
              <p:cNvSpPr txBox="1"/>
              <p:nvPr/>
            </p:nvSpPr>
            <p:spPr>
              <a:xfrm>
                <a:off x="7080502" y="3170114"/>
                <a:ext cx="986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書き込み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A69050D4-A08A-400E-B292-6051A01644D5}"/>
                  </a:ext>
                </a:extLst>
              </p:cNvPr>
              <p:cNvSpPr txBox="1"/>
              <p:nvPr/>
            </p:nvSpPr>
            <p:spPr>
              <a:xfrm>
                <a:off x="7080616" y="3785161"/>
                <a:ext cx="986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検索結果</a:t>
                </a:r>
              </a:p>
            </p:txBody>
          </p: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8DCBB107-26EE-44A8-B1E9-3A01136225D5}"/>
                </a:ext>
              </a:extLst>
            </p:cNvPr>
            <p:cNvGrpSpPr/>
            <p:nvPr/>
          </p:nvGrpSpPr>
          <p:grpSpPr>
            <a:xfrm>
              <a:off x="748962" y="4828051"/>
              <a:ext cx="5187651" cy="1709723"/>
              <a:chOff x="920908" y="4749799"/>
              <a:chExt cx="5187651" cy="1709723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085FE9E6-02D1-442A-BE86-D8084860B558}"/>
                  </a:ext>
                </a:extLst>
              </p:cNvPr>
              <p:cNvGrpSpPr/>
              <p:nvPr/>
            </p:nvGrpSpPr>
            <p:grpSpPr>
              <a:xfrm>
                <a:off x="920908" y="4749799"/>
                <a:ext cx="5187651" cy="1709723"/>
                <a:chOff x="920908" y="4749799"/>
                <a:chExt cx="5187651" cy="1709723"/>
              </a:xfrm>
            </p:grpSpPr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D2A55D9C-EED1-4019-B748-CC9126890D1A}"/>
                    </a:ext>
                  </a:extLst>
                </p:cNvPr>
                <p:cNvSpPr/>
                <p:nvPr/>
              </p:nvSpPr>
              <p:spPr>
                <a:xfrm>
                  <a:off x="920908" y="4749799"/>
                  <a:ext cx="4882393" cy="170972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D2E8DA7B-356A-4D00-8BB5-7385E984976C}"/>
                    </a:ext>
                  </a:extLst>
                </p:cNvPr>
                <p:cNvSpPr txBox="1"/>
                <p:nvPr/>
              </p:nvSpPr>
              <p:spPr>
                <a:xfrm>
                  <a:off x="3058259" y="4806111"/>
                  <a:ext cx="2256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API</a:t>
                  </a:r>
                  <a:endParaRPr kumimoji="1" lang="ja-JP" altLang="en-US" dirty="0"/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3338A65-D825-4BDC-8ED8-94AAEAC1A9F7}"/>
                    </a:ext>
                  </a:extLst>
                </p:cNvPr>
                <p:cNvSpPr/>
                <p:nvPr/>
              </p:nvSpPr>
              <p:spPr>
                <a:xfrm>
                  <a:off x="1699656" y="5392112"/>
                  <a:ext cx="1662449" cy="66930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err="1"/>
                    <a:t>openBD</a:t>
                  </a:r>
                  <a:endParaRPr kumimoji="1" lang="ja-JP" altLang="en-US" dirty="0"/>
                </a:p>
              </p:txBody>
            </p:sp>
            <p:cxnSp>
              <p:nvCxnSpPr>
                <p:cNvPr id="86" name="直線矢印コネクタ 85">
                  <a:extLst>
                    <a:ext uri="{FF2B5EF4-FFF2-40B4-BE49-F238E27FC236}">
                      <a16:creationId xmlns:a16="http://schemas.microsoft.com/office/drawing/2014/main" id="{5D5F89AD-0B4A-4E8F-B180-9797B8A6B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66070" y="5812204"/>
                  <a:ext cx="53358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2337977C-242D-47BB-AF8A-785FB0942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2105" y="5812204"/>
                  <a:ext cx="53358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54281A4F-7C02-48B3-B6D5-7C6FEB95FA1F}"/>
                    </a:ext>
                  </a:extLst>
                </p:cNvPr>
                <p:cNvSpPr txBox="1"/>
                <p:nvPr/>
              </p:nvSpPr>
              <p:spPr>
                <a:xfrm>
                  <a:off x="3367184" y="5510807"/>
                  <a:ext cx="1057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/>
                    <a:t>json</a:t>
                  </a:r>
                  <a:endParaRPr kumimoji="1" lang="ja-JP" altLang="en-US" sz="1400" dirty="0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656056FB-746A-4DCF-84CD-81A88A80A3E3}"/>
                    </a:ext>
                  </a:extLst>
                </p:cNvPr>
                <p:cNvSpPr txBox="1"/>
                <p:nvPr/>
              </p:nvSpPr>
              <p:spPr>
                <a:xfrm>
                  <a:off x="3896546" y="4925917"/>
                  <a:ext cx="1138167" cy="1384995"/>
                </a:xfrm>
                <a:prstGeom prst="rect">
                  <a:avLst/>
                </a:prstGeom>
                <a:noFill/>
                <a:ln>
                  <a:solidFill>
                    <a:srgbClr val="B71E42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Summary</a:t>
                  </a:r>
                </a:p>
                <a:p>
                  <a:r>
                    <a:rPr kumimoji="1" lang="en-US" altLang="ja-JP" sz="1200" dirty="0"/>
                    <a:t> </a:t>
                  </a:r>
                  <a:r>
                    <a:rPr kumimoji="1" lang="ja-JP" altLang="en-US" sz="1200" dirty="0"/>
                    <a:t>・</a:t>
                  </a:r>
                  <a:r>
                    <a:rPr kumimoji="1" lang="en-US" altLang="ja-JP" sz="1200" dirty="0"/>
                    <a:t>title</a:t>
                  </a:r>
                </a:p>
                <a:p>
                  <a:r>
                    <a:rPr kumimoji="1" lang="ja-JP" altLang="en-US" sz="1200" dirty="0"/>
                    <a:t> ・</a:t>
                  </a:r>
                  <a:r>
                    <a:rPr kumimoji="1" lang="en-US" altLang="ja-JP" sz="1200" dirty="0"/>
                    <a:t>author</a:t>
                  </a:r>
                </a:p>
                <a:p>
                  <a:r>
                    <a:rPr kumimoji="1" lang="en-US" altLang="ja-JP" sz="1200" dirty="0"/>
                    <a:t> </a:t>
                  </a:r>
                  <a:r>
                    <a:rPr kumimoji="1" lang="ja-JP" altLang="en-US" sz="1200" dirty="0"/>
                    <a:t>・</a:t>
                  </a:r>
                  <a:r>
                    <a:rPr kumimoji="1" lang="en-US" altLang="ja-JP" sz="1200" dirty="0"/>
                    <a:t>publisher</a:t>
                  </a:r>
                </a:p>
                <a:p>
                  <a:r>
                    <a:rPr kumimoji="1" lang="en-US" altLang="ja-JP" sz="1200" dirty="0"/>
                    <a:t> </a:t>
                  </a:r>
                  <a:r>
                    <a:rPr kumimoji="1" lang="ja-JP" altLang="en-US" sz="1200" dirty="0"/>
                    <a:t>・</a:t>
                  </a:r>
                  <a:r>
                    <a:rPr kumimoji="1" lang="en-US" altLang="ja-JP" sz="1200" dirty="0" err="1"/>
                    <a:t>pubdate</a:t>
                  </a:r>
                  <a:endParaRPr kumimoji="1" lang="en-US" altLang="ja-JP" sz="1200" dirty="0"/>
                </a:p>
                <a:p>
                  <a:r>
                    <a:rPr kumimoji="1" lang="en-US" altLang="ja-JP" sz="1200" dirty="0"/>
                    <a:t> </a:t>
                  </a:r>
                  <a:r>
                    <a:rPr kumimoji="1" lang="ja-JP" altLang="en-US" sz="1200" dirty="0"/>
                    <a:t>・</a:t>
                  </a:r>
                  <a:r>
                    <a:rPr kumimoji="1" lang="en-US" altLang="ja-JP" sz="1200" dirty="0"/>
                    <a:t>cover</a:t>
                  </a:r>
                </a:p>
                <a:p>
                  <a:r>
                    <a:rPr kumimoji="1" lang="en-US" altLang="ja-JP" sz="1200" dirty="0"/>
                    <a:t> </a:t>
                  </a:r>
                  <a:r>
                    <a:rPr kumimoji="1" lang="ja-JP" altLang="en-US" sz="1200" dirty="0"/>
                    <a:t>・</a:t>
                  </a:r>
                  <a:r>
                    <a:rPr kumimoji="1" lang="en-US" altLang="ja-JP" sz="1200" dirty="0"/>
                    <a:t>series</a:t>
                  </a:r>
                  <a:endParaRPr kumimoji="1" lang="ja-JP" altLang="en-US" sz="1200" dirty="0"/>
                </a:p>
              </p:txBody>
            </p:sp>
            <p:cxnSp>
              <p:nvCxnSpPr>
                <p:cNvPr id="92" name="直線矢印コネクタ 91">
                  <a:extLst>
                    <a:ext uri="{FF2B5EF4-FFF2-40B4-BE49-F238E27FC236}">
                      <a16:creationId xmlns:a16="http://schemas.microsoft.com/office/drawing/2014/main" id="{A3D957D7-A326-4DE6-8C97-82B059C74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8566" y="5818584"/>
                  <a:ext cx="53358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F9BF5BB9-CC2C-4B18-8DCB-6CD7F7A4DA2A}"/>
                    </a:ext>
                  </a:extLst>
                </p:cNvPr>
                <p:cNvSpPr txBox="1"/>
                <p:nvPr/>
              </p:nvSpPr>
              <p:spPr>
                <a:xfrm>
                  <a:off x="5051546" y="5504427"/>
                  <a:ext cx="10570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dirty="0"/>
                    <a:t>SQL</a:t>
                  </a:r>
                  <a:endParaRPr kumimoji="1" lang="ja-JP" altLang="en-US" sz="1400" dirty="0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1B1A66BF-0E16-4C42-9B87-1F867A516A92}"/>
                    </a:ext>
                  </a:extLst>
                </p:cNvPr>
                <p:cNvSpPr txBox="1"/>
                <p:nvPr/>
              </p:nvSpPr>
              <p:spPr>
                <a:xfrm>
                  <a:off x="2070945" y="5125473"/>
                  <a:ext cx="10570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200" dirty="0"/>
                    <a:t>Web API</a:t>
                  </a:r>
                  <a:endParaRPr kumimoji="1" lang="ja-JP" altLang="en-US" sz="1200" dirty="0"/>
                </a:p>
              </p:txBody>
            </p:sp>
          </p:grp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79A3E83-5255-405E-B27C-5BAD0AE96BFC}"/>
                  </a:ext>
                </a:extLst>
              </p:cNvPr>
              <p:cNvSpPr txBox="1"/>
              <p:nvPr/>
            </p:nvSpPr>
            <p:spPr>
              <a:xfrm>
                <a:off x="1166070" y="5510807"/>
                <a:ext cx="10570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ISBN</a:t>
                </a:r>
                <a:endParaRPr kumimoji="1" lang="ja-JP" altLang="en-US" sz="1400" dirty="0"/>
              </a:p>
            </p:txBody>
          </p: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41631CDF-42D0-46CE-B621-1E5D3AEF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1024" y="227808"/>
              <a:ext cx="3474574" cy="1954448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E6EFB90F-7685-4D86-A1EC-3EFF714D818A}"/>
                </a:ext>
              </a:extLst>
            </p:cNvPr>
            <p:cNvSpPr txBox="1"/>
            <p:nvPr/>
          </p:nvSpPr>
          <p:spPr>
            <a:xfrm>
              <a:off x="10260813" y="1558009"/>
              <a:ext cx="148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開発中の画面</a:t>
              </a:r>
              <a:endParaRPr kumimoji="1" lang="en-US" altLang="ja-JP" sz="1100" dirty="0"/>
            </a:p>
            <a:p>
              <a:r>
                <a:rPr kumimoji="1" lang="en-US" altLang="ja-JP" sz="1100" dirty="0"/>
                <a:t>(</a:t>
              </a:r>
              <a:r>
                <a:rPr kumimoji="1" lang="ja-JP" altLang="en-US" sz="1100" dirty="0"/>
                <a:t>変更の可能性あり</a:t>
              </a:r>
              <a:r>
                <a:rPr kumimoji="1" lang="en-US" altLang="ja-JP" sz="1100" dirty="0"/>
                <a:t>)</a:t>
              </a:r>
              <a:endParaRPr kumimoji="1" lang="ja-JP" altLang="en-US" sz="1100" dirty="0"/>
            </a:p>
          </p:txBody>
        </p:sp>
        <p:sp>
          <p:nvSpPr>
            <p:cNvPr id="2" name="矢印: 右 1">
              <a:extLst>
                <a:ext uri="{FF2B5EF4-FFF2-40B4-BE49-F238E27FC236}">
                  <a16:creationId xmlns:a16="http://schemas.microsoft.com/office/drawing/2014/main" id="{6CDF7D3E-F35F-48B6-B09F-EC7A34151FE5}"/>
                </a:ext>
              </a:extLst>
            </p:cNvPr>
            <p:cNvSpPr/>
            <p:nvPr/>
          </p:nvSpPr>
          <p:spPr>
            <a:xfrm>
              <a:off x="5753204" y="5342224"/>
              <a:ext cx="828597" cy="6436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CA2CCCF-8AF6-4FE3-BA3C-0E8E8237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878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188</TotalTime>
  <Words>239</Words>
  <Application>Microsoft Office PowerPoint</Application>
  <PresentationFormat>ワイド画面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ギャラリー</vt:lpstr>
      <vt:lpstr>このような経験はありませんか？</vt:lpstr>
      <vt:lpstr>これらの問題の解決方法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自宅用蔵書管理システム</dc:title>
  <dc:creator>栗原祐哉</dc:creator>
  <cp:lastModifiedBy>栗原祐哉</cp:lastModifiedBy>
  <cp:revision>21</cp:revision>
  <dcterms:created xsi:type="dcterms:W3CDTF">2020-12-04T14:18:12Z</dcterms:created>
  <dcterms:modified xsi:type="dcterms:W3CDTF">2020-12-11T07:57:40Z</dcterms:modified>
</cp:coreProperties>
</file>