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257" r:id="rId5"/>
    <p:sldId id="268" r:id="rId6"/>
    <p:sldId id="269"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67" r:id="rId20"/>
  </p:sldIdLst>
  <p:sldSz cx="12188825" cy="6858000"/>
  <p:notesSz cx="6858000" cy="9144000"/>
  <p:defaultTextStyle>
    <a:defPPr rtl="0">
      <a:defRPr lang="es-mx"/>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p:cViewPr>
        <p:scale>
          <a:sx n="70" d="100"/>
          <a:sy n="70" d="100"/>
        </p:scale>
        <p:origin x="1980" y="1338"/>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01/08/2016</a:t>
            </a:r>
            <a:endParaRPr/>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9429053-DC2A-4342-ADD4-2FD729D91E2C}" type="slidenum">
              <a:rPr/>
              <a:t>‹Nº›</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r>
              <a:rPr lang="en-US"/>
              <a:t>01/08/2016</a:t>
            </a:r>
            <a:endParaRPr/>
          </a:p>
        </p:txBody>
      </p:sp>
      <p:sp>
        <p:nvSpPr>
          <p:cNvPr id="4" name="Marcador de imagen de diapositiva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Haga clic para modificar los estilos de texto del patrón</a:t>
            </a:r>
          </a:p>
          <a:p>
            <a:pPr lvl="1" rtl="0"/>
            <a:r>
              <a:t>Segundo nivel</a:t>
            </a:r>
          </a:p>
          <a:p>
            <a:pPr lvl="2" rtl="0"/>
            <a:r>
              <a:t>Tercer nivel</a:t>
            </a:r>
          </a:p>
          <a:p>
            <a:pPr lvl="3" rtl="0"/>
            <a:r>
              <a:t>Cuarto nivel</a:t>
            </a:r>
          </a:p>
          <a:p>
            <a:pPr lvl="4" rtl="0"/>
            <a:r>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3EBA5BD7-F043-4D1B-AA17-CD412FC534DE}" type="slidenum">
              <a:rPr/>
              <a:t>‹Nº›</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grpSp>
        <p:nvGrpSpPr>
          <p:cNvPr id="21" name="diagonales"/>
          <p:cNvGrpSpPr/>
          <p:nvPr/>
        </p:nvGrpSpPr>
        <p:grpSpPr>
          <a:xfrm>
            <a:off x="7516443" y="4145281"/>
            <a:ext cx="4686117" cy="2731407"/>
            <a:chOff x="5638800" y="3108960"/>
            <a:chExt cx="3515503" cy="2048555"/>
          </a:xfrm>
        </p:grpSpPr>
        <p:cxnSp>
          <p:nvCxnSpPr>
            <p:cNvPr id="14" name="Conector recto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Conector recto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Conector recto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líneas de la parte inferior"/>
          <p:cNvGrpSpPr/>
          <p:nvPr/>
        </p:nvGrpSpPr>
        <p:grpSpPr>
          <a:xfrm>
            <a:off x="-8916" y="6057149"/>
            <a:ext cx="5498726" cy="820207"/>
            <a:chOff x="-6689" y="4553748"/>
            <a:chExt cx="4125119" cy="615155"/>
          </a:xfrm>
        </p:grpSpPr>
        <p:sp>
          <p:nvSpPr>
            <p:cNvPr id="9" name="Forma libre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0" name="Forma libre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sp>
          <p:nvSpPr>
            <p:cNvPr id="11" name="Forma libre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a:endParaRPr/>
            </a:p>
          </p:txBody>
        </p:sp>
      </p:grpSp>
      <p:sp>
        <p:nvSpPr>
          <p:cNvPr id="2" name="Título 1"/>
          <p:cNvSpPr>
            <a:spLocks noGrp="1"/>
          </p:cNvSpPr>
          <p:nvPr>
            <p:ph type="ctrTitle"/>
          </p:nvPr>
        </p:nvSpPr>
        <p:spPr>
          <a:xfrm>
            <a:off x="1625176" y="584200"/>
            <a:ext cx="8735325" cy="2000251"/>
          </a:xfrm>
        </p:spPr>
        <p:txBody>
          <a:bodyPr rtlCol="0">
            <a:normAutofit/>
          </a:bodyPr>
          <a:lstStyle>
            <a:lvl1pPr>
              <a:defRPr sz="5400"/>
            </a:lvl1pPr>
          </a:lstStyle>
          <a:p>
            <a:pPr rtl="0"/>
            <a:r>
              <a:rPr lang="es-ES"/>
              <a:t>Haga clic para modificar el estilo de título del patrón</a:t>
            </a:r>
            <a:endParaRPr/>
          </a:p>
        </p:txBody>
      </p:sp>
      <p:sp>
        <p:nvSpPr>
          <p:cNvPr id="3" name="Subtítulo 2"/>
          <p:cNvSpPr>
            <a:spLocks noGrp="1"/>
          </p:cNvSpPr>
          <p:nvPr>
            <p:ph type="subTitle" idx="1"/>
          </p:nvPr>
        </p:nvSpPr>
        <p:spPr>
          <a:xfrm>
            <a:off x="1625176" y="2616200"/>
            <a:ext cx="8735325" cy="1752600"/>
          </a:xfrm>
        </p:spPr>
        <p:txBody>
          <a:bodyPr rtlCol="0">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rtl="0"/>
            <a:r>
              <a:rPr lang="es-ES"/>
              <a:t>Haga clic para modificar el estilo de subtítulo del patrón</a:t>
            </a:r>
            <a:endParaRPr/>
          </a:p>
        </p:txBody>
      </p:sp>
      <p:sp>
        <p:nvSpPr>
          <p:cNvPr id="22" name="Marcador de fecha 21"/>
          <p:cNvSpPr>
            <a:spLocks noGrp="1"/>
          </p:cNvSpPr>
          <p:nvPr>
            <p:ph type="dt" sz="half" idx="10"/>
          </p:nvPr>
        </p:nvSpPr>
        <p:spPr/>
        <p:txBody>
          <a:bodyPr rtlCol="0"/>
          <a:lstStyle/>
          <a:p>
            <a:pPr rtl="0"/>
            <a:r>
              <a:rPr lang="en-US"/>
              <a:t>01/08/2016</a:t>
            </a:r>
            <a:endParaRPr/>
          </a:p>
        </p:txBody>
      </p:sp>
      <p:sp>
        <p:nvSpPr>
          <p:cNvPr id="23" name="Marcador de pie de página 22"/>
          <p:cNvSpPr>
            <a:spLocks noGrp="1"/>
          </p:cNvSpPr>
          <p:nvPr>
            <p:ph type="ftr" sz="quarter" idx="11"/>
          </p:nvPr>
        </p:nvSpPr>
        <p:spPr/>
        <p:txBody>
          <a:bodyPr rtlCol="0"/>
          <a:lstStyle/>
          <a:p>
            <a:pPr rtl="0"/>
            <a:endParaRPr/>
          </a:p>
        </p:txBody>
      </p:sp>
      <p:sp>
        <p:nvSpPr>
          <p:cNvPr id="24" name="Marcador de número de diapositiva 2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a:p>
        </p:txBody>
      </p:sp>
      <p:sp>
        <p:nvSpPr>
          <p:cNvPr id="3" name="Marcador de posición de texto vertical 2"/>
          <p:cNvSpPr>
            <a:spLocks noGrp="1"/>
          </p:cNvSpPr>
          <p:nvPr>
            <p:ph type="body" orient="vert" idx="1"/>
          </p:nvPr>
        </p:nvSpPr>
        <p:spPr/>
        <p:txBody>
          <a:bodyPr vert="eaVert" rtlCol="0"/>
          <a:lstStyle>
            <a:lvl5pPr>
              <a:defRPr/>
            </a:lvl5pPr>
            <a:lvl6pPr>
              <a:defRPr/>
            </a:lvl6pPr>
            <a:lvl7pPr>
              <a:defRPr/>
            </a:lvl7pPr>
            <a:lvl8pPr>
              <a:defRPr baseline="0"/>
            </a:lvl8pPr>
            <a:lvl9pPr>
              <a:defRPr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4" name="Marcador de fecha 3"/>
          <p:cNvSpPr>
            <a:spLocks noGrp="1"/>
          </p:cNvSpPr>
          <p:nvPr>
            <p:ph type="dt" sz="half" idx="10"/>
          </p:nvPr>
        </p:nvSpPr>
        <p:spPr/>
        <p:txBody>
          <a:bodyPr rtlCol="0"/>
          <a:lstStyle/>
          <a:p>
            <a:pPr rtl="0"/>
            <a:r>
              <a:rPr lang="en-US"/>
              <a:t>01/08/2016</a:t>
            </a:r>
            <a:endParaRPr/>
          </a:p>
        </p:txBody>
      </p:sp>
      <p:sp>
        <p:nvSpPr>
          <p:cNvPr id="5" name="Marcador de pie de página 4"/>
          <p:cNvSpPr>
            <a:spLocks noGrp="1"/>
          </p:cNvSpPr>
          <p:nvPr>
            <p:ph type="ftr" sz="quarter" idx="11"/>
          </p:nvPr>
        </p:nvSpPr>
        <p:spPr/>
        <p:txBody>
          <a:bodyPr rtlCol="0"/>
          <a:lstStyle/>
          <a:p>
            <a:pPr rtl="0"/>
            <a:endParaRPr/>
          </a:p>
        </p:txBody>
      </p:sp>
      <p:sp>
        <p:nvSpPr>
          <p:cNvPr id="6" name="Marcador de número de diapositiva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6898" y="584200"/>
            <a:ext cx="2742486" cy="5588000"/>
          </a:xfrm>
        </p:spPr>
        <p:txBody>
          <a:bodyPr vert="eaVert" rtlCol="0"/>
          <a:lstStyle/>
          <a:p>
            <a:pPr rtl="0"/>
            <a:r>
              <a:rPr lang="es-ES"/>
              <a:t>Haga clic para modificar el estilo de título del patrón</a:t>
            </a:r>
            <a:endParaRPr/>
          </a:p>
        </p:txBody>
      </p:sp>
      <p:sp>
        <p:nvSpPr>
          <p:cNvPr id="3" name="Marcador de posición de texto vertical 2"/>
          <p:cNvSpPr>
            <a:spLocks noGrp="1"/>
          </p:cNvSpPr>
          <p:nvPr>
            <p:ph type="body" orient="vert" idx="1"/>
          </p:nvPr>
        </p:nvSpPr>
        <p:spPr>
          <a:xfrm>
            <a:off x="1218882" y="584200"/>
            <a:ext cx="7414869" cy="5588000"/>
          </a:xfrm>
        </p:spPr>
        <p:txBody>
          <a:bodyPr vert="eaVert" rtlCol="0"/>
          <a:lstStyle>
            <a:lvl5pPr>
              <a:defRPr/>
            </a:lvl5pPr>
            <a:lvl6pPr>
              <a:defRPr/>
            </a:lvl6pPr>
            <a:lvl7pPr>
              <a:defRPr/>
            </a:lvl7pPr>
            <a:lvl8pPr>
              <a:defRPr/>
            </a:lvl8pPr>
            <a:lvl9pPr>
              <a:defRPr/>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4" name="Marcador de fecha 3"/>
          <p:cNvSpPr>
            <a:spLocks noGrp="1"/>
          </p:cNvSpPr>
          <p:nvPr>
            <p:ph type="dt" sz="half" idx="10"/>
          </p:nvPr>
        </p:nvSpPr>
        <p:spPr/>
        <p:txBody>
          <a:bodyPr rtlCol="0"/>
          <a:lstStyle/>
          <a:p>
            <a:pPr rtl="0"/>
            <a:r>
              <a:rPr lang="en-US"/>
              <a:t>01/08/2016</a:t>
            </a:r>
            <a:endParaRPr/>
          </a:p>
        </p:txBody>
      </p:sp>
      <p:sp>
        <p:nvSpPr>
          <p:cNvPr id="5" name="Marcador de pie de página 4"/>
          <p:cNvSpPr>
            <a:spLocks noGrp="1"/>
          </p:cNvSpPr>
          <p:nvPr>
            <p:ph type="ftr" sz="quarter" idx="11"/>
          </p:nvPr>
        </p:nvSpPr>
        <p:spPr/>
        <p:txBody>
          <a:bodyPr rtlCol="0"/>
          <a:lstStyle/>
          <a:p>
            <a:pPr rtl="0"/>
            <a:endParaRPr/>
          </a:p>
        </p:txBody>
      </p:sp>
      <p:sp>
        <p:nvSpPr>
          <p:cNvPr id="6" name="Marcador de número de diapositiva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a:p>
        </p:txBody>
      </p:sp>
      <p:sp>
        <p:nvSpPr>
          <p:cNvPr id="3" name="Marcador de contenido 2"/>
          <p:cNvSpPr>
            <a:spLocks noGrp="1"/>
          </p:cNvSpPr>
          <p:nvPr>
            <p:ph idx="1"/>
          </p:nvPr>
        </p:nvSpPr>
        <p:spPr/>
        <p:txBody>
          <a:bodyPr rtlCol="0"/>
          <a:lstStyle>
            <a:lvl5pPr>
              <a:defRPr/>
            </a:lvl5pPr>
            <a:lvl6pPr>
              <a:defRPr/>
            </a:lvl6pPr>
            <a:lvl7pPr>
              <a:defRPr/>
            </a:lvl7pPr>
            <a:lvl8pPr>
              <a:defRPr/>
            </a:lvl8pPr>
            <a:lvl9pPr>
              <a:defRPr/>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4" name="Marcador de fecha 3"/>
          <p:cNvSpPr>
            <a:spLocks noGrp="1"/>
          </p:cNvSpPr>
          <p:nvPr>
            <p:ph type="dt" sz="half" idx="10"/>
          </p:nvPr>
        </p:nvSpPr>
        <p:spPr/>
        <p:txBody>
          <a:bodyPr rtlCol="0"/>
          <a:lstStyle/>
          <a:p>
            <a:pPr rtl="0"/>
            <a:r>
              <a:rPr lang="en-US"/>
              <a:t>01/08/2016</a:t>
            </a:r>
            <a:endParaRPr/>
          </a:p>
        </p:txBody>
      </p:sp>
      <p:sp>
        <p:nvSpPr>
          <p:cNvPr id="5" name="Marcador de pie de página 4"/>
          <p:cNvSpPr>
            <a:spLocks noGrp="1"/>
          </p:cNvSpPr>
          <p:nvPr>
            <p:ph type="ftr" sz="quarter" idx="11"/>
          </p:nvPr>
        </p:nvSpPr>
        <p:spPr/>
        <p:txBody>
          <a:bodyPr rtlCol="0"/>
          <a:lstStyle/>
          <a:p>
            <a:pPr rtl="0"/>
            <a:endParaRPr/>
          </a:p>
        </p:txBody>
      </p:sp>
      <p:sp>
        <p:nvSpPr>
          <p:cNvPr id="6" name="Marcador de número de diapositiva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grpSp>
        <p:nvGrpSpPr>
          <p:cNvPr id="11" name="diagonales"/>
          <p:cNvGrpSpPr/>
          <p:nvPr/>
        </p:nvGrpSpPr>
        <p:grpSpPr>
          <a:xfrm>
            <a:off x="7516443" y="4145281"/>
            <a:ext cx="4686117" cy="2731407"/>
            <a:chOff x="5638800" y="3108960"/>
            <a:chExt cx="3515503" cy="2048555"/>
          </a:xfrm>
        </p:grpSpPr>
        <p:cxnSp>
          <p:nvCxnSpPr>
            <p:cNvPr id="12" name="Conector recto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Conector recto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Conector recto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ítulo 1"/>
          <p:cNvSpPr>
            <a:spLocks noGrp="1"/>
          </p:cNvSpPr>
          <p:nvPr>
            <p:ph type="title"/>
          </p:nvPr>
        </p:nvSpPr>
        <p:spPr>
          <a:xfrm>
            <a:off x="1625177" y="2209801"/>
            <a:ext cx="8938472" cy="2764335"/>
          </a:xfrm>
        </p:spPr>
        <p:txBody>
          <a:bodyPr rtlCol="0" anchor="b">
            <a:normAutofit/>
          </a:bodyPr>
          <a:lstStyle>
            <a:lvl1pPr algn="l">
              <a:defRPr sz="5400" b="0" cap="none" baseline="0"/>
            </a:lvl1pPr>
          </a:lstStyle>
          <a:p>
            <a:pPr rtl="0"/>
            <a:r>
              <a:rPr lang="es-ES"/>
              <a:t>Haga clic para modificar el estilo de título del patrón</a:t>
            </a:r>
            <a:endParaRPr/>
          </a:p>
        </p:txBody>
      </p:sp>
      <p:sp>
        <p:nvSpPr>
          <p:cNvPr id="3" name="Marcador de texto 2"/>
          <p:cNvSpPr>
            <a:spLocks noGrp="1"/>
          </p:cNvSpPr>
          <p:nvPr>
            <p:ph type="body" idx="1"/>
          </p:nvPr>
        </p:nvSpPr>
        <p:spPr>
          <a:xfrm>
            <a:off x="1625176" y="4951266"/>
            <a:ext cx="7069519" cy="1220933"/>
          </a:xfrm>
        </p:spPr>
        <p:txBody>
          <a:bodyPr rtlCol="0"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rtl="0"/>
            <a:r>
              <a:rPr lang="es-ES"/>
              <a:t>Haga clic para modificar los estilos de texto del patrón</a:t>
            </a:r>
          </a:p>
        </p:txBody>
      </p:sp>
      <p:sp>
        <p:nvSpPr>
          <p:cNvPr id="4" name="Marcador de fecha 3"/>
          <p:cNvSpPr>
            <a:spLocks noGrp="1"/>
          </p:cNvSpPr>
          <p:nvPr>
            <p:ph type="dt" sz="half" idx="10"/>
          </p:nvPr>
        </p:nvSpPr>
        <p:spPr/>
        <p:txBody>
          <a:bodyPr rtlCol="0"/>
          <a:lstStyle/>
          <a:p>
            <a:pPr rtl="0"/>
            <a:r>
              <a:rPr lang="en-US"/>
              <a:t>01/08/2016</a:t>
            </a:r>
            <a:endParaRPr/>
          </a:p>
        </p:txBody>
      </p:sp>
      <p:sp>
        <p:nvSpPr>
          <p:cNvPr id="5" name="Marcador de pie de página 4"/>
          <p:cNvSpPr>
            <a:spLocks noGrp="1"/>
          </p:cNvSpPr>
          <p:nvPr>
            <p:ph type="ftr" sz="quarter" idx="11"/>
          </p:nvPr>
        </p:nvSpPr>
        <p:spPr/>
        <p:txBody>
          <a:bodyPr rtlCol="0"/>
          <a:lstStyle/>
          <a:p>
            <a:pPr rtl="0"/>
            <a:endParaRPr/>
          </a:p>
        </p:txBody>
      </p:sp>
      <p:sp>
        <p:nvSpPr>
          <p:cNvPr id="6" name="Marcador de número de diapositiva 5"/>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a:p>
        </p:txBody>
      </p:sp>
      <p:sp>
        <p:nvSpPr>
          <p:cNvPr id="3" name="Marcador de contenido 2"/>
          <p:cNvSpPr>
            <a:spLocks noGrp="1"/>
          </p:cNvSpPr>
          <p:nvPr>
            <p:ph sz="half" idx="1"/>
          </p:nvPr>
        </p:nvSpPr>
        <p:spPr>
          <a:xfrm>
            <a:off x="1218883" y="1706880"/>
            <a:ext cx="5078677" cy="446532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4" name="Marcador de contenido 3"/>
          <p:cNvSpPr>
            <a:spLocks noGrp="1"/>
          </p:cNvSpPr>
          <p:nvPr>
            <p:ph sz="half" idx="2"/>
          </p:nvPr>
        </p:nvSpPr>
        <p:spPr>
          <a:xfrm>
            <a:off x="6500707" y="1706880"/>
            <a:ext cx="5078677" cy="446532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5" name="Marcador de fecha 4"/>
          <p:cNvSpPr>
            <a:spLocks noGrp="1"/>
          </p:cNvSpPr>
          <p:nvPr>
            <p:ph type="dt" sz="half" idx="10"/>
          </p:nvPr>
        </p:nvSpPr>
        <p:spPr/>
        <p:txBody>
          <a:bodyPr rtlCol="0"/>
          <a:lstStyle/>
          <a:p>
            <a:pPr rtl="0"/>
            <a:r>
              <a:rPr lang="en-US"/>
              <a:t>01/08/2016</a:t>
            </a:r>
            <a:endParaRPr/>
          </a:p>
        </p:txBody>
      </p:sp>
      <p:sp>
        <p:nvSpPr>
          <p:cNvPr id="6" name="Marcador de pie de página 5"/>
          <p:cNvSpPr>
            <a:spLocks noGrp="1"/>
          </p:cNvSpPr>
          <p:nvPr>
            <p:ph type="ftr" sz="quarter" idx="11"/>
          </p:nvPr>
        </p:nvSpPr>
        <p:spPr/>
        <p:txBody>
          <a:bodyPr rtlCol="0"/>
          <a:lstStyle/>
          <a:p>
            <a:pPr rtl="0"/>
            <a:endParaRPr/>
          </a:p>
        </p:txBody>
      </p:sp>
      <p:sp>
        <p:nvSpPr>
          <p:cNvPr id="7" name="Marcador de número de diapositiva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a:t>Haga clic para modificar el estilo de título del patrón</a:t>
            </a:r>
            <a:endParaRPr/>
          </a:p>
        </p:txBody>
      </p:sp>
      <p:sp>
        <p:nvSpPr>
          <p:cNvPr id="3" name="Marcador de texto 2"/>
          <p:cNvSpPr>
            <a:spLocks noGrp="1"/>
          </p:cNvSpPr>
          <p:nvPr>
            <p:ph type="body" idx="1"/>
          </p:nvPr>
        </p:nvSpPr>
        <p:spPr>
          <a:xfrm>
            <a:off x="1218883" y="1701800"/>
            <a:ext cx="5082740" cy="914400"/>
          </a:xfrm>
        </p:spPr>
        <p:txBody>
          <a:bodyPr rtlCol="0"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s-ES"/>
              <a:t>Haga clic para modificar los estilos de texto del patrón</a:t>
            </a:r>
          </a:p>
        </p:txBody>
      </p:sp>
      <p:sp>
        <p:nvSpPr>
          <p:cNvPr id="4" name="Marcador de contenido 3"/>
          <p:cNvSpPr>
            <a:spLocks noGrp="1"/>
          </p:cNvSpPr>
          <p:nvPr>
            <p:ph sz="half" idx="2"/>
          </p:nvPr>
        </p:nvSpPr>
        <p:spPr>
          <a:xfrm>
            <a:off x="1218883" y="2717800"/>
            <a:ext cx="5078677" cy="3454400"/>
          </a:xfrm>
        </p:spPr>
        <p:txBody>
          <a:bodyPr rtlCol="0">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5" name="Marcador de texto 4"/>
          <p:cNvSpPr>
            <a:spLocks noGrp="1"/>
          </p:cNvSpPr>
          <p:nvPr>
            <p:ph type="body" sz="quarter" idx="3"/>
          </p:nvPr>
        </p:nvSpPr>
        <p:spPr>
          <a:xfrm>
            <a:off x="6496644" y="1701800"/>
            <a:ext cx="5082740" cy="914400"/>
          </a:xfrm>
        </p:spPr>
        <p:txBody>
          <a:bodyPr rtlCol="0"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rtl="0"/>
            <a:r>
              <a:rPr lang="es-ES"/>
              <a:t>Haga clic para modificar los estilos de texto del patrón</a:t>
            </a:r>
          </a:p>
        </p:txBody>
      </p:sp>
      <p:sp>
        <p:nvSpPr>
          <p:cNvPr id="6" name="Marcador de contenido 5"/>
          <p:cNvSpPr>
            <a:spLocks noGrp="1"/>
          </p:cNvSpPr>
          <p:nvPr>
            <p:ph sz="quarter" idx="4"/>
          </p:nvPr>
        </p:nvSpPr>
        <p:spPr>
          <a:xfrm>
            <a:off x="6500707" y="2717800"/>
            <a:ext cx="5078677" cy="3454400"/>
          </a:xfrm>
        </p:spPr>
        <p:txBody>
          <a:bodyPr rtlCol="0">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7" name="Marcador de fecha 6"/>
          <p:cNvSpPr>
            <a:spLocks noGrp="1"/>
          </p:cNvSpPr>
          <p:nvPr>
            <p:ph type="dt" sz="half" idx="10"/>
          </p:nvPr>
        </p:nvSpPr>
        <p:spPr/>
        <p:txBody>
          <a:bodyPr rtlCol="0"/>
          <a:lstStyle/>
          <a:p>
            <a:pPr rtl="0"/>
            <a:r>
              <a:rPr lang="en-US"/>
              <a:t>01/08/2016</a:t>
            </a:r>
            <a:endParaRPr/>
          </a:p>
        </p:txBody>
      </p:sp>
      <p:sp>
        <p:nvSpPr>
          <p:cNvPr id="8" name="Marcador de pie de página 7"/>
          <p:cNvSpPr>
            <a:spLocks noGrp="1"/>
          </p:cNvSpPr>
          <p:nvPr>
            <p:ph type="ftr" sz="quarter" idx="11"/>
          </p:nvPr>
        </p:nvSpPr>
        <p:spPr/>
        <p:txBody>
          <a:bodyPr rtlCol="0"/>
          <a:lstStyle/>
          <a:p>
            <a:pPr rtl="0"/>
            <a:endParaRPr/>
          </a:p>
        </p:txBody>
      </p:sp>
      <p:sp>
        <p:nvSpPr>
          <p:cNvPr id="9" name="Marcador de número de diapositiva 8"/>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a:t>Haga clic para modificar el estilo de título del patrón</a:t>
            </a:r>
            <a:endParaRPr/>
          </a:p>
        </p:txBody>
      </p:sp>
      <p:sp>
        <p:nvSpPr>
          <p:cNvPr id="3" name="Marcador de fecha 2"/>
          <p:cNvSpPr>
            <a:spLocks noGrp="1"/>
          </p:cNvSpPr>
          <p:nvPr>
            <p:ph type="dt" sz="half" idx="10"/>
          </p:nvPr>
        </p:nvSpPr>
        <p:spPr/>
        <p:txBody>
          <a:bodyPr rtlCol="0"/>
          <a:lstStyle/>
          <a:p>
            <a:pPr rtl="0"/>
            <a:r>
              <a:rPr lang="en-US"/>
              <a:t>01/08/2016</a:t>
            </a:r>
            <a:endParaRPr/>
          </a:p>
        </p:txBody>
      </p:sp>
      <p:sp>
        <p:nvSpPr>
          <p:cNvPr id="4" name="Marcador de pie de página 3"/>
          <p:cNvSpPr>
            <a:spLocks noGrp="1"/>
          </p:cNvSpPr>
          <p:nvPr>
            <p:ph type="ftr" sz="quarter" idx="11"/>
          </p:nvPr>
        </p:nvSpPr>
        <p:spPr/>
        <p:txBody>
          <a:bodyPr rtlCol="0"/>
          <a:lstStyle/>
          <a:p>
            <a:pPr rtl="0"/>
            <a:endParaRPr/>
          </a:p>
        </p:txBody>
      </p:sp>
      <p:sp>
        <p:nvSpPr>
          <p:cNvPr id="5" name="Marcador de número de diapositiva 4"/>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r>
              <a:rPr lang="en-US"/>
              <a:t>01/08/2016</a:t>
            </a:r>
            <a:endParaRPr/>
          </a:p>
        </p:txBody>
      </p:sp>
      <p:sp>
        <p:nvSpPr>
          <p:cNvPr id="3" name="Marcador de pie de página 2"/>
          <p:cNvSpPr>
            <a:spLocks noGrp="1"/>
          </p:cNvSpPr>
          <p:nvPr>
            <p:ph type="ftr" sz="quarter" idx="11"/>
          </p:nvPr>
        </p:nvSpPr>
        <p:spPr/>
        <p:txBody>
          <a:bodyPr rtlCol="0"/>
          <a:lstStyle/>
          <a:p>
            <a:pPr rtl="0"/>
            <a:endParaRPr/>
          </a:p>
        </p:txBody>
      </p:sp>
      <p:sp>
        <p:nvSpPr>
          <p:cNvPr id="4" name="Marcador de número de diapositiva 3"/>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a:defRPr sz="2800" b="0" cap="all" spc="200" baseline="0">
                <a:solidFill>
                  <a:schemeClr val="accent1"/>
                </a:solidFill>
              </a:defRPr>
            </a:lvl1pPr>
          </a:lstStyle>
          <a:p>
            <a:pPr rtl="0"/>
            <a:r>
              <a:rPr lang="es-ES"/>
              <a:t>Haga clic para modificar el estilo de título del patrón</a:t>
            </a:r>
            <a:endParaRPr/>
          </a:p>
        </p:txBody>
      </p:sp>
      <p:sp>
        <p:nvSpPr>
          <p:cNvPr id="4" name="Marcador de texto 3"/>
          <p:cNvSpPr>
            <a:spLocks noGrp="1"/>
          </p:cNvSpPr>
          <p:nvPr>
            <p:ph type="body" sz="half" idx="2"/>
          </p:nvPr>
        </p:nvSpPr>
        <p:spPr>
          <a:xfrm>
            <a:off x="1218882" y="4241800"/>
            <a:ext cx="4062942" cy="1930400"/>
          </a:xfrm>
        </p:spPr>
        <p:txBody>
          <a:bodyPr rtlCol="0">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s-ES"/>
              <a:t>Haga clic para modificar los estilos de texto del patrón</a:t>
            </a:r>
          </a:p>
        </p:txBody>
      </p:sp>
      <p:sp>
        <p:nvSpPr>
          <p:cNvPr id="3" name="Marcador de contenido 2"/>
          <p:cNvSpPr>
            <a:spLocks noGrp="1"/>
          </p:cNvSpPr>
          <p:nvPr>
            <p:ph idx="1"/>
          </p:nvPr>
        </p:nvSpPr>
        <p:spPr>
          <a:xfrm>
            <a:off x="5484971" y="584200"/>
            <a:ext cx="6094413" cy="5588000"/>
          </a:xfrm>
        </p:spPr>
        <p:txBody>
          <a:bodyPr rtlCol="0">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endParaRPr/>
          </a:p>
        </p:txBody>
      </p:sp>
      <p:sp>
        <p:nvSpPr>
          <p:cNvPr id="5" name="Marcador de fecha 4"/>
          <p:cNvSpPr>
            <a:spLocks noGrp="1"/>
          </p:cNvSpPr>
          <p:nvPr>
            <p:ph type="dt" sz="half" idx="10"/>
          </p:nvPr>
        </p:nvSpPr>
        <p:spPr/>
        <p:txBody>
          <a:bodyPr rtlCol="0"/>
          <a:lstStyle/>
          <a:p>
            <a:pPr rtl="0"/>
            <a:r>
              <a:rPr lang="en-US"/>
              <a:t>01/08/2016</a:t>
            </a:r>
            <a:endParaRPr/>
          </a:p>
        </p:txBody>
      </p:sp>
      <p:sp>
        <p:nvSpPr>
          <p:cNvPr id="6" name="Marcador de pie de página 5"/>
          <p:cNvSpPr>
            <a:spLocks noGrp="1"/>
          </p:cNvSpPr>
          <p:nvPr>
            <p:ph type="ftr" sz="quarter" idx="11"/>
          </p:nvPr>
        </p:nvSpPr>
        <p:spPr/>
        <p:txBody>
          <a:bodyPr rtlCol="0"/>
          <a:lstStyle/>
          <a:p>
            <a:pPr rtl="0"/>
            <a:endParaRPr/>
          </a:p>
        </p:txBody>
      </p:sp>
      <p:sp>
        <p:nvSpPr>
          <p:cNvPr id="7" name="Marcador de número de diapositiva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218882" y="1701800"/>
            <a:ext cx="4062942" cy="2438400"/>
          </a:xfrm>
        </p:spPr>
        <p:txBody>
          <a:bodyPr rtlCol="0" anchor="b">
            <a:normAutofit/>
          </a:bodyPr>
          <a:lstStyle>
            <a:lvl1pPr algn="l">
              <a:defRPr sz="2800" b="0" cap="all" spc="200" baseline="0">
                <a:solidFill>
                  <a:schemeClr val="accent1"/>
                </a:solidFill>
              </a:defRPr>
            </a:lvl1pPr>
          </a:lstStyle>
          <a:p>
            <a:pPr rtl="0"/>
            <a:r>
              <a:rPr lang="es-ES"/>
              <a:t>Haga clic para modificar el estilo de título del patrón</a:t>
            </a:r>
            <a:endParaRPr/>
          </a:p>
        </p:txBody>
      </p:sp>
      <p:sp>
        <p:nvSpPr>
          <p:cNvPr id="4" name="Marcador de texto 3"/>
          <p:cNvSpPr>
            <a:spLocks noGrp="1"/>
          </p:cNvSpPr>
          <p:nvPr>
            <p:ph type="body" sz="half" idx="2"/>
          </p:nvPr>
        </p:nvSpPr>
        <p:spPr>
          <a:xfrm>
            <a:off x="1218882" y="4241800"/>
            <a:ext cx="4062942" cy="1930400"/>
          </a:xfrm>
        </p:spPr>
        <p:txBody>
          <a:bodyPr rtlCol="0">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rtl="0"/>
            <a:r>
              <a:rPr lang="es-ES"/>
              <a:t>Haga clic para modificar los estilos de texto del patrón</a:t>
            </a:r>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5484971" y="584200"/>
            <a:ext cx="6094413" cy="5588000"/>
          </a:xfrm>
          <a:ln w="12700">
            <a:solidFill>
              <a:schemeClr val="bg1">
                <a:lumMod val="75000"/>
                <a:lumOff val="25000"/>
              </a:schemeClr>
            </a:solidFill>
            <a:miter lim="800000"/>
          </a:ln>
        </p:spPr>
        <p:txBody>
          <a:bodyPr rtlCol="0">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rtl="0"/>
            <a:r>
              <a:rPr lang="es-ES"/>
              <a:t>Haga clic en el icono para agregar una imagen</a:t>
            </a:r>
            <a:endParaRPr/>
          </a:p>
        </p:txBody>
      </p:sp>
      <p:sp>
        <p:nvSpPr>
          <p:cNvPr id="5" name="Marcador de fecha 4"/>
          <p:cNvSpPr>
            <a:spLocks noGrp="1"/>
          </p:cNvSpPr>
          <p:nvPr>
            <p:ph type="dt" sz="half" idx="10"/>
          </p:nvPr>
        </p:nvSpPr>
        <p:spPr/>
        <p:txBody>
          <a:bodyPr rtlCol="0"/>
          <a:lstStyle/>
          <a:p>
            <a:pPr rtl="0"/>
            <a:r>
              <a:rPr lang="en-US"/>
              <a:t>01/08/2016</a:t>
            </a:r>
            <a:endParaRPr/>
          </a:p>
        </p:txBody>
      </p:sp>
      <p:sp>
        <p:nvSpPr>
          <p:cNvPr id="6" name="Marcador de pie de página 5"/>
          <p:cNvSpPr>
            <a:spLocks noGrp="1"/>
          </p:cNvSpPr>
          <p:nvPr>
            <p:ph type="ftr" sz="quarter" idx="11"/>
          </p:nvPr>
        </p:nvSpPr>
        <p:spPr/>
        <p:txBody>
          <a:bodyPr rtlCol="0"/>
          <a:lstStyle/>
          <a:p>
            <a:pPr rtl="0"/>
            <a:endParaRPr/>
          </a:p>
        </p:txBody>
      </p:sp>
      <p:sp>
        <p:nvSpPr>
          <p:cNvPr id="7" name="Marcador de número de diapositiva 6"/>
          <p:cNvSpPr>
            <a:spLocks noGrp="1"/>
          </p:cNvSpPr>
          <p:nvPr>
            <p:ph type="sldNum" sz="quarter" idx="12"/>
          </p:nvPr>
        </p:nvSpPr>
        <p:spPr/>
        <p:txBody>
          <a:bodyPr rtlCol="0"/>
          <a:lstStyle/>
          <a:p>
            <a:pPr rtl="0"/>
            <a:fld id="{C014DD1E-5D91-48A3-AD6D-45FBA980D106}" type="slidenum">
              <a:rPr/>
              <a:t>‹Nº›</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íneas de la izquierda"/>
          <p:cNvGrpSpPr/>
          <p:nvPr/>
        </p:nvGrpSpPr>
        <p:grpSpPr>
          <a:xfrm>
            <a:off x="-15870" y="-3174"/>
            <a:ext cx="819993" cy="5229225"/>
            <a:chOff x="-11906" y="-2381"/>
            <a:chExt cx="615155" cy="3921919"/>
          </a:xfrm>
        </p:grpSpPr>
        <p:sp>
          <p:nvSpPr>
            <p:cNvPr id="10" name="Forma libre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1" name="Forma libre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4" name="Forma libre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sp>
        <p:nvSpPr>
          <p:cNvPr id="2" name="Marcador de título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pPr rtl="0"/>
            <a:r>
              <a:rPr lang="es-mx"/>
              <a:t>Haga clic para modificar el estilo de título del patrón</a:t>
            </a:r>
            <a:endParaRPr/>
          </a:p>
        </p:txBody>
      </p:sp>
      <p:sp>
        <p:nvSpPr>
          <p:cNvPr id="3" name="Marcador de texto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rtl="0"/>
            <a:r>
              <a:rPr lang="es-mx"/>
              <a:t>Editar estilos de texto del patrón</a:t>
            </a:r>
          </a:p>
          <a:p>
            <a:pPr lvl="1" rtl="0"/>
            <a:r>
              <a:rPr lang="es-mx"/>
              <a:t>Segundo nivel</a:t>
            </a:r>
          </a:p>
          <a:p>
            <a:pPr lvl="2" rtl="0"/>
            <a:r>
              <a:rPr lang="es-mx"/>
              <a:t>Tercer nivel</a:t>
            </a:r>
          </a:p>
          <a:p>
            <a:pPr lvl="3" rtl="0"/>
            <a:r>
              <a:rPr lang="es-mx"/>
              <a:t>Cuarto nivel</a:t>
            </a:r>
          </a:p>
          <a:p>
            <a:pPr lvl="4" rtl="0"/>
            <a:r>
              <a:rPr lang="es-mx"/>
              <a:t>Quinto nivel</a:t>
            </a:r>
            <a:endParaRPr/>
          </a:p>
        </p:txBody>
      </p:sp>
      <p:sp>
        <p:nvSpPr>
          <p:cNvPr id="4" name="Marcador de fecha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pPr rtl="0"/>
            <a:r>
              <a:rPr lang="en-US"/>
              <a:t>01/08/2016</a:t>
            </a:r>
            <a:endParaRPr/>
          </a:p>
        </p:txBody>
      </p:sp>
      <p:sp>
        <p:nvSpPr>
          <p:cNvPr id="5" name="Marcador de pie de página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pPr rtl="0"/>
            <a:endParaRPr/>
          </a:p>
        </p:txBody>
      </p:sp>
      <p:sp>
        <p:nvSpPr>
          <p:cNvPr id="6" name="Marcador de número de diapositiva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pPr rtl="0"/>
            <a:fld id="{C014DD1E-5D91-48A3-AD6D-45FBA980D106}" type="slidenum">
              <a:rPr/>
              <a:pPr rtl="0"/>
              <a:t>‹Nº›</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625177" y="584200"/>
            <a:ext cx="4613252" cy="2000251"/>
          </a:xfrm>
        </p:spPr>
        <p:txBody>
          <a:bodyPr rtlCol="0">
            <a:normAutofit fontScale="90000"/>
          </a:bodyPr>
          <a:lstStyle/>
          <a:p>
            <a:pPr rtl="0"/>
            <a:r>
              <a:rPr lang="es-mx" sz="14900" dirty="0">
                <a:latin typeface="Britannic Bold" panose="020B0903060703020204" pitchFamily="34" charset="0"/>
              </a:rPr>
              <a:t>HTML</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91AB61A-A7E5-4A45-E04D-B6C213BB1B21}"/>
              </a:ext>
            </a:extLst>
          </p:cNvPr>
          <p:cNvSpPr txBox="1"/>
          <p:nvPr/>
        </p:nvSpPr>
        <p:spPr>
          <a:xfrm>
            <a:off x="909836" y="908720"/>
            <a:ext cx="6112042" cy="3046988"/>
          </a:xfrm>
          <a:prstGeom prst="rect">
            <a:avLst/>
          </a:prstGeom>
          <a:noFill/>
        </p:spPr>
        <p:txBody>
          <a:bodyPr wrap="square">
            <a:spAutoFit/>
          </a:bodyPr>
          <a:lstStyle/>
          <a:p>
            <a:r>
              <a:rPr lang="es-MX" dirty="0"/>
              <a:t>La otra parte principal de un documento HTML es la etiqueta &lt;</a:t>
            </a:r>
            <a:r>
              <a:rPr lang="es-MX" dirty="0" err="1"/>
              <a:t>body</a:t>
            </a:r>
            <a:r>
              <a:rPr lang="es-MX" dirty="0"/>
              <a:t>&gt;. Todos los elementos visuales de una página se encuentran en el interior de la etiqueta &lt;</a:t>
            </a:r>
            <a:r>
              <a:rPr lang="es-MX" dirty="0" err="1"/>
              <a:t>body</a:t>
            </a:r>
            <a:r>
              <a:rPr lang="es-MX" dirty="0"/>
              <a:t>&gt;, por lo que es una de las partes más importantes de una página web. Esta sección va inmediatamente después del cierre de la etiqueta &lt;/head&gt;.</a:t>
            </a:r>
          </a:p>
          <a:p>
            <a:endParaRPr lang="es-MX" dirty="0"/>
          </a:p>
        </p:txBody>
      </p:sp>
      <p:sp>
        <p:nvSpPr>
          <p:cNvPr id="4" name="CuadroTexto 3">
            <a:extLst>
              <a:ext uri="{FF2B5EF4-FFF2-40B4-BE49-F238E27FC236}">
                <a16:creationId xmlns:a16="http://schemas.microsoft.com/office/drawing/2014/main" id="{D6D6356F-2742-E47E-04C0-49C13D63A191}"/>
              </a:ext>
            </a:extLst>
          </p:cNvPr>
          <p:cNvSpPr txBox="1"/>
          <p:nvPr/>
        </p:nvSpPr>
        <p:spPr>
          <a:xfrm>
            <a:off x="909836" y="116632"/>
            <a:ext cx="5472608" cy="369332"/>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rtl="0">
              <a:defRPr lang="es-mx"/>
            </a:defPPr>
            <a:lvl1pPr>
              <a:defRPr b="1" i="0" u="none" strike="noStrike">
                <a:solidFill>
                  <a:srgbClr val="DCDBD8"/>
                </a:solidFill>
                <a:effectLst/>
                <a:latin typeface="var(--primary-font)"/>
              </a:defRPr>
            </a:lvl1pPr>
          </a:lstStyle>
          <a:p>
            <a:r>
              <a:rPr lang="es-MX" dirty="0"/>
              <a:t>La etiqueta </a:t>
            </a:r>
            <a:r>
              <a:rPr lang="es-MX" dirty="0" err="1"/>
              <a:t>body</a:t>
            </a:r>
            <a:r>
              <a:rPr lang="es-MX" dirty="0"/>
              <a:t> (cuerpo)</a:t>
            </a:r>
          </a:p>
        </p:txBody>
      </p:sp>
    </p:spTree>
    <p:extLst>
      <p:ext uri="{BB962C8B-B14F-4D97-AF65-F5344CB8AC3E}">
        <p14:creationId xmlns:p14="http://schemas.microsoft.com/office/powerpoint/2010/main" val="3773427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3BF749A-0D84-E03F-A2CE-C1BBD124F840}"/>
              </a:ext>
            </a:extLst>
          </p:cNvPr>
          <p:cNvSpPr txBox="1"/>
          <p:nvPr/>
        </p:nvSpPr>
        <p:spPr>
          <a:xfrm>
            <a:off x="1125860" y="404664"/>
            <a:ext cx="6112042" cy="5262979"/>
          </a:xfrm>
          <a:prstGeom prst="rect">
            <a:avLst/>
          </a:prstGeom>
          <a:noFill/>
        </p:spPr>
        <p:txBody>
          <a:bodyPr wrap="square">
            <a:spAutoFit/>
          </a:bodyPr>
          <a:lstStyle/>
          <a:p>
            <a:r>
              <a:rPr lang="es-MX" dirty="0"/>
              <a:t>En definitiva, la estructura principal de un documento HTML debe ser, como </a:t>
            </a:r>
            <a:r>
              <a:rPr lang="es-MX" dirty="0" err="1"/>
              <a:t>minimo</a:t>
            </a:r>
            <a:r>
              <a:rPr lang="es-MX" dirty="0"/>
              <a:t> de algo similar a lo siguiente:</a:t>
            </a:r>
          </a:p>
          <a:p>
            <a:endParaRPr lang="es-MX" dirty="0"/>
          </a:p>
          <a:p>
            <a:r>
              <a:rPr lang="es-MX" dirty="0"/>
              <a:t>&lt;!DOCTYPE </a:t>
            </a:r>
            <a:r>
              <a:rPr lang="es-MX" dirty="0" err="1"/>
              <a:t>html</a:t>
            </a:r>
            <a:r>
              <a:rPr lang="es-MX" dirty="0"/>
              <a:t>&gt;</a:t>
            </a:r>
          </a:p>
          <a:p>
            <a:r>
              <a:rPr lang="es-MX" dirty="0"/>
              <a:t>&lt;</a:t>
            </a:r>
            <a:r>
              <a:rPr lang="es-MX" dirty="0" err="1"/>
              <a:t>html</a:t>
            </a:r>
            <a:r>
              <a:rPr lang="es-MX" dirty="0"/>
              <a:t> </a:t>
            </a:r>
            <a:r>
              <a:rPr lang="es-MX" dirty="0" err="1"/>
              <a:t>lang</a:t>
            </a:r>
            <a:r>
              <a:rPr lang="es-MX" dirty="0"/>
              <a:t>="es"&gt;</a:t>
            </a:r>
          </a:p>
          <a:p>
            <a:r>
              <a:rPr lang="es-MX" dirty="0"/>
              <a:t>&lt;head&gt;</a:t>
            </a:r>
          </a:p>
          <a:p>
            <a:r>
              <a:rPr lang="es-MX" dirty="0"/>
              <a:t>  &lt;</a:t>
            </a:r>
            <a:r>
              <a:rPr lang="es-MX" dirty="0" err="1"/>
              <a:t>title</a:t>
            </a:r>
            <a:r>
              <a:rPr lang="es-MX" dirty="0"/>
              <a:t>&gt;Título del documento&lt;/</a:t>
            </a:r>
            <a:r>
              <a:rPr lang="es-MX" dirty="0" err="1"/>
              <a:t>title</a:t>
            </a:r>
            <a:r>
              <a:rPr lang="es-MX" dirty="0"/>
              <a:t>&gt;</a:t>
            </a:r>
          </a:p>
          <a:p>
            <a:r>
              <a:rPr lang="es-MX" dirty="0"/>
              <a:t>  &lt;meta </a:t>
            </a:r>
            <a:r>
              <a:rPr lang="es-MX" dirty="0" err="1"/>
              <a:t>charset</a:t>
            </a:r>
            <a:r>
              <a:rPr lang="es-MX" dirty="0"/>
              <a:t>="utf8"&gt;</a:t>
            </a:r>
          </a:p>
          <a:p>
            <a:r>
              <a:rPr lang="es-MX" dirty="0"/>
              <a:t>&lt;/head&gt;</a:t>
            </a:r>
          </a:p>
          <a:p>
            <a:r>
              <a:rPr lang="es-MX" dirty="0"/>
              <a:t>&lt;</a:t>
            </a:r>
            <a:r>
              <a:rPr lang="es-MX" dirty="0" err="1"/>
              <a:t>body</a:t>
            </a:r>
            <a:r>
              <a:rPr lang="es-MX" dirty="0"/>
              <a:t>&gt;</a:t>
            </a:r>
          </a:p>
          <a:p>
            <a:r>
              <a:rPr lang="es-MX" dirty="0"/>
              <a:t>  ...</a:t>
            </a:r>
          </a:p>
          <a:p>
            <a:r>
              <a:rPr lang="es-MX" dirty="0"/>
              <a:t>&lt;/</a:t>
            </a:r>
            <a:r>
              <a:rPr lang="es-MX" dirty="0" err="1"/>
              <a:t>body</a:t>
            </a:r>
            <a:r>
              <a:rPr lang="es-MX" dirty="0"/>
              <a:t>&gt;</a:t>
            </a:r>
          </a:p>
          <a:p>
            <a:r>
              <a:rPr lang="es-MX" dirty="0"/>
              <a:t>&lt;/</a:t>
            </a:r>
            <a:r>
              <a:rPr lang="es-MX" dirty="0" err="1"/>
              <a:t>html</a:t>
            </a:r>
            <a:r>
              <a:rPr lang="es-MX" dirty="0"/>
              <a:t>&gt;</a:t>
            </a:r>
          </a:p>
        </p:txBody>
      </p:sp>
      <p:sp>
        <p:nvSpPr>
          <p:cNvPr id="7" name="CuadroTexto 6">
            <a:extLst>
              <a:ext uri="{FF2B5EF4-FFF2-40B4-BE49-F238E27FC236}">
                <a16:creationId xmlns:a16="http://schemas.microsoft.com/office/drawing/2014/main" id="{8661DC7D-471F-BDF0-C3F4-70B1E53E3229}"/>
              </a:ext>
            </a:extLst>
          </p:cNvPr>
          <p:cNvSpPr txBox="1"/>
          <p:nvPr/>
        </p:nvSpPr>
        <p:spPr>
          <a:xfrm>
            <a:off x="7237902" y="332656"/>
            <a:ext cx="4815898" cy="3416320"/>
          </a:xfrm>
          <a:prstGeom prst="rect">
            <a:avLst/>
          </a:prstGeom>
          <a:noFill/>
        </p:spPr>
        <p:txBody>
          <a:bodyPr wrap="square">
            <a:spAutoFit/>
          </a:bodyPr>
          <a:lstStyle/>
          <a:p>
            <a:r>
              <a:rPr lang="es-MX" dirty="0"/>
              <a:t>En muchos editores, que disponen de una extensión llamada EMMET, basta con guardar el fichero con extensión .</a:t>
            </a:r>
            <a:r>
              <a:rPr lang="es-MX" dirty="0" err="1"/>
              <a:t>html</a:t>
            </a:r>
            <a:r>
              <a:rPr lang="es-MX" dirty="0"/>
              <a:t> y escribir ! y pulsar la tecla TAB para que se nos autocomplete este fragmento de código base. Más adelante veremos algunas de las etiquetas anteriores que aún no se han mencionado.</a:t>
            </a:r>
          </a:p>
        </p:txBody>
      </p:sp>
    </p:spTree>
    <p:extLst>
      <p:ext uri="{BB962C8B-B14F-4D97-AF65-F5344CB8AC3E}">
        <p14:creationId xmlns:p14="http://schemas.microsoft.com/office/powerpoint/2010/main" val="1559634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A6C897E-8F72-2061-C4A8-EC68DD1BCAF1}"/>
              </a:ext>
            </a:extLst>
          </p:cNvPr>
          <p:cNvSpPr txBox="1"/>
          <p:nvPr/>
        </p:nvSpPr>
        <p:spPr>
          <a:xfrm>
            <a:off x="1053852" y="1196752"/>
            <a:ext cx="6112042" cy="1569660"/>
          </a:xfrm>
          <a:prstGeom prst="rect">
            <a:avLst/>
          </a:prstGeom>
          <a:noFill/>
        </p:spPr>
        <p:txBody>
          <a:bodyPr wrap="square">
            <a:spAutoFit/>
          </a:bodyPr>
          <a:lstStyle/>
          <a:p>
            <a:r>
              <a:rPr lang="es-MX" dirty="0"/>
              <a:t>Las siguientes etiquetas ya no se utilizan en HTML5 y han sido marcadas como obsoletas. Se recomienda no utilizarlas o utilizar una de las alternativas propuestas:</a:t>
            </a:r>
          </a:p>
        </p:txBody>
      </p:sp>
      <p:sp>
        <p:nvSpPr>
          <p:cNvPr id="4" name="CuadroTexto 3">
            <a:extLst>
              <a:ext uri="{FF2B5EF4-FFF2-40B4-BE49-F238E27FC236}">
                <a16:creationId xmlns:a16="http://schemas.microsoft.com/office/drawing/2014/main" id="{BB392EE4-230C-B8A7-DB97-07818003014C}"/>
              </a:ext>
            </a:extLst>
          </p:cNvPr>
          <p:cNvSpPr txBox="1"/>
          <p:nvPr/>
        </p:nvSpPr>
        <p:spPr>
          <a:xfrm>
            <a:off x="909836" y="116632"/>
            <a:ext cx="5472608"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rtl="0">
              <a:defRPr lang="es-mx"/>
            </a:defPPr>
            <a:lvl1pPr>
              <a:defRPr b="1" i="0" u="none" strike="noStrike">
                <a:solidFill>
                  <a:srgbClr val="DCDBD8"/>
                </a:solidFill>
                <a:effectLst/>
                <a:latin typeface="var(--primary-font)"/>
              </a:defRPr>
            </a:lvl1pPr>
          </a:lstStyle>
          <a:p>
            <a:r>
              <a:rPr lang="es-MX" dirty="0"/>
              <a:t>Etiquetas obsoletas</a:t>
            </a:r>
          </a:p>
        </p:txBody>
      </p:sp>
    </p:spTree>
    <p:extLst>
      <p:ext uri="{BB962C8B-B14F-4D97-AF65-F5344CB8AC3E}">
        <p14:creationId xmlns:p14="http://schemas.microsoft.com/office/powerpoint/2010/main" val="2460662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a 6">
            <a:extLst>
              <a:ext uri="{FF2B5EF4-FFF2-40B4-BE49-F238E27FC236}">
                <a16:creationId xmlns:a16="http://schemas.microsoft.com/office/drawing/2014/main" id="{8DE1A236-A1FC-1AAA-49D5-CF88C92BF9A8}"/>
              </a:ext>
            </a:extLst>
          </p:cNvPr>
          <p:cNvGraphicFramePr>
            <a:graphicFrameLocks noGrp="1"/>
          </p:cNvGraphicFramePr>
          <p:nvPr>
            <p:extLst>
              <p:ext uri="{D42A27DB-BD31-4B8C-83A1-F6EECF244321}">
                <p14:modId xmlns:p14="http://schemas.microsoft.com/office/powerpoint/2010/main" val="278974893"/>
              </p:ext>
            </p:extLst>
          </p:nvPr>
        </p:nvGraphicFramePr>
        <p:xfrm>
          <a:off x="1243609" y="-32657"/>
          <a:ext cx="10945216" cy="20703971"/>
        </p:xfrm>
        <a:graphic>
          <a:graphicData uri="http://schemas.openxmlformats.org/drawingml/2006/table">
            <a:tbl>
              <a:tblPr>
                <a:tableStyleId>{5C22544A-7EE6-4342-B048-85BDC9FD1C3A}</a:tableStyleId>
              </a:tblPr>
              <a:tblGrid>
                <a:gridCol w="4527862">
                  <a:extLst>
                    <a:ext uri="{9D8B030D-6E8A-4147-A177-3AD203B41FA5}">
                      <a16:colId xmlns:a16="http://schemas.microsoft.com/office/drawing/2014/main" val="1024431710"/>
                    </a:ext>
                  </a:extLst>
                </a:gridCol>
                <a:gridCol w="3272046">
                  <a:extLst>
                    <a:ext uri="{9D8B030D-6E8A-4147-A177-3AD203B41FA5}">
                      <a16:colId xmlns:a16="http://schemas.microsoft.com/office/drawing/2014/main" val="3744748875"/>
                    </a:ext>
                  </a:extLst>
                </a:gridCol>
                <a:gridCol w="3145308">
                  <a:extLst>
                    <a:ext uri="{9D8B030D-6E8A-4147-A177-3AD203B41FA5}">
                      <a16:colId xmlns:a16="http://schemas.microsoft.com/office/drawing/2014/main" val="3581509317"/>
                    </a:ext>
                  </a:extLst>
                </a:gridCol>
              </a:tblGrid>
              <a:tr h="64861">
                <a:tc>
                  <a:txBody>
                    <a:bodyPr/>
                    <a:lstStyle/>
                    <a:p>
                      <a:pPr algn="l" fontAlgn="b"/>
                      <a:r>
                        <a:rPr lang="es-MX" sz="2800" u="none" strike="noStrike">
                          <a:solidFill>
                            <a:schemeClr val="tx1"/>
                          </a:solidFill>
                          <a:effectLst/>
                        </a:rPr>
                        <a:t>Etiqueta obsoleta</a:t>
                      </a:r>
                      <a:endParaRPr lang="es-MX" sz="2800" b="1" i="0" u="none" strike="noStrike">
                        <a:solidFill>
                          <a:schemeClr val="tx1"/>
                        </a:solidFill>
                        <a:effectLst/>
                        <a:latin typeface="Calibri" panose="020F0502020204030204" pitchFamily="34" charset="0"/>
                      </a:endParaRPr>
                    </a:p>
                  </a:txBody>
                  <a:tcPr marL="2913" marR="2913" marT="2913" marB="0" anchor="b">
                    <a:solidFill>
                      <a:schemeClr val="accent1"/>
                    </a:solidFill>
                  </a:tcPr>
                </a:tc>
                <a:tc>
                  <a:txBody>
                    <a:bodyPr/>
                    <a:lstStyle/>
                    <a:p>
                      <a:pPr algn="l" fontAlgn="b"/>
                      <a:r>
                        <a:rPr lang="es-MX" sz="2800" u="none" strike="noStrike">
                          <a:solidFill>
                            <a:schemeClr val="tx1"/>
                          </a:solidFill>
                          <a:effectLst/>
                        </a:rPr>
                        <a:t>Descripción</a:t>
                      </a:r>
                      <a:endParaRPr lang="es-MX" sz="2800" b="1" i="0" u="none" strike="noStrike">
                        <a:solidFill>
                          <a:schemeClr val="tx1"/>
                        </a:solidFill>
                        <a:effectLst/>
                        <a:latin typeface="Calibri" panose="020F0502020204030204" pitchFamily="34" charset="0"/>
                      </a:endParaRPr>
                    </a:p>
                  </a:txBody>
                  <a:tcPr marL="2913" marR="2913" marT="2913" marB="0" anchor="b">
                    <a:solidFill>
                      <a:schemeClr val="accent1"/>
                    </a:solidFill>
                  </a:tcPr>
                </a:tc>
                <a:tc>
                  <a:txBody>
                    <a:bodyPr/>
                    <a:lstStyle/>
                    <a:p>
                      <a:pPr algn="l" fontAlgn="b"/>
                      <a:r>
                        <a:rPr lang="es-MX" sz="2800" u="none" strike="noStrike" dirty="0">
                          <a:solidFill>
                            <a:schemeClr val="tx1"/>
                          </a:solidFill>
                          <a:effectLst/>
                        </a:rPr>
                        <a:t>Alternativa</a:t>
                      </a:r>
                      <a:endParaRPr lang="es-MX" sz="2800" b="1" i="0" u="none" strike="noStrike" dirty="0">
                        <a:solidFill>
                          <a:schemeClr val="tx1"/>
                        </a:solidFill>
                        <a:effectLst/>
                        <a:latin typeface="Calibri" panose="020F0502020204030204" pitchFamily="34" charset="0"/>
                      </a:endParaRPr>
                    </a:p>
                  </a:txBody>
                  <a:tcPr marL="2913" marR="2913" marT="2913" marB="0" anchor="b">
                    <a:solidFill>
                      <a:schemeClr val="accent1"/>
                    </a:solidFill>
                  </a:tcPr>
                </a:tc>
                <a:extLst>
                  <a:ext uri="{0D108BD9-81ED-4DB2-BD59-A6C34878D82A}">
                    <a16:rowId xmlns:a16="http://schemas.microsoft.com/office/drawing/2014/main" val="3134161379"/>
                  </a:ext>
                </a:extLst>
              </a:tr>
              <a:tr h="166043">
                <a:tc>
                  <a:txBody>
                    <a:bodyPr/>
                    <a:lstStyle/>
                    <a:p>
                      <a:pPr algn="l" fontAlgn="b"/>
                      <a:r>
                        <a:rPr lang="es-MX" sz="2800" u="none" strike="noStrike">
                          <a:effectLst/>
                        </a:rPr>
                        <a:t>&lt;applet&gt;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Etiqueta para applets Java.</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2503136724"/>
                  </a:ext>
                </a:extLst>
              </a:tr>
              <a:tr h="166043">
                <a:tc>
                  <a:txBody>
                    <a:bodyPr/>
                    <a:lstStyle/>
                    <a:p>
                      <a:pPr algn="l" fontAlgn="b"/>
                      <a:r>
                        <a:rPr lang="es-MX" sz="2800" u="none" strike="noStrike">
                          <a:effectLst/>
                        </a:rPr>
                        <a:t>&lt;acronym&gt;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Indica un acrónimo.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dirty="0">
                          <a:effectLst/>
                        </a:rPr>
                        <a:t>&lt;</a:t>
                      </a:r>
                      <a:r>
                        <a:rPr lang="es-MX" sz="2800" u="none" strike="noStrike" dirty="0" err="1">
                          <a:effectLst/>
                        </a:rPr>
                        <a:t>abbr</a:t>
                      </a:r>
                      <a:r>
                        <a:rPr lang="es-MX" sz="2800" u="none" strike="noStrike" dirty="0">
                          <a:effectLst/>
                        </a:rPr>
                        <a:t>&gt;</a:t>
                      </a:r>
                      <a:endParaRPr lang="es-MX" sz="2800" b="0" i="0" u="none" strike="noStrike" dirty="0">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4130579672"/>
                  </a:ext>
                </a:extLst>
              </a:tr>
              <a:tr h="223121">
                <a:tc>
                  <a:txBody>
                    <a:bodyPr/>
                    <a:lstStyle/>
                    <a:p>
                      <a:pPr algn="l" fontAlgn="b"/>
                      <a:r>
                        <a:rPr lang="es-MX" sz="2800" u="none" strike="noStrike">
                          <a:effectLst/>
                        </a:rPr>
                        <a:t>&lt;bgsound&gt;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Especifica un sonido de fondo.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&lt;audio&gt;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431680717"/>
                  </a:ext>
                </a:extLst>
              </a:tr>
              <a:tr h="223121">
                <a:tc>
                  <a:txBody>
                    <a:bodyPr/>
                    <a:lstStyle/>
                    <a:p>
                      <a:pPr algn="l" fontAlgn="b"/>
                      <a:r>
                        <a:rPr lang="es-MX" sz="2800" u="none" strike="noStrike">
                          <a:effectLst/>
                        </a:rPr>
                        <a:t>&lt;dir&gt;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Indica una lista de archivos o carpetas.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&lt;ul&gt;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303685242"/>
                  </a:ext>
                </a:extLst>
              </a:tr>
              <a:tr h="223121">
                <a:tc>
                  <a:txBody>
                    <a:bodyPr/>
                    <a:lstStyle/>
                    <a:p>
                      <a:pPr algn="l" fontAlgn="b"/>
                      <a:r>
                        <a:rPr lang="es-MX" sz="2800" u="none" strike="noStrike">
                          <a:effectLst/>
                        </a:rPr>
                        <a:t>&lt;frame&gt;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Define un marco específico.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&lt;iframe&gt;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980155345"/>
                  </a:ext>
                </a:extLst>
              </a:tr>
              <a:tr h="223121">
                <a:tc>
                  <a:txBody>
                    <a:bodyPr/>
                    <a:lstStyle/>
                    <a:p>
                      <a:pPr algn="l" fontAlgn="b"/>
                      <a:r>
                        <a:rPr lang="es-MX" sz="2800" u="none" strike="noStrike">
                          <a:effectLst/>
                        </a:rPr>
                        <a:t>&lt;frameset&gt;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Define un conjunto de marcos.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986429651"/>
                  </a:ext>
                </a:extLst>
              </a:tr>
              <a:tr h="337276">
                <a:tc>
                  <a:txBody>
                    <a:bodyPr/>
                    <a:lstStyle/>
                    <a:p>
                      <a:pPr algn="l" fontAlgn="b"/>
                      <a:r>
                        <a:rPr lang="es-MX" sz="2800" u="none" strike="noStrike">
                          <a:effectLst/>
                        </a:rPr>
                        <a:t>&lt;noframes&gt;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Indica una alternativa si el navegador no soporta marcos.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718386491"/>
                  </a:ext>
                </a:extLst>
              </a:tr>
              <a:tr h="166043">
                <a:tc>
                  <a:txBody>
                    <a:bodyPr/>
                    <a:lstStyle/>
                    <a:p>
                      <a:pPr algn="l" fontAlgn="b"/>
                      <a:r>
                        <a:rPr lang="es-MX" sz="2800" u="none" strike="noStrike">
                          <a:effectLst/>
                        </a:rPr>
                        <a:t>&lt;hgroup&gt;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Agrupa encabezados.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&lt;header&gt;, &lt;div&gt;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359187641"/>
                  </a:ext>
                </a:extLst>
              </a:tr>
              <a:tr h="223121">
                <a:tc>
                  <a:txBody>
                    <a:bodyPr/>
                    <a:lstStyle/>
                    <a:p>
                      <a:pPr algn="l" fontAlgn="b"/>
                      <a:r>
                        <a:rPr lang="es-MX" sz="2800" u="none" strike="noStrike">
                          <a:effectLst/>
                        </a:rPr>
                        <a:t>&lt;isindex&gt;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Campo para búscar en el documento.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&lt;input&gt;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36631717"/>
                  </a:ext>
                </a:extLst>
              </a:tr>
              <a:tr h="166043">
                <a:tc>
                  <a:txBody>
                    <a:bodyPr/>
                    <a:lstStyle/>
                    <a:p>
                      <a:pPr algn="l" fontAlgn="b"/>
                      <a:r>
                        <a:rPr lang="es-MX" sz="2800" u="none" strike="noStrike">
                          <a:effectLst/>
                        </a:rPr>
                        <a:t>&lt;listing&gt;, &lt;xmp&gt;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Fragmentos de código fuente.</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&lt;pre&gt;&lt;code&gt;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754522541"/>
                  </a:ext>
                </a:extLst>
              </a:tr>
              <a:tr h="223121">
                <a:tc>
                  <a:txBody>
                    <a:bodyPr/>
                    <a:lstStyle/>
                    <a:p>
                      <a:pPr algn="l" fontAlgn="b"/>
                      <a:r>
                        <a:rPr lang="es-MX" sz="2800" u="none" strike="noStrike">
                          <a:effectLst/>
                        </a:rPr>
                        <a:t>&lt;noembed&gt;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Alternativa (fallback) para contenidos.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&lt;object&gt;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821265271"/>
                  </a:ext>
                </a:extLst>
              </a:tr>
              <a:tr h="166043">
                <a:tc>
                  <a:txBody>
                    <a:bodyPr/>
                    <a:lstStyle/>
                    <a:p>
                      <a:pPr algn="l" fontAlgn="b"/>
                      <a:r>
                        <a:rPr lang="es-MX" sz="2800" u="none" strike="noStrike">
                          <a:effectLst/>
                        </a:rPr>
                        <a:t>&lt;strike&gt;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un texto tachado.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&lt;s&gt;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706022273"/>
                  </a:ext>
                </a:extLst>
              </a:tr>
              <a:tr h="223121">
                <a:tc>
                  <a:txBody>
                    <a:bodyPr/>
                    <a:lstStyle/>
                    <a:p>
                      <a:pPr algn="l" fontAlgn="b"/>
                      <a:r>
                        <a:rPr lang="es-MX" sz="2800" u="none" strike="noStrike">
                          <a:effectLst/>
                        </a:rPr>
                        <a:t>&lt;basefont&gt;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Define una tipografía por defecto.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font-family</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078470994"/>
                  </a:ext>
                </a:extLst>
              </a:tr>
              <a:tr h="223121">
                <a:tc>
                  <a:txBody>
                    <a:bodyPr/>
                    <a:lstStyle/>
                    <a:p>
                      <a:pPr algn="l" fontAlgn="b"/>
                      <a:r>
                        <a:rPr lang="es-MX" sz="2800" u="none" strike="noStrike">
                          <a:effectLst/>
                        </a:rPr>
                        <a:t>&lt;big&gt;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Aumenta el tamaño del texto.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font-size</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748333741"/>
                  </a:ext>
                </a:extLst>
              </a:tr>
              <a:tr h="223121">
                <a:tc>
                  <a:txBody>
                    <a:bodyPr/>
                    <a:lstStyle/>
                    <a:p>
                      <a:pPr algn="l" fontAlgn="b"/>
                      <a:r>
                        <a:rPr lang="es-MX" sz="2800" u="none" strike="noStrike">
                          <a:effectLst/>
                        </a:rPr>
                        <a:t>&lt;blink&gt;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el texto de forma parpadeante.</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animation</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176512621"/>
                  </a:ext>
                </a:extLst>
              </a:tr>
              <a:tr h="108966">
                <a:tc>
                  <a:txBody>
                    <a:bodyPr/>
                    <a:lstStyle/>
                    <a:p>
                      <a:pPr algn="l" fontAlgn="b"/>
                      <a:r>
                        <a:rPr lang="es-MX" sz="2800" u="none" strike="noStrike">
                          <a:effectLst/>
                        </a:rPr>
                        <a:t>&lt;center&gt;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Centra el texto.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text-align</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970135982"/>
                  </a:ext>
                </a:extLst>
              </a:tr>
              <a:tr h="223121">
                <a:tc>
                  <a:txBody>
                    <a:bodyPr/>
                    <a:lstStyle/>
                    <a:p>
                      <a:pPr algn="l" fontAlgn="b"/>
                      <a:r>
                        <a:rPr lang="es-MX" sz="2800" u="none" strike="noStrike">
                          <a:effectLst/>
                        </a:rPr>
                        <a:t>&lt;font&gt;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Cambia la tipografía o sus características.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font-family</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838102584"/>
                  </a:ext>
                </a:extLst>
              </a:tr>
              <a:tr h="280198">
                <a:tc>
                  <a:txBody>
                    <a:bodyPr/>
                    <a:lstStyle/>
                    <a:p>
                      <a:pPr algn="l" fontAlgn="b"/>
                      <a:r>
                        <a:rPr lang="es-MX" sz="2800" u="none" strike="noStrike">
                          <a:effectLst/>
                        </a:rPr>
                        <a:t>&lt;marquee&gt;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el texto moviéndose de un lado a otro.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animation</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36164451"/>
                  </a:ext>
                </a:extLst>
              </a:tr>
              <a:tr h="166043">
                <a:tc>
                  <a:txBody>
                    <a:bodyPr/>
                    <a:lstStyle/>
                    <a:p>
                      <a:pPr algn="l" fontAlgn="b"/>
                      <a:r>
                        <a:rPr lang="es-MX" sz="2800" u="none" strike="noStrike">
                          <a:effectLst/>
                        </a:rPr>
                        <a:t>&lt;multicol&gt;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Columnas múltiples.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columnas</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812947417"/>
                  </a:ext>
                </a:extLst>
              </a:tr>
              <a:tr h="223121">
                <a:tc>
                  <a:txBody>
                    <a:bodyPr/>
                    <a:lstStyle/>
                    <a:p>
                      <a:pPr algn="l" fontAlgn="b"/>
                      <a:r>
                        <a:rPr lang="es-MX" sz="2800" u="none" strike="noStrike">
                          <a:effectLst/>
                        </a:rPr>
                        <a:t>&lt;nobr&gt;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Evita que un texto haga un salto de línea.</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white-space</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423604716"/>
                  </a:ext>
                </a:extLst>
              </a:tr>
              <a:tr h="223121">
                <a:tc>
                  <a:txBody>
                    <a:bodyPr/>
                    <a:lstStyle/>
                    <a:p>
                      <a:pPr algn="l" fontAlgn="b"/>
                      <a:r>
                        <a:rPr lang="es-MX" sz="2800" u="none" strike="noStrike">
                          <a:effectLst/>
                        </a:rPr>
                        <a:t>&lt;spacer&gt;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Inserta un espacio horizontal.</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&amp;nbsp;</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2774215861"/>
                  </a:ext>
                </a:extLst>
              </a:tr>
              <a:tr h="337276">
                <a:tc>
                  <a:txBody>
                    <a:bodyPr/>
                    <a:lstStyle/>
                    <a:p>
                      <a:pPr algn="l" fontAlgn="b"/>
                      <a:r>
                        <a:rPr lang="es-MX" sz="2800" u="none" strike="noStrike">
                          <a:effectLst/>
                        </a:rPr>
                        <a:t>&lt;tt&gt;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el texto con una fuente monoespaciada.</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font-family</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458034038"/>
                  </a:ext>
                </a:extLst>
              </a:tr>
              <a:tr h="166043">
                <a:tc>
                  <a:txBody>
                    <a:bodyPr/>
                    <a:lstStyle/>
                    <a:p>
                      <a:pPr algn="l" fontAlgn="b"/>
                      <a:r>
                        <a:rPr lang="es-MX" sz="2800" u="none" strike="noStrike">
                          <a:effectLst/>
                        </a:rPr>
                        <a:t>&lt;menu&gt;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Crea menús de listados.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dirty="0">
                          <a:effectLst/>
                        </a:rPr>
                        <a:t>&lt;</a:t>
                      </a:r>
                      <a:r>
                        <a:rPr lang="es-MX" sz="2800" u="none" strike="noStrike" dirty="0" err="1">
                          <a:effectLst/>
                        </a:rPr>
                        <a:t>ul</a:t>
                      </a:r>
                      <a:r>
                        <a:rPr lang="es-MX" sz="2800" u="none" strike="noStrike" dirty="0">
                          <a:effectLst/>
                        </a:rPr>
                        <a:t>&gt;</a:t>
                      </a:r>
                      <a:endParaRPr lang="es-MX" sz="2800" b="0" i="0" u="none" strike="noStrike" dirty="0">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052385098"/>
                  </a:ext>
                </a:extLst>
              </a:tr>
            </a:tbl>
          </a:graphicData>
        </a:graphic>
      </p:graphicFrame>
    </p:spTree>
    <p:extLst>
      <p:ext uri="{BB962C8B-B14F-4D97-AF65-F5344CB8AC3E}">
        <p14:creationId xmlns:p14="http://schemas.microsoft.com/office/powerpoint/2010/main" val="32463646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4C437619-1DBC-3624-F2BA-6E8E8C7F8194}"/>
              </a:ext>
            </a:extLst>
          </p:cNvPr>
          <p:cNvGraphicFramePr>
            <a:graphicFrameLocks noGrp="1"/>
          </p:cNvGraphicFramePr>
          <p:nvPr>
            <p:extLst>
              <p:ext uri="{D42A27DB-BD31-4B8C-83A1-F6EECF244321}">
                <p14:modId xmlns:p14="http://schemas.microsoft.com/office/powerpoint/2010/main" val="2559273647"/>
              </p:ext>
            </p:extLst>
          </p:nvPr>
        </p:nvGraphicFramePr>
        <p:xfrm>
          <a:off x="1243609" y="-6148064"/>
          <a:ext cx="10945216" cy="20703971"/>
        </p:xfrm>
        <a:graphic>
          <a:graphicData uri="http://schemas.openxmlformats.org/drawingml/2006/table">
            <a:tbl>
              <a:tblPr>
                <a:tableStyleId>{5C22544A-7EE6-4342-B048-85BDC9FD1C3A}</a:tableStyleId>
              </a:tblPr>
              <a:tblGrid>
                <a:gridCol w="4527862">
                  <a:extLst>
                    <a:ext uri="{9D8B030D-6E8A-4147-A177-3AD203B41FA5}">
                      <a16:colId xmlns:a16="http://schemas.microsoft.com/office/drawing/2014/main" val="1024431710"/>
                    </a:ext>
                  </a:extLst>
                </a:gridCol>
                <a:gridCol w="3272046">
                  <a:extLst>
                    <a:ext uri="{9D8B030D-6E8A-4147-A177-3AD203B41FA5}">
                      <a16:colId xmlns:a16="http://schemas.microsoft.com/office/drawing/2014/main" val="3744748875"/>
                    </a:ext>
                  </a:extLst>
                </a:gridCol>
                <a:gridCol w="3145308">
                  <a:extLst>
                    <a:ext uri="{9D8B030D-6E8A-4147-A177-3AD203B41FA5}">
                      <a16:colId xmlns:a16="http://schemas.microsoft.com/office/drawing/2014/main" val="3581509317"/>
                    </a:ext>
                  </a:extLst>
                </a:gridCol>
              </a:tblGrid>
              <a:tr h="64861">
                <a:tc>
                  <a:txBody>
                    <a:bodyPr/>
                    <a:lstStyle/>
                    <a:p>
                      <a:pPr algn="l" fontAlgn="b"/>
                      <a:r>
                        <a:rPr lang="es-MX" sz="2800" u="none" strike="noStrike">
                          <a:solidFill>
                            <a:schemeClr val="tx1"/>
                          </a:solidFill>
                          <a:effectLst/>
                        </a:rPr>
                        <a:t>Etiqueta obsoleta</a:t>
                      </a:r>
                      <a:endParaRPr lang="es-MX" sz="2800" b="1" i="0" u="none" strike="noStrike">
                        <a:solidFill>
                          <a:schemeClr val="tx1"/>
                        </a:solidFill>
                        <a:effectLst/>
                        <a:latin typeface="Calibri" panose="020F0502020204030204" pitchFamily="34" charset="0"/>
                      </a:endParaRPr>
                    </a:p>
                  </a:txBody>
                  <a:tcPr marL="2913" marR="2913" marT="2913" marB="0" anchor="b">
                    <a:solidFill>
                      <a:schemeClr val="accent1"/>
                    </a:solidFill>
                  </a:tcPr>
                </a:tc>
                <a:tc>
                  <a:txBody>
                    <a:bodyPr/>
                    <a:lstStyle/>
                    <a:p>
                      <a:pPr algn="l" fontAlgn="b"/>
                      <a:r>
                        <a:rPr lang="es-MX" sz="2800" u="none" strike="noStrike">
                          <a:solidFill>
                            <a:schemeClr val="tx1"/>
                          </a:solidFill>
                          <a:effectLst/>
                        </a:rPr>
                        <a:t>Descripción</a:t>
                      </a:r>
                      <a:endParaRPr lang="es-MX" sz="2800" b="1" i="0" u="none" strike="noStrike">
                        <a:solidFill>
                          <a:schemeClr val="tx1"/>
                        </a:solidFill>
                        <a:effectLst/>
                        <a:latin typeface="Calibri" panose="020F0502020204030204" pitchFamily="34" charset="0"/>
                      </a:endParaRPr>
                    </a:p>
                  </a:txBody>
                  <a:tcPr marL="2913" marR="2913" marT="2913" marB="0" anchor="b">
                    <a:solidFill>
                      <a:schemeClr val="accent1"/>
                    </a:solidFill>
                  </a:tcPr>
                </a:tc>
                <a:tc>
                  <a:txBody>
                    <a:bodyPr/>
                    <a:lstStyle/>
                    <a:p>
                      <a:pPr algn="l" fontAlgn="b"/>
                      <a:r>
                        <a:rPr lang="es-MX" sz="2800" u="none" strike="noStrike" dirty="0">
                          <a:solidFill>
                            <a:schemeClr val="tx1"/>
                          </a:solidFill>
                          <a:effectLst/>
                        </a:rPr>
                        <a:t>Alternativa</a:t>
                      </a:r>
                      <a:endParaRPr lang="es-MX" sz="2800" b="1" i="0" u="none" strike="noStrike" dirty="0">
                        <a:solidFill>
                          <a:schemeClr val="tx1"/>
                        </a:solidFill>
                        <a:effectLst/>
                        <a:latin typeface="Calibri" panose="020F0502020204030204" pitchFamily="34" charset="0"/>
                      </a:endParaRPr>
                    </a:p>
                  </a:txBody>
                  <a:tcPr marL="2913" marR="2913" marT="2913" marB="0" anchor="b">
                    <a:solidFill>
                      <a:schemeClr val="accent1"/>
                    </a:solidFill>
                  </a:tcPr>
                </a:tc>
                <a:extLst>
                  <a:ext uri="{0D108BD9-81ED-4DB2-BD59-A6C34878D82A}">
                    <a16:rowId xmlns:a16="http://schemas.microsoft.com/office/drawing/2014/main" val="3134161379"/>
                  </a:ext>
                </a:extLst>
              </a:tr>
              <a:tr h="166043">
                <a:tc>
                  <a:txBody>
                    <a:bodyPr/>
                    <a:lstStyle/>
                    <a:p>
                      <a:pPr algn="l" fontAlgn="b"/>
                      <a:r>
                        <a:rPr lang="es-MX" sz="2800" u="none" strike="noStrike">
                          <a:effectLst/>
                        </a:rPr>
                        <a:t>&lt;applet&gt;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Etiqueta para applets Java.</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2503136724"/>
                  </a:ext>
                </a:extLst>
              </a:tr>
              <a:tr h="166043">
                <a:tc>
                  <a:txBody>
                    <a:bodyPr/>
                    <a:lstStyle/>
                    <a:p>
                      <a:pPr algn="l" fontAlgn="b"/>
                      <a:r>
                        <a:rPr lang="es-MX" sz="2800" u="none" strike="noStrike">
                          <a:effectLst/>
                        </a:rPr>
                        <a:t>&lt;acronym&gt;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Indica un acrónimo.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&lt;abbr&gt;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4130579672"/>
                  </a:ext>
                </a:extLst>
              </a:tr>
              <a:tr h="223121">
                <a:tc>
                  <a:txBody>
                    <a:bodyPr/>
                    <a:lstStyle/>
                    <a:p>
                      <a:pPr algn="l" fontAlgn="b"/>
                      <a:r>
                        <a:rPr lang="es-MX" sz="2800" u="none" strike="noStrike">
                          <a:effectLst/>
                        </a:rPr>
                        <a:t>&lt;bgsound&gt;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Especifica un sonido de fondo.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&lt;audio&gt;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431680717"/>
                  </a:ext>
                </a:extLst>
              </a:tr>
              <a:tr h="223121">
                <a:tc>
                  <a:txBody>
                    <a:bodyPr/>
                    <a:lstStyle/>
                    <a:p>
                      <a:pPr algn="l" fontAlgn="b"/>
                      <a:r>
                        <a:rPr lang="es-MX" sz="2800" u="none" strike="noStrike">
                          <a:effectLst/>
                        </a:rPr>
                        <a:t>&lt;dir&gt;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Indica una lista de archivos o carpetas.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&lt;ul&gt;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303685242"/>
                  </a:ext>
                </a:extLst>
              </a:tr>
              <a:tr h="223121">
                <a:tc>
                  <a:txBody>
                    <a:bodyPr/>
                    <a:lstStyle/>
                    <a:p>
                      <a:pPr algn="l" fontAlgn="b"/>
                      <a:r>
                        <a:rPr lang="es-MX" sz="2800" u="none" strike="noStrike">
                          <a:effectLst/>
                        </a:rPr>
                        <a:t>&lt;frame&gt;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Define un marco específico.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&lt;iframe&gt;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980155345"/>
                  </a:ext>
                </a:extLst>
              </a:tr>
              <a:tr h="223121">
                <a:tc>
                  <a:txBody>
                    <a:bodyPr/>
                    <a:lstStyle/>
                    <a:p>
                      <a:pPr algn="l" fontAlgn="b"/>
                      <a:r>
                        <a:rPr lang="es-MX" sz="2800" u="none" strike="noStrike">
                          <a:effectLst/>
                        </a:rPr>
                        <a:t>&lt;frameset&gt;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Define un conjunto de marcos.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986429651"/>
                  </a:ext>
                </a:extLst>
              </a:tr>
              <a:tr h="337276">
                <a:tc>
                  <a:txBody>
                    <a:bodyPr/>
                    <a:lstStyle/>
                    <a:p>
                      <a:pPr algn="l" fontAlgn="b"/>
                      <a:r>
                        <a:rPr lang="es-MX" sz="2800" u="none" strike="noStrike">
                          <a:effectLst/>
                        </a:rPr>
                        <a:t>&lt;noframes&gt;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Indica una alternativa si el navegador no soporta marcos.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718386491"/>
                  </a:ext>
                </a:extLst>
              </a:tr>
              <a:tr h="166043">
                <a:tc>
                  <a:txBody>
                    <a:bodyPr/>
                    <a:lstStyle/>
                    <a:p>
                      <a:pPr algn="l" fontAlgn="b"/>
                      <a:r>
                        <a:rPr lang="es-MX" sz="2800" u="none" strike="noStrike">
                          <a:effectLst/>
                        </a:rPr>
                        <a:t>&lt;hgroup&gt;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Agrupa encabezados.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&lt;header&gt;, &lt;div&gt;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359187641"/>
                  </a:ext>
                </a:extLst>
              </a:tr>
              <a:tr h="223121">
                <a:tc>
                  <a:txBody>
                    <a:bodyPr/>
                    <a:lstStyle/>
                    <a:p>
                      <a:pPr algn="l" fontAlgn="b"/>
                      <a:r>
                        <a:rPr lang="es-MX" sz="2800" u="none" strike="noStrike">
                          <a:effectLst/>
                        </a:rPr>
                        <a:t>&lt;isindex&gt;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Campo para búscar en el documento.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&lt;input&gt;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36631717"/>
                  </a:ext>
                </a:extLst>
              </a:tr>
              <a:tr h="166043">
                <a:tc>
                  <a:txBody>
                    <a:bodyPr/>
                    <a:lstStyle/>
                    <a:p>
                      <a:pPr algn="l" fontAlgn="b"/>
                      <a:r>
                        <a:rPr lang="es-MX" sz="2800" u="none" strike="noStrike">
                          <a:effectLst/>
                        </a:rPr>
                        <a:t>&lt;listing&gt;, &lt;xmp&gt;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Fragmentos de código fuente.</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&lt;pre&gt;&lt;code&gt;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754522541"/>
                  </a:ext>
                </a:extLst>
              </a:tr>
              <a:tr h="223121">
                <a:tc>
                  <a:txBody>
                    <a:bodyPr/>
                    <a:lstStyle/>
                    <a:p>
                      <a:pPr algn="l" fontAlgn="b"/>
                      <a:r>
                        <a:rPr lang="es-MX" sz="2800" u="none" strike="noStrike">
                          <a:effectLst/>
                        </a:rPr>
                        <a:t>&lt;noembed&gt;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Alternativa (fallback) para contenidos.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&lt;object&gt;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821265271"/>
                  </a:ext>
                </a:extLst>
              </a:tr>
              <a:tr h="166043">
                <a:tc>
                  <a:txBody>
                    <a:bodyPr/>
                    <a:lstStyle/>
                    <a:p>
                      <a:pPr algn="l" fontAlgn="b"/>
                      <a:r>
                        <a:rPr lang="es-MX" sz="2800" u="none" strike="noStrike">
                          <a:effectLst/>
                        </a:rPr>
                        <a:t>&lt;strike&gt;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un texto tachado.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&lt;s&gt;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706022273"/>
                  </a:ext>
                </a:extLst>
              </a:tr>
              <a:tr h="223121">
                <a:tc>
                  <a:txBody>
                    <a:bodyPr/>
                    <a:lstStyle/>
                    <a:p>
                      <a:pPr algn="l" fontAlgn="b"/>
                      <a:r>
                        <a:rPr lang="es-MX" sz="2800" u="none" strike="noStrike">
                          <a:effectLst/>
                        </a:rPr>
                        <a:t>&lt;basefont&gt;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Define una tipografía por defecto.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font-family</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078470994"/>
                  </a:ext>
                </a:extLst>
              </a:tr>
              <a:tr h="223121">
                <a:tc>
                  <a:txBody>
                    <a:bodyPr/>
                    <a:lstStyle/>
                    <a:p>
                      <a:pPr algn="l" fontAlgn="b"/>
                      <a:r>
                        <a:rPr lang="es-MX" sz="2800" u="none" strike="noStrike">
                          <a:effectLst/>
                        </a:rPr>
                        <a:t>&lt;big&gt;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Aumenta el tamaño del texto.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font-size</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748333741"/>
                  </a:ext>
                </a:extLst>
              </a:tr>
              <a:tr h="223121">
                <a:tc>
                  <a:txBody>
                    <a:bodyPr/>
                    <a:lstStyle/>
                    <a:p>
                      <a:pPr algn="l" fontAlgn="b"/>
                      <a:r>
                        <a:rPr lang="es-MX" sz="2800" u="none" strike="noStrike">
                          <a:effectLst/>
                        </a:rPr>
                        <a:t>&lt;blink&gt;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el texto de forma parpadeante.</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animation</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176512621"/>
                  </a:ext>
                </a:extLst>
              </a:tr>
              <a:tr h="108966">
                <a:tc>
                  <a:txBody>
                    <a:bodyPr/>
                    <a:lstStyle/>
                    <a:p>
                      <a:pPr algn="l" fontAlgn="b"/>
                      <a:r>
                        <a:rPr lang="es-MX" sz="2800" u="none" strike="noStrike">
                          <a:effectLst/>
                        </a:rPr>
                        <a:t>&lt;center&gt;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Centra el texto.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text-align</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970135982"/>
                  </a:ext>
                </a:extLst>
              </a:tr>
              <a:tr h="223121">
                <a:tc>
                  <a:txBody>
                    <a:bodyPr/>
                    <a:lstStyle/>
                    <a:p>
                      <a:pPr algn="l" fontAlgn="b"/>
                      <a:r>
                        <a:rPr lang="es-MX" sz="2800" u="none" strike="noStrike">
                          <a:effectLst/>
                        </a:rPr>
                        <a:t>&lt;font&gt;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Cambia la tipografía o sus características.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font-family</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838102584"/>
                  </a:ext>
                </a:extLst>
              </a:tr>
              <a:tr h="280198">
                <a:tc>
                  <a:txBody>
                    <a:bodyPr/>
                    <a:lstStyle/>
                    <a:p>
                      <a:pPr algn="l" fontAlgn="b"/>
                      <a:r>
                        <a:rPr lang="es-MX" sz="2800" u="none" strike="noStrike">
                          <a:effectLst/>
                        </a:rPr>
                        <a:t>&lt;marquee&gt;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el texto moviéndose de un lado a otro.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animation</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36164451"/>
                  </a:ext>
                </a:extLst>
              </a:tr>
              <a:tr h="166043">
                <a:tc>
                  <a:txBody>
                    <a:bodyPr/>
                    <a:lstStyle/>
                    <a:p>
                      <a:pPr algn="l" fontAlgn="b"/>
                      <a:r>
                        <a:rPr lang="es-MX" sz="2800" u="none" strike="noStrike">
                          <a:effectLst/>
                        </a:rPr>
                        <a:t>&lt;multicol&gt;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Columnas múltiples.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columnas</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812947417"/>
                  </a:ext>
                </a:extLst>
              </a:tr>
              <a:tr h="223121">
                <a:tc>
                  <a:txBody>
                    <a:bodyPr/>
                    <a:lstStyle/>
                    <a:p>
                      <a:pPr algn="l" fontAlgn="b"/>
                      <a:r>
                        <a:rPr lang="es-MX" sz="2800" u="none" strike="noStrike">
                          <a:effectLst/>
                        </a:rPr>
                        <a:t>&lt;nobr&gt;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Evita que un texto haga un salto de línea.</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white-space</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423604716"/>
                  </a:ext>
                </a:extLst>
              </a:tr>
              <a:tr h="223121">
                <a:tc>
                  <a:txBody>
                    <a:bodyPr/>
                    <a:lstStyle/>
                    <a:p>
                      <a:pPr algn="l" fontAlgn="b"/>
                      <a:r>
                        <a:rPr lang="es-MX" sz="2800" u="none" strike="noStrike">
                          <a:effectLst/>
                        </a:rPr>
                        <a:t>&lt;spacer&gt;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Inserta un espacio horizontal.</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&amp;nbsp;</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2774215861"/>
                  </a:ext>
                </a:extLst>
              </a:tr>
              <a:tr h="337276">
                <a:tc>
                  <a:txBody>
                    <a:bodyPr/>
                    <a:lstStyle/>
                    <a:p>
                      <a:pPr algn="l" fontAlgn="b"/>
                      <a:r>
                        <a:rPr lang="es-MX" sz="2800" u="none" strike="noStrike">
                          <a:effectLst/>
                        </a:rPr>
                        <a:t>&lt;tt&gt;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el texto con una fuente monoespaciada.</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font-family</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458034038"/>
                  </a:ext>
                </a:extLst>
              </a:tr>
              <a:tr h="166043">
                <a:tc>
                  <a:txBody>
                    <a:bodyPr/>
                    <a:lstStyle/>
                    <a:p>
                      <a:pPr algn="l" fontAlgn="b"/>
                      <a:r>
                        <a:rPr lang="es-MX" sz="2800" u="none" strike="noStrike">
                          <a:effectLst/>
                        </a:rPr>
                        <a:t>&lt;menu&gt;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Crea menús de listados.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dirty="0">
                          <a:effectLst/>
                        </a:rPr>
                        <a:t>&lt;</a:t>
                      </a:r>
                      <a:r>
                        <a:rPr lang="es-MX" sz="2800" u="none" strike="noStrike" dirty="0" err="1">
                          <a:effectLst/>
                        </a:rPr>
                        <a:t>ul</a:t>
                      </a:r>
                      <a:r>
                        <a:rPr lang="es-MX" sz="2800" u="none" strike="noStrike" dirty="0">
                          <a:effectLst/>
                        </a:rPr>
                        <a:t>&gt;</a:t>
                      </a:r>
                      <a:endParaRPr lang="es-MX" sz="2800" b="0" i="0" u="none" strike="noStrike" dirty="0">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052385098"/>
                  </a:ext>
                </a:extLst>
              </a:tr>
            </a:tbl>
          </a:graphicData>
        </a:graphic>
      </p:graphicFrame>
    </p:spTree>
    <p:extLst>
      <p:ext uri="{BB962C8B-B14F-4D97-AF65-F5344CB8AC3E}">
        <p14:creationId xmlns:p14="http://schemas.microsoft.com/office/powerpoint/2010/main" val="14043727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a 1">
            <a:extLst>
              <a:ext uri="{FF2B5EF4-FFF2-40B4-BE49-F238E27FC236}">
                <a16:creationId xmlns:a16="http://schemas.microsoft.com/office/drawing/2014/main" id="{4C437619-1DBC-3624-F2BA-6E8E8C7F8194}"/>
              </a:ext>
            </a:extLst>
          </p:cNvPr>
          <p:cNvGraphicFramePr>
            <a:graphicFrameLocks noGrp="1"/>
          </p:cNvGraphicFramePr>
          <p:nvPr>
            <p:extLst>
              <p:ext uri="{D42A27DB-BD31-4B8C-83A1-F6EECF244321}">
                <p14:modId xmlns:p14="http://schemas.microsoft.com/office/powerpoint/2010/main" val="2732106066"/>
              </p:ext>
            </p:extLst>
          </p:nvPr>
        </p:nvGraphicFramePr>
        <p:xfrm>
          <a:off x="1243609" y="-13813314"/>
          <a:ext cx="10945216" cy="20703971"/>
        </p:xfrm>
        <a:graphic>
          <a:graphicData uri="http://schemas.openxmlformats.org/drawingml/2006/table">
            <a:tbl>
              <a:tblPr>
                <a:tableStyleId>{5C22544A-7EE6-4342-B048-85BDC9FD1C3A}</a:tableStyleId>
              </a:tblPr>
              <a:tblGrid>
                <a:gridCol w="4527862">
                  <a:extLst>
                    <a:ext uri="{9D8B030D-6E8A-4147-A177-3AD203B41FA5}">
                      <a16:colId xmlns:a16="http://schemas.microsoft.com/office/drawing/2014/main" val="1024431710"/>
                    </a:ext>
                  </a:extLst>
                </a:gridCol>
                <a:gridCol w="3272046">
                  <a:extLst>
                    <a:ext uri="{9D8B030D-6E8A-4147-A177-3AD203B41FA5}">
                      <a16:colId xmlns:a16="http://schemas.microsoft.com/office/drawing/2014/main" val="3744748875"/>
                    </a:ext>
                  </a:extLst>
                </a:gridCol>
                <a:gridCol w="3145308">
                  <a:extLst>
                    <a:ext uri="{9D8B030D-6E8A-4147-A177-3AD203B41FA5}">
                      <a16:colId xmlns:a16="http://schemas.microsoft.com/office/drawing/2014/main" val="3581509317"/>
                    </a:ext>
                  </a:extLst>
                </a:gridCol>
              </a:tblGrid>
              <a:tr h="64861">
                <a:tc>
                  <a:txBody>
                    <a:bodyPr/>
                    <a:lstStyle/>
                    <a:p>
                      <a:pPr algn="l" fontAlgn="b"/>
                      <a:r>
                        <a:rPr lang="es-MX" sz="2800" u="none" strike="noStrike">
                          <a:solidFill>
                            <a:schemeClr val="tx1"/>
                          </a:solidFill>
                          <a:effectLst/>
                        </a:rPr>
                        <a:t>Etiqueta obsoleta</a:t>
                      </a:r>
                      <a:endParaRPr lang="es-MX" sz="2800" b="1" i="0" u="none" strike="noStrike">
                        <a:solidFill>
                          <a:schemeClr val="tx1"/>
                        </a:solidFill>
                        <a:effectLst/>
                        <a:latin typeface="Calibri" panose="020F0502020204030204" pitchFamily="34" charset="0"/>
                      </a:endParaRPr>
                    </a:p>
                  </a:txBody>
                  <a:tcPr marL="2913" marR="2913" marT="2913" marB="0" anchor="b">
                    <a:solidFill>
                      <a:schemeClr val="accent1"/>
                    </a:solidFill>
                  </a:tcPr>
                </a:tc>
                <a:tc>
                  <a:txBody>
                    <a:bodyPr/>
                    <a:lstStyle/>
                    <a:p>
                      <a:pPr algn="l" fontAlgn="b"/>
                      <a:r>
                        <a:rPr lang="es-MX" sz="2800" u="none" strike="noStrike">
                          <a:solidFill>
                            <a:schemeClr val="tx1"/>
                          </a:solidFill>
                          <a:effectLst/>
                        </a:rPr>
                        <a:t>Descripción</a:t>
                      </a:r>
                      <a:endParaRPr lang="es-MX" sz="2800" b="1" i="0" u="none" strike="noStrike">
                        <a:solidFill>
                          <a:schemeClr val="tx1"/>
                        </a:solidFill>
                        <a:effectLst/>
                        <a:latin typeface="Calibri" panose="020F0502020204030204" pitchFamily="34" charset="0"/>
                      </a:endParaRPr>
                    </a:p>
                  </a:txBody>
                  <a:tcPr marL="2913" marR="2913" marT="2913" marB="0" anchor="b">
                    <a:solidFill>
                      <a:schemeClr val="accent1"/>
                    </a:solidFill>
                  </a:tcPr>
                </a:tc>
                <a:tc>
                  <a:txBody>
                    <a:bodyPr/>
                    <a:lstStyle/>
                    <a:p>
                      <a:pPr algn="l" fontAlgn="b"/>
                      <a:r>
                        <a:rPr lang="es-MX" sz="2800" u="none" strike="noStrike" dirty="0">
                          <a:solidFill>
                            <a:schemeClr val="tx1"/>
                          </a:solidFill>
                          <a:effectLst/>
                        </a:rPr>
                        <a:t>Alternativa</a:t>
                      </a:r>
                      <a:endParaRPr lang="es-MX" sz="2800" b="1" i="0" u="none" strike="noStrike" dirty="0">
                        <a:solidFill>
                          <a:schemeClr val="tx1"/>
                        </a:solidFill>
                        <a:effectLst/>
                        <a:latin typeface="Calibri" panose="020F0502020204030204" pitchFamily="34" charset="0"/>
                      </a:endParaRPr>
                    </a:p>
                  </a:txBody>
                  <a:tcPr marL="2913" marR="2913" marT="2913" marB="0" anchor="b">
                    <a:solidFill>
                      <a:schemeClr val="accent1"/>
                    </a:solidFill>
                  </a:tcPr>
                </a:tc>
                <a:extLst>
                  <a:ext uri="{0D108BD9-81ED-4DB2-BD59-A6C34878D82A}">
                    <a16:rowId xmlns:a16="http://schemas.microsoft.com/office/drawing/2014/main" val="3134161379"/>
                  </a:ext>
                </a:extLst>
              </a:tr>
              <a:tr h="166043">
                <a:tc>
                  <a:txBody>
                    <a:bodyPr/>
                    <a:lstStyle/>
                    <a:p>
                      <a:pPr algn="l" fontAlgn="b"/>
                      <a:r>
                        <a:rPr lang="es-MX" sz="2800" u="none" strike="noStrike">
                          <a:effectLst/>
                        </a:rPr>
                        <a:t>&lt;applet&gt;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Etiqueta para applets Java.</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2503136724"/>
                  </a:ext>
                </a:extLst>
              </a:tr>
              <a:tr h="166043">
                <a:tc>
                  <a:txBody>
                    <a:bodyPr/>
                    <a:lstStyle/>
                    <a:p>
                      <a:pPr algn="l" fontAlgn="b"/>
                      <a:r>
                        <a:rPr lang="es-MX" sz="2800" u="none" strike="noStrike">
                          <a:effectLst/>
                        </a:rPr>
                        <a:t>&lt;acronym&gt;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Indica un acrónimo.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&lt;abbr&gt;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4130579672"/>
                  </a:ext>
                </a:extLst>
              </a:tr>
              <a:tr h="223121">
                <a:tc>
                  <a:txBody>
                    <a:bodyPr/>
                    <a:lstStyle/>
                    <a:p>
                      <a:pPr algn="l" fontAlgn="b"/>
                      <a:r>
                        <a:rPr lang="es-MX" sz="2800" u="none" strike="noStrike">
                          <a:effectLst/>
                        </a:rPr>
                        <a:t>&lt;bgsound&gt;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Especifica un sonido de fondo.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&lt;audio&gt;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431680717"/>
                  </a:ext>
                </a:extLst>
              </a:tr>
              <a:tr h="223121">
                <a:tc>
                  <a:txBody>
                    <a:bodyPr/>
                    <a:lstStyle/>
                    <a:p>
                      <a:pPr algn="l" fontAlgn="b"/>
                      <a:r>
                        <a:rPr lang="es-MX" sz="2800" u="none" strike="noStrike">
                          <a:effectLst/>
                        </a:rPr>
                        <a:t>&lt;dir&gt;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Indica una lista de archivos o carpetas.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&lt;ul&gt;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303685242"/>
                  </a:ext>
                </a:extLst>
              </a:tr>
              <a:tr h="223121">
                <a:tc>
                  <a:txBody>
                    <a:bodyPr/>
                    <a:lstStyle/>
                    <a:p>
                      <a:pPr algn="l" fontAlgn="b"/>
                      <a:r>
                        <a:rPr lang="es-MX" sz="2800" u="none" strike="noStrike">
                          <a:effectLst/>
                        </a:rPr>
                        <a:t>&lt;frame&gt;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Define un marco específico.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&lt;iframe&gt;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980155345"/>
                  </a:ext>
                </a:extLst>
              </a:tr>
              <a:tr h="223121">
                <a:tc>
                  <a:txBody>
                    <a:bodyPr/>
                    <a:lstStyle/>
                    <a:p>
                      <a:pPr algn="l" fontAlgn="b"/>
                      <a:r>
                        <a:rPr lang="es-MX" sz="2800" u="none" strike="noStrike">
                          <a:effectLst/>
                        </a:rPr>
                        <a:t>&lt;frameset&gt;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Define un conjunto de marcos.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986429651"/>
                  </a:ext>
                </a:extLst>
              </a:tr>
              <a:tr h="337276">
                <a:tc>
                  <a:txBody>
                    <a:bodyPr/>
                    <a:lstStyle/>
                    <a:p>
                      <a:pPr algn="l" fontAlgn="b"/>
                      <a:r>
                        <a:rPr lang="es-MX" sz="2800" u="none" strike="noStrike">
                          <a:effectLst/>
                        </a:rPr>
                        <a:t>&lt;noframes&gt;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Indica una alternativa si el navegador no soporta marcos.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718386491"/>
                  </a:ext>
                </a:extLst>
              </a:tr>
              <a:tr h="166043">
                <a:tc>
                  <a:txBody>
                    <a:bodyPr/>
                    <a:lstStyle/>
                    <a:p>
                      <a:pPr algn="l" fontAlgn="b"/>
                      <a:r>
                        <a:rPr lang="es-MX" sz="2800" u="none" strike="noStrike">
                          <a:effectLst/>
                        </a:rPr>
                        <a:t>&lt;hgroup&gt;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Agrupa encabezados.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&lt;header&gt;, &lt;div&gt;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359187641"/>
                  </a:ext>
                </a:extLst>
              </a:tr>
              <a:tr h="223121">
                <a:tc>
                  <a:txBody>
                    <a:bodyPr/>
                    <a:lstStyle/>
                    <a:p>
                      <a:pPr algn="l" fontAlgn="b"/>
                      <a:r>
                        <a:rPr lang="es-MX" sz="2800" u="none" strike="noStrike">
                          <a:effectLst/>
                        </a:rPr>
                        <a:t>&lt;isindex&gt;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Campo para búscar en el documento.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&lt;input&gt;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36631717"/>
                  </a:ext>
                </a:extLst>
              </a:tr>
              <a:tr h="166043">
                <a:tc>
                  <a:txBody>
                    <a:bodyPr/>
                    <a:lstStyle/>
                    <a:p>
                      <a:pPr algn="l" fontAlgn="b"/>
                      <a:r>
                        <a:rPr lang="es-MX" sz="2800" u="none" strike="noStrike">
                          <a:effectLst/>
                        </a:rPr>
                        <a:t>&lt;listing&gt;, &lt;xmp&gt;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Fragmentos de código fuente.</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&lt;pre&gt;&lt;code&gt;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754522541"/>
                  </a:ext>
                </a:extLst>
              </a:tr>
              <a:tr h="223121">
                <a:tc>
                  <a:txBody>
                    <a:bodyPr/>
                    <a:lstStyle/>
                    <a:p>
                      <a:pPr algn="l" fontAlgn="b"/>
                      <a:r>
                        <a:rPr lang="es-MX" sz="2800" u="none" strike="noStrike">
                          <a:effectLst/>
                        </a:rPr>
                        <a:t>&lt;noembed&gt;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Alternativa (fallback) para contenidos.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&lt;object&gt;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821265271"/>
                  </a:ext>
                </a:extLst>
              </a:tr>
              <a:tr h="166043">
                <a:tc>
                  <a:txBody>
                    <a:bodyPr/>
                    <a:lstStyle/>
                    <a:p>
                      <a:pPr algn="l" fontAlgn="b"/>
                      <a:r>
                        <a:rPr lang="es-MX" sz="2800" u="none" strike="noStrike">
                          <a:effectLst/>
                        </a:rPr>
                        <a:t>&lt;strike&gt;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un texto tachado.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&lt;s&gt;</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706022273"/>
                  </a:ext>
                </a:extLst>
              </a:tr>
              <a:tr h="223121">
                <a:tc>
                  <a:txBody>
                    <a:bodyPr/>
                    <a:lstStyle/>
                    <a:p>
                      <a:pPr algn="l" fontAlgn="b"/>
                      <a:r>
                        <a:rPr lang="es-MX" sz="2800" u="none" strike="noStrike">
                          <a:effectLst/>
                        </a:rPr>
                        <a:t>&lt;basefont&gt;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Define una tipografía por defecto.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font-family</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078470994"/>
                  </a:ext>
                </a:extLst>
              </a:tr>
              <a:tr h="223121">
                <a:tc>
                  <a:txBody>
                    <a:bodyPr/>
                    <a:lstStyle/>
                    <a:p>
                      <a:pPr algn="l" fontAlgn="b"/>
                      <a:r>
                        <a:rPr lang="es-MX" sz="2800" u="none" strike="noStrike">
                          <a:effectLst/>
                        </a:rPr>
                        <a:t>&lt;big&gt;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Aumenta el tamaño del texto.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font-size</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1748333741"/>
                  </a:ext>
                </a:extLst>
              </a:tr>
              <a:tr h="223121">
                <a:tc>
                  <a:txBody>
                    <a:bodyPr/>
                    <a:lstStyle/>
                    <a:p>
                      <a:pPr algn="l" fontAlgn="b"/>
                      <a:r>
                        <a:rPr lang="es-MX" sz="2800" u="none" strike="noStrike">
                          <a:effectLst/>
                        </a:rPr>
                        <a:t>&lt;blink&gt;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el texto de forma parpadeante.</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animation</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176512621"/>
                  </a:ext>
                </a:extLst>
              </a:tr>
              <a:tr h="108966">
                <a:tc>
                  <a:txBody>
                    <a:bodyPr/>
                    <a:lstStyle/>
                    <a:p>
                      <a:pPr algn="l" fontAlgn="b"/>
                      <a:r>
                        <a:rPr lang="es-MX" sz="2800" u="none" strike="noStrike">
                          <a:effectLst/>
                        </a:rPr>
                        <a:t>&lt;center&gt;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Centra el texto.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text-align</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970135982"/>
                  </a:ext>
                </a:extLst>
              </a:tr>
              <a:tr h="223121">
                <a:tc>
                  <a:txBody>
                    <a:bodyPr/>
                    <a:lstStyle/>
                    <a:p>
                      <a:pPr algn="l" fontAlgn="b"/>
                      <a:r>
                        <a:rPr lang="es-MX" sz="2800" u="none" strike="noStrike">
                          <a:effectLst/>
                        </a:rPr>
                        <a:t>&lt;font&gt;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Cambia la tipografía o sus características.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font-family</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838102584"/>
                  </a:ext>
                </a:extLst>
              </a:tr>
              <a:tr h="280198">
                <a:tc>
                  <a:txBody>
                    <a:bodyPr/>
                    <a:lstStyle/>
                    <a:p>
                      <a:pPr algn="l" fontAlgn="b"/>
                      <a:r>
                        <a:rPr lang="es-MX" sz="2800" u="none" strike="noStrike">
                          <a:effectLst/>
                        </a:rPr>
                        <a:t>&lt;marquee&gt;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el texto moviéndose de un lado a otro.</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animation</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36164451"/>
                  </a:ext>
                </a:extLst>
              </a:tr>
              <a:tr h="166043">
                <a:tc>
                  <a:txBody>
                    <a:bodyPr/>
                    <a:lstStyle/>
                    <a:p>
                      <a:pPr algn="l" fontAlgn="b"/>
                      <a:r>
                        <a:rPr lang="es-MX" sz="2800" u="none" strike="noStrike">
                          <a:effectLst/>
                        </a:rPr>
                        <a:t>&lt;multicol&gt;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Columnas múltiples.</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columnas</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812947417"/>
                  </a:ext>
                </a:extLst>
              </a:tr>
              <a:tr h="223121">
                <a:tc>
                  <a:txBody>
                    <a:bodyPr/>
                    <a:lstStyle/>
                    <a:p>
                      <a:pPr algn="l" fontAlgn="b"/>
                      <a:r>
                        <a:rPr lang="es-MX" sz="2800" u="none" strike="noStrike">
                          <a:effectLst/>
                        </a:rPr>
                        <a:t>&lt;nobr&gt;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Evita que un texto haga un salto de línea.</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white-space</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423604716"/>
                  </a:ext>
                </a:extLst>
              </a:tr>
              <a:tr h="223121">
                <a:tc>
                  <a:txBody>
                    <a:bodyPr/>
                    <a:lstStyle/>
                    <a:p>
                      <a:pPr algn="l" fontAlgn="b"/>
                      <a:r>
                        <a:rPr lang="es-MX" sz="2800" u="none" strike="noStrike">
                          <a:effectLst/>
                        </a:rPr>
                        <a:t>&lt;spacer&gt;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Inserta un espacio horizontal.</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&amp;nbsp;</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2774215861"/>
                  </a:ext>
                </a:extLst>
              </a:tr>
              <a:tr h="337276">
                <a:tc>
                  <a:txBody>
                    <a:bodyPr/>
                    <a:lstStyle/>
                    <a:p>
                      <a:pPr algn="l" fontAlgn="b"/>
                      <a:r>
                        <a:rPr lang="es-MX" sz="2800" u="none" strike="noStrike" dirty="0">
                          <a:effectLst/>
                        </a:rPr>
                        <a:t>&lt;</a:t>
                      </a:r>
                      <a:r>
                        <a:rPr lang="es-MX" sz="2800" u="none" strike="noStrike" dirty="0" err="1">
                          <a:effectLst/>
                        </a:rPr>
                        <a:t>tt</a:t>
                      </a:r>
                      <a:r>
                        <a:rPr lang="es-MX" sz="2800" u="none" strike="noStrike" dirty="0">
                          <a:effectLst/>
                        </a:rPr>
                        <a:t>&gt;</a:t>
                      </a:r>
                      <a:endParaRPr lang="es-MX" sz="2800" b="0" i="0" u="none" strike="noStrike" dirty="0">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Muestra el texto con una fuente monoespaciada.</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a:effectLst/>
                        </a:rPr>
                        <a:t>CSS: font-family</a:t>
                      </a:r>
                      <a:endParaRPr lang="es-MX" sz="2800" b="0" i="0" u="none" strike="noStrike">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458034038"/>
                  </a:ext>
                </a:extLst>
              </a:tr>
              <a:tr h="166043">
                <a:tc>
                  <a:txBody>
                    <a:bodyPr/>
                    <a:lstStyle/>
                    <a:p>
                      <a:pPr algn="l" fontAlgn="b"/>
                      <a:r>
                        <a:rPr lang="es-MX" sz="2800" u="none" strike="noStrike">
                          <a:effectLst/>
                        </a:rPr>
                        <a:t>&lt;menu&gt;</a:t>
                      </a:r>
                      <a:endParaRPr lang="es-MX" sz="2800" b="0" i="0" u="none" strike="noStrike">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dirty="0">
                          <a:effectLst/>
                        </a:rPr>
                        <a:t>Crea menús de listados.</a:t>
                      </a:r>
                      <a:endParaRPr lang="es-MX" sz="2800" b="0" i="0" u="none" strike="noStrike" dirty="0">
                        <a:solidFill>
                          <a:srgbClr val="000000"/>
                        </a:solidFill>
                        <a:effectLst/>
                        <a:latin typeface="Calibri" panose="020F0502020204030204" pitchFamily="34" charset="0"/>
                      </a:endParaRPr>
                    </a:p>
                  </a:txBody>
                  <a:tcPr marL="2913" marR="2913" marT="23303" marB="23303" anchor="b"/>
                </a:tc>
                <a:tc>
                  <a:txBody>
                    <a:bodyPr/>
                    <a:lstStyle/>
                    <a:p>
                      <a:pPr algn="l" fontAlgn="b"/>
                      <a:r>
                        <a:rPr lang="es-MX" sz="2800" u="none" strike="noStrike" dirty="0">
                          <a:effectLst/>
                        </a:rPr>
                        <a:t>&lt;</a:t>
                      </a:r>
                      <a:r>
                        <a:rPr lang="es-MX" sz="2800" u="none" strike="noStrike" dirty="0" err="1">
                          <a:effectLst/>
                        </a:rPr>
                        <a:t>ul</a:t>
                      </a:r>
                      <a:r>
                        <a:rPr lang="es-MX" sz="2800" u="none" strike="noStrike" dirty="0">
                          <a:effectLst/>
                        </a:rPr>
                        <a:t>&gt;</a:t>
                      </a:r>
                      <a:endParaRPr lang="es-MX" sz="2800" b="0" i="0" u="none" strike="noStrike" dirty="0">
                        <a:solidFill>
                          <a:srgbClr val="000000"/>
                        </a:solidFill>
                        <a:effectLst/>
                        <a:latin typeface="Calibri" panose="020F0502020204030204" pitchFamily="34" charset="0"/>
                      </a:endParaRPr>
                    </a:p>
                  </a:txBody>
                  <a:tcPr marL="2913" marR="2913" marT="23303" marB="23303" anchor="b"/>
                </a:tc>
                <a:extLst>
                  <a:ext uri="{0D108BD9-81ED-4DB2-BD59-A6C34878D82A}">
                    <a16:rowId xmlns:a16="http://schemas.microsoft.com/office/drawing/2014/main" val="3052385098"/>
                  </a:ext>
                </a:extLst>
              </a:tr>
            </a:tbl>
          </a:graphicData>
        </a:graphic>
      </p:graphicFrame>
    </p:spTree>
    <p:extLst>
      <p:ext uri="{BB962C8B-B14F-4D97-AF65-F5344CB8AC3E}">
        <p14:creationId xmlns:p14="http://schemas.microsoft.com/office/powerpoint/2010/main" val="387163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E4D9F15B-16DE-98BF-036C-B5FD8ED3CC8F}"/>
              </a:ext>
            </a:extLst>
          </p:cNvPr>
          <p:cNvPicPr>
            <a:picLocks noChangeAspect="1"/>
          </p:cNvPicPr>
          <p:nvPr/>
        </p:nvPicPr>
        <p:blipFill>
          <a:blip r:embed="rId2"/>
          <a:stretch>
            <a:fillRect/>
          </a:stretch>
        </p:blipFill>
        <p:spPr>
          <a:xfrm>
            <a:off x="0" y="0"/>
            <a:ext cx="12188825" cy="6858000"/>
          </a:xfrm>
          <a:prstGeom prst="rect">
            <a:avLst/>
          </a:prstGeom>
        </p:spPr>
      </p:pic>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ítulo 12"/>
          <p:cNvSpPr>
            <a:spLocks noGrp="1"/>
          </p:cNvSpPr>
          <p:nvPr>
            <p:ph type="title"/>
          </p:nvPr>
        </p:nvSpPr>
        <p:spPr/>
        <p:txBody>
          <a:bodyPr rtlCol="0"/>
          <a:lstStyle/>
          <a:p>
            <a:pPr rtl="0"/>
            <a:r>
              <a:rPr lang="es-mx" dirty="0"/>
              <a:t>HTML</a:t>
            </a:r>
            <a:endParaRPr lang="en-US" dirty="0"/>
          </a:p>
        </p:txBody>
      </p:sp>
      <p:sp>
        <p:nvSpPr>
          <p:cNvPr id="14" name="Marcador de contenido 13"/>
          <p:cNvSpPr>
            <a:spLocks noGrp="1"/>
          </p:cNvSpPr>
          <p:nvPr>
            <p:ph idx="1"/>
          </p:nvPr>
        </p:nvSpPr>
        <p:spPr/>
        <p:txBody>
          <a:bodyPr rtlCol="0"/>
          <a:lstStyle/>
          <a:p>
            <a:pPr rtl="0"/>
            <a:r>
              <a:rPr lang="es-mx" dirty="0"/>
              <a:t>¿Qué es HTML?</a:t>
            </a:r>
          </a:p>
          <a:p>
            <a:pPr rtl="0"/>
            <a:r>
              <a:rPr lang="es-MX" dirty="0"/>
              <a:t>Estructura de etiqueta HTML</a:t>
            </a:r>
          </a:p>
          <a:p>
            <a:pPr rtl="0"/>
            <a:r>
              <a:rPr lang="es-MX" dirty="0"/>
              <a:t>Estructura de etiqueta HTML</a:t>
            </a:r>
          </a:p>
          <a:p>
            <a:pPr rtl="0"/>
            <a:r>
              <a:rPr lang="en-US" dirty="0" err="1"/>
              <a:t>Estructura</a:t>
            </a:r>
            <a:r>
              <a:rPr lang="en-US" dirty="0"/>
              <a:t> del </a:t>
            </a:r>
            <a:r>
              <a:rPr lang="en-US" dirty="0" err="1"/>
              <a:t>documento</a:t>
            </a:r>
            <a:r>
              <a:rPr lang="en-US" dirty="0"/>
              <a:t> HTML</a:t>
            </a:r>
          </a:p>
          <a:p>
            <a:pPr rtl="0"/>
            <a:r>
              <a:rPr lang="en-US"/>
              <a:t>Etiquetas</a:t>
            </a:r>
            <a:r>
              <a:rPr lang="en-US" dirty="0"/>
              <a:t> HTML obsoletes</a:t>
            </a:r>
          </a:p>
          <a:p>
            <a:pPr rtl="0"/>
            <a:r>
              <a:rPr lang="en-US" dirty="0" err="1"/>
              <a:t>Tabla</a:t>
            </a:r>
            <a:r>
              <a:rPr lang="en-US" dirty="0"/>
              <a:t> </a:t>
            </a:r>
            <a:r>
              <a:rPr lang="en-US" dirty="0" err="1"/>
              <a:t>periódica</a:t>
            </a:r>
            <a:r>
              <a:rPr lang="en-US" dirty="0"/>
              <a:t> de HTML5</a:t>
            </a:r>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s navegadores leen documentos de texto en «idioma» HTML">
            <a:extLst>
              <a:ext uri="{FF2B5EF4-FFF2-40B4-BE49-F238E27FC236}">
                <a16:creationId xmlns:a16="http://schemas.microsoft.com/office/drawing/2014/main" id="{F87305CA-DA40-37E3-6F7F-6C1F882BBB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66420" y="3954923"/>
            <a:ext cx="5230317" cy="2615159"/>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5977E11C-D3C8-9B66-A417-005DD676F963}"/>
              </a:ext>
            </a:extLst>
          </p:cNvPr>
          <p:cNvSpPr txBox="1"/>
          <p:nvPr/>
        </p:nvSpPr>
        <p:spPr>
          <a:xfrm>
            <a:off x="909836" y="1277267"/>
            <a:ext cx="6480720" cy="2677656"/>
          </a:xfrm>
          <a:prstGeom prst="rect">
            <a:avLst/>
          </a:prstGeom>
          <a:noFill/>
        </p:spPr>
        <p:txBody>
          <a:bodyPr wrap="square">
            <a:spAutoFit/>
          </a:bodyPr>
          <a:lstStyle/>
          <a:p>
            <a:pPr algn="l"/>
            <a:r>
              <a:rPr lang="es-MX" b="1" i="0" u="none" strike="noStrike" dirty="0">
                <a:solidFill>
                  <a:srgbClr val="DCDBD8"/>
                </a:solidFill>
                <a:effectLst/>
                <a:latin typeface="var(--primary-font)"/>
              </a:rPr>
              <a:t>El documento que lee el navegador está escrito en un lenguaje de marcado llamado HTML, que son las siglas de </a:t>
            </a:r>
            <a:r>
              <a:rPr lang="es-MX" b="1" i="0" u="none" strike="noStrike" dirty="0" err="1">
                <a:solidFill>
                  <a:srgbClr val="DCDBD8"/>
                </a:solidFill>
                <a:effectLst/>
                <a:latin typeface="var(--primary-font)"/>
              </a:rPr>
              <a:t>HyperText</a:t>
            </a:r>
            <a:r>
              <a:rPr lang="es-MX" b="1" i="0" u="none" strike="noStrike" dirty="0">
                <a:solidFill>
                  <a:srgbClr val="DCDBD8"/>
                </a:solidFill>
                <a:effectLst/>
                <a:latin typeface="var(--primary-font)"/>
              </a:rPr>
              <a:t> </a:t>
            </a:r>
            <a:r>
              <a:rPr lang="es-MX" b="1" i="0" u="none" strike="noStrike" dirty="0" err="1">
                <a:solidFill>
                  <a:srgbClr val="DCDBD8"/>
                </a:solidFill>
                <a:effectLst/>
                <a:latin typeface="var(--primary-font)"/>
              </a:rPr>
              <a:t>Markup</a:t>
            </a:r>
            <a:r>
              <a:rPr lang="es-MX" b="1" i="0" u="none" strike="noStrike" dirty="0">
                <a:solidFill>
                  <a:srgbClr val="DCDBD8"/>
                </a:solidFill>
                <a:effectLst/>
                <a:latin typeface="var(--primary-font)"/>
              </a:rPr>
              <a:t> </a:t>
            </a:r>
            <a:r>
              <a:rPr lang="es-MX" b="1" i="0" u="none" strike="noStrike" dirty="0" err="1">
                <a:solidFill>
                  <a:srgbClr val="DCDBD8"/>
                </a:solidFill>
                <a:effectLst/>
                <a:latin typeface="var(--primary-font)"/>
              </a:rPr>
              <a:t>Language</a:t>
            </a:r>
            <a:r>
              <a:rPr lang="es-MX" b="1" i="0" u="none" strike="noStrike" dirty="0">
                <a:solidFill>
                  <a:srgbClr val="DCDBD8"/>
                </a:solidFill>
                <a:effectLst/>
                <a:latin typeface="var(--primary-font)"/>
              </a:rPr>
              <a:t> (Lenguaje de marcas de hipertexto), o lo que es lo mismo, un lenguaje de etiquetas que permite incluir o hacer referencia a todo tipo de información.</a:t>
            </a:r>
            <a:endParaRPr lang="es-MX" b="0" i="0" dirty="0">
              <a:solidFill>
                <a:srgbClr val="A9A39A"/>
              </a:solidFill>
              <a:effectLst/>
              <a:latin typeface="var(--primary-font)"/>
            </a:endParaRPr>
          </a:p>
        </p:txBody>
      </p:sp>
      <p:sp>
        <p:nvSpPr>
          <p:cNvPr id="14" name="CuadroTexto 13">
            <a:extLst>
              <a:ext uri="{FF2B5EF4-FFF2-40B4-BE49-F238E27FC236}">
                <a16:creationId xmlns:a16="http://schemas.microsoft.com/office/drawing/2014/main" id="{130473A2-171D-0AC2-D8A9-201352347B0D}"/>
              </a:ext>
            </a:extLst>
          </p:cNvPr>
          <p:cNvSpPr txBox="1"/>
          <p:nvPr/>
        </p:nvSpPr>
        <p:spPr>
          <a:xfrm>
            <a:off x="909836" y="548680"/>
            <a:ext cx="2232248"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l"/>
            <a:r>
              <a:rPr lang="es-MX" b="1" i="0" u="none" strike="noStrike" dirty="0">
                <a:solidFill>
                  <a:srgbClr val="DCDBD8"/>
                </a:solidFill>
                <a:effectLst/>
                <a:latin typeface="var(--primary-font)"/>
              </a:rPr>
              <a:t>¿Qué es HTML?</a:t>
            </a:r>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87305CA-DA40-37E3-6F7F-6C1F882BBB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7297143" y="908720"/>
            <a:ext cx="4730224" cy="473022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5977E11C-D3C8-9B66-A417-005DD676F963}"/>
              </a:ext>
            </a:extLst>
          </p:cNvPr>
          <p:cNvSpPr txBox="1"/>
          <p:nvPr/>
        </p:nvSpPr>
        <p:spPr>
          <a:xfrm>
            <a:off x="837828" y="908720"/>
            <a:ext cx="6480720" cy="5632311"/>
          </a:xfrm>
          <a:prstGeom prst="rect">
            <a:avLst/>
          </a:prstGeom>
          <a:noFill/>
        </p:spPr>
        <p:txBody>
          <a:bodyPr wrap="square">
            <a:spAutoFit/>
          </a:bodyPr>
          <a:lstStyle/>
          <a:p>
            <a:pPr algn="l"/>
            <a:r>
              <a:rPr lang="es-MX" b="1" i="0" u="none" strike="noStrike" dirty="0">
                <a:solidFill>
                  <a:srgbClr val="DCDBD8"/>
                </a:solidFill>
                <a:effectLst/>
                <a:latin typeface="var(--primary-font)"/>
              </a:rPr>
              <a:t>Uno de los principales objetivos de HTML5 es introducir información en un documento HTML5 de forma que sea semántico y no visual. Con esto queremos decir que todos los aspectos visuales deben dejarse para el apartado de presentación, que se gestiona desde el lenguaje CSS.</a:t>
            </a:r>
          </a:p>
          <a:p>
            <a:pPr algn="l"/>
            <a:endParaRPr lang="es-MX" b="1" i="0" u="none" strike="noStrike" dirty="0">
              <a:solidFill>
                <a:srgbClr val="DCDBD8"/>
              </a:solidFill>
              <a:effectLst/>
              <a:latin typeface="var(--primary-font)"/>
            </a:endParaRPr>
          </a:p>
          <a:p>
            <a:pPr algn="l"/>
            <a:r>
              <a:rPr lang="es-MX" b="1" i="0" u="none" strike="noStrike" dirty="0">
                <a:solidFill>
                  <a:srgbClr val="DCDBD8"/>
                </a:solidFill>
                <a:effectLst/>
                <a:latin typeface="var(--primary-font)"/>
              </a:rPr>
              <a:t>En el documento HTML debe aparecer información correctamente individualizada, de modo que al leer una página HTML comprendamos su significado, y si queremos cambiar la apariencia, lo hagamos en el documento CSS. Esto es lo que </a:t>
            </a:r>
            <a:r>
              <a:rPr lang="es-MX" b="1" i="0" u="none" strike="noStrike" dirty="0" err="1">
                <a:solidFill>
                  <a:srgbClr val="DCDBD8"/>
                </a:solidFill>
                <a:effectLst/>
                <a:latin typeface="var(--primary-font)"/>
              </a:rPr>
              <a:t>comunmente</a:t>
            </a:r>
            <a:r>
              <a:rPr lang="es-MX" b="1" i="0" u="none" strike="noStrike" dirty="0">
                <a:solidFill>
                  <a:srgbClr val="DCDBD8"/>
                </a:solidFill>
                <a:effectLst/>
                <a:latin typeface="var(--primary-font)"/>
              </a:rPr>
              <a:t> se conoce como separación de la presentación del contenido.</a:t>
            </a:r>
            <a:endParaRPr lang="es-MX" b="0" i="0" dirty="0">
              <a:solidFill>
                <a:srgbClr val="A9A39A"/>
              </a:solidFill>
              <a:effectLst/>
              <a:latin typeface="var(--primary-font)"/>
            </a:endParaRPr>
          </a:p>
        </p:txBody>
      </p:sp>
      <p:sp>
        <p:nvSpPr>
          <p:cNvPr id="14" name="CuadroTexto 13">
            <a:extLst>
              <a:ext uri="{FF2B5EF4-FFF2-40B4-BE49-F238E27FC236}">
                <a16:creationId xmlns:a16="http://schemas.microsoft.com/office/drawing/2014/main" id="{130473A2-171D-0AC2-D8A9-201352347B0D}"/>
              </a:ext>
            </a:extLst>
          </p:cNvPr>
          <p:cNvSpPr txBox="1"/>
          <p:nvPr/>
        </p:nvSpPr>
        <p:spPr>
          <a:xfrm>
            <a:off x="909836" y="260648"/>
            <a:ext cx="3384376"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pPr algn="l"/>
            <a:r>
              <a:rPr lang="es-MX" b="1" i="0" u="none" strike="noStrike" dirty="0">
                <a:solidFill>
                  <a:srgbClr val="DCDBD8"/>
                </a:solidFill>
                <a:effectLst/>
                <a:latin typeface="var(--primary-font)"/>
              </a:rPr>
              <a:t>¿Qué es la semántica?</a:t>
            </a:r>
          </a:p>
        </p:txBody>
      </p:sp>
    </p:spTree>
    <p:extLst>
      <p:ext uri="{BB962C8B-B14F-4D97-AF65-F5344CB8AC3E}">
        <p14:creationId xmlns:p14="http://schemas.microsoft.com/office/powerpoint/2010/main" val="10469250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ML Semantic Elements">
            <a:extLst>
              <a:ext uri="{FF2B5EF4-FFF2-40B4-BE49-F238E27FC236}">
                <a16:creationId xmlns:a16="http://schemas.microsoft.com/office/drawing/2014/main" id="{17A5DCC1-95EF-4BB2-AD7C-DD64D7294F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0477" y="967604"/>
            <a:ext cx="4248472" cy="5005049"/>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98EF1E55-41E3-3544-7DEB-9E99CE966114}"/>
              </a:ext>
            </a:extLst>
          </p:cNvPr>
          <p:cNvSpPr txBox="1"/>
          <p:nvPr/>
        </p:nvSpPr>
        <p:spPr>
          <a:xfrm>
            <a:off x="1557908" y="967604"/>
            <a:ext cx="2952328" cy="4893647"/>
          </a:xfrm>
          <a:prstGeom prst="rect">
            <a:avLst/>
          </a:prstGeom>
          <a:noFill/>
        </p:spPr>
        <p:txBody>
          <a:bodyPr wrap="square">
            <a:spAutoFit/>
          </a:bodyPr>
          <a:lstStyle/>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&lt;article&gt;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&lt;aside&gt;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&lt;details&gt;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a:t>
            </a:r>
            <a:r>
              <a:rPr lang="en-US" b="0" i="0" dirty="0" err="1">
                <a:solidFill>
                  <a:srgbClr val="DCDBD8"/>
                </a:solidFill>
                <a:effectLst/>
                <a:latin typeface="Verdana" panose="020B0604030504040204" pitchFamily="34" charset="0"/>
              </a:rPr>
              <a:t>figcaption</a:t>
            </a:r>
            <a:r>
              <a:rPr lang="en-US" b="0" i="0" dirty="0">
                <a:solidFill>
                  <a:srgbClr val="DCDBD8"/>
                </a:solidFill>
                <a:effectLst/>
                <a:latin typeface="Verdana" panose="020B0604030504040204" pitchFamily="34" charset="0"/>
              </a:rPr>
              <a:t>&gt;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&lt;figure&gt;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&lt;footer&gt;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&lt;header&gt;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&lt;main&gt;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&lt;mark&gt;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&lt;nav&gt;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&lt;section&gt;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&lt;summary&gt;</a:t>
            </a:r>
          </a:p>
          <a:p>
            <a:pPr marL="342900" indent="-342900" algn="l">
              <a:buFont typeface="Arial" panose="020B0604020202020204" pitchFamily="34" charset="0"/>
              <a:buChar char="•"/>
            </a:pPr>
            <a:r>
              <a:rPr lang="en-US" b="0" i="0" dirty="0">
                <a:solidFill>
                  <a:srgbClr val="DCDBD8"/>
                </a:solidFill>
                <a:effectLst/>
                <a:latin typeface="Verdana" panose="020B0604030504040204" pitchFamily="34" charset="0"/>
              </a:rPr>
              <a:t>&lt;time&gt;</a:t>
            </a:r>
          </a:p>
        </p:txBody>
      </p:sp>
    </p:spTree>
    <p:extLst>
      <p:ext uri="{BB962C8B-B14F-4D97-AF65-F5344CB8AC3E}">
        <p14:creationId xmlns:p14="http://schemas.microsoft.com/office/powerpoint/2010/main" val="2750988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8580AE-FB15-A703-BDE3-66DA19D907E6}"/>
              </a:ext>
            </a:extLst>
          </p:cNvPr>
          <p:cNvSpPr txBox="1"/>
          <p:nvPr/>
        </p:nvSpPr>
        <p:spPr>
          <a:xfrm>
            <a:off x="981844" y="404664"/>
            <a:ext cx="6112042" cy="830997"/>
          </a:xfrm>
          <a:prstGeom prst="rect">
            <a:avLst/>
          </a:prstGeom>
          <a:noFill/>
        </p:spPr>
        <p:txBody>
          <a:bodyPr wrap="square">
            <a:spAutoFit/>
          </a:bodyPr>
          <a:lstStyle/>
          <a:p>
            <a:r>
              <a:rPr lang="es-MX" b="0" i="0" dirty="0">
                <a:solidFill>
                  <a:srgbClr val="A9A39A"/>
                </a:solidFill>
                <a:effectLst/>
                <a:latin typeface="Jost"/>
              </a:rPr>
              <a:t>La estructura de las etiquetas HTML tiene el siguiente formato:</a:t>
            </a:r>
            <a:endParaRPr lang="es-MX" dirty="0"/>
          </a:p>
        </p:txBody>
      </p:sp>
      <p:pic>
        <p:nvPicPr>
          <p:cNvPr id="4" name="Imagen 3">
            <a:extLst>
              <a:ext uri="{FF2B5EF4-FFF2-40B4-BE49-F238E27FC236}">
                <a16:creationId xmlns:a16="http://schemas.microsoft.com/office/drawing/2014/main" id="{6834700B-4294-3BBC-EC34-6E660193F7A9}"/>
              </a:ext>
            </a:extLst>
          </p:cNvPr>
          <p:cNvPicPr>
            <a:picLocks noChangeAspect="1"/>
          </p:cNvPicPr>
          <p:nvPr/>
        </p:nvPicPr>
        <p:blipFill>
          <a:blip r:embed="rId2"/>
          <a:stretch>
            <a:fillRect/>
          </a:stretch>
        </p:blipFill>
        <p:spPr>
          <a:xfrm>
            <a:off x="741362" y="1340768"/>
            <a:ext cx="10706100" cy="2676525"/>
          </a:xfrm>
          <a:prstGeom prst="rect">
            <a:avLst/>
          </a:prstGeom>
        </p:spPr>
      </p:pic>
    </p:spTree>
    <p:extLst>
      <p:ext uri="{BB962C8B-B14F-4D97-AF65-F5344CB8AC3E}">
        <p14:creationId xmlns:p14="http://schemas.microsoft.com/office/powerpoint/2010/main" val="4036862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61AA4AA-E4FA-A3CD-81A1-A89C7CB85B91}"/>
              </a:ext>
            </a:extLst>
          </p:cNvPr>
          <p:cNvSpPr txBox="1"/>
          <p:nvPr/>
        </p:nvSpPr>
        <p:spPr>
          <a:xfrm>
            <a:off x="909836" y="612844"/>
            <a:ext cx="5616624" cy="5632311"/>
          </a:xfrm>
          <a:prstGeom prst="rect">
            <a:avLst/>
          </a:prstGeom>
          <a:noFill/>
        </p:spPr>
        <p:txBody>
          <a:bodyPr wrap="square">
            <a:spAutoFit/>
          </a:bodyPr>
          <a:lstStyle/>
          <a:p>
            <a:r>
              <a:rPr lang="es-MX" dirty="0"/>
              <a:t>Un documento HTML debe estar bien formado para que el navegador pueda leerlo correctamente. Para ello, debe tener una estructura inicial bien definida, con ciertas etiquetas HTML obligatorias y algunas características recomendables. En principio, necesitaremos diferenciar la estructura del documento en tres partes.</a:t>
            </a:r>
          </a:p>
          <a:p>
            <a:endParaRPr lang="es-MX" dirty="0"/>
          </a:p>
          <a:p>
            <a:r>
              <a:rPr lang="es-MX" dirty="0"/>
              <a:t>Observa que tenemos una zona superior (en azul claro) que es el tipo de documento. Luego, abrimos la etiqueta &lt;</a:t>
            </a:r>
            <a:r>
              <a:rPr lang="es-MX" dirty="0" err="1"/>
              <a:t>html</a:t>
            </a:r>
            <a:r>
              <a:rPr lang="es-MX" dirty="0"/>
              <a:t>&gt; que contendrá dos partes principales: la cabecera del documento (en naranja) y el cuerpo del documento (en azul oscuro):</a:t>
            </a:r>
          </a:p>
        </p:txBody>
      </p:sp>
      <p:sp>
        <p:nvSpPr>
          <p:cNvPr id="6" name="CuadroTexto 5">
            <a:extLst>
              <a:ext uri="{FF2B5EF4-FFF2-40B4-BE49-F238E27FC236}">
                <a16:creationId xmlns:a16="http://schemas.microsoft.com/office/drawing/2014/main" id="{385D9E2E-53AE-8DF2-0C62-225E41474F56}"/>
              </a:ext>
            </a:extLst>
          </p:cNvPr>
          <p:cNvSpPr txBox="1"/>
          <p:nvPr/>
        </p:nvSpPr>
        <p:spPr>
          <a:xfrm>
            <a:off x="909836" y="116632"/>
            <a:ext cx="5472608"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rtl="0">
              <a:defRPr lang="es-mx"/>
            </a:defPPr>
            <a:lvl1pPr>
              <a:defRPr b="1" i="0" u="none" strike="noStrike">
                <a:solidFill>
                  <a:srgbClr val="DCDBD8"/>
                </a:solidFill>
                <a:effectLst/>
                <a:latin typeface="var(--primary-font)"/>
              </a:defRPr>
            </a:lvl1pPr>
          </a:lstStyle>
          <a:p>
            <a:r>
              <a:rPr lang="es-MX" dirty="0"/>
              <a:t>Estructura del documento HTML</a:t>
            </a:r>
          </a:p>
        </p:txBody>
      </p:sp>
      <p:pic>
        <p:nvPicPr>
          <p:cNvPr id="3076" name="Picture 4" descr="Estructura de un documento HTML">
            <a:extLst>
              <a:ext uri="{FF2B5EF4-FFF2-40B4-BE49-F238E27FC236}">
                <a16:creationId xmlns:a16="http://schemas.microsoft.com/office/drawing/2014/main" id="{13EA8149-F1A4-BEC1-C10F-B2305D959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428" y="476672"/>
            <a:ext cx="7058689" cy="5632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98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3CE71F5-41C7-328C-CF29-5C9B48C418D9}"/>
              </a:ext>
            </a:extLst>
          </p:cNvPr>
          <p:cNvSpPr txBox="1"/>
          <p:nvPr/>
        </p:nvSpPr>
        <p:spPr>
          <a:xfrm>
            <a:off x="943417" y="1305341"/>
            <a:ext cx="6112042" cy="3416320"/>
          </a:xfrm>
          <a:prstGeom prst="rect">
            <a:avLst/>
          </a:prstGeom>
          <a:noFill/>
        </p:spPr>
        <p:txBody>
          <a:bodyPr wrap="square">
            <a:spAutoFit/>
          </a:bodyPr>
          <a:lstStyle/>
          <a:p>
            <a:r>
              <a:rPr lang="es-MX" sz="1800" dirty="0"/>
              <a:t>El !DOCTYPE o tipo de documento es una etiqueta especial que se escribe en la primera línea del documento HTML. Debe ir especificado siempre para que el navegador sepa de que tipo de documento HTML se trata. Es una etiqueta obligatoria, pero de no indicarla, la página web probablemente continuaría visualizándose de forma correcta, pero traería algunas pequeñas consecuencias de las que hablaremos más adelante.</a:t>
            </a:r>
          </a:p>
          <a:p>
            <a:endParaRPr lang="es-MX" sz="1800" dirty="0"/>
          </a:p>
          <a:p>
            <a:r>
              <a:rPr lang="es-MX" sz="1800" dirty="0"/>
              <a:t>Antes de comenzar un documento HTML, en su primera línea, es siempre conveniente indicar el tipo de documento a utilizar. Para indicar que se trata de un documento HTML5 colocaremos la siguiente </a:t>
            </a:r>
            <a:r>
              <a:rPr lang="es-MX" sz="1800" dirty="0" err="1"/>
              <a:t>linea</a:t>
            </a:r>
            <a:r>
              <a:rPr lang="es-MX" sz="1800" dirty="0"/>
              <a:t>:</a:t>
            </a:r>
          </a:p>
        </p:txBody>
      </p:sp>
      <p:sp>
        <p:nvSpPr>
          <p:cNvPr id="5" name="CuadroTexto 4">
            <a:extLst>
              <a:ext uri="{FF2B5EF4-FFF2-40B4-BE49-F238E27FC236}">
                <a16:creationId xmlns:a16="http://schemas.microsoft.com/office/drawing/2014/main" id="{AF737463-AF22-5548-AF0E-4181C7009BC8}"/>
              </a:ext>
            </a:extLst>
          </p:cNvPr>
          <p:cNvSpPr txBox="1"/>
          <p:nvPr/>
        </p:nvSpPr>
        <p:spPr>
          <a:xfrm>
            <a:off x="909836" y="116632"/>
            <a:ext cx="5472608"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rtl="0">
              <a:defRPr lang="es-mx"/>
            </a:defPPr>
            <a:lvl1pPr>
              <a:defRPr b="1" i="0" u="none" strike="noStrike">
                <a:solidFill>
                  <a:srgbClr val="DCDBD8"/>
                </a:solidFill>
                <a:effectLst/>
                <a:latin typeface="var(--primary-font)"/>
              </a:defRPr>
            </a:lvl1pPr>
          </a:lstStyle>
          <a:p>
            <a:r>
              <a:rPr lang="es-MX" dirty="0"/>
              <a:t>El DOCTYPE (tipo de documento)</a:t>
            </a:r>
          </a:p>
        </p:txBody>
      </p:sp>
      <p:sp>
        <p:nvSpPr>
          <p:cNvPr id="7" name="CuadroTexto 6">
            <a:extLst>
              <a:ext uri="{FF2B5EF4-FFF2-40B4-BE49-F238E27FC236}">
                <a16:creationId xmlns:a16="http://schemas.microsoft.com/office/drawing/2014/main" id="{53BE7782-DDA8-C3F5-074F-DA8C3C5A064A}"/>
              </a:ext>
            </a:extLst>
          </p:cNvPr>
          <p:cNvSpPr txBox="1"/>
          <p:nvPr/>
        </p:nvSpPr>
        <p:spPr>
          <a:xfrm>
            <a:off x="7390556" y="5013176"/>
            <a:ext cx="4489439" cy="707886"/>
          </a:xfrm>
          <a:prstGeom prst="rect">
            <a:avLst/>
          </a:prstGeom>
          <a:noFill/>
        </p:spPr>
        <p:txBody>
          <a:bodyPr wrap="square">
            <a:spAutoFit/>
          </a:bodyPr>
          <a:lstStyle/>
          <a:p>
            <a:r>
              <a:rPr lang="es-MX" sz="4000" dirty="0"/>
              <a:t>&lt;!DOCTYPE </a:t>
            </a:r>
            <a:r>
              <a:rPr lang="es-MX" sz="4000" dirty="0" err="1"/>
              <a:t>html</a:t>
            </a:r>
            <a:r>
              <a:rPr lang="es-MX" sz="4000" dirty="0"/>
              <a:t>&gt;</a:t>
            </a:r>
          </a:p>
        </p:txBody>
      </p:sp>
    </p:spTree>
    <p:extLst>
      <p:ext uri="{BB962C8B-B14F-4D97-AF65-F5344CB8AC3E}">
        <p14:creationId xmlns:p14="http://schemas.microsoft.com/office/powerpoint/2010/main" val="3006690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1C3501D-0403-D08A-F363-CD231901E4BA}"/>
              </a:ext>
            </a:extLst>
          </p:cNvPr>
          <p:cNvSpPr txBox="1"/>
          <p:nvPr/>
        </p:nvSpPr>
        <p:spPr>
          <a:xfrm>
            <a:off x="909836" y="836712"/>
            <a:ext cx="8543083" cy="4524315"/>
          </a:xfrm>
          <a:prstGeom prst="rect">
            <a:avLst/>
          </a:prstGeom>
          <a:noFill/>
        </p:spPr>
        <p:txBody>
          <a:bodyPr wrap="square">
            <a:spAutoFit/>
          </a:bodyPr>
          <a:lstStyle/>
          <a:p>
            <a:r>
              <a:rPr lang="es-MX" sz="1800" dirty="0"/>
              <a:t>Cuando hablamos de la etiqueta &lt;head&gt; de un documento HTML, muchas veces la denominamos cabecera HTML. Sin embargo, esta cabecera no es una parte visual de la página web, sino una parte de nuestro código HTML donde se incluyen ciertas etiquetas de metadatos, es decir, unas etiquetas que establecen ciertos datos que no tienen que verse necesariamente de forma visual.</a:t>
            </a:r>
          </a:p>
          <a:p>
            <a:endParaRPr lang="es-MX" sz="1800" dirty="0"/>
          </a:p>
          <a:p>
            <a:r>
              <a:rPr lang="es-MX" sz="1800" dirty="0"/>
              <a:t>Algunos ejemplos de metadatos de un documento HTML podrían ser los siguientes:</a:t>
            </a:r>
          </a:p>
          <a:p>
            <a:endParaRPr lang="es-MX" sz="1800" dirty="0"/>
          </a:p>
          <a:p>
            <a:pPr marL="285750" indent="-285750">
              <a:buFont typeface="Arial" panose="020B0604020202020204" pitchFamily="34" charset="0"/>
              <a:buChar char="•"/>
            </a:pPr>
            <a:r>
              <a:rPr lang="es-MX" sz="1800" dirty="0"/>
              <a:t>Título de la página web (aparece en la pestaña del navegador). Esta etiqueta es obligatoria.</a:t>
            </a:r>
          </a:p>
          <a:p>
            <a:pPr marL="285750" indent="-285750">
              <a:buFont typeface="Arial" panose="020B0604020202020204" pitchFamily="34" charset="0"/>
              <a:buChar char="•"/>
            </a:pPr>
            <a:r>
              <a:rPr lang="es-MX" sz="1800" dirty="0"/>
              <a:t>Descripción de la página (aparece en los resultados de Google)</a:t>
            </a:r>
          </a:p>
          <a:p>
            <a:pPr marL="285750" indent="-285750">
              <a:buFont typeface="Arial" panose="020B0604020202020204" pitchFamily="34" charset="0"/>
              <a:buChar char="•"/>
            </a:pPr>
            <a:r>
              <a:rPr lang="es-MX" sz="1800" dirty="0"/>
              <a:t>Miniatura/</a:t>
            </a:r>
            <a:r>
              <a:rPr lang="es-MX" sz="1800" dirty="0" err="1"/>
              <a:t>preview</a:t>
            </a:r>
            <a:r>
              <a:rPr lang="es-MX" sz="1800" dirty="0"/>
              <a:t> de la página (aparece al poner enlace en redes sociales)</a:t>
            </a:r>
          </a:p>
          <a:p>
            <a:pPr marL="285750" indent="-285750">
              <a:buFont typeface="Arial" panose="020B0604020202020204" pitchFamily="34" charset="0"/>
              <a:buChar char="•"/>
            </a:pPr>
            <a:r>
              <a:rPr lang="es-MX" sz="1800" dirty="0"/>
              <a:t>Icono de la página (aparece en la pestaña del navegador)</a:t>
            </a:r>
          </a:p>
          <a:p>
            <a:pPr marL="285750" indent="-285750">
              <a:buFont typeface="Arial" panose="020B0604020202020204" pitchFamily="34" charset="0"/>
              <a:buChar char="•"/>
            </a:pPr>
            <a:r>
              <a:rPr lang="es-MX" sz="1800" dirty="0"/>
              <a:t>También es el lugar indicado para incluir etiquetas que relacionen el documento actual con otros documentos externos (por ejemplo, para cargar los estilos .</a:t>
            </a:r>
            <a:r>
              <a:rPr lang="es-MX" sz="1800" dirty="0" err="1"/>
              <a:t>css</a:t>
            </a:r>
            <a:r>
              <a:rPr lang="es-MX" sz="1800" dirty="0"/>
              <a:t> o ficheros </a:t>
            </a:r>
            <a:r>
              <a:rPr lang="es-MX" sz="1800" dirty="0" err="1"/>
              <a:t>javascript</a:t>
            </a:r>
            <a:r>
              <a:rPr lang="es-MX" sz="1800" dirty="0"/>
              <a:t> .</a:t>
            </a:r>
            <a:r>
              <a:rPr lang="es-MX" sz="1800" dirty="0" err="1"/>
              <a:t>js</a:t>
            </a:r>
            <a:r>
              <a:rPr lang="es-MX" sz="1800" dirty="0"/>
              <a:t>).</a:t>
            </a:r>
          </a:p>
        </p:txBody>
      </p:sp>
      <p:sp>
        <p:nvSpPr>
          <p:cNvPr id="4" name="CuadroTexto 3">
            <a:extLst>
              <a:ext uri="{FF2B5EF4-FFF2-40B4-BE49-F238E27FC236}">
                <a16:creationId xmlns:a16="http://schemas.microsoft.com/office/drawing/2014/main" id="{89376DBD-9376-8599-DAD3-BB00CA6B4BB1}"/>
              </a:ext>
            </a:extLst>
          </p:cNvPr>
          <p:cNvSpPr txBox="1"/>
          <p:nvPr/>
        </p:nvSpPr>
        <p:spPr>
          <a:xfrm>
            <a:off x="909836" y="116632"/>
            <a:ext cx="5472608" cy="46166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defPPr rtl="0">
              <a:defRPr lang="es-mx"/>
            </a:defPPr>
            <a:lvl1pPr>
              <a:defRPr b="1" i="0" u="none" strike="noStrike">
                <a:solidFill>
                  <a:srgbClr val="DCDBD8"/>
                </a:solidFill>
                <a:effectLst/>
                <a:latin typeface="var(--primary-font)"/>
              </a:defRPr>
            </a:lvl1pPr>
          </a:lstStyle>
          <a:p>
            <a:r>
              <a:rPr lang="es-MX" dirty="0"/>
              <a:t>La etiqueta head (metadatos)</a:t>
            </a:r>
          </a:p>
        </p:txBody>
      </p:sp>
    </p:spTree>
    <p:extLst>
      <p:ext uri="{BB962C8B-B14F-4D97-AF65-F5344CB8AC3E}">
        <p14:creationId xmlns:p14="http://schemas.microsoft.com/office/powerpoint/2010/main" val="3649682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écnico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Tema de Offic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Presentación de líneas de triple circuito (panorámica)</Template>
  <TotalTime>247</TotalTime>
  <Words>1716</Words>
  <Application>Microsoft Office PowerPoint</Application>
  <PresentationFormat>Personalizado</PresentationFormat>
  <Paragraphs>280</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Arial</vt:lpstr>
      <vt:lpstr>Britannic Bold</vt:lpstr>
      <vt:lpstr>Calibri</vt:lpstr>
      <vt:lpstr>Jost</vt:lpstr>
      <vt:lpstr>var(--primary-font)</vt:lpstr>
      <vt:lpstr>Verdana</vt:lpstr>
      <vt:lpstr>Técnico 16x9</vt:lpstr>
      <vt:lpstr>HTML</vt:lpstr>
      <vt:lpstr>HTML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Meraku Mc</dc:creator>
  <cp:lastModifiedBy>Meraku Mc</cp:lastModifiedBy>
  <cp:revision>1</cp:revision>
  <dcterms:created xsi:type="dcterms:W3CDTF">2023-09-30T02:55:02Z</dcterms:created>
  <dcterms:modified xsi:type="dcterms:W3CDTF">2023-09-30T07:02:59Z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