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7772400" cy="10058400"/>
  <p:notesSz cx="6858000" cy="9144000"/>
  <p:embeddedFontLst>
    <p:embeddedFont>
      <p:font typeface="IBM Plex Sans" panose="020B0604020202020204" charset="0"/>
      <p:regular r:id="rId41"/>
      <p:bold r:id="rId42"/>
      <p:italic r:id="rId43"/>
      <p:boldItalic r:id="rId44"/>
    </p:embeddedFont>
    <p:embeddedFont>
      <p:font typeface="Roboto"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iGKFnWca6DrrBOzlnVsXK6tUa9U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753F08-DD27-484E-B5D5-DB9F992DA8B6}">
  <a:tblStyle styleId="{00753F08-DD27-484E-B5D5-DB9F992DA8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4ACF8EB-EA74-4265-93AC-D19347D3A065}" styleName="Table_1">
    <a:wholeTbl>
      <a:tcTxStyle>
        <a:font>
          <a:latin typeface="Arial"/>
          <a:ea typeface="Arial"/>
          <a:cs typeface="Arial"/>
        </a:font>
        <a:srgbClr val="000000"/>
      </a:tcTxStyle>
      <a:tcStyle>
        <a:tcBdr>
          <a:left>
            <a:ln cap="flat" cmpd="sng">
              <a:solidFill>
                <a:srgbClr val="808080"/>
              </a:solidFill>
              <a:prstDash val="solid"/>
              <a:round/>
              <a:headEnd type="none" w="sm" len="sm"/>
              <a:tailEnd type="none" w="sm" len="sm"/>
            </a:ln>
          </a:left>
          <a:right>
            <a:ln cap="flat" cmpd="sng">
              <a:solidFill>
                <a:srgbClr val="808080"/>
              </a:solidFill>
              <a:prstDash val="solid"/>
              <a:round/>
              <a:headEnd type="none" w="sm" len="sm"/>
              <a:tailEnd type="none" w="sm" len="sm"/>
            </a:ln>
          </a:right>
          <a:top>
            <a:ln cap="flat" cmpd="sng">
              <a:solidFill>
                <a:srgbClr val="808080"/>
              </a:solidFill>
              <a:prstDash val="solid"/>
              <a:round/>
              <a:headEnd type="none" w="sm" len="sm"/>
              <a:tailEnd type="none" w="sm" len="sm"/>
            </a:ln>
          </a:top>
          <a:bottom>
            <a:ln cap="flat" cmpd="sng">
              <a:solidFill>
                <a:srgbClr val="808080"/>
              </a:solidFill>
              <a:prstDash val="solid"/>
              <a:round/>
              <a:headEnd type="none" w="sm" len="sm"/>
              <a:tailEnd type="none" w="sm" len="sm"/>
            </a:ln>
          </a:bottom>
          <a:insideH>
            <a:ln cap="flat" cmpd="sng">
              <a:solidFill>
                <a:srgbClr val="808080"/>
              </a:solidFill>
              <a:prstDash val="solid"/>
              <a:round/>
              <a:headEnd type="none" w="sm" len="sm"/>
              <a:tailEnd type="none" w="sm" len="sm"/>
            </a:ln>
          </a:insideH>
          <a:insideV>
            <a:ln cap="flat" cmpd="sng">
              <a:solidFill>
                <a:srgbClr val="80808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46AF119-D7FF-4074-8BFF-E76DBCA7BF6D}" styleName="Table_2">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7251B78-F0CE-4D10-812A-0BC7199168B3}" styleName="Table_3">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238" y="28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7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30b0e9b9b5_1_10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230b0e9b9b5_1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30b0e9b9b5_1_13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230b0e9b9b5_1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30b0e9b9b5_1_12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230b0e9b9b5_1_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30b0e9b9b5_1_14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230b0e9b9b5_1_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30b0e9b9b5_1_15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230b0e9b9b5_1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30b0e9b9b5_1_16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230b0e9b9b5_1_1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30b0e9b9b5_1_17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230b0e9b9b5_1_1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30b0e9b9b5_1_18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230b0e9b9b5_1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30b0e9b9b5_1_19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230b0e9b9b5_1_1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30b0e9b9b5_1_20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230b0e9b9b5_1_2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230b0e9b9b5_1_1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 name="Google Shape;44;g230b0e9b9b5_1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30b0e9b9b5_1_2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230b0e9b9b5_1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30b0e9b9b5_1_2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230b0e9b9b5_1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30b0e9b9b5_1_22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230b0e9b9b5_1_2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30b0e9b9b5_1_23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230b0e9b9b5_1_2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30b0e9b9b5_1_24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230b0e9b9b5_1_2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30b0e9b9b5_1_25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230b0e9b9b5_1_2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30b0e9b9b5_1_2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230b0e9b9b5_1_2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30b0e9c36a_0_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g230b0e9c36a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30b0e9c36a_0_1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230b0e9c36a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30b0e9c36a_0_2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230b0e9c36a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30b0e9b9b5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g230b0e9b9b5_1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30b0e9c36a_0_3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g230b0e9c36a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30b0e9c36a_0_4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g230b0e9c36a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30b0e9c36a_0_5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g230b0e9c36a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30b0e9c36a_0_6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230b0e9c36a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30b0e9c36a_0_7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g230b0e9c36a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30b0e9c36a_0_8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g230b0e9c36a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30b0e9c36a_0_9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230b0e9c36a_0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30b0e9c36a_0_1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g230b0e9c36a_0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30b0e9c36a_0_1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g230b0e9c36a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30b0e9b9b5_1_4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30b0e9b9b5_1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0b0e9b9b5_1_5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230b0e9b9b5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30b0e9b9b5_1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230b0e9b9b5_1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0b0e9b9b5_1_8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230b0e9b9b5_1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30b0e9b9b5_1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230b0e9b9b5_1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30b0e9b9b5_1_9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30b0e9b9b5_1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structions">
  <p:cSld name="CUSTOM">
    <p:spTree>
      <p:nvGrpSpPr>
        <p:cNvPr id="1" name="Shape 9"/>
        <p:cNvGrpSpPr/>
        <p:nvPr/>
      </p:nvGrpSpPr>
      <p:grpSpPr>
        <a:xfrm>
          <a:off x="0" y="0"/>
          <a:ext cx="0" cy="0"/>
          <a:chOff x="0" y="0"/>
          <a:chExt cx="0" cy="0"/>
        </a:xfrm>
      </p:grpSpPr>
      <p:pic>
        <p:nvPicPr>
          <p:cNvPr id="10" name="Google Shape;10;p5"/>
          <p:cNvPicPr preferRelativeResize="0"/>
          <p:nvPr/>
        </p:nvPicPr>
        <p:blipFill rotWithShape="1">
          <a:blip r:embed="rId2">
            <a:alphaModFix/>
          </a:blip>
          <a:srcRect t="15001" b="19173"/>
          <a:stretch/>
        </p:blipFill>
        <p:spPr>
          <a:xfrm>
            <a:off x="2148236" y="5055506"/>
            <a:ext cx="1054100" cy="401267"/>
          </a:xfrm>
          <a:prstGeom prst="rect">
            <a:avLst/>
          </a:prstGeom>
          <a:noFill/>
          <a:ln>
            <a:noFill/>
          </a:ln>
        </p:spPr>
      </p:pic>
      <p:sp>
        <p:nvSpPr>
          <p:cNvPr id="11" name="Google Shape;11;p5"/>
          <p:cNvSpPr txBox="1"/>
          <p:nvPr/>
        </p:nvSpPr>
        <p:spPr>
          <a:xfrm>
            <a:off x="407233" y="600667"/>
            <a:ext cx="6963600" cy="831000"/>
          </a:xfrm>
          <a:prstGeom prst="rect">
            <a:avLst/>
          </a:prstGeom>
          <a:noFill/>
          <a:ln>
            <a:noFill/>
          </a:ln>
        </p:spPr>
        <p:txBody>
          <a:bodyPr spcFirstLastPara="1" wrap="square" lIns="121900" tIns="121900" rIns="121900" bIns="121900" anchor="t" anchorCtr="0">
            <a:spAutoFit/>
          </a:bodyPr>
          <a:lstStyle/>
          <a:p>
            <a:pPr marL="0" marR="0" lvl="0" indent="0" algn="ctr" rtl="0">
              <a:lnSpc>
                <a:spcPct val="100000"/>
              </a:lnSpc>
              <a:spcBef>
                <a:spcPts val="0"/>
              </a:spcBef>
              <a:spcAft>
                <a:spcPts val="0"/>
              </a:spcAft>
              <a:buClr>
                <a:srgbClr val="000000"/>
              </a:buClr>
              <a:buSzPts val="1900"/>
              <a:buFont typeface="Arial"/>
              <a:buNone/>
            </a:pPr>
            <a:r>
              <a:rPr lang="en" sz="1900" b="1" i="0" u="none" strike="noStrike" cap="none">
                <a:solidFill>
                  <a:srgbClr val="073763"/>
                </a:solidFill>
                <a:latin typeface="IBM Plex Sans"/>
                <a:ea typeface="IBM Plex Sans"/>
                <a:cs typeface="IBM Plex Sans"/>
                <a:sym typeface="IBM Plex Sans"/>
              </a:rPr>
              <a:t>Crea tu propio material complementario </a:t>
            </a:r>
            <a:endParaRPr sz="1900" b="1" i="0" u="none" strike="noStrike" cap="none">
              <a:solidFill>
                <a:srgbClr val="073763"/>
              </a:solidFill>
              <a:latin typeface="IBM Plex Sans"/>
              <a:ea typeface="IBM Plex Sans"/>
              <a:cs typeface="IBM Plex Sans"/>
              <a:sym typeface="IBM Plex Sans"/>
            </a:endParaRPr>
          </a:p>
          <a:p>
            <a:pPr marL="0" marR="0" lvl="0" indent="0" algn="ctr" rtl="0">
              <a:lnSpc>
                <a:spcPct val="100000"/>
              </a:lnSpc>
              <a:spcBef>
                <a:spcPts val="0"/>
              </a:spcBef>
              <a:spcAft>
                <a:spcPts val="0"/>
              </a:spcAft>
              <a:buClr>
                <a:srgbClr val="000000"/>
              </a:buClr>
              <a:buSzPts val="1900"/>
              <a:buFont typeface="Arial"/>
              <a:buNone/>
            </a:pPr>
            <a:r>
              <a:rPr lang="en" sz="1900" b="1" i="0" u="none" strike="noStrike" cap="none">
                <a:solidFill>
                  <a:srgbClr val="073763"/>
                </a:solidFill>
                <a:latin typeface="IBM Plex Sans"/>
                <a:ea typeface="IBM Plex Sans"/>
                <a:cs typeface="IBM Plex Sans"/>
                <a:sym typeface="IBM Plex Sans"/>
              </a:rPr>
              <a:t>de la facultad </a:t>
            </a:r>
            <a:endParaRPr sz="1900" b="1" i="0" u="none" strike="noStrike" cap="none">
              <a:solidFill>
                <a:srgbClr val="073763"/>
              </a:solidFill>
              <a:latin typeface="IBM Plex Sans"/>
              <a:ea typeface="IBM Plex Sans"/>
              <a:cs typeface="IBM Plex Sans"/>
              <a:sym typeface="IBM Plex Sans"/>
            </a:endParaRPr>
          </a:p>
        </p:txBody>
      </p:sp>
      <p:sp>
        <p:nvSpPr>
          <p:cNvPr id="12" name="Google Shape;12;p5"/>
          <p:cNvSpPr txBox="1"/>
          <p:nvPr/>
        </p:nvSpPr>
        <p:spPr>
          <a:xfrm>
            <a:off x="407233" y="1645014"/>
            <a:ext cx="6912900" cy="22164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latin typeface="IBM Plex Sans"/>
                <a:ea typeface="IBM Plex Sans"/>
                <a:cs typeface="IBM Plex Sans"/>
                <a:sym typeface="IBM Plex Sans"/>
              </a:rPr>
              <a:t>Por favor considerar:</a:t>
            </a:r>
            <a:endParaRPr sz="1600" b="1" i="0" u="none" strike="noStrike" cap="none">
              <a:solidFill>
                <a:srgbClr val="000000"/>
              </a:solidFill>
              <a:latin typeface="IBM Plex Sans"/>
              <a:ea typeface="IBM Plex Sans"/>
              <a:cs typeface="IBM Plex Sans"/>
              <a:sym typeface="IBM Plex Sans"/>
            </a:endParaRPr>
          </a:p>
          <a:p>
            <a:pPr marL="609600" marR="0" lvl="0" indent="-406400" algn="l" rtl="0">
              <a:lnSpc>
                <a:spcPct val="100000"/>
              </a:lnSpc>
              <a:spcBef>
                <a:spcPts val="0"/>
              </a:spcBef>
              <a:spcAft>
                <a:spcPts val="0"/>
              </a:spcAft>
              <a:buClr>
                <a:srgbClr val="000000"/>
              </a:buClr>
              <a:buSzPts val="1600"/>
              <a:buFont typeface="IBM Plex Sans"/>
              <a:buChar char="-"/>
            </a:pPr>
            <a:r>
              <a:rPr lang="en" sz="1600" b="0" i="0" u="none" strike="noStrike" cap="none">
                <a:solidFill>
                  <a:srgbClr val="000000"/>
                </a:solidFill>
                <a:latin typeface="IBM Plex Sans"/>
                <a:ea typeface="IBM Plex Sans"/>
                <a:cs typeface="IBM Plex Sans"/>
                <a:sym typeface="IBM Plex Sans"/>
              </a:rPr>
              <a:t>Tamaño de títulos: 16pt</a:t>
            </a:r>
            <a:endParaRPr sz="1600" b="0" i="0" u="none" strike="noStrike" cap="none">
              <a:solidFill>
                <a:srgbClr val="000000"/>
              </a:solidFill>
              <a:latin typeface="IBM Plex Sans"/>
              <a:ea typeface="IBM Plex Sans"/>
              <a:cs typeface="IBM Plex Sans"/>
              <a:sym typeface="IBM Plex Sans"/>
            </a:endParaRPr>
          </a:p>
          <a:p>
            <a:pPr marL="609600" marR="0" lvl="0" indent="-406400" algn="l" rtl="0">
              <a:lnSpc>
                <a:spcPct val="100000"/>
              </a:lnSpc>
              <a:spcBef>
                <a:spcPts val="0"/>
              </a:spcBef>
              <a:spcAft>
                <a:spcPts val="0"/>
              </a:spcAft>
              <a:buClr>
                <a:srgbClr val="000000"/>
              </a:buClr>
              <a:buSzPts val="1600"/>
              <a:buFont typeface="IBM Plex Sans"/>
              <a:buChar char="-"/>
            </a:pPr>
            <a:r>
              <a:rPr lang="en" sz="1600" b="0" i="0" u="none" strike="noStrike" cap="none">
                <a:solidFill>
                  <a:srgbClr val="000000"/>
                </a:solidFill>
                <a:latin typeface="IBM Plex Sans"/>
                <a:ea typeface="IBM Plex Sans"/>
                <a:cs typeface="IBM Plex Sans"/>
                <a:sym typeface="IBM Plex Sans"/>
              </a:rPr>
              <a:t>Tamaño de Subtítulos: 14 pt</a:t>
            </a:r>
            <a:endParaRPr sz="1600" b="0" i="0" u="none" strike="noStrike" cap="none">
              <a:solidFill>
                <a:srgbClr val="000000"/>
              </a:solidFill>
              <a:latin typeface="IBM Plex Sans"/>
              <a:ea typeface="IBM Plex Sans"/>
              <a:cs typeface="IBM Plex Sans"/>
              <a:sym typeface="IBM Plex Sans"/>
            </a:endParaRPr>
          </a:p>
          <a:p>
            <a:pPr marL="609600" marR="0" lvl="0" indent="-406400" algn="l" rtl="0">
              <a:lnSpc>
                <a:spcPct val="100000"/>
              </a:lnSpc>
              <a:spcBef>
                <a:spcPts val="0"/>
              </a:spcBef>
              <a:spcAft>
                <a:spcPts val="0"/>
              </a:spcAft>
              <a:buClr>
                <a:srgbClr val="000000"/>
              </a:buClr>
              <a:buSzPts val="1600"/>
              <a:buFont typeface="IBM Plex Sans"/>
              <a:buChar char="-"/>
            </a:pPr>
            <a:r>
              <a:rPr lang="en" sz="1600" b="0" i="0" u="none" strike="noStrike" cap="none">
                <a:solidFill>
                  <a:srgbClr val="000000"/>
                </a:solidFill>
                <a:latin typeface="IBM Plex Sans"/>
                <a:ea typeface="IBM Plex Sans"/>
                <a:cs typeface="IBM Plex Sans"/>
                <a:sym typeface="IBM Plex Sans"/>
              </a:rPr>
              <a:t>Tamaño textos descriptivos: mínimo 10 pt , máximo 12pt</a:t>
            </a:r>
            <a:endParaRPr sz="1600" b="0" i="0" u="none" strike="noStrike" cap="none">
              <a:solidFill>
                <a:srgbClr val="000000"/>
              </a:solidFill>
              <a:latin typeface="IBM Plex Sans"/>
              <a:ea typeface="IBM Plex Sans"/>
              <a:cs typeface="IBM Plex Sans"/>
              <a:sym typeface="IBM Plex Sans"/>
            </a:endParaRPr>
          </a:p>
          <a:p>
            <a:pPr marL="609600" marR="0" lvl="0" indent="-406400" algn="l" rtl="0">
              <a:lnSpc>
                <a:spcPct val="100000"/>
              </a:lnSpc>
              <a:spcBef>
                <a:spcPts val="0"/>
              </a:spcBef>
              <a:spcAft>
                <a:spcPts val="0"/>
              </a:spcAft>
              <a:buClr>
                <a:srgbClr val="000000"/>
              </a:buClr>
              <a:buSzPts val="1600"/>
              <a:buFont typeface="IBM Plex Sans"/>
              <a:buChar char="-"/>
            </a:pPr>
            <a:r>
              <a:rPr lang="en" sz="1600" b="0" i="0" u="none" strike="noStrike" cap="none">
                <a:solidFill>
                  <a:srgbClr val="000000"/>
                </a:solidFill>
                <a:latin typeface="IBM Plex Sans"/>
                <a:ea typeface="IBM Plex Sans"/>
                <a:cs typeface="IBM Plex Sans"/>
                <a:sym typeface="IBM Plex Sans"/>
              </a:rPr>
              <a:t>En el cabecero agregar nombre del curso: 11pt</a:t>
            </a:r>
            <a:endParaRPr sz="1600" b="0" i="0" u="none" strike="noStrike" cap="none">
              <a:solidFill>
                <a:srgbClr val="000000"/>
              </a:solidFill>
              <a:latin typeface="IBM Plex Sans"/>
              <a:ea typeface="IBM Plex Sans"/>
              <a:cs typeface="IBM Plex Sans"/>
              <a:sym typeface="IBM Plex Sans"/>
            </a:endParaRPr>
          </a:p>
          <a:p>
            <a:pPr marL="609600" marR="0" lvl="0" indent="-406400" algn="l" rtl="0">
              <a:lnSpc>
                <a:spcPct val="100000"/>
              </a:lnSpc>
              <a:spcBef>
                <a:spcPts val="0"/>
              </a:spcBef>
              <a:spcAft>
                <a:spcPts val="0"/>
              </a:spcAft>
              <a:buClr>
                <a:srgbClr val="000000"/>
              </a:buClr>
              <a:buSzPts val="1600"/>
              <a:buFont typeface="IBM Plex Sans"/>
              <a:buChar char="-"/>
            </a:pPr>
            <a:r>
              <a:rPr lang="en" sz="1600" b="0" i="0" u="none" strike="noStrike" cap="none">
                <a:solidFill>
                  <a:srgbClr val="000000"/>
                </a:solidFill>
                <a:latin typeface="IBM Plex Sans"/>
                <a:ea typeface="IBM Plex Sans"/>
                <a:cs typeface="IBM Plex Sans"/>
                <a:sym typeface="IBM Plex Sans"/>
              </a:rPr>
              <a:t>Mantener los colores del template a menos que se requiera destacar algo, tratar de que sea en los mismos colores de la facultad.</a:t>
            </a:r>
            <a:endParaRPr sz="1600" b="0" i="0" u="none" strike="noStrike" cap="none">
              <a:solidFill>
                <a:srgbClr val="000000"/>
              </a:solidFill>
              <a:latin typeface="IBM Plex Sans"/>
              <a:ea typeface="IBM Plex Sans"/>
              <a:cs typeface="IBM Plex Sans"/>
              <a:sym typeface="IBM Plex Sans"/>
            </a:endParaRPr>
          </a:p>
        </p:txBody>
      </p:sp>
      <p:sp>
        <p:nvSpPr>
          <p:cNvPr id="13" name="Google Shape;13;p5"/>
          <p:cNvSpPr txBox="1"/>
          <p:nvPr/>
        </p:nvSpPr>
        <p:spPr>
          <a:xfrm>
            <a:off x="407233" y="4255067"/>
            <a:ext cx="6362700" cy="5388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a:solidFill>
                  <a:srgbClr val="073763"/>
                </a:solidFill>
                <a:latin typeface="IBM Plex Sans"/>
                <a:ea typeface="IBM Plex Sans"/>
                <a:cs typeface="IBM Plex Sans"/>
                <a:sym typeface="IBM Plex Sans"/>
              </a:rPr>
              <a:t>Para exportar a PDF sigue los siguientes pasos.</a:t>
            </a:r>
            <a:endParaRPr sz="1900" b="1" i="0" u="none" strike="noStrike" cap="none">
              <a:solidFill>
                <a:srgbClr val="073763"/>
              </a:solidFill>
              <a:latin typeface="IBM Plex Sans"/>
              <a:ea typeface="IBM Plex Sans"/>
              <a:cs typeface="IBM Plex Sans"/>
              <a:sym typeface="IBM Plex Sans"/>
            </a:endParaRPr>
          </a:p>
        </p:txBody>
      </p:sp>
      <p:sp>
        <p:nvSpPr>
          <p:cNvPr id="14" name="Google Shape;14;p5"/>
          <p:cNvSpPr txBox="1"/>
          <p:nvPr/>
        </p:nvSpPr>
        <p:spPr>
          <a:xfrm>
            <a:off x="407233" y="5000100"/>
            <a:ext cx="6912900" cy="1231500"/>
          </a:xfrm>
          <a:prstGeom prst="rect">
            <a:avLst/>
          </a:prstGeom>
          <a:noFill/>
          <a:ln>
            <a:noFill/>
          </a:ln>
        </p:spPr>
        <p:txBody>
          <a:bodyPr spcFirstLastPara="1" wrap="square" lIns="121900" tIns="121900" rIns="121900" bIns="121900" anchor="t" anchorCtr="0">
            <a:spAutoFit/>
          </a:bodyPr>
          <a:lstStyle/>
          <a:p>
            <a:pPr marL="609600" marR="0" lvl="0" indent="-406400" algn="l" rtl="0">
              <a:lnSpc>
                <a:spcPct val="100000"/>
              </a:lnSpc>
              <a:spcBef>
                <a:spcPts val="0"/>
              </a:spcBef>
              <a:spcAft>
                <a:spcPts val="0"/>
              </a:spcAft>
              <a:buClr>
                <a:srgbClr val="000000"/>
              </a:buClr>
              <a:buSzPts val="1600"/>
              <a:buFont typeface="IBM Plex Sans"/>
              <a:buChar char="-"/>
            </a:pPr>
            <a:r>
              <a:rPr lang="en" sz="1600" b="0" i="0" u="none" strike="noStrike" cap="none">
                <a:solidFill>
                  <a:srgbClr val="000000"/>
                </a:solidFill>
                <a:latin typeface="IBM Plex Sans"/>
                <a:ea typeface="IBM Plex Sans"/>
                <a:cs typeface="IBM Plex Sans"/>
                <a:sym typeface="IBM Plex Sans"/>
              </a:rPr>
              <a:t>Ve a File -&gt;                    en páginas marca personalizado, agrega las páginas que deseas exportar y finalmente selecciona “guardar”, se abrirá una ventana para que dejes en la carpeta de tu preferencia tu archivo pdf.</a:t>
            </a:r>
            <a:endParaRPr sz="1600" b="0" i="0" u="none" strike="noStrike" cap="none">
              <a:solidFill>
                <a:srgbClr val="000000"/>
              </a:solidFill>
              <a:latin typeface="IBM Plex Sans"/>
              <a:ea typeface="IBM Plex Sans"/>
              <a:cs typeface="IBM Plex Sans"/>
              <a:sym typeface="IBM Plex Sans"/>
            </a:endParaRPr>
          </a:p>
        </p:txBody>
      </p:sp>
      <p:pic>
        <p:nvPicPr>
          <p:cNvPr id="15" name="Google Shape;15;p5"/>
          <p:cNvPicPr preferRelativeResize="0"/>
          <p:nvPr/>
        </p:nvPicPr>
        <p:blipFill rotWithShape="1">
          <a:blip r:embed="rId3">
            <a:alphaModFix/>
          </a:blip>
          <a:srcRect/>
          <a:stretch/>
        </p:blipFill>
        <p:spPr>
          <a:xfrm>
            <a:off x="1076467" y="6247700"/>
            <a:ext cx="3584512" cy="3271966"/>
          </a:xfrm>
          <a:prstGeom prst="rect">
            <a:avLst/>
          </a:prstGeom>
          <a:noFill/>
          <a:ln>
            <a:noFill/>
          </a:ln>
        </p:spPr>
      </p:pic>
      <p:cxnSp>
        <p:nvCxnSpPr>
          <p:cNvPr id="16" name="Google Shape;16;p5"/>
          <p:cNvCxnSpPr/>
          <p:nvPr/>
        </p:nvCxnSpPr>
        <p:spPr>
          <a:xfrm flipH="1">
            <a:off x="4112933" y="7564567"/>
            <a:ext cx="1415100" cy="681900"/>
          </a:xfrm>
          <a:prstGeom prst="straightConnector1">
            <a:avLst/>
          </a:prstGeom>
          <a:noFill/>
          <a:ln w="19050" cap="flat" cmpd="sng">
            <a:solidFill>
              <a:srgbClr val="FF00FF"/>
            </a:solidFill>
            <a:prstDash val="solid"/>
            <a:round/>
            <a:headEnd type="none" w="sm" len="sm"/>
            <a:tailEnd type="triangle" w="med" len="med"/>
          </a:ln>
        </p:spPr>
      </p:cxnSp>
      <p:sp>
        <p:nvSpPr>
          <p:cNvPr id="17" name="Google Shape;17;p5"/>
          <p:cNvSpPr/>
          <p:nvPr/>
        </p:nvSpPr>
        <p:spPr>
          <a:xfrm>
            <a:off x="-101800" y="-50900"/>
            <a:ext cx="7951200" cy="401100"/>
          </a:xfrm>
          <a:prstGeom prst="rect">
            <a:avLst/>
          </a:prstGeom>
          <a:solidFill>
            <a:srgbClr val="07376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 name="Google Shape;18;p5"/>
          <p:cNvPicPr preferRelativeResize="0"/>
          <p:nvPr/>
        </p:nvPicPr>
        <p:blipFill rotWithShape="1">
          <a:blip r:embed="rId4">
            <a:alphaModFix/>
          </a:blip>
          <a:srcRect/>
          <a:stretch/>
        </p:blipFill>
        <p:spPr>
          <a:xfrm>
            <a:off x="3137582" y="-6051"/>
            <a:ext cx="902100" cy="311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sarrollo" type="tx">
  <p:cSld name="TITLE_AND_BODY">
    <p:bg>
      <p:bgPr>
        <a:blipFill>
          <a:blip r:embed="rId2">
            <a:alphaModFix/>
          </a:blip>
          <a:stretch>
            <a:fillRect/>
          </a:stretch>
        </a:blipFill>
        <a:effectLst/>
      </p:bgPr>
    </p:bg>
    <p:spTree>
      <p:nvGrpSpPr>
        <p:cNvPr id="1" name="Shape 19"/>
        <p:cNvGrpSpPr/>
        <p:nvPr/>
      </p:nvGrpSpPr>
      <p:grpSpPr>
        <a:xfrm>
          <a:off x="0" y="0"/>
          <a:ext cx="0" cy="0"/>
          <a:chOff x="0" y="0"/>
          <a:chExt cx="0" cy="0"/>
        </a:xfrm>
      </p:grpSpPr>
      <p:pic>
        <p:nvPicPr>
          <p:cNvPr id="20" name="Google Shape;20;p6"/>
          <p:cNvPicPr preferRelativeResize="0"/>
          <p:nvPr/>
        </p:nvPicPr>
        <p:blipFill rotWithShape="1">
          <a:blip r:embed="rId3">
            <a:alphaModFix/>
          </a:blip>
          <a:srcRect/>
          <a:stretch/>
        </p:blipFill>
        <p:spPr>
          <a:xfrm>
            <a:off x="6159233" y="72445"/>
            <a:ext cx="999967" cy="345300"/>
          </a:xfrm>
          <a:prstGeom prst="rect">
            <a:avLst/>
          </a:prstGeom>
          <a:noFill/>
          <a:ln>
            <a:noFill/>
          </a:ln>
        </p:spPr>
      </p:pic>
      <p:sp>
        <p:nvSpPr>
          <p:cNvPr id="21" name="Google Shape;21;p6"/>
          <p:cNvSpPr txBox="1">
            <a:spLocks noGrp="1"/>
          </p:cNvSpPr>
          <p:nvPr>
            <p:ph type="subTitle" idx="1"/>
          </p:nvPr>
        </p:nvSpPr>
        <p:spPr>
          <a:xfrm>
            <a:off x="1221600" y="9580000"/>
            <a:ext cx="5329200" cy="478500"/>
          </a:xfrm>
          <a:prstGeom prst="rect">
            <a:avLst/>
          </a:prstGeom>
          <a:noFill/>
          <a:ln>
            <a:noFill/>
          </a:ln>
        </p:spPr>
        <p:txBody>
          <a:bodyPr spcFirstLastPara="1" wrap="square" lIns="128000" tIns="128000" rIns="128000" bIns="128000" anchor="t" anchorCtr="0">
            <a:normAutofit/>
          </a:bodyPr>
          <a:lstStyle>
            <a:lvl1pPr lvl="0" algn="ctr">
              <a:lnSpc>
                <a:spcPct val="115000"/>
              </a:lnSpc>
              <a:spcBef>
                <a:spcPts val="0"/>
              </a:spcBef>
              <a:spcAft>
                <a:spcPts val="0"/>
              </a:spcAft>
              <a:buClr>
                <a:schemeClr val="lt1"/>
              </a:buClr>
              <a:buSzPts val="1300"/>
              <a:buFont typeface="IBM Plex Sans"/>
              <a:buNone/>
              <a:defRPr sz="1300">
                <a:solidFill>
                  <a:schemeClr val="lt1"/>
                </a:solidFill>
                <a:latin typeface="IBM Plex Sans"/>
                <a:ea typeface="IBM Plex Sans"/>
                <a:cs typeface="IBM Plex Sans"/>
                <a:sym typeface="IBM Plex Sans"/>
              </a:defRPr>
            </a:lvl1pPr>
            <a:lvl2pPr lvl="1"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2pPr>
            <a:lvl3pPr lvl="2"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3pPr>
            <a:lvl4pPr lvl="3"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4pPr>
            <a:lvl5pPr lvl="4"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5pPr>
            <a:lvl6pPr lvl="5"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6pPr>
            <a:lvl7pPr lvl="6"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7pPr>
            <a:lvl8pPr lvl="7"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8pPr>
            <a:lvl9pPr lvl="8"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9pPr>
          </a:lstStyle>
          <a:p>
            <a:endParaRPr/>
          </a:p>
        </p:txBody>
      </p:sp>
      <p:sp>
        <p:nvSpPr>
          <p:cNvPr id="22" name="Google Shape;22;p6"/>
          <p:cNvSpPr txBox="1">
            <a:spLocks noGrp="1"/>
          </p:cNvSpPr>
          <p:nvPr>
            <p:ph type="title"/>
          </p:nvPr>
        </p:nvSpPr>
        <p:spPr>
          <a:xfrm>
            <a:off x="621033" y="907133"/>
            <a:ext cx="6546000" cy="478500"/>
          </a:xfrm>
          <a:prstGeom prst="rect">
            <a:avLst/>
          </a:prstGeom>
          <a:noFill/>
          <a:ln>
            <a:noFill/>
          </a:ln>
        </p:spPr>
        <p:txBody>
          <a:bodyPr spcFirstLastPara="1" wrap="square" lIns="128000" tIns="128000" rIns="128000" bIns="128000" anchor="ctr" anchorCtr="0">
            <a:normAutofit/>
          </a:bodyPr>
          <a:lstStyle>
            <a:lvl1pPr lvl="0" algn="ctr">
              <a:lnSpc>
                <a:spcPct val="100000"/>
              </a:lnSpc>
              <a:spcBef>
                <a:spcPts val="0"/>
              </a:spcBef>
              <a:spcAft>
                <a:spcPts val="0"/>
              </a:spcAft>
              <a:buClr>
                <a:srgbClr val="004033"/>
              </a:buClr>
              <a:buSzPts val="2400"/>
              <a:buFont typeface="IBM Plex Sans"/>
              <a:buNone/>
              <a:defRPr sz="2400" b="1">
                <a:solidFill>
                  <a:srgbClr val="004033"/>
                </a:solidFill>
                <a:latin typeface="IBM Plex Sans"/>
                <a:ea typeface="IBM Plex Sans"/>
                <a:cs typeface="IBM Plex Sans"/>
                <a:sym typeface="IBM Plex Sans"/>
              </a:defRPr>
            </a:lvl1pPr>
            <a:lvl2pPr lvl="1" algn="ctr">
              <a:lnSpc>
                <a:spcPct val="100000"/>
              </a:lnSpc>
              <a:spcBef>
                <a:spcPts val="0"/>
              </a:spcBef>
              <a:spcAft>
                <a:spcPts val="0"/>
              </a:spcAft>
              <a:buSzPts val="3900"/>
              <a:buFont typeface="IBM Plex Sans"/>
              <a:buNone/>
              <a:defRPr>
                <a:latin typeface="IBM Plex Sans"/>
                <a:ea typeface="IBM Plex Sans"/>
                <a:cs typeface="IBM Plex Sans"/>
                <a:sym typeface="IBM Plex Sans"/>
              </a:defRPr>
            </a:lvl2pPr>
            <a:lvl3pPr lvl="2" algn="ctr">
              <a:lnSpc>
                <a:spcPct val="100000"/>
              </a:lnSpc>
              <a:spcBef>
                <a:spcPts val="0"/>
              </a:spcBef>
              <a:spcAft>
                <a:spcPts val="0"/>
              </a:spcAft>
              <a:buSzPts val="3900"/>
              <a:buFont typeface="IBM Plex Sans"/>
              <a:buNone/>
              <a:defRPr>
                <a:latin typeface="IBM Plex Sans"/>
                <a:ea typeface="IBM Plex Sans"/>
                <a:cs typeface="IBM Plex Sans"/>
                <a:sym typeface="IBM Plex Sans"/>
              </a:defRPr>
            </a:lvl3pPr>
            <a:lvl4pPr lvl="3" algn="ctr">
              <a:lnSpc>
                <a:spcPct val="100000"/>
              </a:lnSpc>
              <a:spcBef>
                <a:spcPts val="0"/>
              </a:spcBef>
              <a:spcAft>
                <a:spcPts val="0"/>
              </a:spcAft>
              <a:buSzPts val="3900"/>
              <a:buFont typeface="IBM Plex Sans"/>
              <a:buNone/>
              <a:defRPr>
                <a:latin typeface="IBM Plex Sans"/>
                <a:ea typeface="IBM Plex Sans"/>
                <a:cs typeface="IBM Plex Sans"/>
                <a:sym typeface="IBM Plex Sans"/>
              </a:defRPr>
            </a:lvl4pPr>
            <a:lvl5pPr lvl="4" algn="ctr">
              <a:lnSpc>
                <a:spcPct val="100000"/>
              </a:lnSpc>
              <a:spcBef>
                <a:spcPts val="0"/>
              </a:spcBef>
              <a:spcAft>
                <a:spcPts val="0"/>
              </a:spcAft>
              <a:buSzPts val="3900"/>
              <a:buFont typeface="IBM Plex Sans"/>
              <a:buNone/>
              <a:defRPr>
                <a:latin typeface="IBM Plex Sans"/>
                <a:ea typeface="IBM Plex Sans"/>
                <a:cs typeface="IBM Plex Sans"/>
                <a:sym typeface="IBM Plex Sans"/>
              </a:defRPr>
            </a:lvl5pPr>
            <a:lvl6pPr lvl="5" algn="ctr">
              <a:lnSpc>
                <a:spcPct val="100000"/>
              </a:lnSpc>
              <a:spcBef>
                <a:spcPts val="0"/>
              </a:spcBef>
              <a:spcAft>
                <a:spcPts val="0"/>
              </a:spcAft>
              <a:buSzPts val="3900"/>
              <a:buFont typeface="IBM Plex Sans"/>
              <a:buNone/>
              <a:defRPr>
                <a:latin typeface="IBM Plex Sans"/>
                <a:ea typeface="IBM Plex Sans"/>
                <a:cs typeface="IBM Plex Sans"/>
                <a:sym typeface="IBM Plex Sans"/>
              </a:defRPr>
            </a:lvl6pPr>
            <a:lvl7pPr lvl="6" algn="ctr">
              <a:lnSpc>
                <a:spcPct val="100000"/>
              </a:lnSpc>
              <a:spcBef>
                <a:spcPts val="0"/>
              </a:spcBef>
              <a:spcAft>
                <a:spcPts val="0"/>
              </a:spcAft>
              <a:buSzPts val="3900"/>
              <a:buFont typeface="IBM Plex Sans"/>
              <a:buNone/>
              <a:defRPr>
                <a:latin typeface="IBM Plex Sans"/>
                <a:ea typeface="IBM Plex Sans"/>
                <a:cs typeface="IBM Plex Sans"/>
                <a:sym typeface="IBM Plex Sans"/>
              </a:defRPr>
            </a:lvl7pPr>
            <a:lvl8pPr lvl="7" algn="ctr">
              <a:lnSpc>
                <a:spcPct val="100000"/>
              </a:lnSpc>
              <a:spcBef>
                <a:spcPts val="0"/>
              </a:spcBef>
              <a:spcAft>
                <a:spcPts val="0"/>
              </a:spcAft>
              <a:buSzPts val="3900"/>
              <a:buFont typeface="IBM Plex Sans"/>
              <a:buNone/>
              <a:defRPr>
                <a:latin typeface="IBM Plex Sans"/>
                <a:ea typeface="IBM Plex Sans"/>
                <a:cs typeface="IBM Plex Sans"/>
                <a:sym typeface="IBM Plex Sans"/>
              </a:defRPr>
            </a:lvl8pPr>
            <a:lvl9pPr lvl="8" algn="ctr">
              <a:lnSpc>
                <a:spcPct val="100000"/>
              </a:lnSpc>
              <a:spcBef>
                <a:spcPts val="0"/>
              </a:spcBef>
              <a:spcAft>
                <a:spcPts val="0"/>
              </a:spcAft>
              <a:buSzPts val="3900"/>
              <a:buFont typeface="IBM Plex Sans"/>
              <a:buNone/>
              <a:defRPr>
                <a:latin typeface="IBM Plex Sans"/>
                <a:ea typeface="IBM Plex Sans"/>
                <a:cs typeface="IBM Plex Sans"/>
                <a:sym typeface="IBM Plex Sans"/>
              </a:defRPr>
            </a:lvl9pPr>
          </a:lstStyle>
          <a:p>
            <a:endParaRPr/>
          </a:p>
        </p:txBody>
      </p:sp>
      <p:sp>
        <p:nvSpPr>
          <p:cNvPr id="23" name="Google Shape;23;p6"/>
          <p:cNvSpPr txBox="1">
            <a:spLocks noGrp="1"/>
          </p:cNvSpPr>
          <p:nvPr>
            <p:ph type="subTitle" idx="2"/>
          </p:nvPr>
        </p:nvSpPr>
        <p:spPr>
          <a:xfrm>
            <a:off x="621033" y="1385617"/>
            <a:ext cx="6546000" cy="478500"/>
          </a:xfrm>
          <a:prstGeom prst="rect">
            <a:avLst/>
          </a:prstGeom>
          <a:noFill/>
          <a:ln>
            <a:noFill/>
          </a:ln>
        </p:spPr>
        <p:txBody>
          <a:bodyPr spcFirstLastPara="1" wrap="square" lIns="128000" tIns="128000" rIns="128000" bIns="128000" anchor="ctr" anchorCtr="0">
            <a:normAutofit/>
          </a:bodyPr>
          <a:lstStyle>
            <a:lvl1pPr lvl="0" algn="ctr">
              <a:lnSpc>
                <a:spcPct val="115000"/>
              </a:lnSpc>
              <a:spcBef>
                <a:spcPts val="0"/>
              </a:spcBef>
              <a:spcAft>
                <a:spcPts val="0"/>
              </a:spcAft>
              <a:buClr>
                <a:schemeClr val="dk1"/>
              </a:buClr>
              <a:buSzPts val="1900"/>
              <a:buFont typeface="IBM Plex Sans"/>
              <a:buNone/>
              <a:defRPr sz="1900">
                <a:solidFill>
                  <a:schemeClr val="dk1"/>
                </a:solidFill>
                <a:latin typeface="IBM Plex Sans"/>
                <a:ea typeface="IBM Plex Sans"/>
                <a:cs typeface="IBM Plex Sans"/>
                <a:sym typeface="IBM Plex Sans"/>
              </a:defRPr>
            </a:lvl1pPr>
            <a:lvl2pPr lvl="1"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2pPr>
            <a:lvl3pPr lvl="2"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3pPr>
            <a:lvl4pPr lvl="3"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4pPr>
            <a:lvl5pPr lvl="4"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5pPr>
            <a:lvl6pPr lvl="5"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6pPr>
            <a:lvl7pPr lvl="6"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7pPr>
            <a:lvl8pPr lvl="7"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8pPr>
            <a:lvl9pPr lvl="8"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9pPr>
          </a:lstStyle>
          <a:p>
            <a:endParaRPr/>
          </a:p>
        </p:txBody>
      </p:sp>
      <p:sp>
        <p:nvSpPr>
          <p:cNvPr id="24" name="Google Shape;24;p6"/>
          <p:cNvSpPr txBox="1">
            <a:spLocks noGrp="1"/>
          </p:cNvSpPr>
          <p:nvPr>
            <p:ph type="body" idx="3"/>
          </p:nvPr>
        </p:nvSpPr>
        <p:spPr>
          <a:xfrm>
            <a:off x="613200" y="2188800"/>
            <a:ext cx="6546000" cy="6678300"/>
          </a:xfrm>
          <a:prstGeom prst="rect">
            <a:avLst/>
          </a:prstGeom>
          <a:noFill/>
          <a:ln>
            <a:noFill/>
          </a:ln>
        </p:spPr>
        <p:txBody>
          <a:bodyPr spcFirstLastPara="1" wrap="square" lIns="128000" tIns="128000" rIns="128000" bIns="128000" anchor="t" anchorCtr="0">
            <a:normAutofit/>
          </a:bodyPr>
          <a:lstStyle>
            <a:lvl1pPr marL="457200" lvl="0" indent="-3302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1pPr>
            <a:lvl2pPr marL="914400" lvl="1" indent="-3302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2pPr>
            <a:lvl3pPr marL="1371600" lvl="2" indent="-3302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3pPr>
            <a:lvl4pPr marL="1828800" lvl="3" indent="-3302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4pPr>
            <a:lvl5pPr marL="2286000" lvl="4" indent="-3302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5pPr>
            <a:lvl6pPr marL="2743200" lvl="5" indent="-3302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6pPr>
            <a:lvl7pPr marL="3200400" lvl="6" indent="-3302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7pPr>
            <a:lvl8pPr marL="3657600" lvl="7" indent="-3302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8pPr>
            <a:lvl9pPr marL="4114800" lvl="8" indent="-3302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9pPr>
          </a:lstStyle>
          <a:p>
            <a:endParaRPr/>
          </a:p>
        </p:txBody>
      </p:sp>
      <p:sp>
        <p:nvSpPr>
          <p:cNvPr id="25" name="Google Shape;25;p6"/>
          <p:cNvSpPr txBox="1">
            <a:spLocks noGrp="1"/>
          </p:cNvSpPr>
          <p:nvPr>
            <p:ph type="title" idx="4"/>
          </p:nvPr>
        </p:nvSpPr>
        <p:spPr>
          <a:xfrm>
            <a:off x="621033" y="40722"/>
            <a:ext cx="5329200" cy="478500"/>
          </a:xfrm>
          <a:prstGeom prst="rect">
            <a:avLst/>
          </a:prstGeom>
          <a:noFill/>
          <a:ln>
            <a:noFill/>
          </a:ln>
        </p:spPr>
        <p:txBody>
          <a:bodyPr spcFirstLastPara="1" wrap="square" lIns="128000" tIns="128000" rIns="128000" bIns="128000" anchor="t" anchorCtr="0">
            <a:normAutofit/>
          </a:bodyPr>
          <a:lstStyle>
            <a:lvl1pPr lvl="0" algn="l">
              <a:lnSpc>
                <a:spcPct val="100000"/>
              </a:lnSpc>
              <a:spcBef>
                <a:spcPts val="0"/>
              </a:spcBef>
              <a:spcAft>
                <a:spcPts val="0"/>
              </a:spcAft>
              <a:buClr>
                <a:schemeClr val="lt1"/>
              </a:buClr>
              <a:buSzPts val="1500"/>
              <a:buFont typeface="IBM Plex Sans"/>
              <a:buNone/>
              <a:defRPr sz="1500" b="1">
                <a:solidFill>
                  <a:schemeClr val="lt1"/>
                </a:solidFill>
                <a:latin typeface="IBM Plex Sans"/>
                <a:ea typeface="IBM Plex Sans"/>
                <a:cs typeface="IBM Plex Sans"/>
                <a:sym typeface="IBM Plex Sans"/>
              </a:defRPr>
            </a:lvl1pPr>
            <a:lvl2pPr lvl="1" algn="l">
              <a:lnSpc>
                <a:spcPct val="100000"/>
              </a:lnSpc>
              <a:spcBef>
                <a:spcPts val="0"/>
              </a:spcBef>
              <a:spcAft>
                <a:spcPts val="0"/>
              </a:spcAft>
              <a:buClr>
                <a:schemeClr val="lt1"/>
              </a:buClr>
              <a:buSzPts val="3100"/>
              <a:buFont typeface="IBM Plex Sans"/>
              <a:buNone/>
              <a:defRPr sz="3100" b="1">
                <a:solidFill>
                  <a:schemeClr val="lt1"/>
                </a:solidFill>
                <a:latin typeface="IBM Plex Sans"/>
                <a:ea typeface="IBM Plex Sans"/>
                <a:cs typeface="IBM Plex Sans"/>
                <a:sym typeface="IBM Plex Sans"/>
              </a:defRPr>
            </a:lvl2pPr>
            <a:lvl3pPr lvl="2" algn="l">
              <a:lnSpc>
                <a:spcPct val="100000"/>
              </a:lnSpc>
              <a:spcBef>
                <a:spcPts val="0"/>
              </a:spcBef>
              <a:spcAft>
                <a:spcPts val="0"/>
              </a:spcAft>
              <a:buClr>
                <a:schemeClr val="lt1"/>
              </a:buClr>
              <a:buSzPts val="3100"/>
              <a:buFont typeface="IBM Plex Sans"/>
              <a:buNone/>
              <a:defRPr sz="3100" b="1">
                <a:solidFill>
                  <a:schemeClr val="lt1"/>
                </a:solidFill>
                <a:latin typeface="IBM Plex Sans"/>
                <a:ea typeface="IBM Plex Sans"/>
                <a:cs typeface="IBM Plex Sans"/>
                <a:sym typeface="IBM Plex Sans"/>
              </a:defRPr>
            </a:lvl3pPr>
            <a:lvl4pPr lvl="3" algn="l">
              <a:lnSpc>
                <a:spcPct val="100000"/>
              </a:lnSpc>
              <a:spcBef>
                <a:spcPts val="0"/>
              </a:spcBef>
              <a:spcAft>
                <a:spcPts val="0"/>
              </a:spcAft>
              <a:buClr>
                <a:schemeClr val="lt1"/>
              </a:buClr>
              <a:buSzPts val="3100"/>
              <a:buFont typeface="IBM Plex Sans"/>
              <a:buNone/>
              <a:defRPr sz="3100" b="1">
                <a:solidFill>
                  <a:schemeClr val="lt1"/>
                </a:solidFill>
                <a:latin typeface="IBM Plex Sans"/>
                <a:ea typeface="IBM Plex Sans"/>
                <a:cs typeface="IBM Plex Sans"/>
                <a:sym typeface="IBM Plex Sans"/>
              </a:defRPr>
            </a:lvl4pPr>
            <a:lvl5pPr lvl="4" algn="l">
              <a:lnSpc>
                <a:spcPct val="100000"/>
              </a:lnSpc>
              <a:spcBef>
                <a:spcPts val="0"/>
              </a:spcBef>
              <a:spcAft>
                <a:spcPts val="0"/>
              </a:spcAft>
              <a:buClr>
                <a:schemeClr val="lt1"/>
              </a:buClr>
              <a:buSzPts val="3100"/>
              <a:buFont typeface="IBM Plex Sans"/>
              <a:buNone/>
              <a:defRPr sz="3100" b="1">
                <a:solidFill>
                  <a:schemeClr val="lt1"/>
                </a:solidFill>
                <a:latin typeface="IBM Plex Sans"/>
                <a:ea typeface="IBM Plex Sans"/>
                <a:cs typeface="IBM Plex Sans"/>
                <a:sym typeface="IBM Plex Sans"/>
              </a:defRPr>
            </a:lvl5pPr>
            <a:lvl6pPr lvl="5" algn="l">
              <a:lnSpc>
                <a:spcPct val="100000"/>
              </a:lnSpc>
              <a:spcBef>
                <a:spcPts val="0"/>
              </a:spcBef>
              <a:spcAft>
                <a:spcPts val="0"/>
              </a:spcAft>
              <a:buClr>
                <a:schemeClr val="lt1"/>
              </a:buClr>
              <a:buSzPts val="3100"/>
              <a:buFont typeface="IBM Plex Sans"/>
              <a:buNone/>
              <a:defRPr sz="3100" b="1">
                <a:solidFill>
                  <a:schemeClr val="lt1"/>
                </a:solidFill>
                <a:latin typeface="IBM Plex Sans"/>
                <a:ea typeface="IBM Plex Sans"/>
                <a:cs typeface="IBM Plex Sans"/>
                <a:sym typeface="IBM Plex Sans"/>
              </a:defRPr>
            </a:lvl6pPr>
            <a:lvl7pPr lvl="6" algn="l">
              <a:lnSpc>
                <a:spcPct val="100000"/>
              </a:lnSpc>
              <a:spcBef>
                <a:spcPts val="0"/>
              </a:spcBef>
              <a:spcAft>
                <a:spcPts val="0"/>
              </a:spcAft>
              <a:buClr>
                <a:schemeClr val="lt1"/>
              </a:buClr>
              <a:buSzPts val="3100"/>
              <a:buFont typeface="IBM Plex Sans"/>
              <a:buNone/>
              <a:defRPr sz="3100" b="1">
                <a:solidFill>
                  <a:schemeClr val="lt1"/>
                </a:solidFill>
                <a:latin typeface="IBM Plex Sans"/>
                <a:ea typeface="IBM Plex Sans"/>
                <a:cs typeface="IBM Plex Sans"/>
                <a:sym typeface="IBM Plex Sans"/>
              </a:defRPr>
            </a:lvl7pPr>
            <a:lvl8pPr lvl="7" algn="l">
              <a:lnSpc>
                <a:spcPct val="100000"/>
              </a:lnSpc>
              <a:spcBef>
                <a:spcPts val="0"/>
              </a:spcBef>
              <a:spcAft>
                <a:spcPts val="0"/>
              </a:spcAft>
              <a:buClr>
                <a:schemeClr val="lt1"/>
              </a:buClr>
              <a:buSzPts val="3100"/>
              <a:buFont typeface="IBM Plex Sans"/>
              <a:buNone/>
              <a:defRPr sz="3100" b="1">
                <a:solidFill>
                  <a:schemeClr val="lt1"/>
                </a:solidFill>
                <a:latin typeface="IBM Plex Sans"/>
                <a:ea typeface="IBM Plex Sans"/>
                <a:cs typeface="IBM Plex Sans"/>
                <a:sym typeface="IBM Plex Sans"/>
              </a:defRPr>
            </a:lvl8pPr>
            <a:lvl9pPr lvl="8" algn="l">
              <a:lnSpc>
                <a:spcPct val="100000"/>
              </a:lnSpc>
              <a:spcBef>
                <a:spcPts val="0"/>
              </a:spcBef>
              <a:spcAft>
                <a:spcPts val="0"/>
              </a:spcAft>
              <a:buClr>
                <a:schemeClr val="lt1"/>
              </a:buClr>
              <a:buSzPts val="3100"/>
              <a:buFont typeface="IBM Plex Sans"/>
              <a:buNone/>
              <a:defRPr sz="3100" b="1">
                <a:solidFill>
                  <a:schemeClr val="lt1"/>
                </a:solidFill>
                <a:latin typeface="IBM Plex Sans"/>
                <a:ea typeface="IBM Plex Sans"/>
                <a:cs typeface="IBM Plex Sans"/>
                <a:sym typeface="IBM Plex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sarrollo sin título">
  <p:cSld name="TITLE_AND_BODY_1">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Google Shape;27;p7"/>
          <p:cNvPicPr preferRelativeResize="0"/>
          <p:nvPr/>
        </p:nvPicPr>
        <p:blipFill rotWithShape="1">
          <a:blip r:embed="rId3">
            <a:alphaModFix/>
          </a:blip>
          <a:srcRect/>
          <a:stretch/>
        </p:blipFill>
        <p:spPr>
          <a:xfrm>
            <a:off x="6159233" y="72445"/>
            <a:ext cx="999967" cy="345300"/>
          </a:xfrm>
          <a:prstGeom prst="rect">
            <a:avLst/>
          </a:prstGeom>
          <a:noFill/>
          <a:ln>
            <a:noFill/>
          </a:ln>
        </p:spPr>
      </p:pic>
      <p:sp>
        <p:nvSpPr>
          <p:cNvPr id="28" name="Google Shape;28;p7"/>
          <p:cNvSpPr txBox="1">
            <a:spLocks noGrp="1"/>
          </p:cNvSpPr>
          <p:nvPr>
            <p:ph type="subTitle" idx="1"/>
          </p:nvPr>
        </p:nvSpPr>
        <p:spPr>
          <a:xfrm>
            <a:off x="1221600" y="9580000"/>
            <a:ext cx="5329200" cy="478500"/>
          </a:xfrm>
          <a:prstGeom prst="rect">
            <a:avLst/>
          </a:prstGeom>
          <a:noFill/>
          <a:ln>
            <a:noFill/>
          </a:ln>
        </p:spPr>
        <p:txBody>
          <a:bodyPr spcFirstLastPara="1" wrap="square" lIns="128000" tIns="128000" rIns="128000" bIns="128000" anchor="t" anchorCtr="0">
            <a:normAutofit/>
          </a:bodyPr>
          <a:lstStyle>
            <a:lvl1pPr lvl="0" algn="ctr">
              <a:lnSpc>
                <a:spcPct val="115000"/>
              </a:lnSpc>
              <a:spcBef>
                <a:spcPts val="0"/>
              </a:spcBef>
              <a:spcAft>
                <a:spcPts val="0"/>
              </a:spcAft>
              <a:buClr>
                <a:schemeClr val="lt1"/>
              </a:buClr>
              <a:buSzPts val="1300"/>
              <a:buFont typeface="IBM Plex Sans"/>
              <a:buNone/>
              <a:defRPr sz="1300">
                <a:solidFill>
                  <a:schemeClr val="lt1"/>
                </a:solidFill>
                <a:latin typeface="IBM Plex Sans"/>
                <a:ea typeface="IBM Plex Sans"/>
                <a:cs typeface="IBM Plex Sans"/>
                <a:sym typeface="IBM Plex Sans"/>
              </a:defRPr>
            </a:lvl1pPr>
            <a:lvl2pPr lvl="1"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2pPr>
            <a:lvl3pPr lvl="2"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3pPr>
            <a:lvl4pPr lvl="3"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4pPr>
            <a:lvl5pPr lvl="4"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5pPr>
            <a:lvl6pPr lvl="5"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6pPr>
            <a:lvl7pPr lvl="6"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7pPr>
            <a:lvl8pPr lvl="7"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8pPr>
            <a:lvl9pPr lvl="8" algn="l">
              <a:lnSpc>
                <a:spcPct val="115000"/>
              </a:lnSpc>
              <a:spcBef>
                <a:spcPts val="0"/>
              </a:spcBef>
              <a:spcAft>
                <a:spcPts val="0"/>
              </a:spcAft>
              <a:buSzPts val="2000"/>
              <a:buFont typeface="IBM Plex Sans"/>
              <a:buNone/>
              <a:defRPr>
                <a:latin typeface="IBM Plex Sans"/>
                <a:ea typeface="IBM Plex Sans"/>
                <a:cs typeface="IBM Plex Sans"/>
                <a:sym typeface="IBM Plex Sans"/>
              </a:defRPr>
            </a:lvl9pPr>
          </a:lstStyle>
          <a:p>
            <a:endParaRPr/>
          </a:p>
        </p:txBody>
      </p:sp>
      <p:sp>
        <p:nvSpPr>
          <p:cNvPr id="29" name="Google Shape;29;p7"/>
          <p:cNvSpPr txBox="1">
            <a:spLocks noGrp="1"/>
          </p:cNvSpPr>
          <p:nvPr>
            <p:ph type="body" idx="2"/>
          </p:nvPr>
        </p:nvSpPr>
        <p:spPr>
          <a:xfrm>
            <a:off x="613200" y="926433"/>
            <a:ext cx="6546000" cy="7940700"/>
          </a:xfrm>
          <a:prstGeom prst="rect">
            <a:avLst/>
          </a:prstGeom>
          <a:noFill/>
          <a:ln>
            <a:noFill/>
          </a:ln>
        </p:spPr>
        <p:txBody>
          <a:bodyPr spcFirstLastPara="1" wrap="square" lIns="128000" tIns="128000" rIns="128000" bIns="128000" anchor="t" anchorCtr="0">
            <a:normAutofit/>
          </a:bodyPr>
          <a:lstStyle>
            <a:lvl1pPr marL="457200" lvl="0" indent="-3302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1pPr>
            <a:lvl2pPr marL="914400" lvl="1" indent="-3302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2pPr>
            <a:lvl3pPr marL="1371600" lvl="2" indent="-3302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3pPr>
            <a:lvl4pPr marL="1828800" lvl="3" indent="-3302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4pPr>
            <a:lvl5pPr marL="2286000" lvl="4" indent="-3302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5pPr>
            <a:lvl6pPr marL="2743200" lvl="5" indent="-3302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6pPr>
            <a:lvl7pPr marL="3200400" lvl="6" indent="-3302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7pPr>
            <a:lvl8pPr marL="3657600" lvl="7" indent="-3302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8pPr>
            <a:lvl9pPr marL="4114800" lvl="8" indent="-330200" algn="l">
              <a:lnSpc>
                <a:spcPct val="115000"/>
              </a:lnSpc>
              <a:spcBef>
                <a:spcPts val="0"/>
              </a:spcBef>
              <a:spcAft>
                <a:spcPts val="0"/>
              </a:spcAft>
              <a:buClr>
                <a:schemeClr val="dk1"/>
              </a:buClr>
              <a:buSzPts val="1600"/>
              <a:buFont typeface="IBM Plex Sans"/>
              <a:buChar char="■"/>
              <a:defRPr sz="1600">
                <a:solidFill>
                  <a:schemeClr val="dk1"/>
                </a:solidFill>
                <a:latin typeface="IBM Plex Sans"/>
                <a:ea typeface="IBM Plex Sans"/>
                <a:cs typeface="IBM Plex Sans"/>
                <a:sym typeface="IBM Plex Sans"/>
              </a:defRPr>
            </a:lvl9pPr>
          </a:lstStyle>
          <a:p>
            <a:endParaRPr/>
          </a:p>
        </p:txBody>
      </p:sp>
      <p:sp>
        <p:nvSpPr>
          <p:cNvPr id="30" name="Google Shape;30;p7"/>
          <p:cNvSpPr txBox="1">
            <a:spLocks noGrp="1"/>
          </p:cNvSpPr>
          <p:nvPr>
            <p:ph type="title"/>
          </p:nvPr>
        </p:nvSpPr>
        <p:spPr>
          <a:xfrm>
            <a:off x="621033" y="40722"/>
            <a:ext cx="5329200" cy="478500"/>
          </a:xfrm>
          <a:prstGeom prst="rect">
            <a:avLst/>
          </a:prstGeom>
          <a:noFill/>
          <a:ln>
            <a:noFill/>
          </a:ln>
        </p:spPr>
        <p:txBody>
          <a:bodyPr spcFirstLastPara="1" wrap="square" lIns="128000" tIns="128000" rIns="128000" bIns="128000" anchor="t" anchorCtr="0">
            <a:normAutofit/>
          </a:bodyPr>
          <a:lstStyle>
            <a:lvl1pPr lvl="0" algn="l">
              <a:lnSpc>
                <a:spcPct val="100000"/>
              </a:lnSpc>
              <a:spcBef>
                <a:spcPts val="0"/>
              </a:spcBef>
              <a:spcAft>
                <a:spcPts val="0"/>
              </a:spcAft>
              <a:buClr>
                <a:schemeClr val="lt1"/>
              </a:buClr>
              <a:buSzPts val="1500"/>
              <a:buFont typeface="IBM Plex Sans"/>
              <a:buNone/>
              <a:defRPr sz="1500" b="1">
                <a:solidFill>
                  <a:schemeClr val="lt1"/>
                </a:solidFill>
                <a:latin typeface="IBM Plex Sans"/>
                <a:ea typeface="IBM Plex Sans"/>
                <a:cs typeface="IBM Plex Sans"/>
                <a:sym typeface="IBM Plex Sans"/>
              </a:defRPr>
            </a:lvl1pPr>
            <a:lvl2pPr lvl="1" algn="l">
              <a:lnSpc>
                <a:spcPct val="100000"/>
              </a:lnSpc>
              <a:spcBef>
                <a:spcPts val="0"/>
              </a:spcBef>
              <a:spcAft>
                <a:spcPts val="0"/>
              </a:spcAft>
              <a:buClr>
                <a:schemeClr val="lt1"/>
              </a:buClr>
              <a:buSzPts val="3100"/>
              <a:buFont typeface="IBM Plex Sans"/>
              <a:buNone/>
              <a:defRPr sz="3100" b="1">
                <a:solidFill>
                  <a:schemeClr val="lt1"/>
                </a:solidFill>
                <a:latin typeface="IBM Plex Sans"/>
                <a:ea typeface="IBM Plex Sans"/>
                <a:cs typeface="IBM Plex Sans"/>
                <a:sym typeface="IBM Plex Sans"/>
              </a:defRPr>
            </a:lvl2pPr>
            <a:lvl3pPr lvl="2" algn="l">
              <a:lnSpc>
                <a:spcPct val="100000"/>
              </a:lnSpc>
              <a:spcBef>
                <a:spcPts val="0"/>
              </a:spcBef>
              <a:spcAft>
                <a:spcPts val="0"/>
              </a:spcAft>
              <a:buClr>
                <a:schemeClr val="lt1"/>
              </a:buClr>
              <a:buSzPts val="3100"/>
              <a:buFont typeface="IBM Plex Sans"/>
              <a:buNone/>
              <a:defRPr sz="3100" b="1">
                <a:solidFill>
                  <a:schemeClr val="lt1"/>
                </a:solidFill>
                <a:latin typeface="IBM Plex Sans"/>
                <a:ea typeface="IBM Plex Sans"/>
                <a:cs typeface="IBM Plex Sans"/>
                <a:sym typeface="IBM Plex Sans"/>
              </a:defRPr>
            </a:lvl3pPr>
            <a:lvl4pPr lvl="3" algn="l">
              <a:lnSpc>
                <a:spcPct val="100000"/>
              </a:lnSpc>
              <a:spcBef>
                <a:spcPts val="0"/>
              </a:spcBef>
              <a:spcAft>
                <a:spcPts val="0"/>
              </a:spcAft>
              <a:buClr>
                <a:schemeClr val="lt1"/>
              </a:buClr>
              <a:buSzPts val="3100"/>
              <a:buFont typeface="IBM Plex Sans"/>
              <a:buNone/>
              <a:defRPr sz="3100" b="1">
                <a:solidFill>
                  <a:schemeClr val="lt1"/>
                </a:solidFill>
                <a:latin typeface="IBM Plex Sans"/>
                <a:ea typeface="IBM Plex Sans"/>
                <a:cs typeface="IBM Plex Sans"/>
                <a:sym typeface="IBM Plex Sans"/>
              </a:defRPr>
            </a:lvl4pPr>
            <a:lvl5pPr lvl="4" algn="l">
              <a:lnSpc>
                <a:spcPct val="100000"/>
              </a:lnSpc>
              <a:spcBef>
                <a:spcPts val="0"/>
              </a:spcBef>
              <a:spcAft>
                <a:spcPts val="0"/>
              </a:spcAft>
              <a:buClr>
                <a:schemeClr val="lt1"/>
              </a:buClr>
              <a:buSzPts val="3100"/>
              <a:buFont typeface="IBM Plex Sans"/>
              <a:buNone/>
              <a:defRPr sz="3100" b="1">
                <a:solidFill>
                  <a:schemeClr val="lt1"/>
                </a:solidFill>
                <a:latin typeface="IBM Plex Sans"/>
                <a:ea typeface="IBM Plex Sans"/>
                <a:cs typeface="IBM Plex Sans"/>
                <a:sym typeface="IBM Plex Sans"/>
              </a:defRPr>
            </a:lvl5pPr>
            <a:lvl6pPr lvl="5" algn="l">
              <a:lnSpc>
                <a:spcPct val="100000"/>
              </a:lnSpc>
              <a:spcBef>
                <a:spcPts val="0"/>
              </a:spcBef>
              <a:spcAft>
                <a:spcPts val="0"/>
              </a:spcAft>
              <a:buClr>
                <a:schemeClr val="lt1"/>
              </a:buClr>
              <a:buSzPts val="3100"/>
              <a:buFont typeface="IBM Plex Sans"/>
              <a:buNone/>
              <a:defRPr sz="3100" b="1">
                <a:solidFill>
                  <a:schemeClr val="lt1"/>
                </a:solidFill>
                <a:latin typeface="IBM Plex Sans"/>
                <a:ea typeface="IBM Plex Sans"/>
                <a:cs typeface="IBM Plex Sans"/>
                <a:sym typeface="IBM Plex Sans"/>
              </a:defRPr>
            </a:lvl6pPr>
            <a:lvl7pPr lvl="6" algn="l">
              <a:lnSpc>
                <a:spcPct val="100000"/>
              </a:lnSpc>
              <a:spcBef>
                <a:spcPts val="0"/>
              </a:spcBef>
              <a:spcAft>
                <a:spcPts val="0"/>
              </a:spcAft>
              <a:buClr>
                <a:schemeClr val="lt1"/>
              </a:buClr>
              <a:buSzPts val="3100"/>
              <a:buFont typeface="IBM Plex Sans"/>
              <a:buNone/>
              <a:defRPr sz="3100" b="1">
                <a:solidFill>
                  <a:schemeClr val="lt1"/>
                </a:solidFill>
                <a:latin typeface="IBM Plex Sans"/>
                <a:ea typeface="IBM Plex Sans"/>
                <a:cs typeface="IBM Plex Sans"/>
                <a:sym typeface="IBM Plex Sans"/>
              </a:defRPr>
            </a:lvl7pPr>
            <a:lvl8pPr lvl="7" algn="l">
              <a:lnSpc>
                <a:spcPct val="100000"/>
              </a:lnSpc>
              <a:spcBef>
                <a:spcPts val="0"/>
              </a:spcBef>
              <a:spcAft>
                <a:spcPts val="0"/>
              </a:spcAft>
              <a:buClr>
                <a:schemeClr val="lt1"/>
              </a:buClr>
              <a:buSzPts val="3100"/>
              <a:buFont typeface="IBM Plex Sans"/>
              <a:buNone/>
              <a:defRPr sz="3100" b="1">
                <a:solidFill>
                  <a:schemeClr val="lt1"/>
                </a:solidFill>
                <a:latin typeface="IBM Plex Sans"/>
                <a:ea typeface="IBM Plex Sans"/>
                <a:cs typeface="IBM Plex Sans"/>
                <a:sym typeface="IBM Plex Sans"/>
              </a:defRPr>
            </a:lvl8pPr>
            <a:lvl9pPr lvl="8" algn="l">
              <a:lnSpc>
                <a:spcPct val="100000"/>
              </a:lnSpc>
              <a:spcBef>
                <a:spcPts val="0"/>
              </a:spcBef>
              <a:spcAft>
                <a:spcPts val="0"/>
              </a:spcAft>
              <a:buClr>
                <a:schemeClr val="lt1"/>
              </a:buClr>
              <a:buSzPts val="3100"/>
              <a:buFont typeface="IBM Plex Sans"/>
              <a:buNone/>
              <a:defRPr sz="3100" b="1">
                <a:solidFill>
                  <a:schemeClr val="lt1"/>
                </a:solidFill>
                <a:latin typeface="IBM Plex Sans"/>
                <a:ea typeface="IBM Plex Sans"/>
                <a:cs typeface="IBM Plex Sans"/>
                <a:sym typeface="IBM Plex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264945" y="870271"/>
            <a:ext cx="7242900" cy="1119900"/>
          </a:xfrm>
          <a:prstGeom prst="rect">
            <a:avLst/>
          </a:prstGeom>
          <a:noFill/>
          <a:ln>
            <a:noFill/>
          </a:ln>
        </p:spPr>
        <p:txBody>
          <a:bodyPr spcFirstLastPara="1" wrap="square" lIns="128000" tIns="128000" rIns="128000" bIns="128000" anchor="t" anchorCtr="0">
            <a:normAutofit/>
          </a:bodyPr>
          <a:lstStyle>
            <a:lvl1pPr marR="0" lvl="0" algn="l" rtl="0">
              <a:lnSpc>
                <a:spcPct val="100000"/>
              </a:lnSpc>
              <a:spcBef>
                <a:spcPts val="0"/>
              </a:spcBef>
              <a:spcAft>
                <a:spcPts val="0"/>
              </a:spcAft>
              <a:buClr>
                <a:schemeClr val="dk1"/>
              </a:buClr>
              <a:buSzPts val="3900"/>
              <a:buFont typeface="Arial"/>
              <a:buNone/>
              <a:defRPr sz="39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900"/>
              <a:buFont typeface="Arial"/>
              <a:buNone/>
              <a:defRPr sz="39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900"/>
              <a:buFont typeface="Arial"/>
              <a:buNone/>
              <a:defRPr sz="39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900"/>
              <a:buFont typeface="Arial"/>
              <a:buNone/>
              <a:defRPr sz="39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900"/>
              <a:buFont typeface="Arial"/>
              <a:buNone/>
              <a:defRPr sz="39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900"/>
              <a:buFont typeface="Arial"/>
              <a:buNone/>
              <a:defRPr sz="39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900"/>
              <a:buFont typeface="Arial"/>
              <a:buNone/>
              <a:defRPr sz="39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900"/>
              <a:buFont typeface="Arial"/>
              <a:buNone/>
              <a:defRPr sz="39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900"/>
              <a:buFont typeface="Arial"/>
              <a:buNone/>
              <a:defRPr sz="3900" b="0" i="0" u="none" strike="noStrike" cap="none">
                <a:solidFill>
                  <a:schemeClr val="dk1"/>
                </a:solidFill>
                <a:latin typeface="Arial"/>
                <a:ea typeface="Arial"/>
                <a:cs typeface="Arial"/>
                <a:sym typeface="Arial"/>
              </a:defRPr>
            </a:lvl9pPr>
          </a:lstStyle>
          <a:p>
            <a:endParaRPr/>
          </a:p>
        </p:txBody>
      </p:sp>
      <p:sp>
        <p:nvSpPr>
          <p:cNvPr id="7" name="Google Shape;7;p4"/>
          <p:cNvSpPr txBox="1">
            <a:spLocks noGrp="1"/>
          </p:cNvSpPr>
          <p:nvPr>
            <p:ph type="body" idx="1"/>
          </p:nvPr>
        </p:nvSpPr>
        <p:spPr>
          <a:xfrm>
            <a:off x="264945" y="2253729"/>
            <a:ext cx="7242900" cy="6680700"/>
          </a:xfrm>
          <a:prstGeom prst="rect">
            <a:avLst/>
          </a:prstGeom>
          <a:noFill/>
          <a:ln>
            <a:noFill/>
          </a:ln>
        </p:spPr>
        <p:txBody>
          <a:bodyPr spcFirstLastPara="1" wrap="square" lIns="128000" tIns="128000" rIns="128000" bIns="128000" anchor="t" anchorCtr="0">
            <a:normAutofit/>
          </a:bodyPr>
          <a:lstStyle>
            <a:lvl1pPr marL="457200" marR="0" lvl="0" indent="-387350" algn="l" rtl="0">
              <a:lnSpc>
                <a:spcPct val="115000"/>
              </a:lnSpc>
              <a:spcBef>
                <a:spcPts val="0"/>
              </a:spcBef>
              <a:spcAft>
                <a:spcPts val="0"/>
              </a:spcAft>
              <a:buClr>
                <a:schemeClr val="dk2"/>
              </a:buClr>
              <a:buSzPts val="2500"/>
              <a:buFont typeface="Arial"/>
              <a:buChar char="●"/>
              <a:defRPr sz="2500" b="0" i="0" u="none" strike="noStrike" cap="none">
                <a:solidFill>
                  <a:schemeClr val="dk2"/>
                </a:solidFill>
                <a:latin typeface="Arial"/>
                <a:ea typeface="Arial"/>
                <a:cs typeface="Arial"/>
                <a:sym typeface="Arial"/>
              </a:defRPr>
            </a:lvl1pPr>
            <a:lvl2pPr marL="914400" marR="0" lvl="1" indent="-355600" algn="l" rtl="0">
              <a:lnSpc>
                <a:spcPct val="115000"/>
              </a:lnSpc>
              <a:spcBef>
                <a:spcPts val="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2pPr>
            <a:lvl3pPr marL="1371600" marR="0" lvl="2" indent="-355600" algn="l" rtl="0">
              <a:lnSpc>
                <a:spcPct val="115000"/>
              </a:lnSpc>
              <a:spcBef>
                <a:spcPts val="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55600" algn="l" rtl="0">
              <a:lnSpc>
                <a:spcPct val="115000"/>
              </a:lnSpc>
              <a:spcBef>
                <a:spcPts val="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4pPr>
            <a:lvl5pPr marL="2286000" marR="0" lvl="4" indent="-355600" algn="l" rtl="0">
              <a:lnSpc>
                <a:spcPct val="115000"/>
              </a:lnSpc>
              <a:spcBef>
                <a:spcPts val="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5pPr>
            <a:lvl6pPr marL="2743200" marR="0" lvl="5" indent="-355600" algn="l" rtl="0">
              <a:lnSpc>
                <a:spcPct val="115000"/>
              </a:lnSpc>
              <a:spcBef>
                <a:spcPts val="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6pPr>
            <a:lvl7pPr marL="3200400" marR="0" lvl="6" indent="-355600" algn="l" rtl="0">
              <a:lnSpc>
                <a:spcPct val="115000"/>
              </a:lnSpc>
              <a:spcBef>
                <a:spcPts val="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7pPr>
            <a:lvl8pPr marL="3657600" marR="0" lvl="7" indent="-355600" algn="l" rtl="0">
              <a:lnSpc>
                <a:spcPct val="115000"/>
              </a:lnSpc>
              <a:spcBef>
                <a:spcPts val="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8pPr>
            <a:lvl9pPr marL="4114800" marR="0" lvl="8" indent="-355600" algn="l" rtl="0">
              <a:lnSpc>
                <a:spcPct val="115000"/>
              </a:lnSpc>
              <a:spcBef>
                <a:spcPts val="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9pPr>
          </a:lstStyle>
          <a:p>
            <a:endParaRPr/>
          </a:p>
        </p:txBody>
      </p:sp>
      <p:sp>
        <p:nvSpPr>
          <p:cNvPr id="8" name="Google Shape;8;p4"/>
          <p:cNvSpPr txBox="1">
            <a:spLocks noGrp="1"/>
          </p:cNvSpPr>
          <p:nvPr>
            <p:ph type="sldNum" idx="12"/>
          </p:nvPr>
        </p:nvSpPr>
        <p:spPr>
          <a:xfrm>
            <a:off x="7201589" y="9119180"/>
            <a:ext cx="466500" cy="769500"/>
          </a:xfrm>
          <a:prstGeom prst="rect">
            <a:avLst/>
          </a:prstGeom>
          <a:noFill/>
          <a:ln>
            <a:noFill/>
          </a:ln>
        </p:spPr>
        <p:txBody>
          <a:bodyPr spcFirstLastPara="1" wrap="square" lIns="128000" tIns="128000" rIns="128000" bIns="128000" anchor="ctr" anchorCtr="0">
            <a:normAutofit/>
          </a:bodyPr>
          <a:lstStyle>
            <a:lvl1pPr marL="0" marR="0" lvl="0" indent="0" algn="r" rtl="0">
              <a:lnSpc>
                <a:spcPct val="100000"/>
              </a:lnSpc>
              <a:spcBef>
                <a:spcPts val="0"/>
              </a:spcBef>
              <a:spcAft>
                <a:spcPts val="0"/>
              </a:spcAft>
              <a:buClr>
                <a:srgbClr val="000000"/>
              </a:buClr>
              <a:buSzPts val="1500"/>
              <a:buFont typeface="Arial"/>
              <a:buNone/>
              <a:defRPr sz="15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500"/>
              <a:buFont typeface="Arial"/>
              <a:buNone/>
              <a:defRPr sz="15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500"/>
              <a:buFont typeface="Arial"/>
              <a:buNone/>
              <a:defRPr sz="15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500"/>
              <a:buFont typeface="Arial"/>
              <a:buNone/>
              <a:defRPr sz="15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500"/>
              <a:buFont typeface="Arial"/>
              <a:buNone/>
              <a:defRPr sz="15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500"/>
              <a:buFont typeface="Arial"/>
              <a:buNone/>
              <a:defRPr sz="15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500"/>
              <a:buFont typeface="Arial"/>
              <a:buNone/>
              <a:defRPr sz="15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500"/>
              <a:buFont typeface="Arial"/>
              <a:buNone/>
              <a:defRPr sz="15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500"/>
              <a:buFont typeface="Arial"/>
              <a:buNone/>
              <a:defRPr sz="15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34"/>
        <p:cNvGrpSpPr/>
        <p:nvPr/>
      </p:nvGrpSpPr>
      <p:grpSpPr>
        <a:xfrm>
          <a:off x="0" y="0"/>
          <a:ext cx="0" cy="0"/>
          <a:chOff x="0" y="0"/>
          <a:chExt cx="0" cy="0"/>
        </a:xfrm>
      </p:grpSpPr>
      <p:sp>
        <p:nvSpPr>
          <p:cNvPr id="36" name="Google Shape;36;p2"/>
          <p:cNvSpPr txBox="1">
            <a:spLocks noGrp="1"/>
          </p:cNvSpPr>
          <p:nvPr>
            <p:ph type="title"/>
          </p:nvPr>
        </p:nvSpPr>
        <p:spPr>
          <a:xfrm>
            <a:off x="621033" y="907133"/>
            <a:ext cx="6546000" cy="478500"/>
          </a:xfrm>
          <a:prstGeom prst="rect">
            <a:avLst/>
          </a:prstGeom>
          <a:noFill/>
          <a:ln>
            <a:noFill/>
          </a:ln>
        </p:spPr>
        <p:txBody>
          <a:bodyPr spcFirstLastPara="1" wrap="square" lIns="128000" tIns="128000" rIns="128000" bIns="128000" anchor="ctr" anchorCtr="0">
            <a:normAutofit fontScale="90000"/>
          </a:bodyPr>
          <a:lstStyle/>
          <a:p>
            <a:pPr marL="0" lvl="0" indent="0" algn="ctr" rtl="0">
              <a:lnSpc>
                <a:spcPct val="100000"/>
              </a:lnSpc>
              <a:spcBef>
                <a:spcPts val="0"/>
              </a:spcBef>
              <a:spcAft>
                <a:spcPts val="0"/>
              </a:spcAft>
              <a:buSzPct val="111111"/>
              <a:buNone/>
            </a:pPr>
            <a:r>
              <a:rPr lang="en"/>
              <a:t>Ejercicios para practicar</a:t>
            </a:r>
            <a:endParaRPr/>
          </a:p>
        </p:txBody>
      </p:sp>
      <p:graphicFrame>
        <p:nvGraphicFramePr>
          <p:cNvPr id="39" name="Google Shape;39;p2"/>
          <p:cNvGraphicFramePr/>
          <p:nvPr/>
        </p:nvGraphicFramePr>
        <p:xfrm>
          <a:off x="635775" y="3397275"/>
          <a:ext cx="6500825" cy="6039202"/>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426700">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Conceptos clave de estadística</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1: </a:t>
                      </a:r>
                      <a:endParaRPr sz="1200" b="1">
                        <a:latin typeface="Roboto"/>
                        <a:ea typeface="Roboto"/>
                        <a:cs typeface="Roboto"/>
                        <a:sym typeface="Roboto"/>
                      </a:endParaRPr>
                    </a:p>
                    <a:p>
                      <a:pPr marL="0" lvl="0" indent="0" algn="l" rtl="0">
                        <a:lnSpc>
                          <a:spcPct val="115000"/>
                        </a:lnSpc>
                        <a:spcBef>
                          <a:spcPts val="1700"/>
                        </a:spcBef>
                        <a:spcAft>
                          <a:spcPts val="0"/>
                        </a:spcAft>
                        <a:buClr>
                          <a:schemeClr val="dk1"/>
                        </a:buClr>
                        <a:buSzPts val="1100"/>
                        <a:buFont typeface="Arial"/>
                        <a:buNone/>
                      </a:pPr>
                      <a:r>
                        <a:rPr lang="en" sz="1200">
                          <a:latin typeface="Roboto"/>
                          <a:ea typeface="Roboto"/>
                          <a:cs typeface="Roboto"/>
                          <a:sym typeface="Roboto"/>
                        </a:rPr>
                        <a:t>Identifica las variables en la siguiente descripción de datos y clasifica las variables como categóricas o cuantitativas. Si la variable es cuantitativa, enumera las unidades.</a:t>
                      </a:r>
                      <a:endParaRPr sz="1200">
                        <a:latin typeface="Roboto"/>
                        <a:ea typeface="Roboto"/>
                        <a:cs typeface="Roboto"/>
                        <a:sym typeface="Roboto"/>
                      </a:endParaRPr>
                    </a:p>
                    <a:p>
                      <a:pPr marL="0" lvl="0" indent="0" algn="l" rtl="0">
                        <a:lnSpc>
                          <a:spcPct val="115000"/>
                        </a:lnSpc>
                        <a:spcBef>
                          <a:spcPts val="1700"/>
                        </a:spcBef>
                        <a:spcAft>
                          <a:spcPts val="0"/>
                        </a:spcAft>
                        <a:buNone/>
                      </a:pPr>
                      <a:r>
                        <a:rPr lang="en" sz="1200">
                          <a:latin typeface="Roboto"/>
                          <a:ea typeface="Roboto"/>
                          <a:cs typeface="Roboto"/>
                          <a:sym typeface="Roboto"/>
                        </a:rPr>
                        <a:t>“La Fórmula 1 es una carrera de autos que se lleva a cabo desde 1950. Un piloto necesita completar entre 48 y 70 vueltas que cubren una distancia de 305 kilómetros. Los resultados de la carrera se informan por número de conductor, nombre del conductor, tipo de automóvil que usa el conductor y el tiempo a la diezmilésima de segundo más cercana. Si un piloto no termina la carrera, en lugar del tiempo para completar la carrera, se registra el número de vueltas completadas”.</a:t>
                      </a:r>
                      <a:endParaRPr sz="1200">
                        <a:latin typeface="Roboto"/>
                        <a:ea typeface="Roboto"/>
                        <a:cs typeface="Roboto"/>
                        <a:sym typeface="Roboto"/>
                      </a:endParaRPr>
                    </a:p>
                    <a:p>
                      <a:pPr marL="0" lvl="0" indent="0" algn="l" rtl="0">
                        <a:lnSpc>
                          <a:spcPct val="115000"/>
                        </a:lnSpc>
                        <a:spcBef>
                          <a:spcPts val="1700"/>
                        </a:spcBef>
                        <a:spcAft>
                          <a:spcPts val="1700"/>
                        </a:spcAft>
                        <a:buNone/>
                      </a:pPr>
                      <a:endParaRPr sz="1200">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2677000">
                <a:tc>
                  <a:txBody>
                    <a:bodyPr/>
                    <a:lstStyle/>
                    <a:p>
                      <a:pPr marL="0" lvl="0" indent="0" algn="l" rtl="0">
                        <a:lnSpc>
                          <a:spcPct val="115000"/>
                        </a:lnSpc>
                        <a:spcBef>
                          <a:spcPts val="0"/>
                        </a:spcBef>
                        <a:spcAft>
                          <a:spcPts val="1700"/>
                        </a:spcAft>
                        <a:buNone/>
                      </a:pPr>
                      <a:r>
                        <a:rPr lang="en" sz="1200" b="1" dirty="0">
                          <a:latin typeface="Roboto"/>
                          <a:ea typeface="Roboto"/>
                          <a:cs typeface="Roboto"/>
                          <a:sym typeface="Roboto"/>
                        </a:rPr>
                        <a:t>Respuesta:</a:t>
                      </a:r>
                      <a:r>
                        <a:rPr lang="en" dirty="0"/>
                        <a:t> </a:t>
                      </a:r>
                      <a:endParaRPr dirty="0"/>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40" name="Google Shape;40;p2"/>
          <p:cNvPicPr preferRelativeResize="0"/>
          <p:nvPr/>
        </p:nvPicPr>
        <p:blipFill>
          <a:blip r:embed="rId3">
            <a:alphaModFix/>
          </a:blip>
          <a:stretch>
            <a:fillRect/>
          </a:stretch>
        </p:blipFill>
        <p:spPr>
          <a:xfrm>
            <a:off x="341625" y="109086"/>
            <a:ext cx="341775" cy="341775"/>
          </a:xfrm>
          <a:prstGeom prst="rect">
            <a:avLst/>
          </a:prstGeom>
          <a:noFill/>
          <a:ln>
            <a:noFill/>
          </a:ln>
        </p:spPr>
      </p:pic>
      <p:sp>
        <p:nvSpPr>
          <p:cNvPr id="41" name="Google Shape;41;p2"/>
          <p:cNvSpPr txBox="1"/>
          <p:nvPr/>
        </p:nvSpPr>
        <p:spPr>
          <a:xfrm>
            <a:off x="649600" y="1973575"/>
            <a:ext cx="6500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 En este documento encontrarás </a:t>
            </a:r>
            <a:r>
              <a:rPr lang="en" sz="1200" b="1">
                <a:latin typeface="Roboto"/>
                <a:ea typeface="Roboto"/>
                <a:cs typeface="Roboto"/>
                <a:sym typeface="Roboto"/>
              </a:rPr>
              <a:t>ejercicios para practicar los temas de las clases del curso</a:t>
            </a:r>
            <a:r>
              <a:rPr lang="en" sz="1200">
                <a:latin typeface="Roboto"/>
                <a:ea typeface="Roboto"/>
                <a:cs typeface="Roboto"/>
                <a:sym typeface="Roboto"/>
              </a:rPr>
              <a:t>. Podrás leer la instrucción y dejar tus respuestas en el recuadro de cada ejercicio.</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En la </a:t>
            </a:r>
            <a:r>
              <a:rPr lang="en" sz="1200" b="1">
                <a:latin typeface="Roboto"/>
                <a:ea typeface="Roboto"/>
                <a:cs typeface="Roboto"/>
                <a:sym typeface="Roboto"/>
              </a:rPr>
              <a:t>página 26 podrás encontrar las soluciones</a:t>
            </a:r>
            <a:r>
              <a:rPr lang="en" sz="1200">
                <a:latin typeface="Roboto"/>
                <a:ea typeface="Roboto"/>
                <a:cs typeface="Roboto"/>
                <a:sym typeface="Roboto"/>
              </a:rPr>
              <a:t> a cada ejercicio por si tienes dudas y quieres comprobar tus resultados.</a:t>
            </a:r>
            <a:endParaRPr sz="12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graphicFrame>
        <p:nvGraphicFramePr>
          <p:cNvPr id="118" name="Google Shape;118;g230b0e9b9b5_1_104"/>
          <p:cNvGraphicFramePr/>
          <p:nvPr/>
        </p:nvGraphicFramePr>
        <p:xfrm>
          <a:off x="635788" y="1123950"/>
          <a:ext cx="6500825" cy="6054315"/>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426700">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Box plots y el resumen de 5 números</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182292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12: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solidFill>
                            <a:schemeClr val="dk1"/>
                          </a:solidFill>
                          <a:latin typeface="Roboto"/>
                          <a:ea typeface="Roboto"/>
                          <a:cs typeface="Roboto"/>
                          <a:sym typeface="Roboto"/>
                        </a:rPr>
                        <a:t>¿Cuál es el rango y el IQR del siguiente conjunto de datos?</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685800" lvl="0" indent="-228600" algn="l" rtl="0">
                        <a:lnSpc>
                          <a:spcPct val="115000"/>
                        </a:lnSpc>
                        <a:spcBef>
                          <a:spcPts val="0"/>
                        </a:spcBef>
                        <a:spcAft>
                          <a:spcPts val="0"/>
                        </a:spcAft>
                        <a:buNone/>
                      </a:pPr>
                      <a:r>
                        <a:rPr lang="en" sz="1200">
                          <a:solidFill>
                            <a:schemeClr val="dk1"/>
                          </a:solidFill>
                          <a:latin typeface="Roboto"/>
                          <a:ea typeface="Roboto"/>
                          <a:cs typeface="Roboto"/>
                          <a:sym typeface="Roboto"/>
                        </a:rPr>
                        <a:t>a.</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Mediana: 617,594</a:t>
                      </a:r>
                      <a:endParaRPr sz="1200">
                        <a:solidFill>
                          <a:schemeClr val="dk1"/>
                        </a:solidFill>
                        <a:latin typeface="Roboto"/>
                        <a:ea typeface="Roboto"/>
                        <a:cs typeface="Roboto"/>
                        <a:sym typeface="Roboto"/>
                      </a:endParaRPr>
                    </a:p>
                    <a:p>
                      <a:pPr marL="685800" lvl="0" indent="-228600" algn="l" rtl="0">
                        <a:lnSpc>
                          <a:spcPct val="115000"/>
                        </a:lnSpc>
                        <a:spcBef>
                          <a:spcPts val="0"/>
                        </a:spcBef>
                        <a:spcAft>
                          <a:spcPts val="0"/>
                        </a:spcAft>
                        <a:buNone/>
                      </a:pPr>
                      <a:r>
                        <a:rPr lang="en" sz="1200">
                          <a:solidFill>
                            <a:schemeClr val="dk1"/>
                          </a:solidFill>
                          <a:latin typeface="Roboto"/>
                          <a:ea typeface="Roboto"/>
                          <a:cs typeface="Roboto"/>
                          <a:sym typeface="Roboto"/>
                        </a:rPr>
                        <a:t>b.</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Mínimo: 216,290</a:t>
                      </a:r>
                      <a:endParaRPr sz="1200">
                        <a:solidFill>
                          <a:schemeClr val="dk1"/>
                        </a:solidFill>
                        <a:latin typeface="Roboto"/>
                        <a:ea typeface="Roboto"/>
                        <a:cs typeface="Roboto"/>
                        <a:sym typeface="Roboto"/>
                      </a:endParaRPr>
                    </a:p>
                    <a:p>
                      <a:pPr marL="685800" lvl="0" indent="-228600" algn="l" rtl="0">
                        <a:lnSpc>
                          <a:spcPct val="115000"/>
                        </a:lnSpc>
                        <a:spcBef>
                          <a:spcPts val="0"/>
                        </a:spcBef>
                        <a:spcAft>
                          <a:spcPts val="0"/>
                        </a:spcAft>
                        <a:buNone/>
                      </a:pPr>
                      <a:r>
                        <a:rPr lang="en" sz="1200">
                          <a:solidFill>
                            <a:schemeClr val="dk1"/>
                          </a:solidFill>
                          <a:latin typeface="Roboto"/>
                          <a:ea typeface="Roboto"/>
                          <a:cs typeface="Roboto"/>
                          <a:sym typeface="Roboto"/>
                        </a:rPr>
                        <a:t>c.</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Máximo: 845,300</a:t>
                      </a:r>
                      <a:endParaRPr sz="1200">
                        <a:solidFill>
                          <a:schemeClr val="dk1"/>
                        </a:solidFill>
                        <a:latin typeface="Roboto"/>
                        <a:ea typeface="Roboto"/>
                        <a:cs typeface="Roboto"/>
                        <a:sym typeface="Roboto"/>
                      </a:endParaRPr>
                    </a:p>
                    <a:p>
                      <a:pPr marL="685800" lvl="0" indent="-228600" algn="l" rtl="0">
                        <a:lnSpc>
                          <a:spcPct val="115000"/>
                        </a:lnSpc>
                        <a:spcBef>
                          <a:spcPts val="0"/>
                        </a:spcBef>
                        <a:spcAft>
                          <a:spcPts val="0"/>
                        </a:spcAft>
                        <a:buNone/>
                      </a:pPr>
                      <a:r>
                        <a:rPr lang="en" sz="1200">
                          <a:solidFill>
                            <a:schemeClr val="dk1"/>
                          </a:solidFill>
                          <a:latin typeface="Roboto"/>
                          <a:ea typeface="Roboto"/>
                          <a:cs typeface="Roboto"/>
                          <a:sym typeface="Roboto"/>
                        </a:rPr>
                        <a:t>d.</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1er cuartil: 324,876</a:t>
                      </a:r>
                      <a:endParaRPr sz="1200">
                        <a:solidFill>
                          <a:schemeClr val="dk1"/>
                        </a:solidFill>
                        <a:latin typeface="Roboto"/>
                        <a:ea typeface="Roboto"/>
                        <a:cs typeface="Roboto"/>
                        <a:sym typeface="Roboto"/>
                      </a:endParaRPr>
                    </a:p>
                    <a:p>
                      <a:pPr marL="685800" lvl="0" indent="-228600" algn="l" rtl="0">
                        <a:lnSpc>
                          <a:spcPct val="115000"/>
                        </a:lnSpc>
                        <a:spcBef>
                          <a:spcPts val="0"/>
                        </a:spcBef>
                        <a:spcAft>
                          <a:spcPts val="0"/>
                        </a:spcAft>
                        <a:buNone/>
                      </a:pPr>
                      <a:r>
                        <a:rPr lang="en" sz="1200">
                          <a:solidFill>
                            <a:schemeClr val="dk1"/>
                          </a:solidFill>
                          <a:latin typeface="Roboto"/>
                          <a:ea typeface="Roboto"/>
                          <a:cs typeface="Roboto"/>
                          <a:sym typeface="Roboto"/>
                        </a:rPr>
                        <a:t>e.</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3er cuartil: 790,370  </a:t>
                      </a:r>
                      <a:endParaRPr sz="1200">
                        <a:solidFill>
                          <a:schemeClr val="dk1"/>
                        </a:solidFill>
                        <a:latin typeface="Roboto"/>
                        <a:ea typeface="Roboto"/>
                        <a:cs typeface="Roboto"/>
                        <a:sym typeface="Roboto"/>
                      </a:endParaRPr>
                    </a:p>
                    <a:p>
                      <a:pPr marL="0" lvl="0" indent="0" algn="l" rtl="0">
                        <a:lnSpc>
                          <a:spcPct val="115000"/>
                        </a:lnSpc>
                        <a:spcBef>
                          <a:spcPts val="0"/>
                        </a:spcBef>
                        <a:spcAft>
                          <a:spcPts val="1700"/>
                        </a:spcAft>
                        <a:buNone/>
                      </a:pPr>
                      <a:endParaRPr sz="1200">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33422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120" name="Google Shape;120;g230b0e9b9b5_1_104"/>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graphicFrame>
        <p:nvGraphicFramePr>
          <p:cNvPr id="126" name="Google Shape;126;g230b0e9b9b5_1_136"/>
          <p:cNvGraphicFramePr/>
          <p:nvPr/>
        </p:nvGraphicFramePr>
        <p:xfrm>
          <a:off x="635788" y="1123950"/>
          <a:ext cx="6500825" cy="6521325"/>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534925">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Box plots y el resumen de 5 números</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27372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13: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solidFill>
                            <a:schemeClr val="dk1"/>
                          </a:solidFill>
                          <a:latin typeface="Roboto"/>
                          <a:ea typeface="Roboto"/>
                          <a:cs typeface="Roboto"/>
                          <a:sym typeface="Roboto"/>
                        </a:rPr>
                        <a:t>Crea el box plot basado en la siguiente información de un conjunto de datos:</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1143000" lvl="0" indent="-228600" algn="l" rtl="0">
                        <a:lnSpc>
                          <a:spcPct val="115000"/>
                        </a:lnSpc>
                        <a:spcBef>
                          <a:spcPts val="0"/>
                        </a:spcBef>
                        <a:spcAft>
                          <a:spcPts val="0"/>
                        </a:spcAft>
                        <a:buNone/>
                      </a:pPr>
                      <a:r>
                        <a:rPr lang="en" sz="1200">
                          <a:solidFill>
                            <a:schemeClr val="dk1"/>
                          </a:solidFill>
                          <a:latin typeface="Roboto"/>
                          <a:ea typeface="Roboto"/>
                          <a:cs typeface="Roboto"/>
                          <a:sym typeface="Roboto"/>
                        </a:rPr>
                        <a:t>a.</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Moda: 300</a:t>
                      </a:r>
                      <a:endParaRPr sz="1200">
                        <a:solidFill>
                          <a:schemeClr val="dk1"/>
                        </a:solidFill>
                        <a:latin typeface="Roboto"/>
                        <a:ea typeface="Roboto"/>
                        <a:cs typeface="Roboto"/>
                        <a:sym typeface="Roboto"/>
                      </a:endParaRPr>
                    </a:p>
                    <a:p>
                      <a:pPr marL="1143000" lvl="0" indent="-228600" algn="l" rtl="0">
                        <a:lnSpc>
                          <a:spcPct val="115000"/>
                        </a:lnSpc>
                        <a:spcBef>
                          <a:spcPts val="0"/>
                        </a:spcBef>
                        <a:spcAft>
                          <a:spcPts val="0"/>
                        </a:spcAft>
                        <a:buNone/>
                      </a:pPr>
                      <a:r>
                        <a:rPr lang="en" sz="1200">
                          <a:solidFill>
                            <a:schemeClr val="dk1"/>
                          </a:solidFill>
                          <a:latin typeface="Roboto"/>
                          <a:ea typeface="Roboto"/>
                          <a:cs typeface="Roboto"/>
                          <a:sym typeface="Roboto"/>
                        </a:rPr>
                        <a:t>b.</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Mínimo: 100</a:t>
                      </a:r>
                      <a:endParaRPr sz="1200">
                        <a:solidFill>
                          <a:schemeClr val="dk1"/>
                        </a:solidFill>
                        <a:latin typeface="Roboto"/>
                        <a:ea typeface="Roboto"/>
                        <a:cs typeface="Roboto"/>
                        <a:sym typeface="Roboto"/>
                      </a:endParaRPr>
                    </a:p>
                    <a:p>
                      <a:pPr marL="1143000" lvl="0" indent="-228600" algn="l" rtl="0">
                        <a:lnSpc>
                          <a:spcPct val="115000"/>
                        </a:lnSpc>
                        <a:spcBef>
                          <a:spcPts val="0"/>
                        </a:spcBef>
                        <a:spcAft>
                          <a:spcPts val="0"/>
                        </a:spcAft>
                        <a:buNone/>
                      </a:pPr>
                      <a:r>
                        <a:rPr lang="en" sz="1200">
                          <a:solidFill>
                            <a:schemeClr val="dk1"/>
                          </a:solidFill>
                          <a:latin typeface="Roboto"/>
                          <a:ea typeface="Roboto"/>
                          <a:cs typeface="Roboto"/>
                          <a:sym typeface="Roboto"/>
                        </a:rPr>
                        <a:t>c.</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1er cuartil: 300</a:t>
                      </a:r>
                      <a:endParaRPr sz="1200">
                        <a:solidFill>
                          <a:schemeClr val="dk1"/>
                        </a:solidFill>
                        <a:latin typeface="Roboto"/>
                        <a:ea typeface="Roboto"/>
                        <a:cs typeface="Roboto"/>
                        <a:sym typeface="Roboto"/>
                      </a:endParaRPr>
                    </a:p>
                    <a:p>
                      <a:pPr marL="1143000" lvl="0" indent="-228600" algn="l" rtl="0">
                        <a:lnSpc>
                          <a:spcPct val="115000"/>
                        </a:lnSpc>
                        <a:spcBef>
                          <a:spcPts val="0"/>
                        </a:spcBef>
                        <a:spcAft>
                          <a:spcPts val="0"/>
                        </a:spcAft>
                        <a:buNone/>
                      </a:pPr>
                      <a:r>
                        <a:rPr lang="en" sz="1200">
                          <a:solidFill>
                            <a:schemeClr val="dk1"/>
                          </a:solidFill>
                          <a:latin typeface="Roboto"/>
                          <a:ea typeface="Roboto"/>
                          <a:cs typeface="Roboto"/>
                          <a:sym typeface="Roboto"/>
                        </a:rPr>
                        <a:t>d.</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Mediana: 2000</a:t>
                      </a:r>
                      <a:endParaRPr sz="1200">
                        <a:solidFill>
                          <a:schemeClr val="dk1"/>
                        </a:solidFill>
                        <a:latin typeface="Roboto"/>
                        <a:ea typeface="Roboto"/>
                        <a:cs typeface="Roboto"/>
                        <a:sym typeface="Roboto"/>
                      </a:endParaRPr>
                    </a:p>
                    <a:p>
                      <a:pPr marL="1143000" lvl="0" indent="-228600" algn="l" rtl="0">
                        <a:lnSpc>
                          <a:spcPct val="115000"/>
                        </a:lnSpc>
                        <a:spcBef>
                          <a:spcPts val="0"/>
                        </a:spcBef>
                        <a:spcAft>
                          <a:spcPts val="0"/>
                        </a:spcAft>
                        <a:buNone/>
                      </a:pPr>
                      <a:r>
                        <a:rPr lang="en" sz="1200">
                          <a:solidFill>
                            <a:schemeClr val="dk1"/>
                          </a:solidFill>
                          <a:latin typeface="Roboto"/>
                          <a:ea typeface="Roboto"/>
                          <a:cs typeface="Roboto"/>
                          <a:sym typeface="Roboto"/>
                        </a:rPr>
                        <a:t>e.</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Promedio: 1887.5</a:t>
                      </a:r>
                      <a:endParaRPr sz="1200">
                        <a:solidFill>
                          <a:schemeClr val="dk1"/>
                        </a:solidFill>
                        <a:latin typeface="Roboto"/>
                        <a:ea typeface="Roboto"/>
                        <a:cs typeface="Roboto"/>
                        <a:sym typeface="Roboto"/>
                      </a:endParaRPr>
                    </a:p>
                    <a:p>
                      <a:pPr marL="1143000" lvl="0" indent="-228600" algn="l" rtl="0">
                        <a:lnSpc>
                          <a:spcPct val="115000"/>
                        </a:lnSpc>
                        <a:spcBef>
                          <a:spcPts val="0"/>
                        </a:spcBef>
                        <a:spcAft>
                          <a:spcPts val="0"/>
                        </a:spcAft>
                        <a:buNone/>
                      </a:pPr>
                      <a:r>
                        <a:rPr lang="en" sz="1200">
                          <a:solidFill>
                            <a:schemeClr val="dk1"/>
                          </a:solidFill>
                          <a:latin typeface="Roboto"/>
                          <a:ea typeface="Roboto"/>
                          <a:cs typeface="Roboto"/>
                          <a:sym typeface="Roboto"/>
                        </a:rPr>
                        <a:t>f.</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3er cuartil: 3050</a:t>
                      </a:r>
                      <a:endParaRPr sz="1200">
                        <a:solidFill>
                          <a:schemeClr val="dk1"/>
                        </a:solidFill>
                        <a:latin typeface="Roboto"/>
                        <a:ea typeface="Roboto"/>
                        <a:cs typeface="Roboto"/>
                        <a:sym typeface="Roboto"/>
                      </a:endParaRPr>
                    </a:p>
                    <a:p>
                      <a:pPr marL="1143000" lvl="0" indent="-228600" algn="l" rtl="0">
                        <a:lnSpc>
                          <a:spcPct val="115000"/>
                        </a:lnSpc>
                        <a:spcBef>
                          <a:spcPts val="0"/>
                        </a:spcBef>
                        <a:spcAft>
                          <a:spcPts val="0"/>
                        </a:spcAft>
                        <a:buNone/>
                      </a:pPr>
                      <a:r>
                        <a:rPr lang="en" sz="1200">
                          <a:solidFill>
                            <a:schemeClr val="dk1"/>
                          </a:solidFill>
                          <a:latin typeface="Roboto"/>
                          <a:ea typeface="Roboto"/>
                          <a:cs typeface="Roboto"/>
                          <a:sym typeface="Roboto"/>
                        </a:rPr>
                        <a:t>g.</a:t>
                      </a: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Máximo: 4800 </a:t>
                      </a:r>
                      <a:endParaRPr sz="1200">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2492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128" name="Google Shape;128;g230b0e9b9b5_1_136"/>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graphicFrame>
        <p:nvGraphicFramePr>
          <p:cNvPr id="134" name="Google Shape;134;g230b0e9b9b5_1_128"/>
          <p:cNvGraphicFramePr/>
          <p:nvPr/>
        </p:nvGraphicFramePr>
        <p:xfrm>
          <a:off x="635788" y="1123950"/>
          <a:ext cx="6500825" cy="5333460"/>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426700">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Media, varianza y desviación estándar</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155622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14: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solidFill>
                            <a:schemeClr val="dk1"/>
                          </a:solidFill>
                          <a:latin typeface="Roboto"/>
                          <a:ea typeface="Roboto"/>
                          <a:cs typeface="Roboto"/>
                          <a:sym typeface="Roboto"/>
                        </a:rPr>
                        <a:t>Los estudiantes de la señora López tomaron un examen el viernes. Ella los califica durante el fin de semana y nota que la calificación promedio del examen es de 68 puntos sobre 100. Para apoyarles decide agregarle a cada uno 10 puntos. ¿Cuáles son los nuevos valores del promedio y desviación estándar?</a:t>
                      </a:r>
                      <a:endParaRPr sz="1200">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33422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136" name="Google Shape;136;g230b0e9b9b5_1_128"/>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graphicFrame>
        <p:nvGraphicFramePr>
          <p:cNvPr id="142" name="Google Shape;142;g230b0e9b9b5_1_143"/>
          <p:cNvGraphicFramePr/>
          <p:nvPr/>
        </p:nvGraphicFramePr>
        <p:xfrm>
          <a:off x="635788" y="1123950"/>
          <a:ext cx="6500825" cy="7990325"/>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456350">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Histogramas, polígonos de frecuencia y curvas de densidad</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396807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15: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El siguiente diagrama de tallo y hoja  muestra el número de piezas de ropa en cada perchero en una tienda de ropa.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Crea un histograma a partir del diagrama de tallos y usa cubos de tamaño 10. (Recuerda que 1 | = 10)</a:t>
                      </a:r>
                      <a:endParaRPr sz="1200">
                        <a:latin typeface="Roboto"/>
                        <a:ea typeface="Roboto"/>
                        <a:cs typeface="Roboto"/>
                        <a:sym typeface="Roboto"/>
                      </a:endParaRPr>
                    </a:p>
                    <a:p>
                      <a:pPr marL="0" lvl="0" indent="0" algn="l" rtl="0">
                        <a:lnSpc>
                          <a:spcPct val="115000"/>
                        </a:lnSpc>
                        <a:spcBef>
                          <a:spcPts val="0"/>
                        </a:spcBef>
                        <a:spcAft>
                          <a:spcPts val="0"/>
                        </a:spcAft>
                        <a:buNone/>
                      </a:pPr>
                      <a:endParaRPr sz="1200">
                        <a:latin typeface="Roboto"/>
                        <a:ea typeface="Roboto"/>
                        <a:cs typeface="Roboto"/>
                        <a:sym typeface="Roboto"/>
                      </a:endParaRPr>
                    </a:p>
                    <a:p>
                      <a:pPr marL="0" lvl="0" indent="0" algn="l" rtl="0">
                        <a:lnSpc>
                          <a:spcPct val="115000"/>
                        </a:lnSpc>
                        <a:spcBef>
                          <a:spcPts val="1700"/>
                        </a:spcBef>
                        <a:spcAft>
                          <a:spcPts val="0"/>
                        </a:spcAft>
                        <a:buNone/>
                      </a:pPr>
                      <a:endParaRPr sz="1200">
                        <a:latin typeface="Roboto"/>
                        <a:ea typeface="Roboto"/>
                        <a:cs typeface="Roboto"/>
                        <a:sym typeface="Roboto"/>
                      </a:endParaRPr>
                    </a:p>
                    <a:p>
                      <a:pPr marL="0" lvl="0" indent="0" algn="l" rtl="0">
                        <a:lnSpc>
                          <a:spcPct val="115000"/>
                        </a:lnSpc>
                        <a:spcBef>
                          <a:spcPts val="1700"/>
                        </a:spcBef>
                        <a:spcAft>
                          <a:spcPts val="0"/>
                        </a:spcAft>
                        <a:buNone/>
                      </a:pPr>
                      <a:endParaRPr sz="1200">
                        <a:latin typeface="Roboto"/>
                        <a:ea typeface="Roboto"/>
                        <a:cs typeface="Roboto"/>
                        <a:sym typeface="Roboto"/>
                      </a:endParaRPr>
                    </a:p>
                    <a:p>
                      <a:pPr marL="0" lvl="0" indent="0" algn="l" rtl="0">
                        <a:lnSpc>
                          <a:spcPct val="115000"/>
                        </a:lnSpc>
                        <a:spcBef>
                          <a:spcPts val="1700"/>
                        </a:spcBef>
                        <a:spcAft>
                          <a:spcPts val="0"/>
                        </a:spcAft>
                        <a:buNone/>
                      </a:pPr>
                      <a:endParaRPr sz="1200">
                        <a:latin typeface="Roboto"/>
                        <a:ea typeface="Roboto"/>
                        <a:cs typeface="Roboto"/>
                        <a:sym typeface="Roboto"/>
                      </a:endParaRPr>
                    </a:p>
                    <a:p>
                      <a:pPr marL="0" lvl="0" indent="0" algn="l" rtl="0">
                        <a:lnSpc>
                          <a:spcPct val="115000"/>
                        </a:lnSpc>
                        <a:spcBef>
                          <a:spcPts val="1700"/>
                        </a:spcBef>
                        <a:spcAft>
                          <a:spcPts val="1700"/>
                        </a:spcAft>
                        <a:buNone/>
                      </a:pPr>
                      <a:endParaRPr sz="1200">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5659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144" name="Google Shape;144;g230b0e9b9b5_1_143"/>
          <p:cNvPicPr preferRelativeResize="0"/>
          <p:nvPr/>
        </p:nvPicPr>
        <p:blipFill>
          <a:blip r:embed="rId3">
            <a:alphaModFix/>
          </a:blip>
          <a:stretch>
            <a:fillRect/>
          </a:stretch>
        </p:blipFill>
        <p:spPr>
          <a:xfrm>
            <a:off x="341625" y="109086"/>
            <a:ext cx="341775" cy="341775"/>
          </a:xfrm>
          <a:prstGeom prst="rect">
            <a:avLst/>
          </a:prstGeom>
          <a:noFill/>
          <a:ln>
            <a:noFill/>
          </a:ln>
        </p:spPr>
      </p:pic>
      <p:graphicFrame>
        <p:nvGraphicFramePr>
          <p:cNvPr id="145" name="Google Shape;145;g230b0e9b9b5_1_143"/>
          <p:cNvGraphicFramePr/>
          <p:nvPr/>
        </p:nvGraphicFramePr>
        <p:xfrm>
          <a:off x="2562225" y="3101925"/>
          <a:ext cx="2647950" cy="1908495"/>
        </p:xfrm>
        <a:graphic>
          <a:graphicData uri="http://schemas.openxmlformats.org/drawingml/2006/table">
            <a:tbl>
              <a:tblPr>
                <a:noFill/>
                <a:tableStyleId>{34ACF8EB-EA74-4265-93AC-D19347D3A065}</a:tableStyleId>
              </a:tblPr>
              <a:tblGrid>
                <a:gridCol w="1133475">
                  <a:extLst>
                    <a:ext uri="{9D8B030D-6E8A-4147-A177-3AD203B41FA5}">
                      <a16:colId xmlns:a16="http://schemas.microsoft.com/office/drawing/2014/main" val="20000"/>
                    </a:ext>
                  </a:extLst>
                </a:gridCol>
                <a:gridCol w="1514475">
                  <a:extLst>
                    <a:ext uri="{9D8B030D-6E8A-4147-A177-3AD203B41FA5}">
                      <a16:colId xmlns:a16="http://schemas.microsoft.com/office/drawing/2014/main" val="20001"/>
                    </a:ext>
                  </a:extLst>
                </a:gridCol>
              </a:tblGrid>
              <a:tr h="282575">
                <a:tc>
                  <a:txBody>
                    <a:bodyPr/>
                    <a:lstStyle/>
                    <a:p>
                      <a:pPr marL="0" lvl="0" indent="0" algn="l" rtl="0">
                        <a:lnSpc>
                          <a:spcPct val="115000"/>
                        </a:lnSpc>
                        <a:spcBef>
                          <a:spcPts val="0"/>
                        </a:spcBef>
                        <a:spcAft>
                          <a:spcPts val="0"/>
                        </a:spcAft>
                        <a:buNone/>
                      </a:pPr>
                      <a:endParaRPr sz="1200"/>
                    </a:p>
                  </a:txBody>
                  <a:tcPr marL="12700" marR="12700" marT="127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200"/>
                    </a:p>
                  </a:txBody>
                  <a:tcPr marL="12700" marR="12700" marT="127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82575">
                <a:tc>
                  <a:txBody>
                    <a:bodyPr/>
                    <a:lstStyle/>
                    <a:p>
                      <a:pPr marL="685800" lvl="0" indent="-228600" algn="ctr" rtl="0">
                        <a:lnSpc>
                          <a:spcPct val="115000"/>
                        </a:lnSpc>
                        <a:spcBef>
                          <a:spcPts val="0"/>
                        </a:spcBef>
                        <a:spcAft>
                          <a:spcPts val="0"/>
                        </a:spcAft>
                        <a:buNone/>
                      </a:pPr>
                      <a:r>
                        <a:rPr lang="en" sz="1200"/>
                        <a:t>1</a:t>
                      </a:r>
                      <a:endParaRPr sz="1200"/>
                    </a:p>
                  </a:txBody>
                  <a:tcPr marL="12700" marR="12700" marT="12700" marB="63500" anchor="b">
                    <a:lnL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685800" lvl="0" indent="-228600" algn="l" rtl="0">
                        <a:lnSpc>
                          <a:spcPct val="115000"/>
                        </a:lnSpc>
                        <a:spcBef>
                          <a:spcPts val="0"/>
                        </a:spcBef>
                        <a:spcAft>
                          <a:spcPts val="0"/>
                        </a:spcAft>
                        <a:buNone/>
                      </a:pPr>
                      <a:r>
                        <a:rPr lang="en" sz="1200"/>
                        <a:t>0 1 2 8</a:t>
                      </a:r>
                      <a:endParaRPr sz="1200"/>
                    </a:p>
                  </a:txBody>
                  <a:tcPr marL="12700" marR="12700" marT="12700" marB="63500" anchor="b">
                    <a:lnL w="190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63525">
                <a:tc>
                  <a:txBody>
                    <a:bodyPr/>
                    <a:lstStyle/>
                    <a:p>
                      <a:pPr marL="685800" lvl="0" indent="-228600" algn="ctr" rtl="0">
                        <a:lnSpc>
                          <a:spcPct val="115000"/>
                        </a:lnSpc>
                        <a:spcBef>
                          <a:spcPts val="0"/>
                        </a:spcBef>
                        <a:spcAft>
                          <a:spcPts val="0"/>
                        </a:spcAft>
                        <a:buNone/>
                      </a:pPr>
                      <a:r>
                        <a:rPr lang="en" sz="1200"/>
                        <a:t>2</a:t>
                      </a:r>
                      <a:endParaRPr sz="1200"/>
                    </a:p>
                  </a:txBody>
                  <a:tcPr marL="12700" marR="12700" marT="12700" marB="63500" anchor="b">
                    <a:lnL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685800" lvl="0" indent="-228600" algn="l" rtl="0">
                        <a:lnSpc>
                          <a:spcPct val="115000"/>
                        </a:lnSpc>
                        <a:spcBef>
                          <a:spcPts val="0"/>
                        </a:spcBef>
                        <a:spcAft>
                          <a:spcPts val="0"/>
                        </a:spcAft>
                        <a:buNone/>
                      </a:pPr>
                      <a:r>
                        <a:rPr lang="en" sz="1200"/>
                        <a:t>8 8 9</a:t>
                      </a:r>
                      <a:endParaRPr sz="1200"/>
                    </a:p>
                  </a:txBody>
                  <a:tcPr marL="12700" marR="12700" marT="12700" marB="63500" anchor="b">
                    <a:lnL w="190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63525">
                <a:tc>
                  <a:txBody>
                    <a:bodyPr/>
                    <a:lstStyle/>
                    <a:p>
                      <a:pPr marL="685800" lvl="0" indent="-228600" algn="ctr" rtl="0">
                        <a:lnSpc>
                          <a:spcPct val="115000"/>
                        </a:lnSpc>
                        <a:spcBef>
                          <a:spcPts val="0"/>
                        </a:spcBef>
                        <a:spcAft>
                          <a:spcPts val="0"/>
                        </a:spcAft>
                        <a:buNone/>
                      </a:pPr>
                      <a:r>
                        <a:rPr lang="en" sz="1200"/>
                        <a:t>3</a:t>
                      </a:r>
                      <a:endParaRPr sz="1200"/>
                    </a:p>
                  </a:txBody>
                  <a:tcPr marL="12700" marR="12700" marT="12700" marB="63500" anchor="b">
                    <a:lnL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685800" lvl="0" indent="-228600" algn="l" rtl="0">
                        <a:lnSpc>
                          <a:spcPct val="115000"/>
                        </a:lnSpc>
                        <a:spcBef>
                          <a:spcPts val="0"/>
                        </a:spcBef>
                        <a:spcAft>
                          <a:spcPts val="0"/>
                        </a:spcAft>
                        <a:buNone/>
                      </a:pPr>
                      <a:r>
                        <a:rPr lang="en" sz="1200"/>
                        <a:t>2 6 8 9</a:t>
                      </a:r>
                      <a:endParaRPr sz="1200"/>
                    </a:p>
                  </a:txBody>
                  <a:tcPr marL="12700" marR="12700" marT="12700" marB="63500" anchor="b">
                    <a:lnL w="190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63525">
                <a:tc>
                  <a:txBody>
                    <a:bodyPr/>
                    <a:lstStyle/>
                    <a:p>
                      <a:pPr marL="685800" lvl="0" indent="-228600" algn="ctr" rtl="0">
                        <a:lnSpc>
                          <a:spcPct val="115000"/>
                        </a:lnSpc>
                        <a:spcBef>
                          <a:spcPts val="0"/>
                        </a:spcBef>
                        <a:spcAft>
                          <a:spcPts val="0"/>
                        </a:spcAft>
                        <a:buNone/>
                      </a:pPr>
                      <a:r>
                        <a:rPr lang="en" sz="1200"/>
                        <a:t>4</a:t>
                      </a:r>
                      <a:endParaRPr sz="1200"/>
                    </a:p>
                  </a:txBody>
                  <a:tcPr marL="12700" marR="12700" marT="12700" marB="63500" anchor="b">
                    <a:lnL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685800" lvl="0" indent="-228600" algn="l" rtl="0">
                        <a:lnSpc>
                          <a:spcPct val="115000"/>
                        </a:lnSpc>
                        <a:spcBef>
                          <a:spcPts val="0"/>
                        </a:spcBef>
                        <a:spcAft>
                          <a:spcPts val="0"/>
                        </a:spcAft>
                        <a:buNone/>
                      </a:pPr>
                      <a:r>
                        <a:rPr lang="en" sz="1200"/>
                        <a:t>3 4 4 5</a:t>
                      </a:r>
                      <a:endParaRPr sz="1200"/>
                    </a:p>
                  </a:txBody>
                  <a:tcPr marL="12700" marR="12700" marT="12700" marB="63500" anchor="b">
                    <a:lnL w="190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63525">
                <a:tc>
                  <a:txBody>
                    <a:bodyPr/>
                    <a:lstStyle/>
                    <a:p>
                      <a:pPr marL="685800" lvl="0" indent="-228600" algn="ctr" rtl="0">
                        <a:lnSpc>
                          <a:spcPct val="115000"/>
                        </a:lnSpc>
                        <a:spcBef>
                          <a:spcPts val="0"/>
                        </a:spcBef>
                        <a:spcAft>
                          <a:spcPts val="0"/>
                        </a:spcAft>
                        <a:buNone/>
                      </a:pPr>
                      <a:r>
                        <a:rPr lang="en" sz="1200"/>
                        <a:t>5</a:t>
                      </a:r>
                      <a:endParaRPr sz="1200"/>
                    </a:p>
                  </a:txBody>
                  <a:tcPr marL="12700" marR="12700" marT="12700" marB="63500" anchor="b">
                    <a:lnL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685800" lvl="0" indent="-228600" algn="l" rtl="0">
                        <a:lnSpc>
                          <a:spcPct val="115000"/>
                        </a:lnSpc>
                        <a:spcBef>
                          <a:spcPts val="0"/>
                        </a:spcBef>
                        <a:spcAft>
                          <a:spcPts val="0"/>
                        </a:spcAft>
                        <a:buNone/>
                      </a:pPr>
                      <a:r>
                        <a:rPr lang="en" sz="1200"/>
                        <a:t>2 6</a:t>
                      </a:r>
                      <a:endParaRPr sz="1200"/>
                    </a:p>
                  </a:txBody>
                  <a:tcPr marL="12700" marR="12700" marT="12700" marB="63500" anchor="b">
                    <a:lnL w="190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63525">
                <a:tc>
                  <a:txBody>
                    <a:bodyPr/>
                    <a:lstStyle/>
                    <a:p>
                      <a:pPr marL="685800" lvl="0" indent="-228600" algn="ctr" rtl="0">
                        <a:lnSpc>
                          <a:spcPct val="115000"/>
                        </a:lnSpc>
                        <a:spcBef>
                          <a:spcPts val="0"/>
                        </a:spcBef>
                        <a:spcAft>
                          <a:spcPts val="0"/>
                        </a:spcAft>
                        <a:buNone/>
                      </a:pPr>
                      <a:r>
                        <a:rPr lang="en" sz="1200"/>
                        <a:t>6</a:t>
                      </a:r>
                      <a:endParaRPr sz="1200"/>
                    </a:p>
                  </a:txBody>
                  <a:tcPr marL="12700" marR="12700" marT="12700" marB="63500" anchor="b">
                    <a:lnL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685800" lvl="0" indent="-228600" algn="l" rtl="0">
                        <a:lnSpc>
                          <a:spcPct val="115000"/>
                        </a:lnSpc>
                        <a:spcBef>
                          <a:spcPts val="0"/>
                        </a:spcBef>
                        <a:spcAft>
                          <a:spcPts val="0"/>
                        </a:spcAft>
                        <a:buNone/>
                      </a:pPr>
                      <a:r>
                        <a:rPr lang="en" sz="1200"/>
                        <a:t>0</a:t>
                      </a:r>
                      <a:endParaRPr sz="1200"/>
                    </a:p>
                  </a:txBody>
                  <a:tcPr marL="12700" marR="12700" marT="12700" marB="63500" anchor="b">
                    <a:lnL w="190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49"/>
        <p:cNvGrpSpPr/>
        <p:nvPr/>
      </p:nvGrpSpPr>
      <p:grpSpPr>
        <a:xfrm>
          <a:off x="0" y="0"/>
          <a:ext cx="0" cy="0"/>
          <a:chOff x="0" y="0"/>
          <a:chExt cx="0" cy="0"/>
        </a:xfrm>
      </p:grpSpPr>
      <p:graphicFrame>
        <p:nvGraphicFramePr>
          <p:cNvPr id="151" name="Google Shape;151;g230b0e9b9b5_1_154"/>
          <p:cNvGraphicFramePr/>
          <p:nvPr/>
        </p:nvGraphicFramePr>
        <p:xfrm>
          <a:off x="635788" y="1123950"/>
          <a:ext cx="6500825" cy="6228200"/>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456350">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Distribuciones simétricas y asimétricas</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220595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16: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7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La cantidad de mensajes de texto enviados cada día por la mamá de Lucy son: 0, 18, 19, 20, 20, 20, 21, 23, 23, 23, 24, 24, 24, 24, 24, 25, 25, 25, 25, 25, 25, 30, 30, 31.</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¿Hay valores atípicos en el conjunto de datos? Si es así, indica cuáles son. ¿Cuál es la mejor medida de tendencia central para los datos? ¿Cuál es la mejor medida de propagación?</a:t>
                      </a:r>
                      <a:endParaRPr sz="1200">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5659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153" name="Google Shape;153;g230b0e9b9b5_1_154"/>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57"/>
        <p:cNvGrpSpPr/>
        <p:nvPr/>
      </p:nvGrpSpPr>
      <p:grpSpPr>
        <a:xfrm>
          <a:off x="0" y="0"/>
          <a:ext cx="0" cy="0"/>
          <a:chOff x="0" y="0"/>
          <a:chExt cx="0" cy="0"/>
        </a:xfrm>
      </p:grpSpPr>
      <p:graphicFrame>
        <p:nvGraphicFramePr>
          <p:cNvPr id="159" name="Google Shape;159;g230b0e9b9b5_1_162"/>
          <p:cNvGraphicFramePr/>
          <p:nvPr/>
        </p:nvGraphicFramePr>
        <p:xfrm>
          <a:off x="635788" y="1123950"/>
          <a:ext cx="6500825" cy="5894825"/>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456350">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Muestreo y sesgo</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187257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17: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solidFill>
                            <a:schemeClr val="dk1"/>
                          </a:solidFill>
                          <a:latin typeface="Roboto"/>
                          <a:ea typeface="Roboto"/>
                          <a:cs typeface="Roboto"/>
                          <a:sym typeface="Roboto"/>
                        </a:rPr>
                        <a:t>El zoológico realizó una encuesta para ver los motivos de sus visitantes para venir al zoológico. Les preguntan a las familias con hijos el por qué les gusta ir al zoológico en la salida.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Da una razón del porqué este método de muestreo puede estar sesgado.</a:t>
                      </a:r>
                      <a:endParaRPr sz="1200">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5659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161" name="Google Shape;161;g230b0e9b9b5_1_162"/>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65"/>
        <p:cNvGrpSpPr/>
        <p:nvPr/>
      </p:nvGrpSpPr>
      <p:grpSpPr>
        <a:xfrm>
          <a:off x="0" y="0"/>
          <a:ext cx="0" cy="0"/>
          <a:chOff x="0" y="0"/>
          <a:chExt cx="0" cy="0"/>
        </a:xfrm>
      </p:grpSpPr>
      <p:graphicFrame>
        <p:nvGraphicFramePr>
          <p:cNvPr id="167" name="Google Shape;167;g230b0e9b9b5_1_173"/>
          <p:cNvGraphicFramePr/>
          <p:nvPr/>
        </p:nvGraphicFramePr>
        <p:xfrm>
          <a:off x="635788" y="1123950"/>
          <a:ext cx="6500825" cy="5894825"/>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456350">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Muestreo y sesgo</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187257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18: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solidFill>
                            <a:schemeClr val="dk1"/>
                          </a:solidFill>
                          <a:latin typeface="Roboto"/>
                          <a:ea typeface="Roboto"/>
                          <a:cs typeface="Roboto"/>
                          <a:sym typeface="Roboto"/>
                        </a:rPr>
                        <a:t>El dueño de un restaurante da una encuesta a cada comensal. Incluye en la misma la pregunta: “¿Has dejado a tu mesero sin propina?”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Da una razón del porqué este método de muestreo puede estar sesgado.</a:t>
                      </a:r>
                      <a:endParaRPr sz="1200">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5659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169" name="Google Shape;169;g230b0e9b9b5_1_173"/>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graphicFrame>
        <p:nvGraphicFramePr>
          <p:cNvPr id="175" name="Google Shape;175;g230b0e9b9b5_1_181"/>
          <p:cNvGraphicFramePr/>
          <p:nvPr/>
        </p:nvGraphicFramePr>
        <p:xfrm>
          <a:off x="635788" y="1123950"/>
          <a:ext cx="6500825" cy="5409050"/>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456350">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Regla de la suma, unión e intersección</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13868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19: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solidFill>
                            <a:schemeClr val="dk1"/>
                          </a:solidFill>
                          <a:latin typeface="Roboto"/>
                          <a:ea typeface="Roboto"/>
                          <a:cs typeface="Roboto"/>
                          <a:sym typeface="Roboto"/>
                        </a:rPr>
                        <a:t>Dadas las probabilidades P(A)=0.3 y P(B)=0.6 y P(A⋂B)=0.05,  ¿cuánto vale P(AUB)? ¿Son A y B mutuamente exclusivos? ¿Por qué? ¿Por qué no?</a:t>
                      </a:r>
                      <a:endParaRPr sz="1200">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5659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177" name="Google Shape;177;g230b0e9b9b5_1_181"/>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81"/>
        <p:cNvGrpSpPr/>
        <p:nvPr/>
      </p:nvGrpSpPr>
      <p:grpSpPr>
        <a:xfrm>
          <a:off x="0" y="0"/>
          <a:ext cx="0" cy="0"/>
          <a:chOff x="0" y="0"/>
          <a:chExt cx="0" cy="0"/>
        </a:xfrm>
      </p:grpSpPr>
      <p:graphicFrame>
        <p:nvGraphicFramePr>
          <p:cNvPr id="183" name="Google Shape;183;g230b0e9b9b5_1_190"/>
          <p:cNvGraphicFramePr/>
          <p:nvPr/>
        </p:nvGraphicFramePr>
        <p:xfrm>
          <a:off x="635788" y="1123950"/>
          <a:ext cx="6500825" cy="7946025"/>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456350">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Regla de la suma, unión e intersección</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392377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20: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solidFill>
                            <a:schemeClr val="dk1"/>
                          </a:solidFill>
                          <a:latin typeface="Roboto"/>
                          <a:ea typeface="Roboto"/>
                          <a:cs typeface="Roboto"/>
                          <a:sym typeface="Roboto"/>
                        </a:rPr>
                        <a:t>Juan y María hacen varios viajes a una montaña juntos. El siguiente diagrama de Venn muestra el número de veces que se cayeron en sus múltiples viajes.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¿Cuál es la probabilidad de que ambos se hayan caído en un viaje particular y cuál es la probabilidad de que solo Juan o solo María se hayan caído en un viaje particular?</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5659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185" name="Google Shape;185;g230b0e9b9b5_1_190"/>
          <p:cNvPicPr preferRelativeResize="0"/>
          <p:nvPr/>
        </p:nvPicPr>
        <p:blipFill>
          <a:blip r:embed="rId3">
            <a:alphaModFix/>
          </a:blip>
          <a:stretch>
            <a:fillRect/>
          </a:stretch>
        </p:blipFill>
        <p:spPr>
          <a:xfrm>
            <a:off x="341625" y="109086"/>
            <a:ext cx="341775" cy="341775"/>
          </a:xfrm>
          <a:prstGeom prst="rect">
            <a:avLst/>
          </a:prstGeom>
          <a:noFill/>
          <a:ln>
            <a:noFill/>
          </a:ln>
        </p:spPr>
      </p:pic>
      <p:pic>
        <p:nvPicPr>
          <p:cNvPr id="186" name="Google Shape;186;g230b0e9b9b5_1_190"/>
          <p:cNvPicPr preferRelativeResize="0"/>
          <p:nvPr/>
        </p:nvPicPr>
        <p:blipFill>
          <a:blip r:embed="rId4">
            <a:alphaModFix/>
          </a:blip>
          <a:stretch>
            <a:fillRect/>
          </a:stretch>
        </p:blipFill>
        <p:spPr>
          <a:xfrm>
            <a:off x="2227439" y="3382725"/>
            <a:ext cx="3317550" cy="1868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graphicFrame>
        <p:nvGraphicFramePr>
          <p:cNvPr id="192" name="Google Shape;192;g230b0e9b9b5_1_200"/>
          <p:cNvGraphicFramePr/>
          <p:nvPr/>
        </p:nvGraphicFramePr>
        <p:xfrm>
          <a:off x="635788" y="1123950"/>
          <a:ext cx="6500825" cy="5473726"/>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456350">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Probabilidad condicional y eventos dependientes e independientes</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11844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21: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solidFill>
                            <a:schemeClr val="dk1"/>
                          </a:solidFill>
                          <a:latin typeface="Roboto"/>
                          <a:ea typeface="Roboto"/>
                          <a:cs typeface="Roboto"/>
                          <a:sym typeface="Roboto"/>
                        </a:rPr>
                        <a:t>¿Cuál es la probabilidad de obtener 4 cabezas seguidas cuando lanzamos una moneda al aire cuatro veces? Considerando que las 2 opciones de la moneda son cara y cruz.</a:t>
                      </a:r>
                      <a:endParaRPr sz="1200">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5659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194" name="Google Shape;194;g230b0e9b9b5_1_200"/>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graphicFrame>
        <p:nvGraphicFramePr>
          <p:cNvPr id="47" name="Google Shape;47;g230b0e9b9b5_1_14"/>
          <p:cNvGraphicFramePr/>
          <p:nvPr/>
        </p:nvGraphicFramePr>
        <p:xfrm>
          <a:off x="635788" y="1123950"/>
          <a:ext cx="6500825" cy="7495635"/>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426700">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Tablas unidimensionales y bidimensionales</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37184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2: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latin typeface="Roboto"/>
                          <a:ea typeface="Roboto"/>
                          <a:cs typeface="Roboto"/>
                          <a:sym typeface="Roboto"/>
                        </a:rPr>
                        <a:t>Explica por qué la siguiente es un ejemplo de una tabla de una entrada.</a:t>
                      </a:r>
                      <a:endParaRPr sz="1200">
                        <a:latin typeface="Roboto"/>
                        <a:ea typeface="Roboto"/>
                        <a:cs typeface="Roboto"/>
                        <a:sym typeface="Roboto"/>
                      </a:endParaRPr>
                    </a:p>
                    <a:p>
                      <a:pPr marL="0" lvl="0" indent="0" algn="l" rtl="0">
                        <a:lnSpc>
                          <a:spcPct val="115000"/>
                        </a:lnSpc>
                        <a:spcBef>
                          <a:spcPts val="1700"/>
                        </a:spcBef>
                        <a:spcAft>
                          <a:spcPts val="0"/>
                        </a:spcAft>
                        <a:buNone/>
                      </a:pPr>
                      <a:endParaRPr sz="1200">
                        <a:latin typeface="Roboto"/>
                        <a:ea typeface="Roboto"/>
                        <a:cs typeface="Roboto"/>
                        <a:sym typeface="Roboto"/>
                      </a:endParaRPr>
                    </a:p>
                    <a:p>
                      <a:pPr marL="0" lvl="0" indent="0" algn="l" rtl="0">
                        <a:lnSpc>
                          <a:spcPct val="115000"/>
                        </a:lnSpc>
                        <a:spcBef>
                          <a:spcPts val="1700"/>
                        </a:spcBef>
                        <a:spcAft>
                          <a:spcPts val="0"/>
                        </a:spcAft>
                        <a:buNone/>
                      </a:pPr>
                      <a:endParaRPr sz="1200">
                        <a:latin typeface="Roboto"/>
                        <a:ea typeface="Roboto"/>
                        <a:cs typeface="Roboto"/>
                        <a:sym typeface="Roboto"/>
                      </a:endParaRPr>
                    </a:p>
                    <a:p>
                      <a:pPr marL="0" lvl="0" indent="0" algn="l" rtl="0">
                        <a:lnSpc>
                          <a:spcPct val="115000"/>
                        </a:lnSpc>
                        <a:spcBef>
                          <a:spcPts val="1700"/>
                        </a:spcBef>
                        <a:spcAft>
                          <a:spcPts val="1700"/>
                        </a:spcAft>
                        <a:buNone/>
                      </a:pPr>
                      <a:endParaRPr sz="1200">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334225">
                <a:tc>
                  <a:txBody>
                    <a:bodyPr/>
                    <a:lstStyle/>
                    <a:p>
                      <a:pPr marL="0" lvl="0" indent="0" algn="l" rtl="0">
                        <a:lnSpc>
                          <a:spcPct val="115000"/>
                        </a:lnSpc>
                        <a:spcBef>
                          <a:spcPts val="0"/>
                        </a:spcBef>
                        <a:spcAft>
                          <a:spcPts val="1700"/>
                        </a:spcAft>
                        <a:buNone/>
                      </a:pPr>
                      <a:r>
                        <a:rPr lang="en" sz="1200" b="1">
                          <a:latin typeface="Roboto"/>
                          <a:ea typeface="Roboto"/>
                          <a:cs typeface="Roboto"/>
                          <a:sym typeface="Roboto"/>
                        </a:rPr>
                        <a:t>Respuesta:</a:t>
                      </a:r>
                      <a:r>
                        <a:rPr lang="en"/>
                        <a:t> </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49" name="Google Shape;49;g230b0e9b9b5_1_14"/>
          <p:cNvPicPr preferRelativeResize="0"/>
          <p:nvPr/>
        </p:nvPicPr>
        <p:blipFill>
          <a:blip r:embed="rId3">
            <a:alphaModFix/>
          </a:blip>
          <a:stretch>
            <a:fillRect/>
          </a:stretch>
        </p:blipFill>
        <p:spPr>
          <a:xfrm>
            <a:off x="341625" y="109086"/>
            <a:ext cx="341775" cy="341775"/>
          </a:xfrm>
          <a:prstGeom prst="rect">
            <a:avLst/>
          </a:prstGeom>
          <a:noFill/>
          <a:ln>
            <a:noFill/>
          </a:ln>
        </p:spPr>
      </p:pic>
      <p:graphicFrame>
        <p:nvGraphicFramePr>
          <p:cNvPr id="50" name="Google Shape;50;g230b0e9b9b5_1_14"/>
          <p:cNvGraphicFramePr/>
          <p:nvPr/>
        </p:nvGraphicFramePr>
        <p:xfrm>
          <a:off x="1314450" y="2457450"/>
          <a:ext cx="5143500" cy="2436305"/>
        </p:xfrm>
        <a:graphic>
          <a:graphicData uri="http://schemas.openxmlformats.org/drawingml/2006/table">
            <a:tbl>
              <a:tblPr>
                <a:noFill/>
                <a:tableStyleId>{34ACF8EB-EA74-4265-93AC-D19347D3A065}</a:tableStyleId>
              </a:tblPr>
              <a:tblGrid>
                <a:gridCol w="8763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9240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438150">
                <a:tc>
                  <a:txBody>
                    <a:bodyPr/>
                    <a:lstStyle/>
                    <a:p>
                      <a:pPr marL="0" lvl="0" indent="0" algn="ctr" rtl="0">
                        <a:lnSpc>
                          <a:spcPct val="115000"/>
                        </a:lnSpc>
                        <a:spcBef>
                          <a:spcPts val="0"/>
                        </a:spcBef>
                        <a:spcAft>
                          <a:spcPts val="0"/>
                        </a:spcAft>
                        <a:buNone/>
                      </a:pPr>
                      <a:r>
                        <a:rPr lang="en" sz="1100" b="1">
                          <a:solidFill>
                            <a:srgbClr val="FFFFFF"/>
                          </a:solidFill>
                          <a:latin typeface="Roboto"/>
                          <a:ea typeface="Roboto"/>
                          <a:cs typeface="Roboto"/>
                          <a:sym typeface="Roboto"/>
                        </a:rPr>
                        <a:t>Sabor</a:t>
                      </a:r>
                      <a:endParaRPr sz="1100" b="1">
                        <a:solidFill>
                          <a:srgbClr val="FFFFFF"/>
                        </a:solidFill>
                        <a:latin typeface="Roboto"/>
                        <a:ea typeface="Roboto"/>
                        <a:cs typeface="Roboto"/>
                        <a:sym typeface="Roboto"/>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8EA9DB"/>
                      </a:solidFill>
                      <a:prstDash val="solid"/>
                      <a:round/>
                      <a:headEnd type="none" w="sm" len="sm"/>
                      <a:tailEnd type="none" w="sm" len="sm"/>
                    </a:lnT>
                    <a:lnB cap="flat" cmpd="sng">
                      <a:solidFill>
                        <a:srgbClr val="000000"/>
                      </a:solidFill>
                      <a:prstDash val="solid"/>
                      <a:round/>
                      <a:headEnd type="none" w="sm" len="sm"/>
                      <a:tailEnd type="none" w="sm" len="sm"/>
                    </a:lnB>
                    <a:solidFill>
                      <a:srgbClr val="4472C4"/>
                    </a:solidFill>
                  </a:tcPr>
                </a:tc>
                <a:tc>
                  <a:txBody>
                    <a:bodyPr/>
                    <a:lstStyle/>
                    <a:p>
                      <a:pPr marL="0" lvl="0" indent="0" algn="ctr" rtl="0">
                        <a:lnSpc>
                          <a:spcPct val="115000"/>
                        </a:lnSpc>
                        <a:spcBef>
                          <a:spcPts val="0"/>
                        </a:spcBef>
                        <a:spcAft>
                          <a:spcPts val="0"/>
                        </a:spcAft>
                        <a:buNone/>
                      </a:pPr>
                      <a:r>
                        <a:rPr lang="en" sz="1100" b="1">
                          <a:solidFill>
                            <a:srgbClr val="FFFFFF"/>
                          </a:solidFill>
                          <a:latin typeface="Roboto"/>
                          <a:ea typeface="Roboto"/>
                          <a:cs typeface="Roboto"/>
                          <a:sym typeface="Roboto"/>
                        </a:rPr>
                        <a:t>Cucharadas vendidas</a:t>
                      </a:r>
                      <a:endParaRPr sz="1100" b="1">
                        <a:solidFill>
                          <a:srgbClr val="FFFFFF"/>
                        </a:solidFill>
                        <a:latin typeface="Roboto"/>
                        <a:ea typeface="Roboto"/>
                        <a:cs typeface="Roboto"/>
                        <a:sym typeface="Roboto"/>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8EA9DB"/>
                      </a:solidFill>
                      <a:prstDash val="solid"/>
                      <a:round/>
                      <a:headEnd type="none" w="sm" len="sm"/>
                      <a:tailEnd type="none" w="sm" len="sm"/>
                    </a:lnT>
                    <a:lnB cap="flat" cmpd="sng">
                      <a:solidFill>
                        <a:srgbClr val="000000"/>
                      </a:solidFill>
                      <a:prstDash val="solid"/>
                      <a:round/>
                      <a:headEnd type="none" w="sm" len="sm"/>
                      <a:tailEnd type="none" w="sm" len="sm"/>
                    </a:lnB>
                    <a:solidFill>
                      <a:srgbClr val="4472C4"/>
                    </a:solidFill>
                  </a:tcPr>
                </a:tc>
                <a:tc>
                  <a:txBody>
                    <a:bodyPr/>
                    <a:lstStyle/>
                    <a:p>
                      <a:pPr marL="0" lvl="0" indent="0" algn="ctr" rtl="0">
                        <a:lnSpc>
                          <a:spcPct val="115000"/>
                        </a:lnSpc>
                        <a:spcBef>
                          <a:spcPts val="0"/>
                        </a:spcBef>
                        <a:spcAft>
                          <a:spcPts val="0"/>
                        </a:spcAft>
                        <a:buNone/>
                      </a:pPr>
                      <a:r>
                        <a:rPr lang="en" sz="1100" b="1">
                          <a:solidFill>
                            <a:srgbClr val="FFFFFF"/>
                          </a:solidFill>
                          <a:latin typeface="Roboto"/>
                          <a:ea typeface="Roboto"/>
                          <a:cs typeface="Roboto"/>
                          <a:sym typeface="Roboto"/>
                        </a:rPr>
                        <a:t>¿Puede llevar chocolate extra?</a:t>
                      </a:r>
                      <a:endParaRPr sz="1100" b="1">
                        <a:solidFill>
                          <a:srgbClr val="FFFFFF"/>
                        </a:solidFill>
                        <a:latin typeface="Roboto"/>
                        <a:ea typeface="Roboto"/>
                        <a:cs typeface="Roboto"/>
                        <a:sym typeface="Roboto"/>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8EA9DB"/>
                      </a:solidFill>
                      <a:prstDash val="solid"/>
                      <a:round/>
                      <a:headEnd type="none" w="sm" len="sm"/>
                      <a:tailEnd type="none" w="sm" len="sm"/>
                    </a:lnT>
                    <a:lnB cap="flat" cmpd="sng">
                      <a:solidFill>
                        <a:srgbClr val="000000"/>
                      </a:solidFill>
                      <a:prstDash val="solid"/>
                      <a:round/>
                      <a:headEnd type="none" w="sm" len="sm"/>
                      <a:tailEnd type="none" w="sm" len="sm"/>
                    </a:lnB>
                    <a:solidFill>
                      <a:srgbClr val="4472C4"/>
                    </a:solidFill>
                  </a:tcPr>
                </a:tc>
                <a:tc>
                  <a:txBody>
                    <a:bodyPr/>
                    <a:lstStyle/>
                    <a:p>
                      <a:pPr marL="0" lvl="0" indent="0" algn="ctr" rtl="0">
                        <a:lnSpc>
                          <a:spcPct val="115000"/>
                        </a:lnSpc>
                        <a:spcBef>
                          <a:spcPts val="0"/>
                        </a:spcBef>
                        <a:spcAft>
                          <a:spcPts val="0"/>
                        </a:spcAft>
                        <a:buNone/>
                      </a:pPr>
                      <a:r>
                        <a:rPr lang="en" sz="1100" b="1">
                          <a:solidFill>
                            <a:srgbClr val="FFFFFF"/>
                          </a:solidFill>
                          <a:latin typeface="Roboto"/>
                          <a:ea typeface="Roboto"/>
                          <a:cs typeface="Roboto"/>
                          <a:sym typeface="Roboto"/>
                        </a:rPr>
                        <a:t>Helado o nieve</a:t>
                      </a:r>
                      <a:endParaRPr sz="1100" b="1">
                        <a:solidFill>
                          <a:srgbClr val="FFFFFF"/>
                        </a:solidFill>
                        <a:latin typeface="Roboto"/>
                        <a:ea typeface="Roboto"/>
                        <a:cs typeface="Roboto"/>
                        <a:sym typeface="Roboto"/>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cap="flat" cmpd="sng">
                      <a:solidFill>
                        <a:srgbClr val="000000"/>
                      </a:solidFill>
                      <a:prstDash val="solid"/>
                      <a:round/>
                      <a:headEnd type="none" w="sm" len="sm"/>
                      <a:tailEnd type="none" w="sm" len="sm"/>
                    </a:lnB>
                    <a:solidFill>
                      <a:srgbClr val="4472C4"/>
                    </a:solidFill>
                  </a:tcPr>
                </a:tc>
                <a:extLst>
                  <a:ext uri="{0D108BD9-81ED-4DB2-BD59-A6C34878D82A}">
                    <a16:rowId xmlns:a16="http://schemas.microsoft.com/office/drawing/2014/main" val="10000"/>
                  </a:ext>
                </a:extLst>
              </a:tr>
              <a:tr h="285750">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Mango</a:t>
                      </a:r>
                      <a:endParaRPr sz="1200">
                        <a:latin typeface="Roboto"/>
                        <a:ea typeface="Roboto"/>
                        <a:cs typeface="Roboto"/>
                        <a:sym typeface="Roboto"/>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67</a:t>
                      </a:r>
                      <a:endParaRPr sz="1200">
                        <a:latin typeface="Roboto"/>
                        <a:ea typeface="Roboto"/>
                        <a:cs typeface="Roboto"/>
                        <a:sym typeface="Roboto"/>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No</a:t>
                      </a:r>
                      <a:endParaRPr sz="1200">
                        <a:latin typeface="Roboto"/>
                        <a:ea typeface="Roboto"/>
                        <a:cs typeface="Roboto"/>
                        <a:sym typeface="Roboto"/>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Nieve</a:t>
                      </a:r>
                      <a:endParaRPr sz="1200">
                        <a:latin typeface="Roboto"/>
                        <a:ea typeface="Roboto"/>
                        <a:cs typeface="Roboto"/>
                        <a:sym typeface="Roboto"/>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1"/>
                  </a:ext>
                </a:extLst>
              </a:tr>
              <a:tr h="285750">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Pistache</a:t>
                      </a:r>
                      <a:endParaRPr sz="1200">
                        <a:latin typeface="Roboto"/>
                        <a:ea typeface="Roboto"/>
                        <a:cs typeface="Roboto"/>
                        <a:sym typeface="Roboto"/>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92</a:t>
                      </a:r>
                      <a:endParaRPr sz="1200">
                        <a:latin typeface="Roboto"/>
                        <a:ea typeface="Roboto"/>
                        <a:cs typeface="Roboto"/>
                        <a:sym typeface="Roboto"/>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No</a:t>
                      </a:r>
                      <a:endParaRPr sz="1200">
                        <a:latin typeface="Roboto"/>
                        <a:ea typeface="Roboto"/>
                        <a:cs typeface="Roboto"/>
                        <a:sym typeface="Roboto"/>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Helado</a:t>
                      </a:r>
                      <a:endParaRPr sz="1200">
                        <a:latin typeface="Roboto"/>
                        <a:ea typeface="Roboto"/>
                        <a:cs typeface="Roboto"/>
                        <a:sym typeface="Roboto"/>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85750">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Vainilla</a:t>
                      </a:r>
                      <a:endParaRPr sz="1200">
                        <a:latin typeface="Roboto"/>
                        <a:ea typeface="Roboto"/>
                        <a:cs typeface="Roboto"/>
                        <a:sym typeface="Roboto"/>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74</a:t>
                      </a:r>
                      <a:endParaRPr sz="1200">
                        <a:latin typeface="Roboto"/>
                        <a:ea typeface="Roboto"/>
                        <a:cs typeface="Roboto"/>
                        <a:sym typeface="Roboto"/>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Sí</a:t>
                      </a:r>
                      <a:endParaRPr sz="1200">
                        <a:latin typeface="Roboto"/>
                        <a:ea typeface="Roboto"/>
                        <a:cs typeface="Roboto"/>
                        <a:sym typeface="Roboto"/>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Helado</a:t>
                      </a:r>
                      <a:endParaRPr sz="1200">
                        <a:latin typeface="Roboto"/>
                        <a:ea typeface="Roboto"/>
                        <a:cs typeface="Roboto"/>
                        <a:sym typeface="Roboto"/>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3"/>
                  </a:ext>
                </a:extLst>
              </a:tr>
              <a:tr h="285750">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Nuez</a:t>
                      </a:r>
                      <a:endParaRPr sz="1200">
                        <a:latin typeface="Roboto"/>
                        <a:ea typeface="Roboto"/>
                        <a:cs typeface="Roboto"/>
                        <a:sym typeface="Roboto"/>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63</a:t>
                      </a:r>
                      <a:endParaRPr sz="1200">
                        <a:latin typeface="Roboto"/>
                        <a:ea typeface="Roboto"/>
                        <a:cs typeface="Roboto"/>
                        <a:sym typeface="Roboto"/>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Sí</a:t>
                      </a:r>
                      <a:endParaRPr sz="1200">
                        <a:latin typeface="Roboto"/>
                        <a:ea typeface="Roboto"/>
                        <a:cs typeface="Roboto"/>
                        <a:sym typeface="Roboto"/>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Helado</a:t>
                      </a:r>
                      <a:endParaRPr sz="1200">
                        <a:latin typeface="Roboto"/>
                        <a:ea typeface="Roboto"/>
                        <a:cs typeface="Roboto"/>
                        <a:sym typeface="Roboto"/>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85750">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Fresa</a:t>
                      </a:r>
                      <a:endParaRPr sz="1200">
                        <a:latin typeface="Roboto"/>
                        <a:ea typeface="Roboto"/>
                        <a:cs typeface="Roboto"/>
                        <a:sym typeface="Roboto"/>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97</a:t>
                      </a:r>
                      <a:endParaRPr sz="1200">
                        <a:latin typeface="Roboto"/>
                        <a:ea typeface="Roboto"/>
                        <a:cs typeface="Roboto"/>
                        <a:sym typeface="Roboto"/>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No</a:t>
                      </a:r>
                      <a:endParaRPr sz="1200">
                        <a:latin typeface="Roboto"/>
                        <a:ea typeface="Roboto"/>
                        <a:cs typeface="Roboto"/>
                        <a:sym typeface="Roboto"/>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Nieve</a:t>
                      </a:r>
                      <a:endParaRPr sz="1200">
                        <a:latin typeface="Roboto"/>
                        <a:ea typeface="Roboto"/>
                        <a:cs typeface="Roboto"/>
                        <a:sym typeface="Roboto"/>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5"/>
                  </a:ext>
                </a:extLst>
              </a:tr>
              <a:tr h="285750">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Napolitano</a:t>
                      </a:r>
                      <a:endParaRPr sz="1200">
                        <a:latin typeface="Roboto"/>
                        <a:ea typeface="Roboto"/>
                        <a:cs typeface="Roboto"/>
                        <a:sym typeface="Roboto"/>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53</a:t>
                      </a:r>
                      <a:endParaRPr sz="1200">
                        <a:latin typeface="Roboto"/>
                        <a:ea typeface="Roboto"/>
                        <a:cs typeface="Roboto"/>
                        <a:sym typeface="Roboto"/>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No</a:t>
                      </a:r>
                      <a:endParaRPr sz="1200">
                        <a:latin typeface="Roboto"/>
                        <a:ea typeface="Roboto"/>
                        <a:cs typeface="Roboto"/>
                        <a:sym typeface="Roboto"/>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Roboto"/>
                          <a:ea typeface="Roboto"/>
                          <a:cs typeface="Roboto"/>
                          <a:sym typeface="Roboto"/>
                        </a:rPr>
                        <a:t>Helado</a:t>
                      </a:r>
                      <a:endParaRPr sz="1200">
                        <a:latin typeface="Roboto"/>
                        <a:ea typeface="Roboto"/>
                        <a:cs typeface="Roboto"/>
                        <a:sym typeface="Roboto"/>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8EA9DB"/>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graphicFrame>
        <p:nvGraphicFramePr>
          <p:cNvPr id="200" name="Google Shape;200;g230b0e9b9b5_1_210"/>
          <p:cNvGraphicFramePr/>
          <p:nvPr/>
        </p:nvGraphicFramePr>
        <p:xfrm>
          <a:off x="635788" y="1123950"/>
          <a:ext cx="6500825" cy="8141600"/>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929775">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Probabilidad condicional y eventos dependientes e independientes</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353015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22: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solidFill>
                            <a:schemeClr val="dk1"/>
                          </a:solidFill>
                          <a:latin typeface="Roboto"/>
                          <a:ea typeface="Roboto"/>
                          <a:cs typeface="Roboto"/>
                          <a:sym typeface="Roboto"/>
                        </a:rPr>
                        <a:t>Camila tiene 12 animales de peluche, 7 de los cuales son elefantes (4 de los elefantes tocan música y se iluminan) y 5 de los cuales son osos (2 de los osos tocan música y se iluminan).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Su madre selecciona al azar un animal para llevarlo de vacaciones. Sea A el evento de que selecciona un elefante y B el evento de que selecciona un animal que toca música y se enciende, encuentra P(A), P(B), P(A|B) y P(B|A).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Indica si los eventos A y B son eventos dependientes o independientes, luego encuentra P(A y B).</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68167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202" name="Google Shape;202;g230b0e9b9b5_1_210"/>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06"/>
        <p:cNvGrpSpPr/>
        <p:nvPr/>
      </p:nvGrpSpPr>
      <p:grpSpPr>
        <a:xfrm>
          <a:off x="0" y="0"/>
          <a:ext cx="0" cy="0"/>
          <a:chOff x="0" y="0"/>
          <a:chExt cx="0" cy="0"/>
        </a:xfrm>
      </p:grpSpPr>
      <p:graphicFrame>
        <p:nvGraphicFramePr>
          <p:cNvPr id="208" name="Google Shape;208;g230b0e9b9b5_1_218"/>
          <p:cNvGraphicFramePr/>
          <p:nvPr/>
        </p:nvGraphicFramePr>
        <p:xfrm>
          <a:off x="635788" y="1123950"/>
          <a:ext cx="6500825" cy="8122550"/>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929775">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Teorema de Bayes</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382542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23: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solidFill>
                            <a:schemeClr val="dk1"/>
                          </a:solidFill>
                          <a:latin typeface="Roboto"/>
                          <a:ea typeface="Roboto"/>
                          <a:cs typeface="Roboto"/>
                          <a:sym typeface="Roboto"/>
                        </a:rPr>
                        <a:t>Tenemos dos monedas, una justa y una cargada para caer en cara 4/5 de las veces. Sin saber qué moneda agarramos, seleccionamos una al azar, lanzamos la moneda y obtenemos cara.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¿Cuál es la probabilidad de que hayamos lanzado la moneda cargada? Completa el diagrama de árbol para resolver la pregunta.</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36735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210" name="Google Shape;210;g230b0e9b9b5_1_218"/>
          <p:cNvPicPr preferRelativeResize="0"/>
          <p:nvPr/>
        </p:nvPicPr>
        <p:blipFill>
          <a:blip r:embed="rId3">
            <a:alphaModFix/>
          </a:blip>
          <a:stretch>
            <a:fillRect/>
          </a:stretch>
        </p:blipFill>
        <p:spPr>
          <a:xfrm>
            <a:off x="341625" y="109086"/>
            <a:ext cx="341775" cy="341775"/>
          </a:xfrm>
          <a:prstGeom prst="rect">
            <a:avLst/>
          </a:prstGeom>
          <a:noFill/>
          <a:ln>
            <a:noFill/>
          </a:ln>
        </p:spPr>
      </p:pic>
      <p:pic>
        <p:nvPicPr>
          <p:cNvPr id="211" name="Google Shape;211;g230b0e9b9b5_1_218"/>
          <p:cNvPicPr preferRelativeResize="0"/>
          <p:nvPr/>
        </p:nvPicPr>
        <p:blipFill>
          <a:blip r:embed="rId4">
            <a:alphaModFix/>
          </a:blip>
          <a:stretch>
            <a:fillRect/>
          </a:stretch>
        </p:blipFill>
        <p:spPr>
          <a:xfrm>
            <a:off x="2101212" y="3758100"/>
            <a:ext cx="3569974" cy="2016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graphicFrame>
        <p:nvGraphicFramePr>
          <p:cNvPr id="217" name="Google Shape;217;g230b0e9b9b5_1_229"/>
          <p:cNvGraphicFramePr/>
          <p:nvPr/>
        </p:nvGraphicFramePr>
        <p:xfrm>
          <a:off x="635788" y="1123950"/>
          <a:ext cx="6500825" cy="6550925"/>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929775">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Teorema de Bayes</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22538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24: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solidFill>
                            <a:schemeClr val="dk1"/>
                          </a:solidFill>
                          <a:latin typeface="Roboto"/>
                          <a:ea typeface="Roboto"/>
                          <a:cs typeface="Roboto"/>
                          <a:sym typeface="Roboto"/>
                        </a:rPr>
                        <a:t>Carlos sabe que en su escuela:</a:t>
                      </a:r>
                      <a:endParaRPr sz="1200">
                        <a:solidFill>
                          <a:schemeClr val="dk1"/>
                        </a:solidFill>
                        <a:latin typeface="Roboto"/>
                        <a:ea typeface="Roboto"/>
                        <a:cs typeface="Roboto"/>
                        <a:sym typeface="Roboto"/>
                      </a:endParaRPr>
                    </a:p>
                    <a:p>
                      <a:pPr marL="457200" lvl="0" indent="0" algn="l" rtl="0">
                        <a:lnSpc>
                          <a:spcPct val="115000"/>
                        </a:lnSpc>
                        <a:spcBef>
                          <a:spcPts val="0"/>
                        </a:spcBef>
                        <a:spcAft>
                          <a:spcPts val="0"/>
                        </a:spcAft>
                        <a:buNone/>
                      </a:pPr>
                      <a:r>
                        <a:rPr lang="en" sz="1200">
                          <a:solidFill>
                            <a:schemeClr val="dk1"/>
                          </a:solidFill>
                          <a:latin typeface="Roboto"/>
                          <a:ea typeface="Roboto"/>
                          <a:cs typeface="Roboto"/>
                          <a:sym typeface="Roboto"/>
                        </a:rPr>
                        <a:t>P(último año = senior )= 0.40</a:t>
                      </a:r>
                      <a:endParaRPr sz="1200">
                        <a:solidFill>
                          <a:schemeClr val="dk1"/>
                        </a:solidFill>
                        <a:latin typeface="Roboto"/>
                        <a:ea typeface="Roboto"/>
                        <a:cs typeface="Roboto"/>
                        <a:sym typeface="Roboto"/>
                      </a:endParaRPr>
                    </a:p>
                    <a:p>
                      <a:pPr marL="457200" lvl="0" indent="0" algn="l" rtl="0">
                        <a:lnSpc>
                          <a:spcPct val="115000"/>
                        </a:lnSpc>
                        <a:spcBef>
                          <a:spcPts val="0"/>
                        </a:spcBef>
                        <a:spcAft>
                          <a:spcPts val="0"/>
                        </a:spcAft>
                        <a:buNone/>
                      </a:pPr>
                      <a:r>
                        <a:rPr lang="en" sz="1200">
                          <a:solidFill>
                            <a:schemeClr val="dk1"/>
                          </a:solidFill>
                          <a:latin typeface="Roboto"/>
                          <a:ea typeface="Roboto"/>
                          <a:cs typeface="Roboto"/>
                          <a:sym typeface="Roboto"/>
                        </a:rPr>
                        <a:t>P(jugador futbol)=0.15</a:t>
                      </a:r>
                      <a:endParaRPr sz="1200">
                        <a:solidFill>
                          <a:schemeClr val="dk1"/>
                        </a:solidFill>
                        <a:latin typeface="Roboto"/>
                        <a:ea typeface="Roboto"/>
                        <a:cs typeface="Roboto"/>
                        <a:sym typeface="Roboto"/>
                      </a:endParaRPr>
                    </a:p>
                    <a:p>
                      <a:pPr marL="457200" lvl="0" indent="0" algn="l" rtl="0">
                        <a:lnSpc>
                          <a:spcPct val="115000"/>
                        </a:lnSpc>
                        <a:spcBef>
                          <a:spcPts val="0"/>
                        </a:spcBef>
                        <a:spcAft>
                          <a:spcPts val="0"/>
                        </a:spcAft>
                        <a:buNone/>
                      </a:pPr>
                      <a:r>
                        <a:rPr lang="en" sz="1200">
                          <a:solidFill>
                            <a:schemeClr val="dk1"/>
                          </a:solidFill>
                          <a:latin typeface="Roboto"/>
                          <a:ea typeface="Roboto"/>
                          <a:cs typeface="Roboto"/>
                          <a:sym typeface="Roboto"/>
                        </a:rPr>
                        <a:t>P(juega fútbol y es de último año)=0.05</a:t>
                      </a:r>
                      <a:endParaRPr sz="1200">
                        <a:solidFill>
                          <a:schemeClr val="dk1"/>
                        </a:solidFill>
                        <a:latin typeface="Roboto"/>
                        <a:ea typeface="Roboto"/>
                        <a:cs typeface="Roboto"/>
                        <a:sym typeface="Roboto"/>
                      </a:endParaRPr>
                    </a:p>
                    <a:p>
                      <a:pPr marL="45720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Busca la probabilidad de P(último año | juega fútbol) y resume por qué el teorema de Bayes podría ser o no usado para resolver el problema.</a:t>
                      </a:r>
                      <a:endParaRPr sz="1200">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36735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219" name="Google Shape;219;g230b0e9b9b5_1_229"/>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23"/>
        <p:cNvGrpSpPr/>
        <p:nvPr/>
      </p:nvGrpSpPr>
      <p:grpSpPr>
        <a:xfrm>
          <a:off x="0" y="0"/>
          <a:ext cx="0" cy="0"/>
          <a:chOff x="0" y="0"/>
          <a:chExt cx="0" cy="0"/>
        </a:xfrm>
      </p:grpSpPr>
      <p:graphicFrame>
        <p:nvGraphicFramePr>
          <p:cNvPr id="225" name="Google Shape;225;g230b0e9b9b5_1_238"/>
          <p:cNvGraphicFramePr/>
          <p:nvPr/>
        </p:nvGraphicFramePr>
        <p:xfrm>
          <a:off x="635788" y="1123950"/>
          <a:ext cx="6500825" cy="5369825"/>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929775">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Combinaciones y permutaciones</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10727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25: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solidFill>
                            <a:schemeClr val="dk1"/>
                          </a:solidFill>
                          <a:latin typeface="Roboto"/>
                          <a:ea typeface="Roboto"/>
                          <a:cs typeface="Roboto"/>
                          <a:sym typeface="Roboto"/>
                        </a:rPr>
                        <a:t>¿Qué tan grande es la permutación de 2 en 5  comparado a su combinación?</a:t>
                      </a:r>
                      <a:endParaRPr sz="1200">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36735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227" name="Google Shape;227;g230b0e9b9b5_1_238"/>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31"/>
        <p:cNvGrpSpPr/>
        <p:nvPr/>
      </p:nvGrpSpPr>
      <p:grpSpPr>
        <a:xfrm>
          <a:off x="0" y="0"/>
          <a:ext cx="0" cy="0"/>
          <a:chOff x="0" y="0"/>
          <a:chExt cx="0" cy="0"/>
        </a:xfrm>
      </p:grpSpPr>
      <p:graphicFrame>
        <p:nvGraphicFramePr>
          <p:cNvPr id="233" name="Google Shape;233;g230b0e9b9b5_1_248"/>
          <p:cNvGraphicFramePr/>
          <p:nvPr/>
        </p:nvGraphicFramePr>
        <p:xfrm>
          <a:off x="635788" y="1123950"/>
          <a:ext cx="6500825" cy="6363893"/>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929775">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Combinaciones y permutaciones</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10727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26: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solidFill>
                            <a:schemeClr val="dk1"/>
                          </a:solidFill>
                          <a:latin typeface="Roboto"/>
                          <a:ea typeface="Roboto"/>
                          <a:cs typeface="Roboto"/>
                          <a:sym typeface="Roboto"/>
                        </a:rPr>
                        <a:t>El equipo de baloncesto femenino de la escuela secundaria tiene 8 jugadoras, 5 de las cuales son seniors. Necesitan averiguar qué senior será la capitana y qué senior será la co-capitana. Para que sea justo, eligen a dos jugadoras de un sombrero. La primera sorteada será capitana y la segunda será co-capitana.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¿Cuántas parejas diferentes de capitana/co-capitana son posibles?</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36735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235" name="Google Shape;235;g230b0e9b9b5_1_248"/>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graphicFrame>
        <p:nvGraphicFramePr>
          <p:cNvPr id="241" name="Google Shape;241;g230b0e9b9b5_1_256"/>
          <p:cNvGraphicFramePr/>
          <p:nvPr/>
        </p:nvGraphicFramePr>
        <p:xfrm>
          <a:off x="635788" y="1123950"/>
          <a:ext cx="6500825" cy="8280325"/>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929775">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Gráficos de dispersión e introducción a la regresión</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438325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27: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solidFill>
                            <a:schemeClr val="dk1"/>
                          </a:solidFill>
                          <a:latin typeface="Roboto"/>
                          <a:ea typeface="Roboto"/>
                          <a:cs typeface="Roboto"/>
                          <a:sym typeface="Roboto"/>
                        </a:rPr>
                        <a:t>La siguiente tabla mide el peso en libras y la altura en centímetros a bebés y niñas de 3 meses.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Grafica los puntos de la misma en un gráfico de dispersión y describe la tendencia lo más detallado posible con base en tus observaciones.</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29673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243" name="Google Shape;243;g230b0e9b9b5_1_256"/>
          <p:cNvPicPr preferRelativeResize="0"/>
          <p:nvPr/>
        </p:nvPicPr>
        <p:blipFill>
          <a:blip r:embed="rId3">
            <a:alphaModFix/>
          </a:blip>
          <a:stretch>
            <a:fillRect/>
          </a:stretch>
        </p:blipFill>
        <p:spPr>
          <a:xfrm>
            <a:off x="341625" y="109086"/>
            <a:ext cx="341775" cy="341775"/>
          </a:xfrm>
          <a:prstGeom prst="rect">
            <a:avLst/>
          </a:prstGeom>
          <a:noFill/>
          <a:ln>
            <a:noFill/>
          </a:ln>
        </p:spPr>
      </p:pic>
      <p:graphicFrame>
        <p:nvGraphicFramePr>
          <p:cNvPr id="244" name="Google Shape;244;g230b0e9b9b5_1_256"/>
          <p:cNvGraphicFramePr/>
          <p:nvPr/>
        </p:nvGraphicFramePr>
        <p:xfrm>
          <a:off x="2617963" y="3855800"/>
          <a:ext cx="2536500" cy="2325624"/>
        </p:xfrm>
        <a:graphic>
          <a:graphicData uri="http://schemas.openxmlformats.org/drawingml/2006/table">
            <a:tbl>
              <a:tblPr>
                <a:noFill/>
                <a:tableStyleId>{34ACF8EB-EA74-4265-93AC-D19347D3A065}</a:tableStyleId>
              </a:tblPr>
              <a:tblGrid>
                <a:gridCol w="1034900">
                  <a:extLst>
                    <a:ext uri="{9D8B030D-6E8A-4147-A177-3AD203B41FA5}">
                      <a16:colId xmlns:a16="http://schemas.microsoft.com/office/drawing/2014/main" val="20000"/>
                    </a:ext>
                  </a:extLst>
                </a:gridCol>
                <a:gridCol w="1501600">
                  <a:extLst>
                    <a:ext uri="{9D8B030D-6E8A-4147-A177-3AD203B41FA5}">
                      <a16:colId xmlns:a16="http://schemas.microsoft.com/office/drawing/2014/main" val="20001"/>
                    </a:ext>
                  </a:extLst>
                </a:gridCol>
              </a:tblGrid>
              <a:tr h="276225">
                <a:tc>
                  <a:txBody>
                    <a:bodyPr/>
                    <a:lstStyle/>
                    <a:p>
                      <a:pPr marL="0" lvl="0" indent="0" algn="l" rtl="0">
                        <a:lnSpc>
                          <a:spcPct val="115000"/>
                        </a:lnSpc>
                        <a:spcBef>
                          <a:spcPts val="0"/>
                        </a:spcBef>
                        <a:spcAft>
                          <a:spcPts val="0"/>
                        </a:spcAft>
                        <a:buNone/>
                      </a:pPr>
                      <a:r>
                        <a:rPr lang="en" sz="1000" b="1">
                          <a:solidFill>
                            <a:srgbClr val="FFFFFF"/>
                          </a:solidFill>
                          <a:latin typeface="IBM Plex Sans"/>
                          <a:ea typeface="IBM Plex Sans"/>
                          <a:cs typeface="IBM Plex Sans"/>
                          <a:sym typeface="IBM Plex Sans"/>
                        </a:rPr>
                        <a:t>Peso en libras</a:t>
                      </a:r>
                      <a:endParaRPr sz="1000" b="1">
                        <a:solidFill>
                          <a:srgbClr val="FFFFFF"/>
                        </a:solidFill>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8EA9DB"/>
                      </a:solidFill>
                      <a:prstDash val="solid"/>
                      <a:round/>
                      <a:headEnd type="none" w="sm" len="sm"/>
                      <a:tailEnd type="none" w="sm" len="sm"/>
                    </a:lnT>
                    <a:lnB cap="flat" cmpd="sng">
                      <a:solidFill>
                        <a:srgbClr val="000000"/>
                      </a:solidFill>
                      <a:prstDash val="solid"/>
                      <a:round/>
                      <a:headEnd type="none" w="sm" len="sm"/>
                      <a:tailEnd type="none" w="sm" len="sm"/>
                    </a:lnB>
                    <a:solidFill>
                      <a:srgbClr val="4472C4"/>
                    </a:solidFill>
                  </a:tcPr>
                </a:tc>
                <a:tc>
                  <a:txBody>
                    <a:bodyPr/>
                    <a:lstStyle/>
                    <a:p>
                      <a:pPr marL="0" lvl="0" indent="0" algn="l" rtl="0">
                        <a:lnSpc>
                          <a:spcPct val="115000"/>
                        </a:lnSpc>
                        <a:spcBef>
                          <a:spcPts val="0"/>
                        </a:spcBef>
                        <a:spcAft>
                          <a:spcPts val="0"/>
                        </a:spcAft>
                        <a:buNone/>
                      </a:pPr>
                      <a:r>
                        <a:rPr lang="en" sz="1000" b="1">
                          <a:solidFill>
                            <a:srgbClr val="FFFFFF"/>
                          </a:solidFill>
                          <a:latin typeface="IBM Plex Sans"/>
                          <a:ea typeface="IBM Plex Sans"/>
                          <a:cs typeface="IBM Plex Sans"/>
                          <a:sym typeface="IBM Plex Sans"/>
                        </a:rPr>
                        <a:t>Altura en centímetros</a:t>
                      </a:r>
                      <a:endParaRPr sz="1000" b="1">
                        <a:solidFill>
                          <a:srgbClr val="FFFFFF"/>
                        </a:solidFill>
                        <a:latin typeface="IBM Plex Sans"/>
                        <a:ea typeface="IBM Plex Sans"/>
                        <a:cs typeface="IBM Plex Sans"/>
                        <a:sym typeface="IBM Plex Sans"/>
                      </a:endParaRPr>
                    </a:p>
                  </a:txBody>
                  <a:tcPr marL="50800" marR="50800" marT="63500" marB="63500">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cap="flat" cmpd="sng">
                      <a:solidFill>
                        <a:srgbClr val="000000"/>
                      </a:solidFill>
                      <a:prstDash val="solid"/>
                      <a:round/>
                      <a:headEnd type="none" w="sm" len="sm"/>
                      <a:tailEnd type="none" w="sm" len="sm"/>
                    </a:lnB>
                    <a:solidFill>
                      <a:srgbClr val="4472C4"/>
                    </a:solidFill>
                  </a:tcPr>
                </a:tc>
                <a:extLst>
                  <a:ext uri="{0D108BD9-81ED-4DB2-BD59-A6C34878D82A}">
                    <a16:rowId xmlns:a16="http://schemas.microsoft.com/office/drawing/2014/main" val="10000"/>
                  </a:ext>
                </a:extLst>
              </a:tr>
              <a:tr h="276225">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9.7</a:t>
                      </a:r>
                      <a:endParaRPr sz="10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51.84</a:t>
                      </a:r>
                      <a:endParaRPr sz="10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1"/>
                  </a:ext>
                </a:extLst>
              </a:tr>
              <a:tr h="276225">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10.2</a:t>
                      </a:r>
                      <a:endParaRPr sz="10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53.04</a:t>
                      </a:r>
                      <a:endParaRPr sz="10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76225">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12.4</a:t>
                      </a:r>
                      <a:endParaRPr sz="10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56.64</a:t>
                      </a:r>
                      <a:endParaRPr sz="10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3"/>
                  </a:ext>
                </a:extLst>
              </a:tr>
              <a:tr h="276225">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13.6</a:t>
                      </a:r>
                      <a:endParaRPr sz="10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60.24</a:t>
                      </a:r>
                      <a:endParaRPr sz="10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76225">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9.8</a:t>
                      </a:r>
                      <a:endParaRPr sz="10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53.76</a:t>
                      </a:r>
                      <a:endParaRPr sz="10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5"/>
                  </a:ext>
                </a:extLst>
              </a:tr>
              <a:tr h="276225">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11.2</a:t>
                      </a:r>
                      <a:endParaRPr sz="10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57.360</a:t>
                      </a:r>
                      <a:endParaRPr sz="10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76225">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14.1</a:t>
                      </a:r>
                      <a:endParaRPr sz="10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61.92</a:t>
                      </a:r>
                      <a:endParaRPr sz="10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graphicFrame>
        <p:nvGraphicFramePr>
          <p:cNvPr id="250" name="Google Shape;250;g230b0e9b9b5_1_268"/>
          <p:cNvGraphicFramePr/>
          <p:nvPr/>
        </p:nvGraphicFramePr>
        <p:xfrm>
          <a:off x="635788" y="1123950"/>
          <a:ext cx="6500825" cy="8153539"/>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929775">
                <a:tc>
                  <a:txBody>
                    <a:bodyPr/>
                    <a:lstStyle/>
                    <a:p>
                      <a:pPr marL="0" lvl="0" indent="0" algn="ctr" rtl="0">
                        <a:lnSpc>
                          <a:spcPct val="115000"/>
                        </a:lnSpc>
                        <a:spcBef>
                          <a:spcPts val="0"/>
                        </a:spcBef>
                        <a:spcAft>
                          <a:spcPts val="1700"/>
                        </a:spcAft>
                        <a:buClr>
                          <a:srgbClr val="000000"/>
                        </a:buClr>
                        <a:buSzPts val="1100"/>
                        <a:buFont typeface="Arial"/>
                        <a:buNone/>
                      </a:pPr>
                      <a:r>
                        <a:rPr lang="en" sz="1600" b="1">
                          <a:latin typeface="Roboto"/>
                          <a:ea typeface="Roboto"/>
                          <a:cs typeface="Roboto"/>
                          <a:sym typeface="Roboto"/>
                        </a:rPr>
                        <a:t>Soluciones a los ejercicios</a:t>
                      </a:r>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228775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1: </a:t>
                      </a:r>
                      <a:endParaRPr sz="1200" b="1">
                        <a:latin typeface="Roboto"/>
                        <a:ea typeface="Roboto"/>
                        <a:cs typeface="Roboto"/>
                        <a:sym typeface="Roboto"/>
                      </a:endParaRPr>
                    </a:p>
                    <a:p>
                      <a:pPr marL="0" lvl="0" indent="0" algn="l" rtl="0">
                        <a:lnSpc>
                          <a:spcPct val="115000"/>
                        </a:lnSpc>
                        <a:spcBef>
                          <a:spcPts val="1700"/>
                        </a:spcBef>
                        <a:spcAft>
                          <a:spcPts val="0"/>
                        </a:spcAft>
                        <a:buClr>
                          <a:schemeClr val="dk1"/>
                        </a:buClr>
                        <a:buSzPts val="1100"/>
                        <a:buFont typeface="Arial"/>
                        <a:buNone/>
                      </a:pPr>
                      <a:r>
                        <a:rPr lang="en" sz="1000">
                          <a:latin typeface="Roboto"/>
                          <a:ea typeface="Roboto"/>
                          <a:cs typeface="Roboto"/>
                          <a:sym typeface="Roboto"/>
                        </a:rPr>
                        <a:t>Variables:</a:t>
                      </a:r>
                      <a:endParaRPr sz="1000">
                        <a:latin typeface="Roboto"/>
                        <a:ea typeface="Roboto"/>
                        <a:cs typeface="Roboto"/>
                        <a:sym typeface="Roboto"/>
                      </a:endParaRPr>
                    </a:p>
                    <a:p>
                      <a:pPr marL="457200" lvl="0" indent="-292100" algn="l" rtl="0">
                        <a:lnSpc>
                          <a:spcPct val="115000"/>
                        </a:lnSpc>
                        <a:spcBef>
                          <a:spcPts val="1700"/>
                        </a:spcBef>
                        <a:spcAft>
                          <a:spcPts val="0"/>
                        </a:spcAft>
                        <a:buSzPts val="1000"/>
                        <a:buFont typeface="Roboto"/>
                        <a:buChar char="●"/>
                      </a:pPr>
                      <a:r>
                        <a:rPr lang="en" sz="1000">
                          <a:latin typeface="Roboto"/>
                          <a:ea typeface="Roboto"/>
                          <a:cs typeface="Roboto"/>
                          <a:sym typeface="Roboto"/>
                        </a:rPr>
                        <a:t>Número de conductor: categórica.</a:t>
                      </a:r>
                      <a:endParaRPr sz="1000">
                        <a:latin typeface="Roboto"/>
                        <a:ea typeface="Roboto"/>
                        <a:cs typeface="Roboto"/>
                        <a:sym typeface="Roboto"/>
                      </a:endParaRPr>
                    </a:p>
                    <a:p>
                      <a:pPr marL="457200" lvl="0" indent="-292100" algn="l" rtl="0">
                        <a:lnSpc>
                          <a:spcPct val="115000"/>
                        </a:lnSpc>
                        <a:spcBef>
                          <a:spcPts val="0"/>
                        </a:spcBef>
                        <a:spcAft>
                          <a:spcPts val="0"/>
                        </a:spcAft>
                        <a:buSzPts val="1000"/>
                        <a:buFont typeface="Roboto"/>
                        <a:buChar char="●"/>
                      </a:pPr>
                      <a:r>
                        <a:rPr lang="en" sz="1000">
                          <a:latin typeface="Roboto"/>
                          <a:ea typeface="Roboto"/>
                          <a:cs typeface="Roboto"/>
                          <a:sym typeface="Roboto"/>
                        </a:rPr>
                        <a:t>Nombre del conductor: categórica.</a:t>
                      </a:r>
                      <a:endParaRPr sz="1000">
                        <a:latin typeface="Roboto"/>
                        <a:ea typeface="Roboto"/>
                        <a:cs typeface="Roboto"/>
                        <a:sym typeface="Roboto"/>
                      </a:endParaRPr>
                    </a:p>
                    <a:p>
                      <a:pPr marL="457200" lvl="0" indent="-292100" algn="l" rtl="0">
                        <a:lnSpc>
                          <a:spcPct val="115000"/>
                        </a:lnSpc>
                        <a:spcBef>
                          <a:spcPts val="0"/>
                        </a:spcBef>
                        <a:spcAft>
                          <a:spcPts val="0"/>
                        </a:spcAft>
                        <a:buSzPts val="1000"/>
                        <a:buFont typeface="Roboto"/>
                        <a:buChar char="●"/>
                      </a:pPr>
                      <a:r>
                        <a:rPr lang="en" sz="1000">
                          <a:latin typeface="Roboto"/>
                          <a:ea typeface="Roboto"/>
                          <a:cs typeface="Roboto"/>
                          <a:sym typeface="Roboto"/>
                        </a:rPr>
                        <a:t>Tipo de automóvil que usa el conductor: categórica. </a:t>
                      </a:r>
                      <a:endParaRPr sz="1000">
                        <a:latin typeface="Roboto"/>
                        <a:ea typeface="Roboto"/>
                        <a:cs typeface="Roboto"/>
                        <a:sym typeface="Roboto"/>
                      </a:endParaRPr>
                    </a:p>
                    <a:p>
                      <a:pPr marL="457200" lvl="0" indent="-292100" algn="l" rtl="0">
                        <a:lnSpc>
                          <a:spcPct val="115000"/>
                        </a:lnSpc>
                        <a:spcBef>
                          <a:spcPts val="0"/>
                        </a:spcBef>
                        <a:spcAft>
                          <a:spcPts val="0"/>
                        </a:spcAft>
                        <a:buSzPts val="1000"/>
                        <a:buFont typeface="Roboto"/>
                        <a:buChar char="●"/>
                      </a:pPr>
                      <a:r>
                        <a:rPr lang="en" sz="1000">
                          <a:latin typeface="Roboto"/>
                          <a:ea typeface="Roboto"/>
                          <a:cs typeface="Roboto"/>
                          <a:sym typeface="Roboto"/>
                        </a:rPr>
                        <a:t>Número de vueltas completadas: cuantitativa discreta.</a:t>
                      </a:r>
                      <a:endParaRPr sz="1000">
                        <a:latin typeface="Roboto"/>
                        <a:ea typeface="Roboto"/>
                        <a:cs typeface="Roboto"/>
                        <a:sym typeface="Roboto"/>
                      </a:endParaRPr>
                    </a:p>
                    <a:p>
                      <a:pPr marL="457200" lvl="0" indent="-292100" algn="l" rtl="0">
                        <a:lnSpc>
                          <a:spcPct val="115000"/>
                        </a:lnSpc>
                        <a:spcBef>
                          <a:spcPts val="0"/>
                        </a:spcBef>
                        <a:spcAft>
                          <a:spcPts val="0"/>
                        </a:spcAft>
                        <a:buSzPts val="1000"/>
                        <a:buFont typeface="Roboto"/>
                        <a:buChar char="●"/>
                      </a:pPr>
                      <a:r>
                        <a:rPr lang="en" sz="1000">
                          <a:latin typeface="Roboto"/>
                          <a:ea typeface="Roboto"/>
                          <a:cs typeface="Roboto"/>
                          <a:sym typeface="Roboto"/>
                        </a:rPr>
                        <a:t>Tiempo a la diezmilésima de segundo más cercana: cuantitativa continua.</a:t>
                      </a:r>
                      <a:endParaRPr sz="1000">
                        <a:latin typeface="Roboto"/>
                        <a:ea typeface="Roboto"/>
                        <a:cs typeface="Roboto"/>
                        <a:sym typeface="Roboto"/>
                      </a:endParaRPr>
                    </a:p>
                    <a:p>
                      <a:pPr marL="457200" lvl="0" indent="-292100" algn="l" rtl="0">
                        <a:lnSpc>
                          <a:spcPct val="115000"/>
                        </a:lnSpc>
                        <a:spcBef>
                          <a:spcPts val="0"/>
                        </a:spcBef>
                        <a:spcAft>
                          <a:spcPts val="0"/>
                        </a:spcAft>
                        <a:buSzPts val="1000"/>
                        <a:buFont typeface="Roboto"/>
                        <a:buChar char="●"/>
                      </a:pPr>
                      <a:r>
                        <a:rPr lang="en" sz="1000">
                          <a:latin typeface="Roboto"/>
                          <a:ea typeface="Roboto"/>
                          <a:cs typeface="Roboto"/>
                          <a:sym typeface="Roboto"/>
                        </a:rPr>
                        <a:t>Vueltas completadas: cuantitativa discreta.</a:t>
                      </a:r>
                      <a:endParaRPr sz="1000">
                        <a:latin typeface="Roboto"/>
                        <a:ea typeface="Roboto"/>
                        <a:cs typeface="Roboto"/>
                        <a:sym typeface="Roboto"/>
                      </a:endParaRPr>
                    </a:p>
                    <a:p>
                      <a:pPr marL="0" lvl="0" indent="0" algn="l" rtl="0">
                        <a:lnSpc>
                          <a:spcPct val="115000"/>
                        </a:lnSpc>
                        <a:spcBef>
                          <a:spcPts val="1700"/>
                        </a:spcBef>
                        <a:spcAft>
                          <a:spcPts val="0"/>
                        </a:spcAft>
                        <a:buClr>
                          <a:schemeClr val="dk1"/>
                        </a:buClr>
                        <a:buSzPts val="1100"/>
                        <a:buFont typeface="Arial"/>
                        <a:buNone/>
                      </a:pPr>
                      <a:r>
                        <a:rPr lang="en" sz="1000">
                          <a:latin typeface="Roboto"/>
                          <a:ea typeface="Roboto"/>
                          <a:cs typeface="Roboto"/>
                          <a:sym typeface="Roboto"/>
                        </a:rPr>
                        <a:t>Clasificación de las variables:</a:t>
                      </a:r>
                      <a:endParaRPr sz="1000">
                        <a:latin typeface="Roboto"/>
                        <a:ea typeface="Roboto"/>
                        <a:cs typeface="Roboto"/>
                        <a:sym typeface="Roboto"/>
                      </a:endParaRPr>
                    </a:p>
                    <a:p>
                      <a:pPr marL="457200" lvl="0" indent="-292100" algn="l" rtl="0">
                        <a:lnSpc>
                          <a:spcPct val="115000"/>
                        </a:lnSpc>
                        <a:spcBef>
                          <a:spcPts val="1700"/>
                        </a:spcBef>
                        <a:spcAft>
                          <a:spcPts val="0"/>
                        </a:spcAft>
                        <a:buSzPts val="1000"/>
                        <a:buFont typeface="Roboto"/>
                        <a:buChar char="●"/>
                      </a:pPr>
                      <a:r>
                        <a:rPr lang="en" sz="1000">
                          <a:latin typeface="Roboto"/>
                          <a:ea typeface="Roboto"/>
                          <a:cs typeface="Roboto"/>
                          <a:sym typeface="Roboto"/>
                        </a:rPr>
                        <a:t>Categóricas: Número de conductor, Nombre del conductor y Tipo de automóvil que usa el conductor.</a:t>
                      </a:r>
                      <a:endParaRPr sz="1000">
                        <a:latin typeface="Roboto"/>
                        <a:ea typeface="Roboto"/>
                        <a:cs typeface="Roboto"/>
                        <a:sym typeface="Roboto"/>
                      </a:endParaRPr>
                    </a:p>
                    <a:p>
                      <a:pPr marL="457200" lvl="0" indent="-292100" algn="l" rtl="0">
                        <a:lnSpc>
                          <a:spcPct val="115000"/>
                        </a:lnSpc>
                        <a:spcBef>
                          <a:spcPts val="0"/>
                        </a:spcBef>
                        <a:spcAft>
                          <a:spcPts val="0"/>
                        </a:spcAft>
                        <a:buSzPts val="1000"/>
                        <a:buFont typeface="Roboto"/>
                        <a:buChar char="●"/>
                      </a:pPr>
                      <a:r>
                        <a:rPr lang="en" sz="1000">
                          <a:latin typeface="Roboto"/>
                          <a:ea typeface="Roboto"/>
                          <a:cs typeface="Roboto"/>
                          <a:sym typeface="Roboto"/>
                        </a:rPr>
                        <a:t>Cuantitativas:</a:t>
                      </a:r>
                      <a:endParaRPr sz="1000">
                        <a:latin typeface="Roboto"/>
                        <a:ea typeface="Roboto"/>
                        <a:cs typeface="Roboto"/>
                        <a:sym typeface="Roboto"/>
                      </a:endParaRPr>
                    </a:p>
                    <a:p>
                      <a:pPr marL="914400" lvl="1" indent="-292100" algn="l" rtl="0">
                        <a:lnSpc>
                          <a:spcPct val="115000"/>
                        </a:lnSpc>
                        <a:spcBef>
                          <a:spcPts val="0"/>
                        </a:spcBef>
                        <a:spcAft>
                          <a:spcPts val="0"/>
                        </a:spcAft>
                        <a:buSzPts val="1000"/>
                        <a:buFont typeface="Roboto"/>
                        <a:buChar char="○"/>
                      </a:pPr>
                      <a:r>
                        <a:rPr lang="en" sz="1000">
                          <a:latin typeface="Roboto"/>
                          <a:ea typeface="Roboto"/>
                          <a:cs typeface="Roboto"/>
                          <a:sym typeface="Roboto"/>
                        </a:rPr>
                        <a:t>Discretas: Número de vueltas completadas.</a:t>
                      </a:r>
                      <a:endParaRPr sz="1000">
                        <a:latin typeface="Roboto"/>
                        <a:ea typeface="Roboto"/>
                        <a:cs typeface="Roboto"/>
                        <a:sym typeface="Roboto"/>
                      </a:endParaRPr>
                    </a:p>
                    <a:p>
                      <a:pPr marL="914400" lvl="1" indent="-292100" algn="l" rtl="0">
                        <a:lnSpc>
                          <a:spcPct val="115000"/>
                        </a:lnSpc>
                        <a:spcBef>
                          <a:spcPts val="0"/>
                        </a:spcBef>
                        <a:spcAft>
                          <a:spcPts val="0"/>
                        </a:spcAft>
                        <a:buSzPts val="1000"/>
                        <a:buFont typeface="Roboto"/>
                        <a:buChar char="○"/>
                      </a:pPr>
                      <a:r>
                        <a:rPr lang="en" sz="1000">
                          <a:latin typeface="Roboto"/>
                          <a:ea typeface="Roboto"/>
                          <a:cs typeface="Roboto"/>
                          <a:sym typeface="Roboto"/>
                        </a:rPr>
                        <a:t>Continuas: Tiempo a la diezmilésima de segundo más cercana y distancia recorrida.</a:t>
                      </a:r>
                      <a:endParaRPr sz="1000">
                        <a:latin typeface="Roboto"/>
                        <a:ea typeface="Roboto"/>
                        <a:cs typeface="Roboto"/>
                        <a:sym typeface="Roboto"/>
                      </a:endParaRPr>
                    </a:p>
                    <a:p>
                      <a:pPr marL="0" lvl="0" indent="0" algn="l" rtl="0">
                        <a:lnSpc>
                          <a:spcPct val="115000"/>
                        </a:lnSpc>
                        <a:spcBef>
                          <a:spcPts val="1700"/>
                        </a:spcBef>
                        <a:spcAft>
                          <a:spcPts val="0"/>
                        </a:spcAft>
                        <a:buClr>
                          <a:schemeClr val="dk1"/>
                        </a:buClr>
                        <a:buSzPts val="1100"/>
                        <a:buFont typeface="Arial"/>
                        <a:buNone/>
                      </a:pPr>
                      <a:r>
                        <a:rPr lang="en" sz="1000">
                          <a:latin typeface="Roboto"/>
                          <a:ea typeface="Roboto"/>
                          <a:cs typeface="Roboto"/>
                          <a:sym typeface="Roboto"/>
                        </a:rPr>
                        <a:t>Unidades de medida:</a:t>
                      </a:r>
                      <a:endParaRPr sz="1000">
                        <a:latin typeface="Roboto"/>
                        <a:ea typeface="Roboto"/>
                        <a:cs typeface="Roboto"/>
                        <a:sym typeface="Roboto"/>
                      </a:endParaRPr>
                    </a:p>
                    <a:p>
                      <a:pPr marL="457200" lvl="0" indent="-292100" algn="l" rtl="0">
                        <a:lnSpc>
                          <a:spcPct val="115000"/>
                        </a:lnSpc>
                        <a:spcBef>
                          <a:spcPts val="1700"/>
                        </a:spcBef>
                        <a:spcAft>
                          <a:spcPts val="0"/>
                        </a:spcAft>
                        <a:buSzPts val="1000"/>
                        <a:buFont typeface="Roboto"/>
                        <a:buChar char="●"/>
                      </a:pPr>
                      <a:r>
                        <a:rPr lang="en" sz="1000">
                          <a:latin typeface="Roboto"/>
                          <a:ea typeface="Roboto"/>
                          <a:cs typeface="Roboto"/>
                          <a:sym typeface="Roboto"/>
                        </a:rPr>
                        <a:t>Número de vueltas completadas: vueltas.</a:t>
                      </a:r>
                      <a:endParaRPr sz="1000">
                        <a:latin typeface="Roboto"/>
                        <a:ea typeface="Roboto"/>
                        <a:cs typeface="Roboto"/>
                        <a:sym typeface="Roboto"/>
                      </a:endParaRPr>
                    </a:p>
                    <a:p>
                      <a:pPr marL="457200" lvl="0" indent="-292100" algn="l" rtl="0">
                        <a:lnSpc>
                          <a:spcPct val="115000"/>
                        </a:lnSpc>
                        <a:spcBef>
                          <a:spcPts val="0"/>
                        </a:spcBef>
                        <a:spcAft>
                          <a:spcPts val="0"/>
                        </a:spcAft>
                        <a:buSzPts val="1000"/>
                        <a:buFont typeface="Roboto"/>
                        <a:buChar char="●"/>
                      </a:pPr>
                      <a:r>
                        <a:rPr lang="en" sz="1000">
                          <a:latin typeface="Roboto"/>
                          <a:ea typeface="Roboto"/>
                          <a:cs typeface="Roboto"/>
                          <a:sym typeface="Roboto"/>
                        </a:rPr>
                        <a:t>Tiempo a la diezmilésima de segundo más cercana: segundos.</a:t>
                      </a:r>
                      <a:endParaRPr sz="1000">
                        <a:latin typeface="Roboto"/>
                        <a:ea typeface="Roboto"/>
                        <a:cs typeface="Roboto"/>
                        <a:sym typeface="Roboto"/>
                      </a:endParaRPr>
                    </a:p>
                    <a:p>
                      <a:pPr marL="457200" lvl="0" indent="-292100" algn="l" rtl="0">
                        <a:lnSpc>
                          <a:spcPct val="115000"/>
                        </a:lnSpc>
                        <a:spcBef>
                          <a:spcPts val="0"/>
                        </a:spcBef>
                        <a:spcAft>
                          <a:spcPts val="0"/>
                        </a:spcAft>
                        <a:buSzPts val="1000"/>
                        <a:buFont typeface="Roboto"/>
                        <a:buChar char="●"/>
                      </a:pPr>
                      <a:r>
                        <a:rPr lang="en" sz="1000">
                          <a:latin typeface="Roboto"/>
                          <a:ea typeface="Roboto"/>
                          <a:cs typeface="Roboto"/>
                          <a:sym typeface="Roboto"/>
                        </a:rPr>
                        <a:t>Distancia recorrida: kilómetros.</a:t>
                      </a:r>
                      <a:endParaRPr sz="1200">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2433900">
                <a:tc>
                  <a:txBody>
                    <a:bodyPr/>
                    <a:lstStyle/>
                    <a:p>
                      <a:pPr marL="0" lvl="0" indent="0" algn="l" rtl="0">
                        <a:lnSpc>
                          <a:spcPct val="115000"/>
                        </a:lnSpc>
                        <a:spcBef>
                          <a:spcPts val="0"/>
                        </a:spcBef>
                        <a:spcAft>
                          <a:spcPts val="0"/>
                        </a:spcAft>
                        <a:buNone/>
                      </a:pPr>
                      <a:r>
                        <a:rPr lang="en" sz="1200" b="1">
                          <a:solidFill>
                            <a:schemeClr val="dk1"/>
                          </a:solidFill>
                          <a:latin typeface="Roboto"/>
                          <a:ea typeface="Roboto"/>
                          <a:cs typeface="Roboto"/>
                          <a:sym typeface="Roboto"/>
                        </a:rPr>
                        <a:t>Ejercicio 2: </a:t>
                      </a: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Esta tabla es un ejemplo de una tabla de una entrada porque solo presenta información sobre una variable, que en este caso es el sabor del helado o nieve. Cada fila representa un sabor de helado o nieve diferente, y las columnas indican la cantidad de cucharadas vendidas, si puede llevar chocolate extra y si es helado o nieve. </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Aunque hay varias variables en la tabla (cantidad de cucharadas vendidas, si puede llevar chocolate extra y si es helado o nieve), todas estas variables están relacionadas con el sabor del helado o nieve y no son variables independientes. Por lo tanto, esta tabla sigue siendo un ejemplo de una tabla de una entrada.</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Clr>
                          <a:schemeClr val="dk1"/>
                        </a:buClr>
                        <a:buSzPts val="1100"/>
                        <a:buFont typeface="Arial"/>
                        <a:buNone/>
                      </a:pP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252" name="Google Shape;252;g230b0e9b9b5_1_268"/>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graphicFrame>
        <p:nvGraphicFramePr>
          <p:cNvPr id="258" name="Google Shape;258;g230b0e9c36a_0_2"/>
          <p:cNvGraphicFramePr/>
          <p:nvPr/>
        </p:nvGraphicFramePr>
        <p:xfrm>
          <a:off x="635788" y="1123950"/>
          <a:ext cx="6500825" cy="7955650"/>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12781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3: </a:t>
                      </a:r>
                      <a:endParaRPr sz="1200" b="1">
                        <a:latin typeface="Roboto"/>
                        <a:ea typeface="Roboto"/>
                        <a:cs typeface="Roboto"/>
                        <a:sym typeface="Roboto"/>
                      </a:endParaRPr>
                    </a:p>
                    <a:p>
                      <a:pPr marL="0" lvl="0" indent="0" algn="l" rtl="0">
                        <a:lnSpc>
                          <a:spcPct val="115000"/>
                        </a:lnSpc>
                        <a:spcBef>
                          <a:spcPts val="1700"/>
                        </a:spcBef>
                        <a:spcAft>
                          <a:spcPts val="1700"/>
                        </a:spcAft>
                        <a:buNone/>
                      </a:pPr>
                      <a:r>
                        <a:rPr lang="en" sz="1000">
                          <a:latin typeface="Roboto"/>
                          <a:ea typeface="Roboto"/>
                          <a:cs typeface="Roboto"/>
                          <a:sym typeface="Roboto"/>
                        </a:rPr>
                        <a:t>Si el 40% de los perros recibió entre 25 y 40 paseos y nadie recibió más de 40, entonces el 60% restante recibió menos de 25 paseos. El 40% de 400 = 160. Entonces, 160 perros recibieron entre 25 y 40 paseos. Así que el restante recibió menos de 25 paseos: 400 – 160 = 240.</a:t>
                      </a:r>
                      <a:endParaRPr sz="1200">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2967300">
                <a:tc>
                  <a:txBody>
                    <a:bodyPr/>
                    <a:lstStyle/>
                    <a:p>
                      <a:pPr marL="0" lvl="0" indent="0" algn="l" rtl="0">
                        <a:lnSpc>
                          <a:spcPct val="115000"/>
                        </a:lnSpc>
                        <a:spcBef>
                          <a:spcPts val="0"/>
                        </a:spcBef>
                        <a:spcAft>
                          <a:spcPts val="0"/>
                        </a:spcAft>
                        <a:buNone/>
                      </a:pPr>
                      <a:r>
                        <a:rPr lang="en" sz="1200" b="1">
                          <a:solidFill>
                            <a:schemeClr val="dk1"/>
                          </a:solidFill>
                          <a:latin typeface="Roboto"/>
                          <a:ea typeface="Roboto"/>
                          <a:cs typeface="Roboto"/>
                          <a:sym typeface="Roboto"/>
                        </a:rPr>
                        <a:t>Ejercicio 4: </a:t>
                      </a: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710250">
                <a:tc>
                  <a:txBody>
                    <a:bodyPr/>
                    <a:lstStyle/>
                    <a:p>
                      <a:pPr marL="0" lvl="0" indent="0" algn="l" rtl="0">
                        <a:lnSpc>
                          <a:spcPct val="115000"/>
                        </a:lnSpc>
                        <a:spcBef>
                          <a:spcPts val="0"/>
                        </a:spcBef>
                        <a:spcAft>
                          <a:spcPts val="0"/>
                        </a:spcAft>
                        <a:buNone/>
                      </a:pPr>
                      <a:r>
                        <a:rPr lang="en" sz="1200" b="1">
                          <a:solidFill>
                            <a:schemeClr val="dk1"/>
                          </a:solidFill>
                          <a:latin typeface="Roboto"/>
                          <a:ea typeface="Roboto"/>
                          <a:cs typeface="Roboto"/>
                          <a:sym typeface="Roboto"/>
                        </a:rPr>
                        <a:t>Ejercicio 5: </a:t>
                      </a: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1700"/>
                        </a:spcAft>
                        <a:buNone/>
                      </a:pPr>
                      <a:endParaRPr sz="1200" b="1">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260" name="Google Shape;260;g230b0e9c36a_0_2"/>
          <p:cNvPicPr preferRelativeResize="0"/>
          <p:nvPr/>
        </p:nvPicPr>
        <p:blipFill>
          <a:blip r:embed="rId3">
            <a:alphaModFix/>
          </a:blip>
          <a:stretch>
            <a:fillRect/>
          </a:stretch>
        </p:blipFill>
        <p:spPr>
          <a:xfrm>
            <a:off x="341625" y="109086"/>
            <a:ext cx="341775" cy="341775"/>
          </a:xfrm>
          <a:prstGeom prst="rect">
            <a:avLst/>
          </a:prstGeom>
          <a:noFill/>
          <a:ln>
            <a:noFill/>
          </a:ln>
        </p:spPr>
      </p:pic>
      <p:graphicFrame>
        <p:nvGraphicFramePr>
          <p:cNvPr id="261" name="Google Shape;261;g230b0e9c36a_0_2"/>
          <p:cNvGraphicFramePr/>
          <p:nvPr/>
        </p:nvGraphicFramePr>
        <p:xfrm>
          <a:off x="2105000" y="2905125"/>
          <a:ext cx="3562375" cy="2043430"/>
        </p:xfrm>
        <a:graphic>
          <a:graphicData uri="http://schemas.openxmlformats.org/drawingml/2006/table">
            <a:tbl>
              <a:tblPr>
                <a:noFill/>
                <a:tableStyleId>{746AF119-D7FF-4074-8BFF-E76DBCA7BF6D}</a:tableStyleId>
              </a:tblPr>
              <a:tblGrid>
                <a:gridCol w="850525">
                  <a:extLst>
                    <a:ext uri="{9D8B030D-6E8A-4147-A177-3AD203B41FA5}">
                      <a16:colId xmlns:a16="http://schemas.microsoft.com/office/drawing/2014/main" val="20000"/>
                    </a:ext>
                  </a:extLst>
                </a:gridCol>
                <a:gridCol w="1134050">
                  <a:extLst>
                    <a:ext uri="{9D8B030D-6E8A-4147-A177-3AD203B41FA5}">
                      <a16:colId xmlns:a16="http://schemas.microsoft.com/office/drawing/2014/main" val="20001"/>
                    </a:ext>
                  </a:extLst>
                </a:gridCol>
                <a:gridCol w="1577800">
                  <a:extLst>
                    <a:ext uri="{9D8B030D-6E8A-4147-A177-3AD203B41FA5}">
                      <a16:colId xmlns:a16="http://schemas.microsoft.com/office/drawing/2014/main" val="20002"/>
                    </a:ext>
                  </a:extLst>
                </a:gridCol>
              </a:tblGrid>
              <a:tr h="441325">
                <a:tc>
                  <a:txBody>
                    <a:bodyPr/>
                    <a:lstStyle/>
                    <a:p>
                      <a:pPr marL="63500" marR="63500" lvl="0" indent="0" algn="r" rtl="0">
                        <a:lnSpc>
                          <a:spcPct val="115000"/>
                        </a:lnSpc>
                        <a:spcBef>
                          <a:spcPts val="0"/>
                        </a:spcBef>
                        <a:spcAft>
                          <a:spcPts val="0"/>
                        </a:spcAft>
                        <a:buNone/>
                      </a:pPr>
                      <a:r>
                        <a:rPr lang="en" sz="1100" b="1" i="1"/>
                        <a:t>Colores</a:t>
                      </a:r>
                      <a:endParaRPr sz="1100" b="1" i="1"/>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c>
                  <a:txBody>
                    <a:bodyPr/>
                    <a:lstStyle/>
                    <a:p>
                      <a:pPr marL="63500" marR="63500" lvl="0" indent="0" algn="l" rtl="0">
                        <a:lnSpc>
                          <a:spcPct val="115000"/>
                        </a:lnSpc>
                        <a:spcBef>
                          <a:spcPts val="0"/>
                        </a:spcBef>
                        <a:spcAft>
                          <a:spcPts val="0"/>
                        </a:spcAft>
                        <a:buNone/>
                      </a:pPr>
                      <a:r>
                        <a:rPr lang="en" sz="1100" b="1"/>
                        <a:t>Frecuencia</a:t>
                      </a:r>
                      <a:endParaRPr sz="1100" b="1"/>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c>
                  <a:txBody>
                    <a:bodyPr/>
                    <a:lstStyle/>
                    <a:p>
                      <a:pPr marL="63500" marR="63500" lvl="0" indent="0" algn="l" rtl="0">
                        <a:lnSpc>
                          <a:spcPct val="115000"/>
                        </a:lnSpc>
                        <a:spcBef>
                          <a:spcPts val="0"/>
                        </a:spcBef>
                        <a:spcAft>
                          <a:spcPts val="0"/>
                        </a:spcAft>
                        <a:buNone/>
                      </a:pPr>
                      <a:r>
                        <a:rPr lang="en" sz="1100" b="1"/>
                        <a:t>Frecuencia relativa</a:t>
                      </a:r>
                      <a:endParaRPr sz="1100" b="1"/>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88925">
                <a:tc>
                  <a:txBody>
                    <a:bodyPr/>
                    <a:lstStyle/>
                    <a:p>
                      <a:pPr marL="63500" marR="63500" lvl="0" indent="0" algn="r" rtl="0">
                        <a:lnSpc>
                          <a:spcPct val="115000"/>
                        </a:lnSpc>
                        <a:spcBef>
                          <a:spcPts val="0"/>
                        </a:spcBef>
                        <a:spcAft>
                          <a:spcPts val="0"/>
                        </a:spcAft>
                        <a:buNone/>
                      </a:pPr>
                      <a:r>
                        <a:rPr lang="en" sz="1100" i="1"/>
                        <a:t>1 - 5</a:t>
                      </a:r>
                      <a:endParaRPr sz="1100" i="1"/>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c>
                  <a:txBody>
                    <a:bodyPr/>
                    <a:lstStyle/>
                    <a:p>
                      <a:pPr marL="63500" marR="63500" lvl="0" indent="0" algn="l" rtl="0">
                        <a:lnSpc>
                          <a:spcPct val="115000"/>
                        </a:lnSpc>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2CC"/>
                    </a:solidFill>
                  </a:tcPr>
                </a:tc>
                <a:tc>
                  <a:txBody>
                    <a:bodyPr/>
                    <a:lstStyle/>
                    <a:p>
                      <a:pPr marL="63500" marR="63500" lvl="0" indent="0" algn="l" rtl="0">
                        <a:lnSpc>
                          <a:spcPct val="115000"/>
                        </a:lnSpc>
                        <a:spcBef>
                          <a:spcPts val="0"/>
                        </a:spcBef>
                        <a:spcAft>
                          <a:spcPts val="0"/>
                        </a:spcAft>
                        <a:buNone/>
                      </a:pPr>
                      <a:r>
                        <a:rPr lang="en" sz="1200">
                          <a:latin typeface="Times New Roman"/>
                          <a:ea typeface="Times New Roman"/>
                          <a:cs typeface="Times New Roman"/>
                          <a:sym typeface="Times New Roman"/>
                        </a:rPr>
                        <a:t>13.33%</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w="9525" cap="flat" cmpd="sng">
                      <a:solidFill>
                        <a:srgbClr val="FFD966"/>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288925">
                <a:tc>
                  <a:txBody>
                    <a:bodyPr/>
                    <a:lstStyle/>
                    <a:p>
                      <a:pPr marL="63500" marR="63500" lvl="0" indent="0" algn="l" rtl="0">
                        <a:lnSpc>
                          <a:spcPct val="115000"/>
                        </a:lnSpc>
                        <a:spcBef>
                          <a:spcPts val="0"/>
                        </a:spcBef>
                        <a:spcAft>
                          <a:spcPts val="0"/>
                        </a:spcAft>
                        <a:buNone/>
                      </a:pPr>
                      <a:r>
                        <a:rPr lang="en" sz="1200">
                          <a:latin typeface="Times New Roman"/>
                          <a:ea typeface="Times New Roman"/>
                          <a:cs typeface="Times New Roman"/>
                          <a:sym typeface="Times New Roman"/>
                        </a:rPr>
                        <a:t>6 - 10</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c>
                  <a:txBody>
                    <a:bodyPr/>
                    <a:lstStyle/>
                    <a:p>
                      <a:pPr marL="63500" marR="63500" lvl="0" indent="0" algn="l" rtl="0">
                        <a:lnSpc>
                          <a:spcPct val="115000"/>
                        </a:lnSpc>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 sz="1200">
                          <a:latin typeface="Times New Roman"/>
                          <a:ea typeface="Times New Roman"/>
                          <a:cs typeface="Times New Roman"/>
                          <a:sym typeface="Times New Roman"/>
                        </a:rPr>
                        <a:t>20%</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w="9525" cap="flat" cmpd="sng">
                      <a:solidFill>
                        <a:srgbClr val="FFD966"/>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88925">
                <a:tc>
                  <a:txBody>
                    <a:bodyPr/>
                    <a:lstStyle/>
                    <a:p>
                      <a:pPr marL="63500" marR="63500" lvl="0" indent="0" algn="l" rtl="0">
                        <a:lnSpc>
                          <a:spcPct val="115000"/>
                        </a:lnSpc>
                        <a:spcBef>
                          <a:spcPts val="0"/>
                        </a:spcBef>
                        <a:spcAft>
                          <a:spcPts val="0"/>
                        </a:spcAft>
                        <a:buNone/>
                      </a:pPr>
                      <a:r>
                        <a:rPr lang="en" sz="1200">
                          <a:latin typeface="Times New Roman"/>
                          <a:ea typeface="Times New Roman"/>
                          <a:cs typeface="Times New Roman"/>
                          <a:sym typeface="Times New Roman"/>
                        </a:rPr>
                        <a:t>11 – 15</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c>
                  <a:txBody>
                    <a:bodyPr/>
                    <a:lstStyle/>
                    <a:p>
                      <a:pPr marL="63500" marR="63500" lvl="0" indent="0" algn="l" rtl="0">
                        <a:lnSpc>
                          <a:spcPct val="115000"/>
                        </a:lnSpc>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2CC"/>
                    </a:solidFill>
                  </a:tcPr>
                </a:tc>
                <a:tc>
                  <a:txBody>
                    <a:bodyPr/>
                    <a:lstStyle/>
                    <a:p>
                      <a:pPr marL="63500" marR="63500" lvl="0" indent="0" algn="l" rtl="0">
                        <a:lnSpc>
                          <a:spcPct val="115000"/>
                        </a:lnSpc>
                        <a:spcBef>
                          <a:spcPts val="0"/>
                        </a:spcBef>
                        <a:spcAft>
                          <a:spcPts val="0"/>
                        </a:spcAft>
                        <a:buNone/>
                      </a:pPr>
                      <a:r>
                        <a:rPr lang="en" sz="1200">
                          <a:latin typeface="Times New Roman"/>
                          <a:ea typeface="Times New Roman"/>
                          <a:cs typeface="Times New Roman"/>
                          <a:sym typeface="Times New Roman"/>
                        </a:rPr>
                        <a:t>20%</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w="9525" cap="flat" cmpd="sng">
                      <a:solidFill>
                        <a:srgbClr val="FFD966"/>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288925">
                <a:tc>
                  <a:txBody>
                    <a:bodyPr/>
                    <a:lstStyle/>
                    <a:p>
                      <a:pPr marL="63500" marR="63500" lvl="0" indent="0" algn="l" rtl="0">
                        <a:lnSpc>
                          <a:spcPct val="115000"/>
                        </a:lnSpc>
                        <a:spcBef>
                          <a:spcPts val="0"/>
                        </a:spcBef>
                        <a:spcAft>
                          <a:spcPts val="0"/>
                        </a:spcAft>
                        <a:buNone/>
                      </a:pPr>
                      <a:r>
                        <a:rPr lang="en" sz="1200">
                          <a:latin typeface="Times New Roman"/>
                          <a:ea typeface="Times New Roman"/>
                          <a:cs typeface="Times New Roman"/>
                          <a:sym typeface="Times New Roman"/>
                        </a:rPr>
                        <a:t>16 - 20</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c>
                  <a:txBody>
                    <a:bodyPr/>
                    <a:lstStyle/>
                    <a:p>
                      <a:pPr marL="63500" marR="63500" lvl="0" indent="0" algn="l" rtl="0">
                        <a:lnSpc>
                          <a:spcPct val="115000"/>
                        </a:lnSpc>
                        <a:spcBef>
                          <a:spcPts val="0"/>
                        </a:spcBef>
                        <a:spcAft>
                          <a:spcPts val="0"/>
                        </a:spcAft>
                        <a:buNone/>
                      </a:pPr>
                      <a:r>
                        <a:rPr lang="en" sz="1200">
                          <a:latin typeface="Times New Roman"/>
                          <a:ea typeface="Times New Roman"/>
                          <a:cs typeface="Times New Roman"/>
                          <a:sym typeface="Times New Roman"/>
                        </a:rPr>
                        <a:t>7</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63500" marR="63500" lvl="0" indent="0" algn="l" rtl="0">
                        <a:lnSpc>
                          <a:spcPct val="115000"/>
                        </a:lnSpc>
                        <a:spcBef>
                          <a:spcPts val="0"/>
                        </a:spcBef>
                        <a:spcAft>
                          <a:spcPts val="0"/>
                        </a:spcAft>
                        <a:buNone/>
                      </a:pPr>
                      <a:r>
                        <a:rPr lang="en" sz="1200">
                          <a:latin typeface="Times New Roman"/>
                          <a:ea typeface="Times New Roman"/>
                          <a:cs typeface="Times New Roman"/>
                          <a:sym typeface="Times New Roman"/>
                        </a:rPr>
                        <a:t>46.67%</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w="9525" cap="flat" cmpd="sng">
                      <a:solidFill>
                        <a:srgbClr val="FFD966"/>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88925">
                <a:tc>
                  <a:txBody>
                    <a:bodyPr/>
                    <a:lstStyle/>
                    <a:p>
                      <a:pPr marL="63500" marR="63500" lvl="0" indent="0" algn="l" rtl="0">
                        <a:lnSpc>
                          <a:spcPct val="115000"/>
                        </a:lnSpc>
                        <a:spcBef>
                          <a:spcPts val="0"/>
                        </a:spcBef>
                        <a:spcAft>
                          <a:spcPts val="0"/>
                        </a:spcAft>
                        <a:buNone/>
                      </a:pPr>
                      <a:r>
                        <a:rPr lang="en" sz="1200">
                          <a:latin typeface="Times New Roman"/>
                          <a:ea typeface="Times New Roman"/>
                          <a:cs typeface="Times New Roman"/>
                          <a:sym typeface="Times New Roman"/>
                        </a:rPr>
                        <a:t>Totales</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c>
                  <a:txBody>
                    <a:bodyPr/>
                    <a:lstStyle/>
                    <a:p>
                      <a:pPr marL="63500" marR="63500" lvl="0" indent="0" algn="l" rtl="0">
                        <a:lnSpc>
                          <a:spcPct val="115000"/>
                        </a:lnSpc>
                        <a:spcBef>
                          <a:spcPts val="0"/>
                        </a:spcBef>
                        <a:spcAft>
                          <a:spcPts val="0"/>
                        </a:spcAft>
                        <a:buNone/>
                      </a:pPr>
                      <a:r>
                        <a:rPr lang="en" sz="1200">
                          <a:latin typeface="Times New Roman"/>
                          <a:ea typeface="Times New Roman"/>
                          <a:cs typeface="Times New Roman"/>
                          <a:sym typeface="Times New Roman"/>
                        </a:rPr>
                        <a:t>15</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FFD966"/>
                      </a:solidFill>
                      <a:prstDash val="solid"/>
                      <a:round/>
                      <a:headEnd type="none" w="sm" len="sm"/>
                      <a:tailEnd type="none" w="sm" len="sm"/>
                    </a:lnB>
                    <a:solidFill>
                      <a:srgbClr val="FFF2CC"/>
                    </a:solidFill>
                  </a:tcPr>
                </a:tc>
                <a:tc>
                  <a:txBody>
                    <a:bodyPr/>
                    <a:lstStyle/>
                    <a:p>
                      <a:pPr marL="63500" marR="63500" lvl="0" indent="0" algn="r" rtl="0">
                        <a:lnSpc>
                          <a:spcPct val="115000"/>
                        </a:lnSpc>
                        <a:spcBef>
                          <a:spcPts val="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w="9525" cap="flat" cmpd="sng">
                      <a:solidFill>
                        <a:srgbClr val="FFD966"/>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FFD966"/>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bl>
          </a:graphicData>
        </a:graphic>
      </p:graphicFrame>
      <p:graphicFrame>
        <p:nvGraphicFramePr>
          <p:cNvPr id="262" name="Google Shape;262;g230b0e9c36a_0_2"/>
          <p:cNvGraphicFramePr/>
          <p:nvPr/>
        </p:nvGraphicFramePr>
        <p:xfrm>
          <a:off x="1221600" y="5845475"/>
          <a:ext cx="5264025" cy="2736513"/>
        </p:xfrm>
        <a:graphic>
          <a:graphicData uri="http://schemas.openxmlformats.org/drawingml/2006/table">
            <a:tbl>
              <a:tblPr>
                <a:noFill/>
                <a:tableStyleId>{47251B78-F0CE-4D10-812A-0BC7199168B3}</a:tableStyleId>
              </a:tblPr>
              <a:tblGrid>
                <a:gridCol w="720775">
                  <a:extLst>
                    <a:ext uri="{9D8B030D-6E8A-4147-A177-3AD203B41FA5}">
                      <a16:colId xmlns:a16="http://schemas.microsoft.com/office/drawing/2014/main" val="20000"/>
                    </a:ext>
                  </a:extLst>
                </a:gridCol>
                <a:gridCol w="1184050">
                  <a:extLst>
                    <a:ext uri="{9D8B030D-6E8A-4147-A177-3AD203B41FA5}">
                      <a16:colId xmlns:a16="http://schemas.microsoft.com/office/drawing/2014/main" val="20001"/>
                    </a:ext>
                  </a:extLst>
                </a:gridCol>
                <a:gridCol w="2059275">
                  <a:extLst>
                    <a:ext uri="{9D8B030D-6E8A-4147-A177-3AD203B41FA5}">
                      <a16:colId xmlns:a16="http://schemas.microsoft.com/office/drawing/2014/main" val="20002"/>
                    </a:ext>
                  </a:extLst>
                </a:gridCol>
                <a:gridCol w="1299925">
                  <a:extLst>
                    <a:ext uri="{9D8B030D-6E8A-4147-A177-3AD203B41FA5}">
                      <a16:colId xmlns:a16="http://schemas.microsoft.com/office/drawing/2014/main" val="20003"/>
                    </a:ext>
                  </a:extLst>
                </a:gridCol>
              </a:tblGrid>
              <a:tr h="0">
                <a:tc>
                  <a:txBody>
                    <a:bodyPr/>
                    <a:lstStyle/>
                    <a:p>
                      <a:pPr marL="0" lvl="0" indent="0" algn="ctr" rtl="0">
                        <a:lnSpc>
                          <a:spcPct val="115000"/>
                        </a:lnSpc>
                        <a:spcBef>
                          <a:spcPts val="0"/>
                        </a:spcBef>
                        <a:spcAft>
                          <a:spcPts val="0"/>
                        </a:spcAft>
                        <a:buNone/>
                      </a:pPr>
                      <a:r>
                        <a:rPr lang="en" sz="1100" b="1"/>
                        <a:t>Semana</a:t>
                      </a:r>
                      <a:endParaRPr sz="1100" b="1"/>
                    </a:p>
                  </a:txBody>
                  <a:tcPr marL="91425" marR="91425" marT="91425" marB="91425"/>
                </a:tc>
                <a:tc>
                  <a:txBody>
                    <a:bodyPr/>
                    <a:lstStyle/>
                    <a:p>
                      <a:pPr marL="0" lvl="0" indent="0" algn="ctr" rtl="0">
                        <a:lnSpc>
                          <a:spcPct val="115000"/>
                        </a:lnSpc>
                        <a:spcBef>
                          <a:spcPts val="0"/>
                        </a:spcBef>
                        <a:spcAft>
                          <a:spcPts val="0"/>
                        </a:spcAft>
                        <a:buNone/>
                      </a:pPr>
                      <a:r>
                        <a:rPr lang="en" sz="1100" b="1"/>
                        <a:t>Abdominales</a:t>
                      </a:r>
                      <a:endParaRPr sz="1100" b="1"/>
                    </a:p>
                  </a:txBody>
                  <a:tcPr marL="91425" marR="91425" marT="91425" marB="91425"/>
                </a:tc>
                <a:tc>
                  <a:txBody>
                    <a:bodyPr/>
                    <a:lstStyle/>
                    <a:p>
                      <a:pPr marL="0" lvl="0" indent="0" algn="ctr" rtl="0">
                        <a:lnSpc>
                          <a:spcPct val="115000"/>
                        </a:lnSpc>
                        <a:spcBef>
                          <a:spcPts val="0"/>
                        </a:spcBef>
                        <a:spcAft>
                          <a:spcPts val="0"/>
                        </a:spcAft>
                        <a:buNone/>
                      </a:pPr>
                      <a:r>
                        <a:rPr lang="en" sz="1100" b="1"/>
                        <a:t>Frecuencia Acumulada</a:t>
                      </a:r>
                      <a:endParaRPr sz="1100" b="1"/>
                    </a:p>
                  </a:txBody>
                  <a:tcPr marL="91425" marR="91425" marT="91425" marB="91425"/>
                </a:tc>
                <a:tc>
                  <a:txBody>
                    <a:bodyPr/>
                    <a:lstStyle/>
                    <a:p>
                      <a:pPr marL="0" lvl="0" indent="0" algn="ctr" rtl="0">
                        <a:lnSpc>
                          <a:spcPct val="115000"/>
                        </a:lnSpc>
                        <a:spcBef>
                          <a:spcPts val="0"/>
                        </a:spcBef>
                        <a:spcAft>
                          <a:spcPts val="0"/>
                        </a:spcAft>
                        <a:buNone/>
                      </a:pPr>
                      <a:r>
                        <a:rPr lang="en" sz="1100" b="1"/>
                        <a:t>% Acumulado</a:t>
                      </a:r>
                      <a:endParaRPr sz="1100" b="1"/>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355</a:t>
                      </a:r>
                      <a:endParaRPr/>
                    </a:p>
                  </a:txBody>
                  <a:tcPr marL="91425" marR="91425" marT="91425" marB="91425"/>
                </a:tc>
                <a:tc>
                  <a:txBody>
                    <a:bodyPr/>
                    <a:lstStyle/>
                    <a:p>
                      <a:pPr marL="0" lvl="0" indent="0" algn="l" rtl="0">
                        <a:spcBef>
                          <a:spcPts val="0"/>
                        </a:spcBef>
                        <a:spcAft>
                          <a:spcPts val="0"/>
                        </a:spcAft>
                        <a:buNone/>
                      </a:pPr>
                      <a:r>
                        <a:rPr lang="en"/>
                        <a:t>355</a:t>
                      </a:r>
                      <a:endParaRPr/>
                    </a:p>
                  </a:txBody>
                  <a:tcPr marL="91425" marR="91425" marT="91425" marB="91425"/>
                </a:tc>
                <a:tc>
                  <a:txBody>
                    <a:bodyPr/>
                    <a:lstStyle/>
                    <a:p>
                      <a:pPr marL="0" lvl="0" indent="0" algn="l" rtl="0">
                        <a:spcBef>
                          <a:spcPts val="0"/>
                        </a:spcBef>
                        <a:spcAft>
                          <a:spcPts val="0"/>
                        </a:spcAft>
                        <a:buNone/>
                      </a:pPr>
                      <a:r>
                        <a:rPr lang="en"/>
                        <a:t>7.2%</a:t>
                      </a:r>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460</a:t>
                      </a:r>
                      <a:endParaRPr/>
                    </a:p>
                  </a:txBody>
                  <a:tcPr marL="91425" marR="91425" marT="91425" marB="91425"/>
                </a:tc>
                <a:tc>
                  <a:txBody>
                    <a:bodyPr/>
                    <a:lstStyle/>
                    <a:p>
                      <a:pPr marL="0" lvl="0" indent="0" algn="l" rtl="0">
                        <a:spcBef>
                          <a:spcPts val="0"/>
                        </a:spcBef>
                        <a:spcAft>
                          <a:spcPts val="0"/>
                        </a:spcAft>
                        <a:buNone/>
                      </a:pPr>
                      <a:r>
                        <a:rPr lang="en"/>
                        <a:t>815</a:t>
                      </a:r>
                      <a:endParaRPr/>
                    </a:p>
                  </a:txBody>
                  <a:tcPr marL="91425" marR="91425" marT="91425" marB="91425"/>
                </a:tc>
                <a:tc>
                  <a:txBody>
                    <a:bodyPr/>
                    <a:lstStyle/>
                    <a:p>
                      <a:pPr marL="0" lvl="0" indent="0" algn="l" rtl="0">
                        <a:spcBef>
                          <a:spcPts val="0"/>
                        </a:spcBef>
                        <a:spcAft>
                          <a:spcPts val="0"/>
                        </a:spcAft>
                        <a:buNone/>
                      </a:pPr>
                      <a:r>
                        <a:rPr lang="en"/>
                        <a:t>16.5%</a:t>
                      </a:r>
                      <a:endParaRPr/>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605</a:t>
                      </a:r>
                      <a:endParaRPr/>
                    </a:p>
                  </a:txBody>
                  <a:tcPr marL="91425" marR="91425" marT="91425" marB="91425"/>
                </a:tc>
                <a:tc>
                  <a:txBody>
                    <a:bodyPr/>
                    <a:lstStyle/>
                    <a:p>
                      <a:pPr marL="0" lvl="0" indent="0" algn="l" rtl="0">
                        <a:spcBef>
                          <a:spcPts val="0"/>
                        </a:spcBef>
                        <a:spcAft>
                          <a:spcPts val="0"/>
                        </a:spcAft>
                        <a:buNone/>
                      </a:pPr>
                      <a:r>
                        <a:rPr lang="en"/>
                        <a:t>1420</a:t>
                      </a:r>
                      <a:endParaRPr/>
                    </a:p>
                  </a:txBody>
                  <a:tcPr marL="91425" marR="91425" marT="91425" marB="91425"/>
                </a:tc>
                <a:tc>
                  <a:txBody>
                    <a:bodyPr/>
                    <a:lstStyle/>
                    <a:p>
                      <a:pPr marL="0" lvl="0" indent="0" algn="l" rtl="0">
                        <a:spcBef>
                          <a:spcPts val="0"/>
                        </a:spcBef>
                        <a:spcAft>
                          <a:spcPts val="0"/>
                        </a:spcAft>
                        <a:buNone/>
                      </a:pPr>
                      <a:r>
                        <a:rPr lang="en"/>
                        <a:t>28.8%</a:t>
                      </a:r>
                      <a:endParaRPr/>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545</a:t>
                      </a:r>
                      <a:endParaRPr/>
                    </a:p>
                  </a:txBody>
                  <a:tcPr marL="91425" marR="91425" marT="91425" marB="91425"/>
                </a:tc>
                <a:tc>
                  <a:txBody>
                    <a:bodyPr/>
                    <a:lstStyle/>
                    <a:p>
                      <a:pPr marL="0" lvl="0" indent="0" algn="l" rtl="0">
                        <a:spcBef>
                          <a:spcPts val="0"/>
                        </a:spcBef>
                        <a:spcAft>
                          <a:spcPts val="0"/>
                        </a:spcAft>
                        <a:buNone/>
                      </a:pPr>
                      <a:r>
                        <a:rPr lang="en"/>
                        <a:t>1965</a:t>
                      </a:r>
                      <a:endParaRPr/>
                    </a:p>
                  </a:txBody>
                  <a:tcPr marL="91425" marR="91425" marT="91425" marB="91425"/>
                </a:tc>
                <a:tc>
                  <a:txBody>
                    <a:bodyPr/>
                    <a:lstStyle/>
                    <a:p>
                      <a:pPr marL="0" lvl="0" indent="0" algn="l" rtl="0">
                        <a:spcBef>
                          <a:spcPts val="0"/>
                        </a:spcBef>
                        <a:spcAft>
                          <a:spcPts val="0"/>
                        </a:spcAft>
                        <a:buNone/>
                      </a:pPr>
                      <a:r>
                        <a:rPr lang="en"/>
                        <a:t>39.8%</a:t>
                      </a:r>
                      <a:endParaRPr/>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1280</a:t>
                      </a:r>
                      <a:endParaRPr/>
                    </a:p>
                  </a:txBody>
                  <a:tcPr marL="91425" marR="91425" marT="91425" marB="91425"/>
                </a:tc>
                <a:tc>
                  <a:txBody>
                    <a:bodyPr/>
                    <a:lstStyle/>
                    <a:p>
                      <a:pPr marL="0" lvl="0" indent="0" algn="l" rtl="0">
                        <a:spcBef>
                          <a:spcPts val="0"/>
                        </a:spcBef>
                        <a:spcAft>
                          <a:spcPts val="0"/>
                        </a:spcAft>
                        <a:buNone/>
                      </a:pPr>
                      <a:r>
                        <a:rPr lang="en"/>
                        <a:t>3245</a:t>
                      </a:r>
                      <a:endParaRPr/>
                    </a:p>
                  </a:txBody>
                  <a:tcPr marL="91425" marR="91425" marT="91425" marB="91425"/>
                </a:tc>
                <a:tc>
                  <a:txBody>
                    <a:bodyPr/>
                    <a:lstStyle/>
                    <a:p>
                      <a:pPr marL="0" lvl="0" indent="0" algn="l" rtl="0">
                        <a:spcBef>
                          <a:spcPts val="0"/>
                        </a:spcBef>
                        <a:spcAft>
                          <a:spcPts val="0"/>
                        </a:spcAft>
                        <a:buNone/>
                      </a:pPr>
                      <a:r>
                        <a:rPr lang="en"/>
                        <a:t>65.8%</a:t>
                      </a:r>
                      <a:endParaRPr/>
                    </a:p>
                  </a:txBody>
                  <a:tcPr marL="91425" marR="91425" marT="91425" marB="91425"/>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1690</a:t>
                      </a:r>
                      <a:endParaRPr/>
                    </a:p>
                  </a:txBody>
                  <a:tcPr marL="91425" marR="91425" marT="91425" marB="91425"/>
                </a:tc>
                <a:tc>
                  <a:txBody>
                    <a:bodyPr/>
                    <a:lstStyle/>
                    <a:p>
                      <a:pPr marL="0" lvl="0" indent="0" algn="l" rtl="0">
                        <a:spcBef>
                          <a:spcPts val="0"/>
                        </a:spcBef>
                        <a:spcAft>
                          <a:spcPts val="0"/>
                        </a:spcAft>
                        <a:buNone/>
                      </a:pPr>
                      <a:r>
                        <a:rPr lang="en"/>
                        <a:t>4935</a:t>
                      </a:r>
                      <a:endParaRPr/>
                    </a:p>
                  </a:txBody>
                  <a:tcPr marL="91425" marR="91425" marT="91425" marB="91425"/>
                </a:tc>
                <a:tc>
                  <a:txBody>
                    <a:bodyPr/>
                    <a:lstStyle/>
                    <a:p>
                      <a:pPr marL="0" lvl="0" indent="0" algn="l" rtl="0">
                        <a:spcBef>
                          <a:spcPts val="0"/>
                        </a:spcBef>
                        <a:spcAft>
                          <a:spcPts val="0"/>
                        </a:spcAft>
                        <a:buNone/>
                      </a:pPr>
                      <a:r>
                        <a:rPr lang="en"/>
                        <a:t>100.0%</a:t>
                      </a: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66"/>
        <p:cNvGrpSpPr/>
        <p:nvPr/>
      </p:nvGrpSpPr>
      <p:grpSpPr>
        <a:xfrm>
          <a:off x="0" y="0"/>
          <a:ext cx="0" cy="0"/>
          <a:chOff x="0" y="0"/>
          <a:chExt cx="0" cy="0"/>
        </a:xfrm>
      </p:grpSpPr>
      <p:graphicFrame>
        <p:nvGraphicFramePr>
          <p:cNvPr id="268" name="Google Shape;268;g230b0e9c36a_0_15"/>
          <p:cNvGraphicFramePr/>
          <p:nvPr/>
        </p:nvGraphicFramePr>
        <p:xfrm>
          <a:off x="635788" y="1123950"/>
          <a:ext cx="6500825" cy="7892450"/>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32259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6: </a:t>
                      </a:r>
                      <a:endParaRPr sz="1200" b="1">
                        <a:latin typeface="Roboto"/>
                        <a:ea typeface="Roboto"/>
                        <a:cs typeface="Roboto"/>
                        <a:sym typeface="Roboto"/>
                      </a:endParaRPr>
                    </a:p>
                    <a:p>
                      <a:pPr marL="0" lvl="0" indent="0" algn="l" rtl="0">
                        <a:lnSpc>
                          <a:spcPct val="115000"/>
                        </a:lnSpc>
                        <a:spcBef>
                          <a:spcPts val="1700"/>
                        </a:spcBef>
                        <a:spcAft>
                          <a:spcPts val="0"/>
                        </a:spcAft>
                        <a:buClr>
                          <a:schemeClr val="dk1"/>
                        </a:buClr>
                        <a:buSzPts val="1100"/>
                        <a:buFont typeface="Arial"/>
                        <a:buNone/>
                      </a:pPr>
                      <a:r>
                        <a:rPr lang="en" sz="1000">
                          <a:solidFill>
                            <a:schemeClr val="dk1"/>
                          </a:solidFill>
                          <a:latin typeface="Roboto"/>
                          <a:ea typeface="Roboto"/>
                          <a:cs typeface="Roboto"/>
                          <a:sym typeface="Roboto"/>
                        </a:rPr>
                        <a:t>La distribución marginal de la columna vertical total muestra el número total de participantes que experimentaron cada nivel de acidez estomacal, independientemente de si recibieron el analgésico o el placebo. Según la tabla, un total de 185 participantes experimentaron acidez leve, 138 experimentaron acidez intensa y 21046 no experimentaron acidez. </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Clr>
                          <a:schemeClr val="dk1"/>
                        </a:buClr>
                        <a:buSzPts val="1100"/>
                        <a:buFont typeface="Arial"/>
                        <a:buNone/>
                      </a:pPr>
                      <a:r>
                        <a:rPr lang="en" sz="1000">
                          <a:solidFill>
                            <a:schemeClr val="dk1"/>
                          </a:solidFill>
                          <a:latin typeface="Roboto"/>
                          <a:ea typeface="Roboto"/>
                          <a:cs typeface="Roboto"/>
                          <a:sym typeface="Roboto"/>
                        </a:rPr>
                        <a:t>A partir de esta información, podemos concluir que la mayoría de los participantes del estudio no experimentaron acidez estomacal, ya que 21046 personas no informaron tener acidez. También podemos concluir que un número significativamente menor de participantes experimentaron acidez intensa en comparación con la acidez leve, ya que solo 138 personas experimentaron acidez intensa en comparación con las 185 personas que experimentaron acidez leve. </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1700"/>
                        </a:spcAft>
                        <a:buNone/>
                      </a:pPr>
                      <a:r>
                        <a:rPr lang="en" sz="1000">
                          <a:solidFill>
                            <a:schemeClr val="dk1"/>
                          </a:solidFill>
                          <a:latin typeface="Roboto"/>
                          <a:ea typeface="Roboto"/>
                          <a:cs typeface="Roboto"/>
                          <a:sym typeface="Roboto"/>
                        </a:rPr>
                        <a:t>Sin embargo, la distribución marginal de la columna vertical total no nos permite sacar conclusiones sobre la eficacia del analgésico o el placebo en el tratamiento de la acidez estomacal. Es necesario examinar la distribución conjunta de las variables para obtener una comprensión completa de los resultados del estudio.</a:t>
                      </a:r>
                      <a:endParaRPr sz="1200">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2784700">
                <a:tc>
                  <a:txBody>
                    <a:bodyPr/>
                    <a:lstStyle/>
                    <a:p>
                      <a:pPr marL="0" lvl="0" indent="0" algn="l" rtl="0">
                        <a:lnSpc>
                          <a:spcPct val="115000"/>
                        </a:lnSpc>
                        <a:spcBef>
                          <a:spcPts val="0"/>
                        </a:spcBef>
                        <a:spcAft>
                          <a:spcPts val="0"/>
                        </a:spcAft>
                        <a:buNone/>
                      </a:pPr>
                      <a:r>
                        <a:rPr lang="en" sz="1200" b="1">
                          <a:solidFill>
                            <a:schemeClr val="dk1"/>
                          </a:solidFill>
                          <a:latin typeface="Roboto"/>
                          <a:ea typeface="Roboto"/>
                          <a:cs typeface="Roboto"/>
                          <a:sym typeface="Roboto"/>
                        </a:rPr>
                        <a:t>Ejercicio 7: </a:t>
                      </a: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Para encontrar la media de un conjunto de datos, es necesario sumar todos los valores y luego dividir el resultado por el número total de valores. En este caso, el conjunto de datos es: 107, 252, 360, 424. Para encontrar la media, primero sumamos los valores:</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107 + 252 + 360 + 424 = 1143</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Luego, dividimos la suma por el número total de valores, que es 4 en este caso:</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1143 / 4 = 285.75</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1700"/>
                        </a:spcAft>
                        <a:buNone/>
                      </a:pPr>
                      <a:r>
                        <a:rPr lang="en" sz="1000">
                          <a:solidFill>
                            <a:schemeClr val="dk1"/>
                          </a:solidFill>
                          <a:latin typeface="Roboto"/>
                          <a:ea typeface="Roboto"/>
                          <a:cs typeface="Roboto"/>
                          <a:sym typeface="Roboto"/>
                        </a:rPr>
                        <a:t>Por lo tanto, la media del conjunto de datos es 285.75.</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1881850">
                <a:tc>
                  <a:txBody>
                    <a:bodyPr/>
                    <a:lstStyle/>
                    <a:p>
                      <a:pPr marL="0" lvl="0" indent="0" algn="l" rtl="0">
                        <a:lnSpc>
                          <a:spcPct val="115000"/>
                        </a:lnSpc>
                        <a:spcBef>
                          <a:spcPts val="0"/>
                        </a:spcBef>
                        <a:spcAft>
                          <a:spcPts val="0"/>
                        </a:spcAft>
                        <a:buNone/>
                      </a:pPr>
                      <a:r>
                        <a:rPr lang="en" sz="1200" b="1">
                          <a:solidFill>
                            <a:schemeClr val="dk1"/>
                          </a:solidFill>
                          <a:latin typeface="Roboto"/>
                          <a:ea typeface="Roboto"/>
                          <a:cs typeface="Roboto"/>
                          <a:sym typeface="Roboto"/>
                        </a:rPr>
                        <a:t>Ejercicio 8: </a:t>
                      </a: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Para encontrar la mediana de un conjunto de datos es necesario ordenar los valores en orden ascendente o descendente. Luego encontrar el valor central o la media de los dos valores centrales si el conjunto de datos tiene un número par de elementos. En este caso, el conjunto de datos es: 74, 75, 62, 77, 70, 71, 64, 69, 70, 73.</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1700"/>
                        </a:spcAft>
                        <a:buNone/>
                      </a:pPr>
                      <a:r>
                        <a:rPr lang="en" sz="1000">
                          <a:solidFill>
                            <a:schemeClr val="dk1"/>
                          </a:solidFill>
                          <a:latin typeface="Roboto"/>
                          <a:ea typeface="Roboto"/>
                          <a:cs typeface="Roboto"/>
                          <a:sym typeface="Roboto"/>
                        </a:rPr>
                        <a:t>Primero, ordenamos los valores en orden ascendente: 62, 64, 69, 70, 70, 71, 73, 74, 75, 77.</a:t>
                      </a:r>
                      <a:endParaRPr sz="1200" b="1">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270" name="Google Shape;270;g230b0e9c36a_0_15"/>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graphicFrame>
        <p:nvGraphicFramePr>
          <p:cNvPr id="276" name="Google Shape;276;g230b0e9c36a_0_27"/>
          <p:cNvGraphicFramePr/>
          <p:nvPr/>
        </p:nvGraphicFramePr>
        <p:xfrm>
          <a:off x="635788" y="1123950"/>
          <a:ext cx="6500825" cy="8216841"/>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401087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9: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Primero, es necesario ordenar los datos de menor a mayor: 0, 1, 3, 3, 3, 6, 6, 7, 7, 20, 21, 21.</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El rango se calcula como la diferencia entre el valor máximo y el valor mínimo. En este caso, el valor mínimo es 0 y el valor máximo es 21: Rango = 21 - 0 = 21</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Para calcular el rango intercuartil (IQR), primero es necesario encontrar los cuartiles Q1 y Q3.</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Q1 es el valor que divide al conjunto de datos en dos partes iguales, de modo que el 25% de los datos estén por debajo de él. Para encontrar Q1, podemos utilizar la fórmula: Q1 = (n + 1) * 0.25 para encontrar la posición del valor del Q1</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Donde "n" es el número de datos en el conjunto ordenado. En este caso, "n" es igual a 12, por lo que:</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Q1 = (12 + 1) * 0.25 = 3.25 como posición.</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Como Q1 es un valor entre dos datos, tomamos la media de los dos valores centrales:</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Q1 = (3 + 3) / 2 = 3</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Q3 es el valor que divide al conjunto de datos en dos partes iguales, de modo que el 75% de los datos estén por debajo de él. Para encontrar Q3, podemos utilizar la fórmula: Q3 = (n + 1) * 0.75</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En este caso, Q3 = (12 + 1) * 0.75 = 9.75. Como Q3 es un valor entre dos datos, tomamos la media de los dos valores centrales: Q3 = (7 + 20) / 2 = 13.5</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Finalmente, podemos calcular el IQR como la diferencia entre Q3 y Q1:</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IQR = Q3 - Q1 = 13.5 - 3 = 10.5. Por lo tanto, el rango de los datos es 21 y el IQR es 10.5.</a:t>
                      </a:r>
                      <a:endParaRPr sz="1200">
                        <a:solidFill>
                          <a:schemeClr val="dk1"/>
                        </a:solidFill>
                        <a:latin typeface="Roboto"/>
                        <a:ea typeface="Roboto"/>
                        <a:cs typeface="Roboto"/>
                        <a:sym typeface="Roboto"/>
                      </a:endParaRPr>
                    </a:p>
                    <a:p>
                      <a:pPr marL="0" lvl="0" indent="0" algn="l" rtl="0">
                        <a:lnSpc>
                          <a:spcPct val="115000"/>
                        </a:lnSpc>
                        <a:spcBef>
                          <a:spcPts val="1700"/>
                        </a:spcBef>
                        <a:spcAft>
                          <a:spcPts val="1700"/>
                        </a:spcAft>
                        <a:buNone/>
                      </a:pPr>
                      <a:endParaRPr sz="1200">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1841725">
                <a:tc>
                  <a:txBody>
                    <a:bodyPr/>
                    <a:lstStyle/>
                    <a:p>
                      <a:pPr marL="0" lvl="0" indent="0" algn="l" rtl="0">
                        <a:lnSpc>
                          <a:spcPct val="115000"/>
                        </a:lnSpc>
                        <a:spcBef>
                          <a:spcPts val="0"/>
                        </a:spcBef>
                        <a:spcAft>
                          <a:spcPts val="0"/>
                        </a:spcAft>
                        <a:buNone/>
                      </a:pPr>
                      <a:r>
                        <a:rPr lang="en" sz="1200" b="1">
                          <a:solidFill>
                            <a:schemeClr val="dk1"/>
                          </a:solidFill>
                          <a:latin typeface="Roboto"/>
                          <a:ea typeface="Roboto"/>
                          <a:cs typeface="Roboto"/>
                          <a:sym typeface="Roboto"/>
                        </a:rPr>
                        <a:t>Ejercicio 10: </a:t>
                      </a: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latin typeface="Roboto"/>
                          <a:ea typeface="Roboto"/>
                          <a:cs typeface="Roboto"/>
                          <a:sym typeface="Roboto"/>
                        </a:rPr>
                        <a:t>Para calcular el rango de los datos, se debe restar el valor mínimo del valor máximo en el conjunto de datos.</a:t>
                      </a:r>
                      <a:endParaRPr sz="1000">
                        <a:latin typeface="Roboto"/>
                        <a:ea typeface="Roboto"/>
                        <a:cs typeface="Roboto"/>
                        <a:sym typeface="Roboto"/>
                      </a:endParaRPr>
                    </a:p>
                    <a:p>
                      <a:pPr marL="0" lvl="0" indent="0" algn="l" rtl="0">
                        <a:lnSpc>
                          <a:spcPct val="115000"/>
                        </a:lnSpc>
                        <a:spcBef>
                          <a:spcPts val="1700"/>
                        </a:spcBef>
                        <a:spcAft>
                          <a:spcPts val="0"/>
                        </a:spcAft>
                        <a:buNone/>
                      </a:pPr>
                      <a:r>
                        <a:rPr lang="en" sz="1000">
                          <a:latin typeface="Roboto"/>
                          <a:ea typeface="Roboto"/>
                          <a:cs typeface="Roboto"/>
                          <a:sym typeface="Roboto"/>
                        </a:rPr>
                        <a:t>En este caso, el valor mínimo es 20 y el valor máximo es 43, por lo tanto:</a:t>
                      </a:r>
                      <a:endParaRPr sz="1000">
                        <a:latin typeface="Roboto"/>
                        <a:ea typeface="Roboto"/>
                        <a:cs typeface="Roboto"/>
                        <a:sym typeface="Roboto"/>
                      </a:endParaRPr>
                    </a:p>
                    <a:p>
                      <a:pPr marL="0" lvl="0" indent="0" algn="l" rtl="0">
                        <a:lnSpc>
                          <a:spcPct val="115000"/>
                        </a:lnSpc>
                        <a:spcBef>
                          <a:spcPts val="1700"/>
                        </a:spcBef>
                        <a:spcAft>
                          <a:spcPts val="1700"/>
                        </a:spcAft>
                        <a:buNone/>
                      </a:pPr>
                      <a:r>
                        <a:rPr lang="en" sz="1000">
                          <a:latin typeface="Roboto"/>
                          <a:ea typeface="Roboto"/>
                          <a:cs typeface="Roboto"/>
                          <a:sym typeface="Roboto"/>
                        </a:rPr>
                        <a:t>Rango = Valor máximo - Valor mínimo = 43 - 20 = 23. Por lo tanto, el rango de los datos es 23.</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278" name="Google Shape;278;g230b0e9c36a_0_27"/>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4"/>
        <p:cNvGrpSpPr/>
        <p:nvPr/>
      </p:nvGrpSpPr>
      <p:grpSpPr>
        <a:xfrm>
          <a:off x="0" y="0"/>
          <a:ext cx="0" cy="0"/>
          <a:chOff x="0" y="0"/>
          <a:chExt cx="0" cy="0"/>
        </a:xfrm>
      </p:grpSpPr>
      <p:graphicFrame>
        <p:nvGraphicFramePr>
          <p:cNvPr id="56" name="Google Shape;56;g230b0e9b9b5_1_31"/>
          <p:cNvGraphicFramePr/>
          <p:nvPr/>
        </p:nvGraphicFramePr>
        <p:xfrm>
          <a:off x="635788" y="1123950"/>
          <a:ext cx="6500825" cy="6065491"/>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426700">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¿Qué es la frecuencia estadística y con qué se come?</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182292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3: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latin typeface="Roboto"/>
                          <a:ea typeface="Roboto"/>
                          <a:cs typeface="Roboto"/>
                          <a:sym typeface="Roboto"/>
                        </a:rPr>
                        <a:t>Una compañía de paseos de perros lleva registro de cuántas veces se pasean los perros. 40% de los perros paseados por la compañía recibieron entre 25 y 40 paseos y ningún perro recibió más de 40 paseos. </a:t>
                      </a:r>
                      <a:endParaRPr sz="1200">
                        <a:latin typeface="Roboto"/>
                        <a:ea typeface="Roboto"/>
                        <a:cs typeface="Roboto"/>
                        <a:sym typeface="Roboto"/>
                      </a:endParaRPr>
                    </a:p>
                    <a:p>
                      <a:pPr marL="0" lvl="0" indent="0" algn="l" rtl="0">
                        <a:lnSpc>
                          <a:spcPct val="115000"/>
                        </a:lnSpc>
                        <a:spcBef>
                          <a:spcPts val="1700"/>
                        </a:spcBef>
                        <a:spcAft>
                          <a:spcPts val="0"/>
                        </a:spcAft>
                        <a:buNone/>
                      </a:pPr>
                      <a:r>
                        <a:rPr lang="en" sz="1200">
                          <a:latin typeface="Roboto"/>
                          <a:ea typeface="Roboto"/>
                          <a:cs typeface="Roboto"/>
                          <a:sym typeface="Roboto"/>
                        </a:rPr>
                        <a:t>¿Cuántos perros tuvieron entre 0 y 25 paseos si la compañía si la compañía pasea a 400 perros?</a:t>
                      </a:r>
                      <a:endParaRPr sz="1200">
                        <a:latin typeface="Roboto"/>
                        <a:ea typeface="Roboto"/>
                        <a:cs typeface="Roboto"/>
                        <a:sym typeface="Roboto"/>
                      </a:endParaRPr>
                    </a:p>
                    <a:p>
                      <a:pPr marL="0" lvl="0" indent="0" algn="l" rtl="0">
                        <a:lnSpc>
                          <a:spcPct val="115000"/>
                        </a:lnSpc>
                        <a:spcBef>
                          <a:spcPts val="1700"/>
                        </a:spcBef>
                        <a:spcAft>
                          <a:spcPts val="1700"/>
                        </a:spcAft>
                        <a:buNone/>
                      </a:pPr>
                      <a:endParaRPr sz="1200">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334225">
                <a:tc>
                  <a:txBody>
                    <a:bodyPr/>
                    <a:lstStyle/>
                    <a:p>
                      <a:pPr marL="0" lvl="0" indent="0" algn="l" rtl="0">
                        <a:lnSpc>
                          <a:spcPct val="115000"/>
                        </a:lnSpc>
                        <a:spcBef>
                          <a:spcPts val="0"/>
                        </a:spcBef>
                        <a:spcAft>
                          <a:spcPts val="1700"/>
                        </a:spcAft>
                        <a:buNone/>
                      </a:pPr>
                      <a:r>
                        <a:rPr lang="en" sz="1200" b="1">
                          <a:latin typeface="Roboto"/>
                          <a:ea typeface="Roboto"/>
                          <a:cs typeface="Roboto"/>
                          <a:sym typeface="Roboto"/>
                        </a:rPr>
                        <a:t>Respuesta:</a:t>
                      </a:r>
                      <a:r>
                        <a:rPr lang="en"/>
                        <a:t> </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58" name="Google Shape;58;g230b0e9b9b5_1_31"/>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graphicFrame>
        <p:nvGraphicFramePr>
          <p:cNvPr id="284" name="Google Shape;284;g230b0e9c36a_0_36"/>
          <p:cNvGraphicFramePr/>
          <p:nvPr/>
        </p:nvGraphicFramePr>
        <p:xfrm>
          <a:off x="635788" y="1123950"/>
          <a:ext cx="6500825" cy="7398858"/>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12391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11: </a:t>
                      </a:r>
                      <a:endParaRPr sz="1200" b="1">
                        <a:latin typeface="Roboto"/>
                        <a:ea typeface="Roboto"/>
                        <a:cs typeface="Roboto"/>
                        <a:sym typeface="Roboto"/>
                      </a:endParaRPr>
                    </a:p>
                    <a:p>
                      <a:pPr marL="0" lvl="0" indent="0" algn="l" rtl="0">
                        <a:lnSpc>
                          <a:spcPct val="115000"/>
                        </a:lnSpc>
                        <a:spcBef>
                          <a:spcPts val="1700"/>
                        </a:spcBef>
                        <a:spcAft>
                          <a:spcPts val="1700"/>
                        </a:spcAft>
                        <a:buNone/>
                      </a:pPr>
                      <a:r>
                        <a:rPr lang="en" sz="1000">
                          <a:solidFill>
                            <a:schemeClr val="dk1"/>
                          </a:solidFill>
                          <a:latin typeface="Roboto"/>
                          <a:ea typeface="Roboto"/>
                          <a:cs typeface="Roboto"/>
                          <a:sym typeface="Roboto"/>
                        </a:rPr>
                        <a:t>El decir que se le aumenta un 10% a cada valor significa que cada dato es multiplicado por 1.1, como vimos en las clases, al multiplicar todos los datos por un escalar también las medidas de TC y de dispersión se multiplican. Por lo que el nuevo promedio será de 65*1.1 = 71.5 y el rango de 25 * 1.1 = 27.5</a:t>
                      </a:r>
                      <a:endParaRPr sz="1200">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1841725">
                <a:tc>
                  <a:txBody>
                    <a:bodyPr/>
                    <a:lstStyle/>
                    <a:p>
                      <a:pPr marL="0" lvl="0" indent="0" algn="l" rtl="0">
                        <a:lnSpc>
                          <a:spcPct val="115000"/>
                        </a:lnSpc>
                        <a:spcBef>
                          <a:spcPts val="0"/>
                        </a:spcBef>
                        <a:spcAft>
                          <a:spcPts val="0"/>
                        </a:spcAft>
                        <a:buNone/>
                      </a:pPr>
                      <a:r>
                        <a:rPr lang="en" sz="1200" b="1">
                          <a:solidFill>
                            <a:schemeClr val="dk1"/>
                          </a:solidFill>
                          <a:latin typeface="Roboto"/>
                          <a:ea typeface="Roboto"/>
                          <a:cs typeface="Roboto"/>
                          <a:sym typeface="Roboto"/>
                        </a:rPr>
                        <a:t>Ejercicio 12: </a:t>
                      </a: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latin typeface="Roboto"/>
                          <a:ea typeface="Roboto"/>
                          <a:cs typeface="Roboto"/>
                          <a:sym typeface="Roboto"/>
                        </a:rPr>
                        <a:t>El rango se calcula restando el valor mínimo del valor máximo en el conjunto de datos:</a:t>
                      </a:r>
                      <a:endParaRPr sz="1000">
                        <a:latin typeface="Roboto"/>
                        <a:ea typeface="Roboto"/>
                        <a:cs typeface="Roboto"/>
                        <a:sym typeface="Roboto"/>
                      </a:endParaRPr>
                    </a:p>
                    <a:p>
                      <a:pPr marL="0" lvl="0" indent="0" algn="l" rtl="0">
                        <a:lnSpc>
                          <a:spcPct val="115000"/>
                        </a:lnSpc>
                        <a:spcBef>
                          <a:spcPts val="1700"/>
                        </a:spcBef>
                        <a:spcAft>
                          <a:spcPts val="0"/>
                        </a:spcAft>
                        <a:buNone/>
                      </a:pPr>
                      <a:r>
                        <a:rPr lang="en" sz="1000">
                          <a:latin typeface="Roboto"/>
                          <a:ea typeface="Roboto"/>
                          <a:cs typeface="Roboto"/>
                          <a:sym typeface="Roboto"/>
                        </a:rPr>
                        <a:t>Rango = Máximo - Mínimo = 845,300 - 216,290 = 629,010. El rango es de 629,010.</a:t>
                      </a:r>
                      <a:endParaRPr sz="1000">
                        <a:latin typeface="Roboto"/>
                        <a:ea typeface="Roboto"/>
                        <a:cs typeface="Roboto"/>
                        <a:sym typeface="Roboto"/>
                      </a:endParaRPr>
                    </a:p>
                    <a:p>
                      <a:pPr marL="0" lvl="0" indent="0" algn="l" rtl="0">
                        <a:lnSpc>
                          <a:spcPct val="115000"/>
                        </a:lnSpc>
                        <a:spcBef>
                          <a:spcPts val="1700"/>
                        </a:spcBef>
                        <a:spcAft>
                          <a:spcPts val="0"/>
                        </a:spcAft>
                        <a:buNone/>
                      </a:pPr>
                      <a:r>
                        <a:rPr lang="en" sz="1000">
                          <a:latin typeface="Roboto"/>
                          <a:ea typeface="Roboto"/>
                          <a:cs typeface="Roboto"/>
                          <a:sym typeface="Roboto"/>
                        </a:rPr>
                        <a:t>El IQR (rango intercuartil) es la diferencia entre el tercer cuartil y el primer cuartil:</a:t>
                      </a:r>
                      <a:endParaRPr sz="1000">
                        <a:latin typeface="Roboto"/>
                        <a:ea typeface="Roboto"/>
                        <a:cs typeface="Roboto"/>
                        <a:sym typeface="Roboto"/>
                      </a:endParaRPr>
                    </a:p>
                    <a:p>
                      <a:pPr marL="0" lvl="0" indent="0" algn="l" rtl="0">
                        <a:lnSpc>
                          <a:spcPct val="115000"/>
                        </a:lnSpc>
                        <a:spcBef>
                          <a:spcPts val="1700"/>
                        </a:spcBef>
                        <a:spcAft>
                          <a:spcPts val="1700"/>
                        </a:spcAft>
                        <a:buNone/>
                      </a:pPr>
                      <a:r>
                        <a:rPr lang="en" sz="1000">
                          <a:latin typeface="Roboto"/>
                          <a:ea typeface="Roboto"/>
                          <a:cs typeface="Roboto"/>
                          <a:sym typeface="Roboto"/>
                        </a:rPr>
                        <a:t>IQR = Tercer cuartil - Primer cuartil = 790,370 - 324,876 = 465,494. El IQR es de 465,494.</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1841725">
                <a:tc>
                  <a:txBody>
                    <a:bodyPr/>
                    <a:lstStyle/>
                    <a:p>
                      <a:pPr marL="0" lvl="0" indent="0" algn="l" rtl="0">
                        <a:lnSpc>
                          <a:spcPct val="115000"/>
                        </a:lnSpc>
                        <a:spcBef>
                          <a:spcPts val="0"/>
                        </a:spcBef>
                        <a:spcAft>
                          <a:spcPts val="0"/>
                        </a:spcAft>
                        <a:buNone/>
                      </a:pPr>
                      <a:r>
                        <a:rPr lang="en" sz="1200" b="1">
                          <a:solidFill>
                            <a:schemeClr val="dk1"/>
                          </a:solidFill>
                          <a:latin typeface="Roboto"/>
                          <a:ea typeface="Roboto"/>
                          <a:cs typeface="Roboto"/>
                          <a:sym typeface="Roboto"/>
                        </a:rPr>
                        <a:t>Ejercicio 13: </a:t>
                      </a: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1700"/>
                        </a:spcAft>
                        <a:buClr>
                          <a:schemeClr val="dk1"/>
                        </a:buClr>
                        <a:buSzPts val="1100"/>
                        <a:buFont typeface="Arial"/>
                        <a:buNone/>
                      </a:pPr>
                      <a:endParaRPr sz="1200" b="1">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286" name="Google Shape;286;g230b0e9c36a_0_36"/>
          <p:cNvPicPr preferRelativeResize="0"/>
          <p:nvPr/>
        </p:nvPicPr>
        <p:blipFill>
          <a:blip r:embed="rId3">
            <a:alphaModFix/>
          </a:blip>
          <a:stretch>
            <a:fillRect/>
          </a:stretch>
        </p:blipFill>
        <p:spPr>
          <a:xfrm>
            <a:off x="341625" y="109086"/>
            <a:ext cx="341775" cy="341775"/>
          </a:xfrm>
          <a:prstGeom prst="rect">
            <a:avLst/>
          </a:prstGeom>
          <a:noFill/>
          <a:ln>
            <a:noFill/>
          </a:ln>
        </p:spPr>
      </p:pic>
      <p:pic>
        <p:nvPicPr>
          <p:cNvPr id="287" name="Google Shape;287;g230b0e9c36a_0_36"/>
          <p:cNvPicPr preferRelativeResize="0"/>
          <p:nvPr/>
        </p:nvPicPr>
        <p:blipFill>
          <a:blip r:embed="rId4">
            <a:alphaModFix/>
          </a:blip>
          <a:stretch>
            <a:fillRect/>
          </a:stretch>
        </p:blipFill>
        <p:spPr>
          <a:xfrm>
            <a:off x="1520838" y="4796692"/>
            <a:ext cx="4730728" cy="313548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91"/>
        <p:cNvGrpSpPr/>
        <p:nvPr/>
      </p:nvGrpSpPr>
      <p:grpSpPr>
        <a:xfrm>
          <a:off x="0" y="0"/>
          <a:ext cx="0" cy="0"/>
          <a:chOff x="0" y="0"/>
          <a:chExt cx="0" cy="0"/>
        </a:xfrm>
      </p:grpSpPr>
      <p:graphicFrame>
        <p:nvGraphicFramePr>
          <p:cNvPr id="293" name="Google Shape;293;g230b0e9c36a_0_47"/>
          <p:cNvGraphicFramePr/>
          <p:nvPr/>
        </p:nvGraphicFramePr>
        <p:xfrm>
          <a:off x="635788" y="1123950"/>
          <a:ext cx="6500825" cy="6124250"/>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12391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14: </a:t>
                      </a:r>
                      <a:endParaRPr sz="1200" b="1">
                        <a:latin typeface="Roboto"/>
                        <a:ea typeface="Roboto"/>
                        <a:cs typeface="Roboto"/>
                        <a:sym typeface="Roboto"/>
                      </a:endParaRPr>
                    </a:p>
                    <a:p>
                      <a:pPr marL="0" lvl="0" indent="0" algn="l" rtl="0">
                        <a:lnSpc>
                          <a:spcPct val="115000"/>
                        </a:lnSpc>
                        <a:spcBef>
                          <a:spcPts val="1700"/>
                        </a:spcBef>
                        <a:spcAft>
                          <a:spcPts val="1700"/>
                        </a:spcAft>
                        <a:buNone/>
                      </a:pPr>
                      <a:r>
                        <a:rPr lang="en" sz="1000">
                          <a:solidFill>
                            <a:schemeClr val="dk1"/>
                          </a:solidFill>
                          <a:latin typeface="Roboto"/>
                          <a:ea typeface="Roboto"/>
                          <a:cs typeface="Roboto"/>
                          <a:sym typeface="Roboto"/>
                        </a:rPr>
                        <a:t>Si sumamos un valor a todos los datos, solo afecta a las medidas de tendencia central, por lo que el promedio aumentaría en 10 puntos de 68 a 78.</a:t>
                      </a:r>
                      <a:endParaRPr sz="1200">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4885150">
                <a:tc>
                  <a:txBody>
                    <a:bodyPr/>
                    <a:lstStyle/>
                    <a:p>
                      <a:pPr marL="0" lvl="0" indent="0" algn="l" rtl="0">
                        <a:lnSpc>
                          <a:spcPct val="115000"/>
                        </a:lnSpc>
                        <a:spcBef>
                          <a:spcPts val="0"/>
                        </a:spcBef>
                        <a:spcAft>
                          <a:spcPts val="0"/>
                        </a:spcAft>
                        <a:buNone/>
                      </a:pPr>
                      <a:r>
                        <a:rPr lang="en" sz="1200" b="1">
                          <a:solidFill>
                            <a:schemeClr val="dk1"/>
                          </a:solidFill>
                          <a:latin typeface="Roboto"/>
                          <a:ea typeface="Roboto"/>
                          <a:cs typeface="Roboto"/>
                          <a:sym typeface="Roboto"/>
                        </a:rPr>
                        <a:t>Ejercicio 15: </a:t>
                      </a: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latin typeface="Roboto"/>
                          <a:ea typeface="Roboto"/>
                          <a:cs typeface="Roboto"/>
                          <a:sym typeface="Roboto"/>
                        </a:rPr>
                        <a:t>El diagrama de tallo y hojas cuenta de 10 en 10 a lo largo del lado izquierdo. Luego podemos ver cuántos puntos de datos caen en cada cubo, porque estamos usando cubos de tamaño 10. En otras palabras, los tallos se convierten en cubos y el número de hojas se convierte en las frecuencias graficadas en el histograma.</a:t>
                      </a:r>
                      <a:endParaRPr sz="1000">
                        <a:latin typeface="Roboto"/>
                        <a:ea typeface="Roboto"/>
                        <a:cs typeface="Roboto"/>
                        <a:sym typeface="Roboto"/>
                      </a:endParaRPr>
                    </a:p>
                    <a:p>
                      <a:pPr marL="0" lvl="0" indent="0" algn="l" rtl="0">
                        <a:lnSpc>
                          <a:spcPct val="115000"/>
                        </a:lnSpc>
                        <a:spcBef>
                          <a:spcPts val="1700"/>
                        </a:spcBef>
                        <a:spcAft>
                          <a:spcPts val="0"/>
                        </a:spcAft>
                        <a:buNone/>
                      </a:pPr>
                      <a:endParaRPr sz="1000">
                        <a:latin typeface="Roboto"/>
                        <a:ea typeface="Roboto"/>
                        <a:cs typeface="Roboto"/>
                        <a:sym typeface="Roboto"/>
                      </a:endParaRPr>
                    </a:p>
                    <a:p>
                      <a:pPr marL="0" lvl="0" indent="0" algn="l" rtl="0">
                        <a:lnSpc>
                          <a:spcPct val="115000"/>
                        </a:lnSpc>
                        <a:spcBef>
                          <a:spcPts val="1700"/>
                        </a:spcBef>
                        <a:spcAft>
                          <a:spcPts val="1700"/>
                        </a:spcAft>
                        <a:buNone/>
                      </a:pPr>
                      <a:endParaRPr sz="1000">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295" name="Google Shape;295;g230b0e9c36a_0_47"/>
          <p:cNvPicPr preferRelativeResize="0"/>
          <p:nvPr/>
        </p:nvPicPr>
        <p:blipFill>
          <a:blip r:embed="rId3">
            <a:alphaModFix/>
          </a:blip>
          <a:stretch>
            <a:fillRect/>
          </a:stretch>
        </p:blipFill>
        <p:spPr>
          <a:xfrm>
            <a:off x="341625" y="109086"/>
            <a:ext cx="341775" cy="341775"/>
          </a:xfrm>
          <a:prstGeom prst="rect">
            <a:avLst/>
          </a:prstGeom>
          <a:noFill/>
          <a:ln>
            <a:noFill/>
          </a:ln>
        </p:spPr>
      </p:pic>
      <p:pic>
        <p:nvPicPr>
          <p:cNvPr id="296" name="Google Shape;296;g230b0e9c36a_0_47"/>
          <p:cNvPicPr preferRelativeResize="0"/>
          <p:nvPr/>
        </p:nvPicPr>
        <p:blipFill>
          <a:blip r:embed="rId4">
            <a:alphaModFix/>
          </a:blip>
          <a:stretch>
            <a:fillRect/>
          </a:stretch>
        </p:blipFill>
        <p:spPr>
          <a:xfrm>
            <a:off x="1273586" y="3552500"/>
            <a:ext cx="5225226" cy="3133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00"/>
        <p:cNvGrpSpPr/>
        <p:nvPr/>
      </p:nvGrpSpPr>
      <p:grpSpPr>
        <a:xfrm>
          <a:off x="0" y="0"/>
          <a:ext cx="0" cy="0"/>
          <a:chOff x="0" y="0"/>
          <a:chExt cx="0" cy="0"/>
        </a:xfrm>
      </p:grpSpPr>
      <p:graphicFrame>
        <p:nvGraphicFramePr>
          <p:cNvPr id="302" name="Google Shape;302;g230b0e9c36a_0_59"/>
          <p:cNvGraphicFramePr/>
          <p:nvPr/>
        </p:nvGraphicFramePr>
        <p:xfrm>
          <a:off x="635788" y="1123950"/>
          <a:ext cx="6500825" cy="6558377"/>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12391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16: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Estos datos tienen un valor atípico bajo de 0, por lo que la mejor medida de tendencia central es la mediana y la mejor medida de dispersión es el rango intercuartílico. Para ver si hay valores atípicos en los datos, use la regla 1.5-IQR.</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Los valores atípicos bajos están dados por Q1 − 1.5 (IQR)</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Los valores atípicos altos están dados por Q3 + 1.5 (IQR)</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La mediana del conjunto de datos es 24. El primer y tercer cuartil son</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Q1=(20+21)/2 = 20.5</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Q3=(25+25)/2 = 25</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Entonces el rango intercuartílico es</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Q3 − Q1 = 25 − 20.5 = 4.5</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Ahora podemos calcular dónde buscar valores atípicos.</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Valores atípicos bajos:</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Q1 − 1,5 (IQR) --&gt;20.5 − 1.5(4.5) = 13.75</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Valores atípicos altos:</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Q3 + 1.5 (IQR) --&gt; 25 + 1.5(4.5) = 31.75</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1700"/>
                        </a:spcAft>
                        <a:buNone/>
                      </a:pPr>
                      <a:r>
                        <a:rPr lang="en" sz="1000">
                          <a:solidFill>
                            <a:schemeClr val="dk1"/>
                          </a:solidFill>
                          <a:latin typeface="Roboto"/>
                          <a:ea typeface="Roboto"/>
                          <a:cs typeface="Roboto"/>
                          <a:sym typeface="Roboto"/>
                        </a:rPr>
                        <a:t>Los datos tienen un valor atípico bajo de 0 porque es inferior a 13,75. Los datos no tienen valores atípicos altos porque ningún número en el conjunto es mayor que 31.75. Dado que los datos tienen un valor atípico, la mejor medida de tendencia central es la mediana y la mejor medida de dispersión es el rango intercuartílico.</a:t>
                      </a:r>
                      <a:endParaRPr sz="1000">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304" name="Google Shape;304;g230b0e9c36a_0_59"/>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08"/>
        <p:cNvGrpSpPr/>
        <p:nvPr/>
      </p:nvGrpSpPr>
      <p:grpSpPr>
        <a:xfrm>
          <a:off x="0" y="0"/>
          <a:ext cx="0" cy="0"/>
          <a:chOff x="0" y="0"/>
          <a:chExt cx="0" cy="0"/>
        </a:xfrm>
      </p:grpSpPr>
      <p:graphicFrame>
        <p:nvGraphicFramePr>
          <p:cNvPr id="310" name="Google Shape;310;g230b0e9c36a_0_69"/>
          <p:cNvGraphicFramePr/>
          <p:nvPr/>
        </p:nvGraphicFramePr>
        <p:xfrm>
          <a:off x="635788" y="1123950"/>
          <a:ext cx="6500825" cy="7732206"/>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1239100">
                <a:tc>
                  <a:txBody>
                    <a:bodyPr/>
                    <a:lstStyle/>
                    <a:p>
                      <a:pPr marL="0" lvl="0" indent="0" algn="l" rtl="0">
                        <a:lnSpc>
                          <a:spcPct val="115000"/>
                        </a:lnSpc>
                        <a:spcBef>
                          <a:spcPts val="0"/>
                        </a:spcBef>
                        <a:spcAft>
                          <a:spcPts val="0"/>
                        </a:spcAft>
                        <a:buNone/>
                      </a:pPr>
                      <a:r>
                        <a:rPr lang="en" sz="1200" b="1">
                          <a:solidFill>
                            <a:schemeClr val="dk1"/>
                          </a:solidFill>
                          <a:latin typeface="Roboto"/>
                          <a:ea typeface="Roboto"/>
                          <a:cs typeface="Roboto"/>
                          <a:sym typeface="Roboto"/>
                        </a:rPr>
                        <a:t>Ejercicio 17: </a:t>
                      </a: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El método de muestreo utilizado en la encuesta del zoológico puede estar sesgado debido a la selección de la población objetivo. Al enfocarse únicamente en las familias con hijos, se excluyen a otras posibles poblaciones objetivo, como parejas sin hijos, personas solteras o personas mayores, que podrían tener motivaciones diferentes para visitar el zoológico.</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Además, la muestra obtenida puede no ser representativa de la población total de visitantes del zoológico, ya que las familias con hijos podrían ser una minoría en comparación con otros grupos demográficos, y sus motivaciones pueden no ser representativas de los motivos de los visitantes en general. Esto puede sesgar los resultados y llevar a conclusiones erróneas sobre las motivaciones de los visitantes del zoológico en su conjunto.</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En resumen, el método de muestreo utilizado puede ser sesgado debido a la selección de una población objetivo limitada, lo que puede no reflejar las motivaciones de la población total de visitantes del zoológico.</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1700"/>
                        </a:spcAft>
                        <a:buNone/>
                      </a:pPr>
                      <a:endParaRPr sz="1200" b="1">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4351750">
                <a:tc>
                  <a:txBody>
                    <a:bodyPr/>
                    <a:lstStyle/>
                    <a:p>
                      <a:pPr marL="0" lvl="0" indent="0" algn="l" rtl="0">
                        <a:lnSpc>
                          <a:spcPct val="115000"/>
                        </a:lnSpc>
                        <a:spcBef>
                          <a:spcPts val="0"/>
                        </a:spcBef>
                        <a:spcAft>
                          <a:spcPts val="0"/>
                        </a:spcAft>
                        <a:buNone/>
                      </a:pPr>
                      <a:r>
                        <a:rPr lang="en" sz="1200" b="1">
                          <a:solidFill>
                            <a:schemeClr val="dk1"/>
                          </a:solidFill>
                          <a:latin typeface="Roboto"/>
                          <a:ea typeface="Roboto"/>
                          <a:cs typeface="Roboto"/>
                          <a:sym typeface="Roboto"/>
                        </a:rPr>
                        <a:t>Ejercicio 18: </a:t>
                      </a:r>
                      <a:endParaRPr sz="1000">
                        <a:latin typeface="Roboto"/>
                        <a:ea typeface="Roboto"/>
                        <a:cs typeface="Roboto"/>
                        <a:sym typeface="Roboto"/>
                      </a:endParaRPr>
                    </a:p>
                    <a:p>
                      <a:pPr marL="0" lvl="0" indent="0" algn="l" rtl="0">
                        <a:lnSpc>
                          <a:spcPct val="115000"/>
                        </a:lnSpc>
                        <a:spcBef>
                          <a:spcPts val="1700"/>
                        </a:spcBef>
                        <a:spcAft>
                          <a:spcPts val="0"/>
                        </a:spcAft>
                        <a:buNone/>
                      </a:pPr>
                      <a:r>
                        <a:rPr lang="en" sz="1000">
                          <a:latin typeface="Roboto"/>
                          <a:ea typeface="Roboto"/>
                          <a:cs typeface="Roboto"/>
                          <a:sym typeface="Roboto"/>
                        </a:rPr>
                        <a:t>El método de muestreo utilizado en la encuesta del dueño del restaurante puede estar sesgado debido a la naturaleza de la pregunta formulada. La pregunta "¿Has dejado a tu mesero sin propina?" se enfoca en un comportamiento específico, es decir, dejar sin propina al mesero.</a:t>
                      </a:r>
                      <a:endParaRPr sz="1000">
                        <a:latin typeface="Roboto"/>
                        <a:ea typeface="Roboto"/>
                        <a:cs typeface="Roboto"/>
                        <a:sym typeface="Roboto"/>
                      </a:endParaRPr>
                    </a:p>
                    <a:p>
                      <a:pPr marL="0" lvl="0" indent="0" algn="l" rtl="0">
                        <a:lnSpc>
                          <a:spcPct val="115000"/>
                        </a:lnSpc>
                        <a:spcBef>
                          <a:spcPts val="1700"/>
                        </a:spcBef>
                        <a:spcAft>
                          <a:spcPts val="0"/>
                        </a:spcAft>
                        <a:buNone/>
                      </a:pPr>
                      <a:r>
                        <a:rPr lang="en" sz="1000">
                          <a:latin typeface="Roboto"/>
                          <a:ea typeface="Roboto"/>
                          <a:cs typeface="Roboto"/>
                          <a:sym typeface="Roboto"/>
                        </a:rPr>
                        <a:t>Sin embargo, este tipo de pregunta puede estar sesgada debido a que puede hacer que los encuestados se sientan incómodos o avergonzados de admitir que han dejado sin propina a su mesero. Es posible que algunos encuestados no quieran admitir abiertamente este comportamiento negativo por temor a ser juzgados o percibidos como personas irrespetuosas o poco éticas.</a:t>
                      </a:r>
                      <a:endParaRPr sz="1000">
                        <a:latin typeface="Roboto"/>
                        <a:ea typeface="Roboto"/>
                        <a:cs typeface="Roboto"/>
                        <a:sym typeface="Roboto"/>
                      </a:endParaRPr>
                    </a:p>
                    <a:p>
                      <a:pPr marL="0" lvl="0" indent="0" algn="l" rtl="0">
                        <a:lnSpc>
                          <a:spcPct val="115000"/>
                        </a:lnSpc>
                        <a:spcBef>
                          <a:spcPts val="1700"/>
                        </a:spcBef>
                        <a:spcAft>
                          <a:spcPts val="0"/>
                        </a:spcAft>
                        <a:buNone/>
                      </a:pPr>
                      <a:r>
                        <a:rPr lang="en" sz="1000">
                          <a:latin typeface="Roboto"/>
                          <a:ea typeface="Roboto"/>
                          <a:cs typeface="Roboto"/>
                          <a:sym typeface="Roboto"/>
                        </a:rPr>
                        <a:t>Además, el hecho de que se haga la pregunta puede influir en el comportamiento de los comensales. Sabiendo que están siendo encuestados sobre su comportamiento de propina, pueden sentirse obligados a dejar una propina incluso si no hubieran planeado hacerlo originalmente. Esto puede generar respuestas sesgadas y poco confiables.</a:t>
                      </a:r>
                      <a:endParaRPr sz="1000">
                        <a:latin typeface="Roboto"/>
                        <a:ea typeface="Roboto"/>
                        <a:cs typeface="Roboto"/>
                        <a:sym typeface="Roboto"/>
                      </a:endParaRPr>
                    </a:p>
                    <a:p>
                      <a:pPr marL="0" lvl="0" indent="0" algn="l" rtl="0">
                        <a:lnSpc>
                          <a:spcPct val="115000"/>
                        </a:lnSpc>
                        <a:spcBef>
                          <a:spcPts val="1700"/>
                        </a:spcBef>
                        <a:spcAft>
                          <a:spcPts val="1700"/>
                        </a:spcAft>
                        <a:buNone/>
                      </a:pPr>
                      <a:r>
                        <a:rPr lang="en" sz="1000">
                          <a:latin typeface="Roboto"/>
                          <a:ea typeface="Roboto"/>
                          <a:cs typeface="Roboto"/>
                          <a:sym typeface="Roboto"/>
                        </a:rPr>
                        <a:t>En resumen, la pregunta formulada en la encuesta del dueño del restaurante puede estar sesgada debido a la naturaleza delicada de la pregunta y a la posibilidad de que los encuestados se sientan incómodos o avergonzados de responder de manera honesta. Además, el hecho de que se haga la pregunta puede influir en el comportamiento de los comensales, lo que puede generar respuestas sesgadas.</a:t>
                      </a:r>
                      <a:endParaRPr sz="1000">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312" name="Google Shape;312;g230b0e9c36a_0_69"/>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graphicFrame>
        <p:nvGraphicFramePr>
          <p:cNvPr id="318" name="Google Shape;318;g230b0e9c36a_0_78"/>
          <p:cNvGraphicFramePr/>
          <p:nvPr/>
        </p:nvGraphicFramePr>
        <p:xfrm>
          <a:off x="635788" y="1123950"/>
          <a:ext cx="6500825" cy="6539136"/>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1239100">
                <a:tc>
                  <a:txBody>
                    <a:bodyPr/>
                    <a:lstStyle/>
                    <a:p>
                      <a:pPr marL="0" lvl="0" indent="0" algn="l" rtl="0">
                        <a:lnSpc>
                          <a:spcPct val="115000"/>
                        </a:lnSpc>
                        <a:spcBef>
                          <a:spcPts val="0"/>
                        </a:spcBef>
                        <a:spcAft>
                          <a:spcPts val="0"/>
                        </a:spcAft>
                        <a:buNone/>
                      </a:pPr>
                      <a:r>
                        <a:rPr lang="en" sz="1200" b="1">
                          <a:solidFill>
                            <a:schemeClr val="dk1"/>
                          </a:solidFill>
                          <a:latin typeface="Roboto"/>
                          <a:ea typeface="Roboto"/>
                          <a:cs typeface="Roboto"/>
                          <a:sym typeface="Roboto"/>
                        </a:rPr>
                        <a:t>Ejercicio 19: </a:t>
                      </a: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Los eventos A y B no son eventos mutuamente excluyentes porque a veces pueden ocurrir al mismo tiempo. El problema incluso nos dice que P(A ∩ B) = 0.05, lo que significa que hay un 5 % de posibilidades de que ambos eventos sucedan al mismo tiempo. Para encontrar P(A ∪ B), usaremos P(A ∪ B) = P(A) + P(B) − P(A ∩ B) y reemplazamos P(A) = 0.3, P(B) = 0,6 y P(A ∩ B) = 0,05. P(A ∪ B) = 0,3 + 0,6 − 0,05 P(A ∪ B) = 0,85</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1700"/>
                        </a:spcAft>
                        <a:buNone/>
                      </a:pPr>
                      <a:endParaRPr sz="1200" b="1">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2789650">
                <a:tc>
                  <a:txBody>
                    <a:bodyPr/>
                    <a:lstStyle/>
                    <a:p>
                      <a:pPr marL="0" lvl="0" indent="0" algn="l" rtl="0">
                        <a:lnSpc>
                          <a:spcPct val="115000"/>
                        </a:lnSpc>
                        <a:spcBef>
                          <a:spcPts val="0"/>
                        </a:spcBef>
                        <a:spcAft>
                          <a:spcPts val="0"/>
                        </a:spcAft>
                        <a:buNone/>
                      </a:pPr>
                      <a:r>
                        <a:rPr lang="en" sz="1200" b="1">
                          <a:solidFill>
                            <a:schemeClr val="dk1"/>
                          </a:solidFill>
                          <a:latin typeface="Roboto"/>
                          <a:ea typeface="Roboto"/>
                          <a:cs typeface="Roboto"/>
                          <a:sym typeface="Roboto"/>
                        </a:rPr>
                        <a:t>Ejercicio 20: </a:t>
                      </a:r>
                      <a:endParaRPr sz="1000">
                        <a:latin typeface="Roboto"/>
                        <a:ea typeface="Roboto"/>
                        <a:cs typeface="Roboto"/>
                        <a:sym typeface="Roboto"/>
                      </a:endParaRPr>
                    </a:p>
                    <a:p>
                      <a:pPr marL="0" lvl="0" indent="0" algn="l" rtl="0">
                        <a:lnSpc>
                          <a:spcPct val="115000"/>
                        </a:lnSpc>
                        <a:spcBef>
                          <a:spcPts val="1700"/>
                        </a:spcBef>
                        <a:spcAft>
                          <a:spcPts val="0"/>
                        </a:spcAft>
                        <a:buNone/>
                      </a:pPr>
                      <a:r>
                        <a:rPr lang="en" sz="1000">
                          <a:latin typeface="Roboto"/>
                          <a:ea typeface="Roboto"/>
                          <a:cs typeface="Roboto"/>
                          <a:sym typeface="Roboto"/>
                        </a:rPr>
                        <a:t>Del diagrama de Venn, podemos sumar los números de cada una de las cuatro secciones para ver que Juan y Maria  hicieron juntos 12 + 2 + 11 + 42 = 67 viajes cuesta arriba. Desde el 2 en el centro del diagrama de Venn donde los círculos se superponen, podemos decir que Juan y María se cayeron en 2 de los viajes cuesta arriba. Entonces, la probabilidad de que Juan se caiga y Maria se caiga es</a:t>
                      </a:r>
                      <a:endParaRPr sz="1000">
                        <a:latin typeface="Roboto"/>
                        <a:ea typeface="Roboto"/>
                        <a:cs typeface="Roboto"/>
                        <a:sym typeface="Roboto"/>
                      </a:endParaRPr>
                    </a:p>
                    <a:p>
                      <a:pPr marL="0" lvl="0" indent="0" algn="l" rtl="0">
                        <a:lnSpc>
                          <a:spcPct val="115000"/>
                        </a:lnSpc>
                        <a:spcBef>
                          <a:spcPts val="1700"/>
                        </a:spcBef>
                        <a:spcAft>
                          <a:spcPts val="0"/>
                        </a:spcAft>
                        <a:buNone/>
                      </a:pPr>
                      <a:r>
                        <a:rPr lang="en" sz="1000">
                          <a:latin typeface="Roboto"/>
                          <a:ea typeface="Roboto"/>
                          <a:cs typeface="Roboto"/>
                          <a:sym typeface="Roboto"/>
                        </a:rPr>
                        <a:t>P(caidaJuan ∩ caidaMaria)= 2/67</a:t>
                      </a:r>
                      <a:endParaRPr sz="1000">
                        <a:latin typeface="Roboto"/>
                        <a:ea typeface="Roboto"/>
                        <a:cs typeface="Roboto"/>
                        <a:sym typeface="Roboto"/>
                      </a:endParaRPr>
                    </a:p>
                    <a:p>
                      <a:pPr marL="0" lvl="0" indent="0" algn="l" rtl="0">
                        <a:lnSpc>
                          <a:spcPct val="115000"/>
                        </a:lnSpc>
                        <a:spcBef>
                          <a:spcPts val="1700"/>
                        </a:spcBef>
                        <a:spcAft>
                          <a:spcPts val="0"/>
                        </a:spcAft>
                        <a:buNone/>
                      </a:pPr>
                      <a:r>
                        <a:rPr lang="en" sz="1000">
                          <a:latin typeface="Roboto"/>
                          <a:ea typeface="Roboto"/>
                          <a:cs typeface="Roboto"/>
                          <a:sym typeface="Roboto"/>
                        </a:rPr>
                        <a:t>  Por el diagrama de Venn, sabemos que hicieron 12 viajes en los que solo se cayó Juan y 11 viajes en los que solo se cayó María. Entonces, la probabilidad de que solo Juan se caiga o solo Maria se caiga es</a:t>
                      </a:r>
                      <a:endParaRPr sz="1000">
                        <a:latin typeface="Roboto"/>
                        <a:ea typeface="Roboto"/>
                        <a:cs typeface="Roboto"/>
                        <a:sym typeface="Roboto"/>
                      </a:endParaRPr>
                    </a:p>
                    <a:p>
                      <a:pPr marL="0" lvl="0" indent="0" algn="l" rtl="0">
                        <a:lnSpc>
                          <a:spcPct val="115000"/>
                        </a:lnSpc>
                        <a:spcBef>
                          <a:spcPts val="1700"/>
                        </a:spcBef>
                        <a:spcAft>
                          <a:spcPts val="1700"/>
                        </a:spcAft>
                        <a:buNone/>
                      </a:pPr>
                      <a:r>
                        <a:rPr lang="en" sz="1000">
                          <a:latin typeface="Roboto"/>
                          <a:ea typeface="Roboto"/>
                          <a:cs typeface="Roboto"/>
                          <a:sym typeface="Roboto"/>
                        </a:rPr>
                        <a:t>P(JuanCayó U MaríaCayó) = (12 + 11) / 67 = 23</a:t>
                      </a:r>
                      <a:endParaRPr sz="1000">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2027650">
                <a:tc>
                  <a:txBody>
                    <a:bodyPr/>
                    <a:lstStyle/>
                    <a:p>
                      <a:pPr marL="0" lvl="0" indent="0" algn="l" rtl="0">
                        <a:lnSpc>
                          <a:spcPct val="115000"/>
                        </a:lnSpc>
                        <a:spcBef>
                          <a:spcPts val="0"/>
                        </a:spcBef>
                        <a:spcAft>
                          <a:spcPts val="0"/>
                        </a:spcAft>
                        <a:buNone/>
                      </a:pPr>
                      <a:r>
                        <a:rPr lang="en" sz="1200" b="1">
                          <a:solidFill>
                            <a:schemeClr val="dk1"/>
                          </a:solidFill>
                          <a:latin typeface="Roboto"/>
                          <a:ea typeface="Roboto"/>
                          <a:cs typeface="Roboto"/>
                          <a:sym typeface="Roboto"/>
                        </a:rPr>
                        <a:t>Ejercicio 21: </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Clr>
                          <a:schemeClr val="dk1"/>
                        </a:buClr>
                        <a:buSzPts val="1100"/>
                        <a:buFont typeface="Arial"/>
                        <a:buNone/>
                      </a:pPr>
                      <a:r>
                        <a:rPr lang="en" sz="1000">
                          <a:solidFill>
                            <a:schemeClr val="dk1"/>
                          </a:solidFill>
                          <a:latin typeface="Roboto"/>
                          <a:ea typeface="Roboto"/>
                          <a:cs typeface="Roboto"/>
                          <a:sym typeface="Roboto"/>
                        </a:rPr>
                        <a:t>La probabilidad de obtener una cabeza en un solo lanzamiento de una moneda equilibrada es de 0.5. Como los lanzamientos son independientes entre sí, la probabilidad de obtener 4 cabezas seguidas en 4 lanzamientos es:</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Clr>
                          <a:schemeClr val="dk1"/>
                        </a:buClr>
                        <a:buSzPts val="1100"/>
                        <a:buFont typeface="Arial"/>
                        <a:buNone/>
                      </a:pPr>
                      <a:r>
                        <a:rPr lang="en" sz="1000">
                          <a:solidFill>
                            <a:schemeClr val="dk1"/>
                          </a:solidFill>
                          <a:latin typeface="Roboto"/>
                          <a:ea typeface="Roboto"/>
                          <a:cs typeface="Roboto"/>
                          <a:sym typeface="Roboto"/>
                        </a:rPr>
                        <a:t>P(4 cabezas seguidas) = 0.5 x 0.5 x 0.5 x 0.5 = 0.0625</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1700"/>
                        </a:spcAft>
                        <a:buNone/>
                      </a:pPr>
                      <a:r>
                        <a:rPr lang="en" sz="1000">
                          <a:solidFill>
                            <a:schemeClr val="dk1"/>
                          </a:solidFill>
                          <a:latin typeface="Roboto"/>
                          <a:ea typeface="Roboto"/>
                          <a:cs typeface="Roboto"/>
                          <a:sym typeface="Roboto"/>
                        </a:rPr>
                        <a:t>Por lo tanto, la probabilidad de obtener 4 cabezas seguidas cuando lanzamos una moneda al aire cuatro veces es de 0.0625 o 6.25%.</a:t>
                      </a:r>
                      <a:endParaRPr sz="1200" b="1">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320" name="Google Shape;320;g230b0e9c36a_0_78"/>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324"/>
        <p:cNvGrpSpPr/>
        <p:nvPr/>
      </p:nvGrpSpPr>
      <p:grpSpPr>
        <a:xfrm>
          <a:off x="0" y="0"/>
          <a:ext cx="0" cy="0"/>
          <a:chOff x="0" y="0"/>
          <a:chExt cx="0" cy="0"/>
        </a:xfrm>
      </p:grpSpPr>
      <p:graphicFrame>
        <p:nvGraphicFramePr>
          <p:cNvPr id="326" name="Google Shape;326;g230b0e9c36a_0_88"/>
          <p:cNvGraphicFramePr/>
          <p:nvPr/>
        </p:nvGraphicFramePr>
        <p:xfrm>
          <a:off x="635788" y="1123950"/>
          <a:ext cx="6500825" cy="6733637"/>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1239100">
                <a:tc>
                  <a:txBody>
                    <a:bodyPr/>
                    <a:lstStyle/>
                    <a:p>
                      <a:pPr marL="0" lvl="0" indent="0" algn="l" rtl="0">
                        <a:lnSpc>
                          <a:spcPct val="115000"/>
                        </a:lnSpc>
                        <a:spcBef>
                          <a:spcPts val="0"/>
                        </a:spcBef>
                        <a:spcAft>
                          <a:spcPts val="0"/>
                        </a:spcAft>
                        <a:buNone/>
                      </a:pPr>
                      <a:r>
                        <a:rPr lang="en" sz="1200" b="1">
                          <a:solidFill>
                            <a:schemeClr val="dk1"/>
                          </a:solidFill>
                          <a:latin typeface="Roboto"/>
                          <a:ea typeface="Roboto"/>
                          <a:cs typeface="Roboto"/>
                          <a:sym typeface="Roboto"/>
                        </a:rPr>
                        <a:t>Ejercicio 22: </a:t>
                      </a: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Hay 7 + 5 = 12 animales de peluche en total. P(A) es la probabilidad de seleccionar un elefante, y hay 7 elefantes.</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P(A)= 7/12</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P(B) es la probabilidad de seleccionar un animal que toque música y se ilumine. Hay 4 + 2 = 6 animales que tocan música y se iluminan.</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P(B) = 6/12 = 1/ 2</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P(A|B) es la probabilidad de seleccionar un elefante, dado que el animal toca música y se enciende. Hay 4 elefantes que tocan música y se iluminan de 4 + 2 = 6 animales en total que tocan música y se iluminan.</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 A | B ) = 4/6 = 2/3</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P(B|A) es la probabilidad de elegir un juguete que reproduce música y se ilumina dado que el juguete es un elefante. Hay 4 elefantes que tocan música y se iluminan de un total de 7 elefantes.</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 B | A ) = 4/7</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Porque P(A) ≠ P(A|B) y P(B) ≠ P(B|A), ya que A y B son eventos dependientes.</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P(A y B) es la probabilidad de elegir un elefante que toca música y se ilumina. Sabemos que los eventos son eventos dependientes, entonces</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P(A y B) = P(A) ⋅ P(B|A)</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P(AyB)= 7/12 * 4/7</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P(AyB)= 28/84 = 4/12</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1700"/>
                        </a:spcAft>
                        <a:buNone/>
                      </a:pPr>
                      <a:r>
                        <a:rPr lang="en" sz="1000">
                          <a:solidFill>
                            <a:schemeClr val="dk1"/>
                          </a:solidFill>
                          <a:latin typeface="Roboto"/>
                          <a:ea typeface="Roboto"/>
                          <a:cs typeface="Roboto"/>
                          <a:sym typeface="Roboto"/>
                        </a:rPr>
                        <a:t>P(A y B) = 1/3</a:t>
                      </a:r>
                      <a:endParaRPr sz="1200" b="1">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328" name="Google Shape;328;g230b0e9c36a_0_88"/>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332"/>
        <p:cNvGrpSpPr/>
        <p:nvPr/>
      </p:nvGrpSpPr>
      <p:grpSpPr>
        <a:xfrm>
          <a:off x="0" y="0"/>
          <a:ext cx="0" cy="0"/>
          <a:chOff x="0" y="0"/>
          <a:chExt cx="0" cy="0"/>
        </a:xfrm>
      </p:grpSpPr>
      <p:graphicFrame>
        <p:nvGraphicFramePr>
          <p:cNvPr id="334" name="Google Shape;334;g230b0e9c36a_0_96"/>
          <p:cNvGraphicFramePr/>
          <p:nvPr/>
        </p:nvGraphicFramePr>
        <p:xfrm>
          <a:off x="635788" y="1123950"/>
          <a:ext cx="6500825" cy="7707725"/>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7707725">
                <a:tc>
                  <a:txBody>
                    <a:bodyPr/>
                    <a:lstStyle/>
                    <a:p>
                      <a:pPr marL="0" lvl="0" indent="0" algn="l" rtl="0">
                        <a:lnSpc>
                          <a:spcPct val="115000"/>
                        </a:lnSpc>
                        <a:spcBef>
                          <a:spcPts val="0"/>
                        </a:spcBef>
                        <a:spcAft>
                          <a:spcPts val="0"/>
                        </a:spcAft>
                        <a:buNone/>
                      </a:pPr>
                      <a:r>
                        <a:rPr lang="en" sz="1200" b="1">
                          <a:solidFill>
                            <a:schemeClr val="dk1"/>
                          </a:solidFill>
                          <a:latin typeface="Roboto"/>
                          <a:ea typeface="Roboto"/>
                          <a:cs typeface="Roboto"/>
                          <a:sym typeface="Roboto"/>
                        </a:rPr>
                        <a:t>Ejercicio 23: </a:t>
                      </a: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Estamos buscando la probabilidad de que la moneda está cargada dado que ya lanzamos cara, por lo que estamos buscando P (cargada | cara).</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El siguiente paso para el diagrama de árbol es asegurarse de que las ramas estén equilibradas. Usamos fracciones equivalentes para hacer esto. Para el lado cargado, sabemos que obtenemos cara 4 de 5 veces. Esto es lo mismo que 8 de cada 10 veces. Para la moneda imparcial, obtenemos cara 1 de 2 veces, que es lo mismo que 5 de 10 veces.</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Solo nos interesan las caras, así que ahora debemos podar el árbol.</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Ahora buscamos la probabilidad de que hayamos lanzado la moneda cargada. 8 de las caras provinieron de la moneda cargada y 5 no.</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P(cargada) = 8/(8+5) = 8/13</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1700"/>
                        </a:spcAft>
                        <a:buNone/>
                      </a:pPr>
                      <a:r>
                        <a:rPr lang="en" sz="1000">
                          <a:solidFill>
                            <a:schemeClr val="dk1"/>
                          </a:solidFill>
                          <a:latin typeface="Roboto"/>
                          <a:ea typeface="Roboto"/>
                          <a:cs typeface="Roboto"/>
                          <a:sym typeface="Roboto"/>
                        </a:rPr>
                        <a:t>La probabilidad de que lancemos la moneda sesgada, sabiendo que salió cara, es 8/13.</a:t>
                      </a:r>
                      <a:endParaRPr sz="1000">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336" name="Google Shape;336;g230b0e9c36a_0_96"/>
          <p:cNvPicPr preferRelativeResize="0"/>
          <p:nvPr/>
        </p:nvPicPr>
        <p:blipFill>
          <a:blip r:embed="rId3">
            <a:alphaModFix/>
          </a:blip>
          <a:stretch>
            <a:fillRect/>
          </a:stretch>
        </p:blipFill>
        <p:spPr>
          <a:xfrm>
            <a:off x="341625" y="109086"/>
            <a:ext cx="341775" cy="341775"/>
          </a:xfrm>
          <a:prstGeom prst="rect">
            <a:avLst/>
          </a:prstGeom>
          <a:noFill/>
          <a:ln>
            <a:noFill/>
          </a:ln>
        </p:spPr>
      </p:pic>
      <p:pic>
        <p:nvPicPr>
          <p:cNvPr id="337" name="Google Shape;337;g230b0e9c36a_0_96"/>
          <p:cNvPicPr preferRelativeResize="0"/>
          <p:nvPr/>
        </p:nvPicPr>
        <p:blipFill>
          <a:blip r:embed="rId4">
            <a:alphaModFix/>
          </a:blip>
          <a:stretch>
            <a:fillRect/>
          </a:stretch>
        </p:blipFill>
        <p:spPr>
          <a:xfrm>
            <a:off x="1995500" y="3007450"/>
            <a:ext cx="3781425" cy="1652025"/>
          </a:xfrm>
          <a:prstGeom prst="rect">
            <a:avLst/>
          </a:prstGeom>
          <a:noFill/>
          <a:ln>
            <a:noFill/>
          </a:ln>
        </p:spPr>
      </p:pic>
      <p:pic>
        <p:nvPicPr>
          <p:cNvPr id="338" name="Google Shape;338;g230b0e9c36a_0_96"/>
          <p:cNvPicPr preferRelativeResize="0"/>
          <p:nvPr/>
        </p:nvPicPr>
        <p:blipFill>
          <a:blip r:embed="rId5">
            <a:alphaModFix/>
          </a:blip>
          <a:stretch>
            <a:fillRect/>
          </a:stretch>
        </p:blipFill>
        <p:spPr>
          <a:xfrm>
            <a:off x="2200275" y="5336000"/>
            <a:ext cx="3371850" cy="17419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342"/>
        <p:cNvGrpSpPr/>
        <p:nvPr/>
      </p:nvGrpSpPr>
      <p:grpSpPr>
        <a:xfrm>
          <a:off x="0" y="0"/>
          <a:ext cx="0" cy="0"/>
          <a:chOff x="0" y="0"/>
          <a:chExt cx="0" cy="0"/>
        </a:xfrm>
      </p:grpSpPr>
      <p:graphicFrame>
        <p:nvGraphicFramePr>
          <p:cNvPr id="344" name="Google Shape;344;g230b0e9c36a_0_110"/>
          <p:cNvGraphicFramePr/>
          <p:nvPr/>
        </p:nvGraphicFramePr>
        <p:xfrm>
          <a:off x="635788" y="1123950"/>
          <a:ext cx="6500825" cy="6860000"/>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6860000">
                <a:tc>
                  <a:txBody>
                    <a:bodyPr/>
                    <a:lstStyle/>
                    <a:p>
                      <a:pPr marL="0" lvl="0" indent="0" algn="l" rtl="0">
                        <a:lnSpc>
                          <a:spcPct val="115000"/>
                        </a:lnSpc>
                        <a:spcBef>
                          <a:spcPts val="0"/>
                        </a:spcBef>
                        <a:spcAft>
                          <a:spcPts val="0"/>
                        </a:spcAft>
                        <a:buNone/>
                      </a:pPr>
                      <a:r>
                        <a:rPr lang="en" sz="1200" b="1">
                          <a:solidFill>
                            <a:schemeClr val="dk1"/>
                          </a:solidFill>
                          <a:latin typeface="Roboto"/>
                          <a:ea typeface="Roboto"/>
                          <a:cs typeface="Roboto"/>
                          <a:sym typeface="Roboto"/>
                        </a:rPr>
                        <a:t>Ejercicio 24: </a:t>
                      </a: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Veamos si podemos usar el teorema de Bayes para encontrar la probabilidad. Primero, tomemos el teorema de Bayes y escríbalo en términos de nuestro problema. Queremos resolver la probabilidad P(senior|futbol), entonces</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P(A|B) =(P(B|A)P(A)) / P(B)  </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P(senior|futbol) =(P(futbol|senior)P(senior)) / P(futbol)  </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Recuerda que la regla de la multiplicación dice que</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P(B y A) = P(B | A) ⋅ P(A).</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Entonces también podemos decir que</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P(futbol y senior) = P(futbol | senior) ⋅ P(senior).</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Entonces podemos usar el Teorema de Bayes.</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P(senior|soccer) = P(soccer y senior) / P(soccer)</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Ahora podemos usar la información que nos han dado para resolver el problema.</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P(fútbol y sénior) = 0,05</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P(jugar al fútbol) = 0,15</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P(senior|fútbol) = 0.05/0.15 = 1/3</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1700"/>
                        </a:spcAft>
                        <a:buNone/>
                      </a:pPr>
                      <a:r>
                        <a:rPr lang="en" sz="1000">
                          <a:solidFill>
                            <a:schemeClr val="dk1"/>
                          </a:solidFill>
                          <a:latin typeface="Roboto"/>
                          <a:ea typeface="Roboto"/>
                          <a:cs typeface="Roboto"/>
                          <a:sym typeface="Roboto"/>
                        </a:rPr>
                        <a:t>También podríamos haber usado un diagrama de Venn, en lugar del teorema de Bayes, para resolver este problema.</a:t>
                      </a:r>
                      <a:endParaRPr sz="1000">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346" name="Google Shape;346;g230b0e9c36a_0_110"/>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350"/>
        <p:cNvGrpSpPr/>
        <p:nvPr/>
      </p:nvGrpSpPr>
      <p:grpSpPr>
        <a:xfrm>
          <a:off x="0" y="0"/>
          <a:ext cx="0" cy="0"/>
          <a:chOff x="0" y="0"/>
          <a:chExt cx="0" cy="0"/>
        </a:xfrm>
      </p:grpSpPr>
      <p:graphicFrame>
        <p:nvGraphicFramePr>
          <p:cNvPr id="352" name="Google Shape;352;g230b0e9c36a_0_120"/>
          <p:cNvGraphicFramePr/>
          <p:nvPr/>
        </p:nvGraphicFramePr>
        <p:xfrm>
          <a:off x="635788" y="1123950"/>
          <a:ext cx="6500825" cy="8283225"/>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2840450">
                <a:tc>
                  <a:txBody>
                    <a:bodyPr/>
                    <a:lstStyle/>
                    <a:p>
                      <a:pPr marL="0" lvl="0" indent="0" algn="l" rtl="0">
                        <a:lnSpc>
                          <a:spcPct val="115000"/>
                        </a:lnSpc>
                        <a:spcBef>
                          <a:spcPts val="0"/>
                        </a:spcBef>
                        <a:spcAft>
                          <a:spcPts val="0"/>
                        </a:spcAft>
                        <a:buNone/>
                      </a:pPr>
                      <a:r>
                        <a:rPr lang="en" sz="1200" b="1">
                          <a:solidFill>
                            <a:schemeClr val="dk1"/>
                          </a:solidFill>
                          <a:latin typeface="Roboto"/>
                          <a:ea typeface="Roboto"/>
                          <a:cs typeface="Roboto"/>
                          <a:sym typeface="Roboto"/>
                        </a:rPr>
                        <a:t>Ejercicio 25: </a:t>
                      </a: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Calcularemos ambos valores, luego encontraremos la diferencia.</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000">
                        <a:solidFill>
                          <a:schemeClr val="dk1"/>
                        </a:solidFill>
                        <a:latin typeface="Roboto"/>
                        <a:ea typeface="Roboto"/>
                        <a:cs typeface="Roboto"/>
                        <a:sym typeface="Roboto"/>
                      </a:endParaRPr>
                    </a:p>
                    <a:p>
                      <a:pPr marL="0" lvl="0" indent="0" algn="l" rtl="0">
                        <a:lnSpc>
                          <a:spcPct val="115000"/>
                        </a:lnSpc>
                        <a:spcBef>
                          <a:spcPts val="1700"/>
                        </a:spcBef>
                        <a:spcAft>
                          <a:spcPts val="1700"/>
                        </a:spcAft>
                        <a:buNone/>
                      </a:pPr>
                      <a:r>
                        <a:rPr lang="en" sz="1000" baseline="-25000">
                          <a:solidFill>
                            <a:schemeClr val="dk1"/>
                          </a:solidFill>
                          <a:latin typeface="Roboto"/>
                          <a:ea typeface="Roboto"/>
                          <a:cs typeface="Roboto"/>
                          <a:sym typeface="Roboto"/>
                        </a:rPr>
                        <a:t>5</a:t>
                      </a:r>
                      <a:r>
                        <a:rPr lang="en" sz="1000">
                          <a:solidFill>
                            <a:schemeClr val="dk1"/>
                          </a:solidFill>
                          <a:latin typeface="Roboto"/>
                          <a:ea typeface="Roboto"/>
                          <a:cs typeface="Roboto"/>
                          <a:sym typeface="Roboto"/>
                        </a:rPr>
                        <a:t>P</a:t>
                      </a:r>
                      <a:r>
                        <a:rPr lang="en" sz="1000" baseline="-25000">
                          <a:solidFill>
                            <a:schemeClr val="dk1"/>
                          </a:solidFill>
                          <a:latin typeface="Roboto"/>
                          <a:ea typeface="Roboto"/>
                          <a:cs typeface="Roboto"/>
                          <a:sym typeface="Roboto"/>
                        </a:rPr>
                        <a:t>2</a:t>
                      </a:r>
                      <a:r>
                        <a:rPr lang="en" sz="1000">
                          <a:solidFill>
                            <a:schemeClr val="dk1"/>
                          </a:solidFill>
                          <a:latin typeface="Roboto"/>
                          <a:ea typeface="Roboto"/>
                          <a:cs typeface="Roboto"/>
                          <a:sym typeface="Roboto"/>
                        </a:rPr>
                        <a:t> es el doble de </a:t>
                      </a:r>
                      <a:r>
                        <a:rPr lang="en" sz="1000" baseline="-25000">
                          <a:solidFill>
                            <a:schemeClr val="dk1"/>
                          </a:solidFill>
                          <a:latin typeface="Roboto"/>
                          <a:ea typeface="Roboto"/>
                          <a:cs typeface="Roboto"/>
                          <a:sym typeface="Roboto"/>
                        </a:rPr>
                        <a:t>5</a:t>
                      </a:r>
                      <a:r>
                        <a:rPr lang="en" sz="1000">
                          <a:solidFill>
                            <a:schemeClr val="dk1"/>
                          </a:solidFill>
                          <a:latin typeface="Roboto"/>
                          <a:ea typeface="Roboto"/>
                          <a:cs typeface="Roboto"/>
                          <a:sym typeface="Roboto"/>
                        </a:rPr>
                        <a:t>C</a:t>
                      </a:r>
                      <a:r>
                        <a:rPr lang="en" sz="1000" baseline="-25000">
                          <a:solidFill>
                            <a:schemeClr val="dk1"/>
                          </a:solidFill>
                          <a:latin typeface="Roboto"/>
                          <a:ea typeface="Roboto"/>
                          <a:cs typeface="Roboto"/>
                          <a:sym typeface="Roboto"/>
                        </a:rPr>
                        <a:t>2</a:t>
                      </a:r>
                      <a:endParaRPr sz="1000" baseline="-25000">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2249900">
                <a:tc>
                  <a:txBody>
                    <a:bodyPr/>
                    <a:lstStyle/>
                    <a:p>
                      <a:pPr marL="0" lvl="0" indent="0" algn="l" rtl="0">
                        <a:lnSpc>
                          <a:spcPct val="115000"/>
                        </a:lnSpc>
                        <a:spcBef>
                          <a:spcPts val="0"/>
                        </a:spcBef>
                        <a:spcAft>
                          <a:spcPts val="0"/>
                        </a:spcAft>
                        <a:buNone/>
                      </a:pPr>
                      <a:r>
                        <a:rPr lang="en" sz="1200" b="1">
                          <a:solidFill>
                            <a:schemeClr val="dk1"/>
                          </a:solidFill>
                          <a:latin typeface="Roboto"/>
                          <a:ea typeface="Roboto"/>
                          <a:cs typeface="Roboto"/>
                          <a:sym typeface="Roboto"/>
                        </a:rPr>
                        <a:t>Ejercicio 26: </a:t>
                      </a: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r>
                        <a:rPr lang="en" sz="1000">
                          <a:solidFill>
                            <a:schemeClr val="dk1"/>
                          </a:solidFill>
                          <a:latin typeface="Roboto"/>
                          <a:ea typeface="Roboto"/>
                          <a:cs typeface="Roboto"/>
                          <a:sym typeface="Roboto"/>
                        </a:rPr>
                        <a:t>Como el orden importa, tenemos que calcular las permutaciones. Hay 5 mujeres entre las que podemos elegir y 2 lugares para ubicarlas.</a:t>
                      </a: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000">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000">
                        <a:solidFill>
                          <a:schemeClr val="dk1"/>
                        </a:solidFill>
                        <a:latin typeface="Roboto"/>
                        <a:ea typeface="Roboto"/>
                        <a:cs typeface="Roboto"/>
                        <a:sym typeface="Roboto"/>
                      </a:endParaRPr>
                    </a:p>
                    <a:p>
                      <a:pPr marL="0" lvl="0" indent="0" algn="l" rtl="0">
                        <a:lnSpc>
                          <a:spcPct val="115000"/>
                        </a:lnSpc>
                        <a:spcBef>
                          <a:spcPts val="1700"/>
                        </a:spcBef>
                        <a:spcAft>
                          <a:spcPts val="1700"/>
                        </a:spcAft>
                        <a:buClr>
                          <a:schemeClr val="dk1"/>
                        </a:buClr>
                        <a:buSzPts val="1100"/>
                        <a:buFont typeface="Arial"/>
                        <a:buNone/>
                      </a:pPr>
                      <a:r>
                        <a:rPr lang="en" sz="1000">
                          <a:solidFill>
                            <a:schemeClr val="dk1"/>
                          </a:solidFill>
                          <a:latin typeface="Roboto"/>
                          <a:ea typeface="Roboto"/>
                          <a:cs typeface="Roboto"/>
                          <a:sym typeface="Roboto"/>
                        </a:rPr>
                        <a:t>Hay 20 parejas posibles de capitana/co-capitana.</a:t>
                      </a:r>
                      <a:endParaRPr sz="1000">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192875">
                <a:tc>
                  <a:txBody>
                    <a:bodyPr/>
                    <a:lstStyle/>
                    <a:p>
                      <a:pPr marL="0" lvl="0" indent="0" algn="l" rtl="0">
                        <a:lnSpc>
                          <a:spcPct val="115000"/>
                        </a:lnSpc>
                        <a:spcBef>
                          <a:spcPts val="0"/>
                        </a:spcBef>
                        <a:spcAft>
                          <a:spcPts val="0"/>
                        </a:spcAft>
                        <a:buNone/>
                      </a:pPr>
                      <a:r>
                        <a:rPr lang="en" sz="1200" b="1">
                          <a:solidFill>
                            <a:schemeClr val="dk1"/>
                          </a:solidFill>
                          <a:latin typeface="Roboto"/>
                          <a:ea typeface="Roboto"/>
                          <a:cs typeface="Roboto"/>
                          <a:sym typeface="Roboto"/>
                        </a:rPr>
                        <a:t>Ejercicio 27: </a:t>
                      </a: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0"/>
                        </a:spcAft>
                        <a:buNone/>
                      </a:pPr>
                      <a:endParaRPr sz="1200" b="1">
                        <a:solidFill>
                          <a:schemeClr val="dk1"/>
                        </a:solidFill>
                        <a:latin typeface="Roboto"/>
                        <a:ea typeface="Roboto"/>
                        <a:cs typeface="Roboto"/>
                        <a:sym typeface="Roboto"/>
                      </a:endParaRPr>
                    </a:p>
                    <a:p>
                      <a:pPr marL="0" lvl="0" indent="0" algn="l" rtl="0">
                        <a:lnSpc>
                          <a:spcPct val="115000"/>
                        </a:lnSpc>
                        <a:spcBef>
                          <a:spcPts val="1700"/>
                        </a:spcBef>
                        <a:spcAft>
                          <a:spcPts val="1700"/>
                        </a:spcAft>
                        <a:buClr>
                          <a:schemeClr val="dk1"/>
                        </a:buClr>
                        <a:buSzPts val="1100"/>
                        <a:buFont typeface="Arial"/>
                        <a:buNone/>
                      </a:pPr>
                      <a:r>
                        <a:rPr lang="en" sz="1000">
                          <a:solidFill>
                            <a:schemeClr val="dk1"/>
                          </a:solidFill>
                          <a:latin typeface="Roboto"/>
                          <a:ea typeface="Roboto"/>
                          <a:cs typeface="Roboto"/>
                          <a:sym typeface="Roboto"/>
                        </a:rPr>
                        <a:t>Los puntos se elevan de izquierda a derecha y son bastante lineales. Podemos decir que existe una fuerte correlación lineal positiva entre los puntos. No parece haber valores atípicos en los datos.</a:t>
                      </a:r>
                      <a:endParaRPr sz="1000">
                        <a:solidFill>
                          <a:schemeClr val="dk1"/>
                        </a:solidFill>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354" name="Google Shape;354;g230b0e9c36a_0_120"/>
          <p:cNvPicPr preferRelativeResize="0"/>
          <p:nvPr/>
        </p:nvPicPr>
        <p:blipFill>
          <a:blip r:embed="rId3">
            <a:alphaModFix/>
          </a:blip>
          <a:stretch>
            <a:fillRect/>
          </a:stretch>
        </p:blipFill>
        <p:spPr>
          <a:xfrm>
            <a:off x="341625" y="109086"/>
            <a:ext cx="341775" cy="341775"/>
          </a:xfrm>
          <a:prstGeom prst="rect">
            <a:avLst/>
          </a:prstGeom>
          <a:noFill/>
          <a:ln>
            <a:noFill/>
          </a:ln>
        </p:spPr>
      </p:pic>
      <p:pic>
        <p:nvPicPr>
          <p:cNvPr id="355" name="Google Shape;355;g230b0e9c36a_0_120"/>
          <p:cNvPicPr preferRelativeResize="0"/>
          <p:nvPr/>
        </p:nvPicPr>
        <p:blipFill>
          <a:blip r:embed="rId4">
            <a:alphaModFix/>
          </a:blip>
          <a:stretch>
            <a:fillRect/>
          </a:stretch>
        </p:blipFill>
        <p:spPr>
          <a:xfrm>
            <a:off x="1878588" y="2071275"/>
            <a:ext cx="4015250" cy="1167225"/>
          </a:xfrm>
          <a:prstGeom prst="rect">
            <a:avLst/>
          </a:prstGeom>
          <a:noFill/>
          <a:ln>
            <a:noFill/>
          </a:ln>
        </p:spPr>
      </p:pic>
      <p:pic>
        <p:nvPicPr>
          <p:cNvPr id="356" name="Google Shape;356;g230b0e9c36a_0_120"/>
          <p:cNvPicPr preferRelativeResize="0"/>
          <p:nvPr/>
        </p:nvPicPr>
        <p:blipFill>
          <a:blip r:embed="rId5">
            <a:alphaModFix/>
          </a:blip>
          <a:stretch>
            <a:fillRect/>
          </a:stretch>
        </p:blipFill>
        <p:spPr>
          <a:xfrm>
            <a:off x="1653550" y="5029200"/>
            <a:ext cx="4465324" cy="600825"/>
          </a:xfrm>
          <a:prstGeom prst="rect">
            <a:avLst/>
          </a:prstGeom>
          <a:noFill/>
          <a:ln>
            <a:noFill/>
          </a:ln>
        </p:spPr>
      </p:pic>
      <p:pic>
        <p:nvPicPr>
          <p:cNvPr id="357" name="Google Shape;357;g230b0e9c36a_0_120"/>
          <p:cNvPicPr preferRelativeResize="0"/>
          <p:nvPr/>
        </p:nvPicPr>
        <p:blipFill>
          <a:blip r:embed="rId6">
            <a:alphaModFix/>
          </a:blip>
          <a:stretch>
            <a:fillRect/>
          </a:stretch>
        </p:blipFill>
        <p:spPr>
          <a:xfrm>
            <a:off x="2253613" y="6710100"/>
            <a:ext cx="3265174" cy="1958025"/>
          </a:xfrm>
          <a:prstGeom prst="rect">
            <a:avLst/>
          </a:prstGeom>
          <a:noFill/>
          <a:ln w="25400" cap="flat" cmpd="sng">
            <a:solidFill>
              <a:srgbClr val="FFFF00"/>
            </a:solidFill>
            <a:prstDash val="solid"/>
            <a:miter lim="8000"/>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graphicFrame>
        <p:nvGraphicFramePr>
          <p:cNvPr id="64" name="Google Shape;64;g230b0e9b9b5_1_41"/>
          <p:cNvGraphicFramePr/>
          <p:nvPr/>
        </p:nvGraphicFramePr>
        <p:xfrm>
          <a:off x="635788" y="1123950"/>
          <a:ext cx="6500825" cy="5600160"/>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426700">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¿Qué es la frecuencia estadística y con qué se come?</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182292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4: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latin typeface="Roboto"/>
                          <a:ea typeface="Roboto"/>
                          <a:cs typeface="Roboto"/>
                          <a:sym typeface="Roboto"/>
                        </a:rPr>
                        <a:t>El número de colores en un estuche de varios estudiantes de kinder es: 5,2,6,6,10,12,16,14,16,15,17,18,17,17,18.</a:t>
                      </a:r>
                      <a:endParaRPr sz="1200">
                        <a:latin typeface="Roboto"/>
                        <a:ea typeface="Roboto"/>
                        <a:cs typeface="Roboto"/>
                        <a:sym typeface="Roboto"/>
                      </a:endParaRPr>
                    </a:p>
                    <a:p>
                      <a:pPr marL="0" lvl="0" indent="0" algn="l" rtl="0">
                        <a:lnSpc>
                          <a:spcPct val="115000"/>
                        </a:lnSpc>
                        <a:spcBef>
                          <a:spcPts val="1700"/>
                        </a:spcBef>
                        <a:spcAft>
                          <a:spcPts val="1700"/>
                        </a:spcAft>
                        <a:buNone/>
                      </a:pPr>
                      <a:r>
                        <a:rPr lang="en" sz="1200">
                          <a:latin typeface="Roboto"/>
                          <a:ea typeface="Roboto"/>
                          <a:cs typeface="Roboto"/>
                          <a:sym typeface="Roboto"/>
                        </a:rPr>
                        <a:t>Completa la tabla de frecuencia y frecuencia relativa para los datos. Utilízala para crear un histograma de frecuencias.</a:t>
                      </a:r>
                      <a:endParaRPr sz="1200">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33422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66" name="Google Shape;66;g230b0e9b9b5_1_41"/>
          <p:cNvPicPr preferRelativeResize="0"/>
          <p:nvPr/>
        </p:nvPicPr>
        <p:blipFill>
          <a:blip r:embed="rId3">
            <a:alphaModFix/>
          </a:blip>
          <a:stretch>
            <a:fillRect/>
          </a:stretch>
        </p:blipFill>
        <p:spPr>
          <a:xfrm>
            <a:off x="341625" y="109086"/>
            <a:ext cx="341775" cy="341775"/>
          </a:xfrm>
          <a:prstGeom prst="rect">
            <a:avLst/>
          </a:prstGeom>
          <a:noFill/>
          <a:ln>
            <a:noFill/>
          </a:ln>
        </p:spPr>
      </p:pic>
      <p:graphicFrame>
        <p:nvGraphicFramePr>
          <p:cNvPr id="67" name="Google Shape;67;g230b0e9b9b5_1_41"/>
          <p:cNvGraphicFramePr/>
          <p:nvPr/>
        </p:nvGraphicFramePr>
        <p:xfrm>
          <a:off x="971550" y="3886200"/>
          <a:ext cx="2673650" cy="2116839"/>
        </p:xfrm>
        <a:graphic>
          <a:graphicData uri="http://schemas.openxmlformats.org/drawingml/2006/table">
            <a:tbl>
              <a:tblPr>
                <a:noFill/>
                <a:tableStyleId>{34ACF8EB-EA74-4265-93AC-D19347D3A065}</a:tableStyleId>
              </a:tblPr>
              <a:tblGrid>
                <a:gridCol w="681875">
                  <a:extLst>
                    <a:ext uri="{9D8B030D-6E8A-4147-A177-3AD203B41FA5}">
                      <a16:colId xmlns:a16="http://schemas.microsoft.com/office/drawing/2014/main" val="20000"/>
                    </a:ext>
                  </a:extLst>
                </a:gridCol>
                <a:gridCol w="960000">
                  <a:extLst>
                    <a:ext uri="{9D8B030D-6E8A-4147-A177-3AD203B41FA5}">
                      <a16:colId xmlns:a16="http://schemas.microsoft.com/office/drawing/2014/main" val="20001"/>
                    </a:ext>
                  </a:extLst>
                </a:gridCol>
                <a:gridCol w="1031775">
                  <a:extLst>
                    <a:ext uri="{9D8B030D-6E8A-4147-A177-3AD203B41FA5}">
                      <a16:colId xmlns:a16="http://schemas.microsoft.com/office/drawing/2014/main" val="20002"/>
                    </a:ext>
                  </a:extLst>
                </a:gridCol>
              </a:tblGrid>
              <a:tr h="438150">
                <a:tc>
                  <a:txBody>
                    <a:bodyPr/>
                    <a:lstStyle/>
                    <a:p>
                      <a:pPr marL="0" lvl="0" indent="0" algn="l" rtl="0">
                        <a:lnSpc>
                          <a:spcPct val="115000"/>
                        </a:lnSpc>
                        <a:spcBef>
                          <a:spcPts val="0"/>
                        </a:spcBef>
                        <a:spcAft>
                          <a:spcPts val="0"/>
                        </a:spcAft>
                        <a:buNone/>
                      </a:pPr>
                      <a:r>
                        <a:rPr lang="en" sz="1100" b="1">
                          <a:solidFill>
                            <a:srgbClr val="FFFFFF"/>
                          </a:solidFill>
                          <a:latin typeface="IBM Plex Sans"/>
                          <a:ea typeface="IBM Plex Sans"/>
                          <a:cs typeface="IBM Plex Sans"/>
                          <a:sym typeface="IBM Plex Sans"/>
                        </a:rPr>
                        <a:t>Colores</a:t>
                      </a:r>
                      <a:endParaRPr sz="1100" b="1">
                        <a:solidFill>
                          <a:srgbClr val="FFFFFF"/>
                        </a:solidFill>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8EA9DB"/>
                      </a:solidFill>
                      <a:prstDash val="solid"/>
                      <a:round/>
                      <a:headEnd type="none" w="sm" len="sm"/>
                      <a:tailEnd type="none" w="sm" len="sm"/>
                    </a:lnT>
                    <a:lnB cap="flat" cmpd="sng">
                      <a:solidFill>
                        <a:srgbClr val="000000"/>
                      </a:solidFill>
                      <a:prstDash val="solid"/>
                      <a:round/>
                      <a:headEnd type="none" w="sm" len="sm"/>
                      <a:tailEnd type="none" w="sm" len="sm"/>
                    </a:lnB>
                    <a:solidFill>
                      <a:srgbClr val="4472C4"/>
                    </a:solidFill>
                  </a:tcPr>
                </a:tc>
                <a:tc>
                  <a:txBody>
                    <a:bodyPr/>
                    <a:lstStyle/>
                    <a:p>
                      <a:pPr marL="0" lvl="0" indent="0" algn="l" rtl="0">
                        <a:lnSpc>
                          <a:spcPct val="115000"/>
                        </a:lnSpc>
                        <a:spcBef>
                          <a:spcPts val="0"/>
                        </a:spcBef>
                        <a:spcAft>
                          <a:spcPts val="0"/>
                        </a:spcAft>
                        <a:buNone/>
                      </a:pPr>
                      <a:r>
                        <a:rPr lang="en" sz="1100" b="1">
                          <a:solidFill>
                            <a:srgbClr val="FFFFFF"/>
                          </a:solidFill>
                          <a:latin typeface="IBM Plex Sans"/>
                          <a:ea typeface="IBM Plex Sans"/>
                          <a:cs typeface="IBM Plex Sans"/>
                          <a:sym typeface="IBM Plex Sans"/>
                        </a:rPr>
                        <a:t>Frecuencia</a:t>
                      </a:r>
                      <a:endParaRPr sz="1100" b="1">
                        <a:solidFill>
                          <a:srgbClr val="FFFFFF"/>
                        </a:solidFill>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8EA9DB"/>
                      </a:solidFill>
                      <a:prstDash val="solid"/>
                      <a:round/>
                      <a:headEnd type="none" w="sm" len="sm"/>
                      <a:tailEnd type="none" w="sm" len="sm"/>
                    </a:lnT>
                    <a:lnB cap="flat" cmpd="sng">
                      <a:solidFill>
                        <a:srgbClr val="000000"/>
                      </a:solidFill>
                      <a:prstDash val="solid"/>
                      <a:round/>
                      <a:headEnd type="none" w="sm" len="sm"/>
                      <a:tailEnd type="none" w="sm" len="sm"/>
                    </a:lnB>
                    <a:solidFill>
                      <a:srgbClr val="4472C4"/>
                    </a:solidFill>
                  </a:tcPr>
                </a:tc>
                <a:tc>
                  <a:txBody>
                    <a:bodyPr/>
                    <a:lstStyle/>
                    <a:p>
                      <a:pPr marL="0" lvl="0" indent="0" algn="l" rtl="0">
                        <a:lnSpc>
                          <a:spcPct val="115000"/>
                        </a:lnSpc>
                        <a:spcBef>
                          <a:spcPts val="0"/>
                        </a:spcBef>
                        <a:spcAft>
                          <a:spcPts val="0"/>
                        </a:spcAft>
                        <a:buNone/>
                      </a:pPr>
                      <a:r>
                        <a:rPr lang="en" sz="1100" b="1">
                          <a:solidFill>
                            <a:srgbClr val="FFFFFF"/>
                          </a:solidFill>
                          <a:latin typeface="IBM Plex Sans"/>
                          <a:ea typeface="IBM Plex Sans"/>
                          <a:cs typeface="IBM Plex Sans"/>
                          <a:sym typeface="IBM Plex Sans"/>
                        </a:rPr>
                        <a:t>Frecuencia relativa</a:t>
                      </a:r>
                      <a:endParaRPr sz="1100" b="1">
                        <a:solidFill>
                          <a:srgbClr val="FFFFFF"/>
                        </a:solidFill>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cap="flat" cmpd="sng">
                      <a:solidFill>
                        <a:srgbClr val="000000"/>
                      </a:solidFill>
                      <a:prstDash val="solid"/>
                      <a:round/>
                      <a:headEnd type="none" w="sm" len="sm"/>
                      <a:tailEnd type="none" w="sm" len="sm"/>
                    </a:lnB>
                    <a:solidFill>
                      <a:srgbClr val="4472C4"/>
                    </a:solidFill>
                  </a:tcPr>
                </a:tc>
                <a:extLst>
                  <a:ext uri="{0D108BD9-81ED-4DB2-BD59-A6C34878D82A}">
                    <a16:rowId xmlns:a16="http://schemas.microsoft.com/office/drawing/2014/main" val="10000"/>
                  </a:ext>
                </a:extLst>
              </a:tr>
              <a:tr h="285750">
                <a:tc>
                  <a:txBody>
                    <a:bodyPr/>
                    <a:lstStyle/>
                    <a:p>
                      <a:pPr marL="0" lvl="0" indent="0" algn="l" rtl="0">
                        <a:lnSpc>
                          <a:spcPct val="115000"/>
                        </a:lnSpc>
                        <a:spcBef>
                          <a:spcPts val="0"/>
                        </a:spcBef>
                        <a:spcAft>
                          <a:spcPts val="0"/>
                        </a:spcAft>
                        <a:buNone/>
                      </a:pPr>
                      <a:r>
                        <a:rPr lang="en" sz="1200">
                          <a:latin typeface="IBM Plex Sans"/>
                          <a:ea typeface="IBM Plex Sans"/>
                          <a:cs typeface="IBM Plex Sans"/>
                          <a:sym typeface="IBM Plex Sans"/>
                        </a:rPr>
                        <a:t>1 - 5</a:t>
                      </a:r>
                      <a:endParaRPr sz="12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1"/>
                  </a:ext>
                </a:extLst>
              </a:tr>
              <a:tr h="285750">
                <a:tc>
                  <a:txBody>
                    <a:bodyPr/>
                    <a:lstStyle/>
                    <a:p>
                      <a:pPr marL="0" lvl="0" indent="0" algn="l" rtl="0">
                        <a:lnSpc>
                          <a:spcPct val="115000"/>
                        </a:lnSpc>
                        <a:spcBef>
                          <a:spcPts val="0"/>
                        </a:spcBef>
                        <a:spcAft>
                          <a:spcPts val="0"/>
                        </a:spcAft>
                        <a:buNone/>
                      </a:pPr>
                      <a:r>
                        <a:rPr lang="en" sz="1200">
                          <a:latin typeface="IBM Plex Sans"/>
                          <a:ea typeface="IBM Plex Sans"/>
                          <a:cs typeface="IBM Plex Sans"/>
                          <a:sym typeface="IBM Plex Sans"/>
                        </a:rPr>
                        <a:t>6 - 10</a:t>
                      </a:r>
                      <a:endParaRPr sz="12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85750">
                <a:tc>
                  <a:txBody>
                    <a:bodyPr/>
                    <a:lstStyle/>
                    <a:p>
                      <a:pPr marL="0" lvl="0" indent="0" algn="l" rtl="0">
                        <a:lnSpc>
                          <a:spcPct val="115000"/>
                        </a:lnSpc>
                        <a:spcBef>
                          <a:spcPts val="0"/>
                        </a:spcBef>
                        <a:spcAft>
                          <a:spcPts val="0"/>
                        </a:spcAft>
                        <a:buNone/>
                      </a:pPr>
                      <a:r>
                        <a:rPr lang="en" sz="1200">
                          <a:latin typeface="IBM Plex Sans"/>
                          <a:ea typeface="IBM Plex Sans"/>
                          <a:cs typeface="IBM Plex Sans"/>
                          <a:sym typeface="IBM Plex Sans"/>
                        </a:rPr>
                        <a:t>11 - 15</a:t>
                      </a:r>
                      <a:endParaRPr sz="12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3"/>
                  </a:ext>
                </a:extLst>
              </a:tr>
              <a:tr h="285750">
                <a:tc>
                  <a:txBody>
                    <a:bodyPr/>
                    <a:lstStyle/>
                    <a:p>
                      <a:pPr marL="0" lvl="0" indent="0" algn="l" rtl="0">
                        <a:lnSpc>
                          <a:spcPct val="115000"/>
                        </a:lnSpc>
                        <a:spcBef>
                          <a:spcPts val="0"/>
                        </a:spcBef>
                        <a:spcAft>
                          <a:spcPts val="0"/>
                        </a:spcAft>
                        <a:buNone/>
                      </a:pPr>
                      <a:r>
                        <a:rPr lang="en" sz="1200">
                          <a:latin typeface="IBM Plex Sans"/>
                          <a:ea typeface="IBM Plex Sans"/>
                          <a:cs typeface="IBM Plex Sans"/>
                          <a:sym typeface="IBM Plex Sans"/>
                        </a:rPr>
                        <a:t>16 - 20</a:t>
                      </a:r>
                      <a:endParaRPr sz="12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85750">
                <a:tc>
                  <a:txBody>
                    <a:bodyPr/>
                    <a:lstStyle/>
                    <a:p>
                      <a:pPr marL="0" lvl="0" indent="0" algn="l" rtl="0">
                        <a:lnSpc>
                          <a:spcPct val="115000"/>
                        </a:lnSpc>
                        <a:spcBef>
                          <a:spcPts val="0"/>
                        </a:spcBef>
                        <a:spcAft>
                          <a:spcPts val="0"/>
                        </a:spcAft>
                        <a:buNone/>
                      </a:pPr>
                      <a:r>
                        <a:rPr lang="en" sz="1200">
                          <a:latin typeface="IBM Plex Sans"/>
                          <a:ea typeface="IBM Plex Sans"/>
                          <a:cs typeface="IBM Plex Sans"/>
                          <a:sym typeface="IBM Plex Sans"/>
                        </a:rPr>
                        <a:t>Totales</a:t>
                      </a:r>
                      <a:endParaRPr sz="12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200">
                          <a:latin typeface="IBM Plex Sans"/>
                          <a:ea typeface="IBM Plex Sans"/>
                          <a:cs typeface="IBM Plex Sans"/>
                          <a:sym typeface="IBM Plex Sans"/>
                        </a:rPr>
                        <a:t>100%</a:t>
                      </a: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1"/>
        <p:cNvGrpSpPr/>
        <p:nvPr/>
      </p:nvGrpSpPr>
      <p:grpSpPr>
        <a:xfrm>
          <a:off x="0" y="0"/>
          <a:ext cx="0" cy="0"/>
          <a:chOff x="0" y="0"/>
          <a:chExt cx="0" cy="0"/>
        </a:xfrm>
      </p:grpSpPr>
      <p:graphicFrame>
        <p:nvGraphicFramePr>
          <p:cNvPr id="73" name="Google Shape;73;g230b0e9b9b5_1_58"/>
          <p:cNvGraphicFramePr/>
          <p:nvPr/>
        </p:nvGraphicFramePr>
        <p:xfrm>
          <a:off x="635788" y="1123950"/>
          <a:ext cx="6500825" cy="7775927"/>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426700">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¿Cuál es la mejor visualización para mis datos?</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182292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5: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latin typeface="Roboto"/>
                          <a:ea typeface="Roboto"/>
                          <a:cs typeface="Roboto"/>
                          <a:sym typeface="Roboto"/>
                        </a:rPr>
                        <a:t>Bertha empezó un programa de ejercicios para poder hacer 2000 abdominales a lo largo de varias semanas. Al final de la semana 6 habrá completado 1685 abdominales. </a:t>
                      </a:r>
                      <a:endParaRPr sz="1200">
                        <a:latin typeface="Roboto"/>
                        <a:ea typeface="Roboto"/>
                        <a:cs typeface="Roboto"/>
                        <a:sym typeface="Roboto"/>
                      </a:endParaRPr>
                    </a:p>
                    <a:p>
                      <a:pPr marL="0" lvl="0" indent="0" algn="l" rtl="0">
                        <a:lnSpc>
                          <a:spcPct val="115000"/>
                        </a:lnSpc>
                        <a:spcBef>
                          <a:spcPts val="1700"/>
                        </a:spcBef>
                        <a:spcAft>
                          <a:spcPts val="0"/>
                        </a:spcAft>
                        <a:buNone/>
                      </a:pPr>
                      <a:r>
                        <a:rPr lang="en" sz="1200">
                          <a:latin typeface="Roboto"/>
                          <a:ea typeface="Roboto"/>
                          <a:cs typeface="Roboto"/>
                          <a:sym typeface="Roboto"/>
                        </a:rPr>
                        <a:t>Crea una gráfica de ojiva de los datos.</a:t>
                      </a:r>
                      <a:endParaRPr sz="1200">
                        <a:latin typeface="Roboto"/>
                        <a:ea typeface="Roboto"/>
                        <a:cs typeface="Roboto"/>
                        <a:sym typeface="Roboto"/>
                      </a:endParaRPr>
                    </a:p>
                    <a:p>
                      <a:pPr marL="0" lvl="0" indent="0" algn="l" rtl="0">
                        <a:lnSpc>
                          <a:spcPct val="115000"/>
                        </a:lnSpc>
                        <a:spcBef>
                          <a:spcPts val="1700"/>
                        </a:spcBef>
                        <a:spcAft>
                          <a:spcPts val="0"/>
                        </a:spcAft>
                        <a:buNone/>
                      </a:pPr>
                      <a:endParaRPr sz="1200">
                        <a:latin typeface="Roboto"/>
                        <a:ea typeface="Roboto"/>
                        <a:cs typeface="Roboto"/>
                        <a:sym typeface="Roboto"/>
                      </a:endParaRPr>
                    </a:p>
                    <a:p>
                      <a:pPr marL="0" lvl="0" indent="0" algn="l" rtl="0">
                        <a:lnSpc>
                          <a:spcPct val="115000"/>
                        </a:lnSpc>
                        <a:spcBef>
                          <a:spcPts val="1700"/>
                        </a:spcBef>
                        <a:spcAft>
                          <a:spcPts val="0"/>
                        </a:spcAft>
                        <a:buNone/>
                      </a:pPr>
                      <a:endParaRPr sz="1200">
                        <a:latin typeface="Roboto"/>
                        <a:ea typeface="Roboto"/>
                        <a:cs typeface="Roboto"/>
                        <a:sym typeface="Roboto"/>
                      </a:endParaRPr>
                    </a:p>
                    <a:p>
                      <a:pPr marL="0" lvl="0" indent="0" algn="l" rtl="0">
                        <a:lnSpc>
                          <a:spcPct val="115000"/>
                        </a:lnSpc>
                        <a:spcBef>
                          <a:spcPts val="1700"/>
                        </a:spcBef>
                        <a:spcAft>
                          <a:spcPts val="0"/>
                        </a:spcAft>
                        <a:buNone/>
                      </a:pPr>
                      <a:endParaRPr sz="1200">
                        <a:latin typeface="Roboto"/>
                        <a:ea typeface="Roboto"/>
                        <a:cs typeface="Roboto"/>
                        <a:sym typeface="Roboto"/>
                      </a:endParaRPr>
                    </a:p>
                    <a:p>
                      <a:pPr marL="0" lvl="0" indent="0" algn="l" rtl="0">
                        <a:lnSpc>
                          <a:spcPct val="115000"/>
                        </a:lnSpc>
                        <a:spcBef>
                          <a:spcPts val="1700"/>
                        </a:spcBef>
                        <a:spcAft>
                          <a:spcPts val="0"/>
                        </a:spcAft>
                        <a:buNone/>
                      </a:pPr>
                      <a:endParaRPr sz="1200">
                        <a:latin typeface="Roboto"/>
                        <a:ea typeface="Roboto"/>
                        <a:cs typeface="Roboto"/>
                        <a:sym typeface="Roboto"/>
                      </a:endParaRPr>
                    </a:p>
                    <a:p>
                      <a:pPr marL="0" lvl="0" indent="0" algn="l" rtl="0">
                        <a:lnSpc>
                          <a:spcPct val="115000"/>
                        </a:lnSpc>
                        <a:spcBef>
                          <a:spcPts val="1700"/>
                        </a:spcBef>
                        <a:spcAft>
                          <a:spcPts val="0"/>
                        </a:spcAft>
                        <a:buNone/>
                      </a:pPr>
                      <a:endParaRPr sz="1200">
                        <a:latin typeface="Roboto"/>
                        <a:ea typeface="Roboto"/>
                        <a:cs typeface="Roboto"/>
                        <a:sym typeface="Roboto"/>
                      </a:endParaRPr>
                    </a:p>
                    <a:p>
                      <a:pPr marL="0" lvl="0" indent="0" algn="l" rtl="0">
                        <a:lnSpc>
                          <a:spcPct val="115000"/>
                        </a:lnSpc>
                        <a:spcBef>
                          <a:spcPts val="1700"/>
                        </a:spcBef>
                        <a:spcAft>
                          <a:spcPts val="1700"/>
                        </a:spcAft>
                        <a:buNone/>
                      </a:pPr>
                      <a:endParaRPr sz="1200">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33422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75" name="Google Shape;75;g230b0e9b9b5_1_58"/>
          <p:cNvPicPr preferRelativeResize="0"/>
          <p:nvPr/>
        </p:nvPicPr>
        <p:blipFill>
          <a:blip r:embed="rId3">
            <a:alphaModFix/>
          </a:blip>
          <a:stretch>
            <a:fillRect/>
          </a:stretch>
        </p:blipFill>
        <p:spPr>
          <a:xfrm>
            <a:off x="341625" y="109086"/>
            <a:ext cx="341775" cy="341775"/>
          </a:xfrm>
          <a:prstGeom prst="rect">
            <a:avLst/>
          </a:prstGeom>
          <a:noFill/>
          <a:ln>
            <a:noFill/>
          </a:ln>
        </p:spPr>
      </p:pic>
      <p:graphicFrame>
        <p:nvGraphicFramePr>
          <p:cNvPr id="76" name="Google Shape;76;g230b0e9b9b5_1_58"/>
          <p:cNvGraphicFramePr/>
          <p:nvPr/>
        </p:nvGraphicFramePr>
        <p:xfrm>
          <a:off x="1221600" y="3035300"/>
          <a:ext cx="2130750" cy="2149161"/>
        </p:xfrm>
        <a:graphic>
          <a:graphicData uri="http://schemas.openxmlformats.org/drawingml/2006/table">
            <a:tbl>
              <a:tblPr>
                <a:noFill/>
                <a:tableStyleId>{34ACF8EB-EA74-4265-93AC-D19347D3A065}</a:tableStyleId>
              </a:tblPr>
              <a:tblGrid>
                <a:gridCol w="843425">
                  <a:extLst>
                    <a:ext uri="{9D8B030D-6E8A-4147-A177-3AD203B41FA5}">
                      <a16:colId xmlns:a16="http://schemas.microsoft.com/office/drawing/2014/main" val="20000"/>
                    </a:ext>
                  </a:extLst>
                </a:gridCol>
                <a:gridCol w="1287325">
                  <a:extLst>
                    <a:ext uri="{9D8B030D-6E8A-4147-A177-3AD203B41FA5}">
                      <a16:colId xmlns:a16="http://schemas.microsoft.com/office/drawing/2014/main" val="20001"/>
                    </a:ext>
                  </a:extLst>
                </a:gridCol>
              </a:tblGrid>
              <a:tr h="266700">
                <a:tc>
                  <a:txBody>
                    <a:bodyPr/>
                    <a:lstStyle/>
                    <a:p>
                      <a:pPr marL="0" lvl="0" indent="0" algn="l" rtl="0">
                        <a:lnSpc>
                          <a:spcPct val="115000"/>
                        </a:lnSpc>
                        <a:spcBef>
                          <a:spcPts val="0"/>
                        </a:spcBef>
                        <a:spcAft>
                          <a:spcPts val="0"/>
                        </a:spcAft>
                        <a:buNone/>
                      </a:pPr>
                      <a:r>
                        <a:rPr lang="en" sz="1100" b="1">
                          <a:solidFill>
                            <a:srgbClr val="FFFFFF"/>
                          </a:solidFill>
                          <a:latin typeface="IBM Plex Sans"/>
                          <a:ea typeface="IBM Plex Sans"/>
                          <a:cs typeface="IBM Plex Sans"/>
                          <a:sym typeface="IBM Plex Sans"/>
                        </a:rPr>
                        <a:t>Semana</a:t>
                      </a:r>
                      <a:endParaRPr sz="1100" b="1">
                        <a:solidFill>
                          <a:srgbClr val="FFFFFF"/>
                        </a:solidFill>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8EA9DB"/>
                      </a:solidFill>
                      <a:prstDash val="solid"/>
                      <a:round/>
                      <a:headEnd type="none" w="sm" len="sm"/>
                      <a:tailEnd type="none" w="sm" len="sm"/>
                    </a:lnT>
                    <a:lnB cap="flat" cmpd="sng">
                      <a:solidFill>
                        <a:srgbClr val="000000"/>
                      </a:solidFill>
                      <a:prstDash val="solid"/>
                      <a:round/>
                      <a:headEnd type="none" w="sm" len="sm"/>
                      <a:tailEnd type="none" w="sm" len="sm"/>
                    </a:lnB>
                    <a:solidFill>
                      <a:srgbClr val="4472C4"/>
                    </a:solidFill>
                  </a:tcPr>
                </a:tc>
                <a:tc>
                  <a:txBody>
                    <a:bodyPr/>
                    <a:lstStyle/>
                    <a:p>
                      <a:pPr marL="0" lvl="0" indent="0" algn="l" rtl="0">
                        <a:lnSpc>
                          <a:spcPct val="115000"/>
                        </a:lnSpc>
                        <a:spcBef>
                          <a:spcPts val="0"/>
                        </a:spcBef>
                        <a:spcAft>
                          <a:spcPts val="0"/>
                        </a:spcAft>
                        <a:buNone/>
                      </a:pPr>
                      <a:r>
                        <a:rPr lang="en" sz="1100" b="1">
                          <a:solidFill>
                            <a:srgbClr val="FFFFFF"/>
                          </a:solidFill>
                          <a:latin typeface="IBM Plex Sans"/>
                          <a:ea typeface="IBM Plex Sans"/>
                          <a:cs typeface="IBM Plex Sans"/>
                          <a:sym typeface="IBM Plex Sans"/>
                        </a:rPr>
                        <a:t>Abdominales</a:t>
                      </a:r>
                      <a:endParaRPr sz="1100" b="1">
                        <a:solidFill>
                          <a:srgbClr val="FFFFFF"/>
                        </a:solidFill>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cap="flat" cmpd="sng">
                      <a:solidFill>
                        <a:srgbClr val="000000"/>
                      </a:solidFill>
                      <a:prstDash val="solid"/>
                      <a:round/>
                      <a:headEnd type="none" w="sm" len="sm"/>
                      <a:tailEnd type="none" w="sm" len="sm"/>
                    </a:lnB>
                    <a:solidFill>
                      <a:srgbClr val="4472C4"/>
                    </a:solidFill>
                  </a:tcPr>
                </a:tc>
                <a:extLst>
                  <a:ext uri="{0D108BD9-81ED-4DB2-BD59-A6C34878D82A}">
                    <a16:rowId xmlns:a16="http://schemas.microsoft.com/office/drawing/2014/main" val="10000"/>
                  </a:ext>
                </a:extLst>
              </a:tr>
              <a:tr h="266700">
                <a:tc>
                  <a:txBody>
                    <a:bodyPr/>
                    <a:lstStyle/>
                    <a:p>
                      <a:pPr marL="0" lvl="0" indent="0" algn="r" rtl="0">
                        <a:lnSpc>
                          <a:spcPct val="115000"/>
                        </a:lnSpc>
                        <a:spcBef>
                          <a:spcPts val="0"/>
                        </a:spcBef>
                        <a:spcAft>
                          <a:spcPts val="0"/>
                        </a:spcAft>
                        <a:buNone/>
                      </a:pPr>
                      <a:r>
                        <a:rPr lang="en" sz="1100">
                          <a:latin typeface="IBM Plex Sans"/>
                          <a:ea typeface="IBM Plex Sans"/>
                          <a:cs typeface="IBM Plex Sans"/>
                          <a:sym typeface="IBM Plex Sans"/>
                        </a:rPr>
                        <a:t>1</a:t>
                      </a:r>
                      <a:endParaRPr sz="11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100">
                          <a:latin typeface="IBM Plex Sans"/>
                          <a:ea typeface="IBM Plex Sans"/>
                          <a:cs typeface="IBM Plex Sans"/>
                          <a:sym typeface="IBM Plex Sans"/>
                        </a:rPr>
                        <a:t>355</a:t>
                      </a:r>
                      <a:endParaRPr sz="11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1"/>
                  </a:ext>
                </a:extLst>
              </a:tr>
              <a:tr h="266700">
                <a:tc>
                  <a:txBody>
                    <a:bodyPr/>
                    <a:lstStyle/>
                    <a:p>
                      <a:pPr marL="0" lvl="0" indent="0" algn="r" rtl="0">
                        <a:lnSpc>
                          <a:spcPct val="115000"/>
                        </a:lnSpc>
                        <a:spcBef>
                          <a:spcPts val="0"/>
                        </a:spcBef>
                        <a:spcAft>
                          <a:spcPts val="0"/>
                        </a:spcAft>
                        <a:buNone/>
                      </a:pPr>
                      <a:r>
                        <a:rPr lang="en" sz="1100">
                          <a:latin typeface="IBM Plex Sans"/>
                          <a:ea typeface="IBM Plex Sans"/>
                          <a:cs typeface="IBM Plex Sans"/>
                          <a:sym typeface="IBM Plex Sans"/>
                        </a:rPr>
                        <a:t>2</a:t>
                      </a:r>
                      <a:endParaRPr sz="11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100">
                          <a:latin typeface="IBM Plex Sans"/>
                          <a:ea typeface="IBM Plex Sans"/>
                          <a:cs typeface="IBM Plex Sans"/>
                          <a:sym typeface="IBM Plex Sans"/>
                        </a:rPr>
                        <a:t>460</a:t>
                      </a:r>
                      <a:endParaRPr sz="11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66700">
                <a:tc>
                  <a:txBody>
                    <a:bodyPr/>
                    <a:lstStyle/>
                    <a:p>
                      <a:pPr marL="0" lvl="0" indent="0" algn="r" rtl="0">
                        <a:lnSpc>
                          <a:spcPct val="115000"/>
                        </a:lnSpc>
                        <a:spcBef>
                          <a:spcPts val="0"/>
                        </a:spcBef>
                        <a:spcAft>
                          <a:spcPts val="0"/>
                        </a:spcAft>
                        <a:buNone/>
                      </a:pPr>
                      <a:r>
                        <a:rPr lang="en" sz="1100">
                          <a:latin typeface="IBM Plex Sans"/>
                          <a:ea typeface="IBM Plex Sans"/>
                          <a:cs typeface="IBM Plex Sans"/>
                          <a:sym typeface="IBM Plex Sans"/>
                        </a:rPr>
                        <a:t>3</a:t>
                      </a:r>
                      <a:endParaRPr sz="11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100">
                          <a:latin typeface="IBM Plex Sans"/>
                          <a:ea typeface="IBM Plex Sans"/>
                          <a:cs typeface="IBM Plex Sans"/>
                          <a:sym typeface="IBM Plex Sans"/>
                        </a:rPr>
                        <a:t>605</a:t>
                      </a:r>
                      <a:endParaRPr sz="11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3"/>
                  </a:ext>
                </a:extLst>
              </a:tr>
              <a:tr h="266700">
                <a:tc>
                  <a:txBody>
                    <a:bodyPr/>
                    <a:lstStyle/>
                    <a:p>
                      <a:pPr marL="0" lvl="0" indent="0" algn="r" rtl="0">
                        <a:lnSpc>
                          <a:spcPct val="115000"/>
                        </a:lnSpc>
                        <a:spcBef>
                          <a:spcPts val="0"/>
                        </a:spcBef>
                        <a:spcAft>
                          <a:spcPts val="0"/>
                        </a:spcAft>
                        <a:buNone/>
                      </a:pPr>
                      <a:r>
                        <a:rPr lang="en" sz="1100">
                          <a:latin typeface="IBM Plex Sans"/>
                          <a:ea typeface="IBM Plex Sans"/>
                          <a:cs typeface="IBM Plex Sans"/>
                          <a:sym typeface="IBM Plex Sans"/>
                        </a:rPr>
                        <a:t>4</a:t>
                      </a:r>
                      <a:endParaRPr sz="11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100">
                          <a:latin typeface="IBM Plex Sans"/>
                          <a:ea typeface="IBM Plex Sans"/>
                          <a:cs typeface="IBM Plex Sans"/>
                          <a:sym typeface="IBM Plex Sans"/>
                        </a:rPr>
                        <a:t>545</a:t>
                      </a:r>
                      <a:endParaRPr sz="11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66700">
                <a:tc>
                  <a:txBody>
                    <a:bodyPr/>
                    <a:lstStyle/>
                    <a:p>
                      <a:pPr marL="0" lvl="0" indent="0" algn="r" rtl="0">
                        <a:lnSpc>
                          <a:spcPct val="115000"/>
                        </a:lnSpc>
                        <a:spcBef>
                          <a:spcPts val="0"/>
                        </a:spcBef>
                        <a:spcAft>
                          <a:spcPts val="0"/>
                        </a:spcAft>
                        <a:buNone/>
                      </a:pPr>
                      <a:r>
                        <a:rPr lang="en" sz="1100">
                          <a:latin typeface="IBM Plex Sans"/>
                          <a:ea typeface="IBM Plex Sans"/>
                          <a:cs typeface="IBM Plex Sans"/>
                          <a:sym typeface="IBM Plex Sans"/>
                        </a:rPr>
                        <a:t>5</a:t>
                      </a:r>
                      <a:endParaRPr sz="11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100">
                          <a:latin typeface="IBM Plex Sans"/>
                          <a:ea typeface="IBM Plex Sans"/>
                          <a:cs typeface="IBM Plex Sans"/>
                          <a:sym typeface="IBM Plex Sans"/>
                        </a:rPr>
                        <a:t>1280</a:t>
                      </a:r>
                      <a:endParaRPr sz="11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5"/>
                  </a:ext>
                </a:extLst>
              </a:tr>
              <a:tr h="266700">
                <a:tc>
                  <a:txBody>
                    <a:bodyPr/>
                    <a:lstStyle/>
                    <a:p>
                      <a:pPr marL="0" lvl="0" indent="0" algn="r" rtl="0">
                        <a:lnSpc>
                          <a:spcPct val="115000"/>
                        </a:lnSpc>
                        <a:spcBef>
                          <a:spcPts val="0"/>
                        </a:spcBef>
                        <a:spcAft>
                          <a:spcPts val="0"/>
                        </a:spcAft>
                        <a:buNone/>
                      </a:pPr>
                      <a:r>
                        <a:rPr lang="en" sz="1100">
                          <a:latin typeface="IBM Plex Sans"/>
                          <a:ea typeface="IBM Plex Sans"/>
                          <a:cs typeface="IBM Plex Sans"/>
                          <a:sym typeface="IBM Plex Sans"/>
                        </a:rPr>
                        <a:t>6</a:t>
                      </a:r>
                      <a:endParaRPr sz="11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8EA9DB"/>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100">
                          <a:latin typeface="IBM Plex Sans"/>
                          <a:ea typeface="IBM Plex Sans"/>
                          <a:cs typeface="IBM Plex Sans"/>
                          <a:sym typeface="IBM Plex Sans"/>
                        </a:rPr>
                        <a:t>1690</a:t>
                      </a:r>
                      <a:endParaRPr sz="11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8EA9DB"/>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80"/>
        <p:cNvGrpSpPr/>
        <p:nvPr/>
      </p:nvGrpSpPr>
      <p:grpSpPr>
        <a:xfrm>
          <a:off x="0" y="0"/>
          <a:ext cx="0" cy="0"/>
          <a:chOff x="0" y="0"/>
          <a:chExt cx="0" cy="0"/>
        </a:xfrm>
      </p:grpSpPr>
      <p:graphicFrame>
        <p:nvGraphicFramePr>
          <p:cNvPr id="82" name="Google Shape;82;g230b0e9b9b5_1_68"/>
          <p:cNvGraphicFramePr/>
          <p:nvPr/>
        </p:nvGraphicFramePr>
        <p:xfrm>
          <a:off x="635788" y="1123950"/>
          <a:ext cx="6500825" cy="7122639"/>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426700">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Distribuciones conjuntas</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182292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6: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solidFill>
                            <a:schemeClr val="dk1"/>
                          </a:solidFill>
                          <a:latin typeface="Roboto"/>
                          <a:ea typeface="Roboto"/>
                          <a:cs typeface="Roboto"/>
                          <a:sym typeface="Roboto"/>
                        </a:rPr>
                        <a:t>Una compañía farmacéutica está examinando la acidez como efecto secundario de su nuevo analgésico. ¿Qué conclusiones puedes hacer de la siguiente distribución marginal?</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None/>
                      </a:pPr>
                      <a:endParaRPr sz="1200">
                        <a:latin typeface="Roboto"/>
                        <a:ea typeface="Roboto"/>
                        <a:cs typeface="Roboto"/>
                        <a:sym typeface="Roboto"/>
                      </a:endParaRPr>
                    </a:p>
                    <a:p>
                      <a:pPr marL="0" lvl="0" indent="0" algn="l" rtl="0">
                        <a:lnSpc>
                          <a:spcPct val="115000"/>
                        </a:lnSpc>
                        <a:spcBef>
                          <a:spcPts val="1700"/>
                        </a:spcBef>
                        <a:spcAft>
                          <a:spcPts val="0"/>
                        </a:spcAft>
                        <a:buNone/>
                      </a:pPr>
                      <a:endParaRPr sz="1200">
                        <a:latin typeface="Roboto"/>
                        <a:ea typeface="Roboto"/>
                        <a:cs typeface="Roboto"/>
                        <a:sym typeface="Roboto"/>
                      </a:endParaRPr>
                    </a:p>
                    <a:p>
                      <a:pPr marL="0" lvl="0" indent="0" algn="l" rtl="0">
                        <a:lnSpc>
                          <a:spcPct val="115000"/>
                        </a:lnSpc>
                        <a:spcBef>
                          <a:spcPts val="1700"/>
                        </a:spcBef>
                        <a:spcAft>
                          <a:spcPts val="0"/>
                        </a:spcAft>
                        <a:buNone/>
                      </a:pPr>
                      <a:endParaRPr sz="1200">
                        <a:latin typeface="Roboto"/>
                        <a:ea typeface="Roboto"/>
                        <a:cs typeface="Roboto"/>
                        <a:sym typeface="Roboto"/>
                      </a:endParaRPr>
                    </a:p>
                    <a:p>
                      <a:pPr marL="0" lvl="0" indent="0" algn="l" rtl="0">
                        <a:lnSpc>
                          <a:spcPct val="115000"/>
                        </a:lnSpc>
                        <a:spcBef>
                          <a:spcPts val="1700"/>
                        </a:spcBef>
                        <a:spcAft>
                          <a:spcPts val="1700"/>
                        </a:spcAft>
                        <a:buNone/>
                      </a:pPr>
                      <a:endParaRPr sz="1200">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33422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84" name="Google Shape;84;g230b0e9b9b5_1_68"/>
          <p:cNvPicPr preferRelativeResize="0"/>
          <p:nvPr/>
        </p:nvPicPr>
        <p:blipFill>
          <a:blip r:embed="rId3">
            <a:alphaModFix/>
          </a:blip>
          <a:stretch>
            <a:fillRect/>
          </a:stretch>
        </p:blipFill>
        <p:spPr>
          <a:xfrm>
            <a:off x="341625" y="109086"/>
            <a:ext cx="341775" cy="341775"/>
          </a:xfrm>
          <a:prstGeom prst="rect">
            <a:avLst/>
          </a:prstGeom>
          <a:noFill/>
          <a:ln>
            <a:noFill/>
          </a:ln>
        </p:spPr>
      </p:pic>
      <p:graphicFrame>
        <p:nvGraphicFramePr>
          <p:cNvPr id="85" name="Google Shape;85;g230b0e9b9b5_1_68"/>
          <p:cNvGraphicFramePr/>
          <p:nvPr/>
        </p:nvGraphicFramePr>
        <p:xfrm>
          <a:off x="2190763" y="2705100"/>
          <a:ext cx="3390900" cy="1827342"/>
        </p:xfrm>
        <a:graphic>
          <a:graphicData uri="http://schemas.openxmlformats.org/drawingml/2006/table">
            <a:tbl>
              <a:tblPr>
                <a:noFill/>
                <a:tableStyleId>{34ACF8EB-EA74-4265-93AC-D19347D3A065}</a:tableStyleId>
              </a:tblPr>
              <a:tblGrid>
                <a:gridCol w="1095375">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95325">
                  <a:extLst>
                    <a:ext uri="{9D8B030D-6E8A-4147-A177-3AD203B41FA5}">
                      <a16:colId xmlns:a16="http://schemas.microsoft.com/office/drawing/2014/main" val="20003"/>
                    </a:ext>
                  </a:extLst>
                </a:gridCol>
              </a:tblGrid>
              <a:tr h="304800">
                <a:tc>
                  <a:txBody>
                    <a:bodyPr/>
                    <a:lstStyle/>
                    <a:p>
                      <a:pPr marL="0" lvl="0" indent="0" algn="l" rtl="0">
                        <a:lnSpc>
                          <a:spcPct val="115000"/>
                        </a:lnSpc>
                        <a:spcBef>
                          <a:spcPts val="0"/>
                        </a:spcBef>
                        <a:spcAft>
                          <a:spcPts val="0"/>
                        </a:spcAft>
                        <a:buNone/>
                      </a:pPr>
                      <a:endParaRPr sz="1200">
                        <a:solidFill>
                          <a:srgbClr val="FFFFFF"/>
                        </a:solidFill>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8EA9DB"/>
                      </a:solidFill>
                      <a:prstDash val="solid"/>
                      <a:round/>
                      <a:headEnd type="none" w="sm" len="sm"/>
                      <a:tailEnd type="none" w="sm" len="sm"/>
                    </a:lnT>
                    <a:lnB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1200" b="1">
                          <a:solidFill>
                            <a:srgbClr val="FFFFFF"/>
                          </a:solidFill>
                          <a:latin typeface="IBM Plex Sans"/>
                          <a:ea typeface="IBM Plex Sans"/>
                          <a:cs typeface="IBM Plex Sans"/>
                          <a:sym typeface="IBM Plex Sans"/>
                        </a:rPr>
                        <a:t>Analgésico</a:t>
                      </a:r>
                      <a:endParaRPr sz="1200" b="1">
                        <a:solidFill>
                          <a:srgbClr val="FFFFFF"/>
                        </a:solidFill>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8EA9DB"/>
                      </a:solidFill>
                      <a:prstDash val="solid"/>
                      <a:round/>
                      <a:headEnd type="none" w="sm" len="sm"/>
                      <a:tailEnd type="none" w="sm" len="sm"/>
                    </a:lnT>
                    <a:lnB cap="flat" cmpd="sng">
                      <a:solidFill>
                        <a:srgbClr val="000000"/>
                      </a:solidFill>
                      <a:prstDash val="solid"/>
                      <a:round/>
                      <a:headEnd type="none" w="sm" len="sm"/>
                      <a:tailEnd type="none" w="sm" len="sm"/>
                    </a:lnB>
                    <a:solidFill>
                      <a:srgbClr val="4472C4"/>
                    </a:solidFill>
                  </a:tcPr>
                </a:tc>
                <a:tc>
                  <a:txBody>
                    <a:bodyPr/>
                    <a:lstStyle/>
                    <a:p>
                      <a:pPr marL="0" lvl="0" indent="0" algn="l" rtl="0">
                        <a:lnSpc>
                          <a:spcPct val="115000"/>
                        </a:lnSpc>
                        <a:spcBef>
                          <a:spcPts val="0"/>
                        </a:spcBef>
                        <a:spcAft>
                          <a:spcPts val="0"/>
                        </a:spcAft>
                        <a:buNone/>
                      </a:pPr>
                      <a:r>
                        <a:rPr lang="en" sz="1200" b="1">
                          <a:solidFill>
                            <a:srgbClr val="FFFFFF"/>
                          </a:solidFill>
                          <a:latin typeface="IBM Plex Sans"/>
                          <a:ea typeface="IBM Plex Sans"/>
                          <a:cs typeface="IBM Plex Sans"/>
                          <a:sym typeface="IBM Plex Sans"/>
                        </a:rPr>
                        <a:t>Placebo</a:t>
                      </a:r>
                      <a:endParaRPr sz="1200" b="1">
                        <a:solidFill>
                          <a:srgbClr val="FFFFFF"/>
                        </a:solidFill>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8EA9DB"/>
                      </a:solidFill>
                      <a:prstDash val="solid"/>
                      <a:round/>
                      <a:headEnd type="none" w="sm" len="sm"/>
                      <a:tailEnd type="none" w="sm" len="sm"/>
                    </a:lnT>
                    <a:lnB cap="flat" cmpd="sng">
                      <a:solidFill>
                        <a:srgbClr val="000000"/>
                      </a:solidFill>
                      <a:prstDash val="solid"/>
                      <a:round/>
                      <a:headEnd type="none" w="sm" len="sm"/>
                      <a:tailEnd type="none" w="sm" len="sm"/>
                    </a:lnB>
                    <a:solidFill>
                      <a:srgbClr val="4472C4"/>
                    </a:solidFill>
                  </a:tcPr>
                </a:tc>
                <a:tc>
                  <a:txBody>
                    <a:bodyPr/>
                    <a:lstStyle/>
                    <a:p>
                      <a:pPr marL="0" lvl="0" indent="0" algn="l" rtl="0">
                        <a:lnSpc>
                          <a:spcPct val="115000"/>
                        </a:lnSpc>
                        <a:spcBef>
                          <a:spcPts val="0"/>
                        </a:spcBef>
                        <a:spcAft>
                          <a:spcPts val="0"/>
                        </a:spcAft>
                        <a:buNone/>
                      </a:pPr>
                      <a:r>
                        <a:rPr lang="en" sz="1200" b="1">
                          <a:solidFill>
                            <a:srgbClr val="FFFFFF"/>
                          </a:solidFill>
                          <a:latin typeface="IBM Plex Sans"/>
                          <a:ea typeface="IBM Plex Sans"/>
                          <a:cs typeface="IBM Plex Sans"/>
                          <a:sym typeface="IBM Plex Sans"/>
                        </a:rPr>
                        <a:t>Total</a:t>
                      </a:r>
                      <a:endParaRPr sz="1200" b="1">
                        <a:solidFill>
                          <a:srgbClr val="FFFFFF"/>
                        </a:solidFill>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cap="flat" cmpd="sng">
                      <a:solidFill>
                        <a:srgbClr val="000000"/>
                      </a:solidFill>
                      <a:prstDash val="solid"/>
                      <a:round/>
                      <a:headEnd type="none" w="sm" len="sm"/>
                      <a:tailEnd type="none" w="sm" len="sm"/>
                    </a:lnB>
                    <a:solidFill>
                      <a:srgbClr val="4472C4"/>
                    </a:solidFill>
                  </a:tcPr>
                </a:tc>
                <a:extLst>
                  <a:ext uri="{0D108BD9-81ED-4DB2-BD59-A6C34878D82A}">
                    <a16:rowId xmlns:a16="http://schemas.microsoft.com/office/drawing/2014/main" val="10000"/>
                  </a:ext>
                </a:extLst>
              </a:tr>
              <a:tr h="304800">
                <a:tc>
                  <a:txBody>
                    <a:bodyPr/>
                    <a:lstStyle/>
                    <a:p>
                      <a:pPr marL="0" lvl="0" indent="0" algn="l" rtl="0">
                        <a:lnSpc>
                          <a:spcPct val="115000"/>
                        </a:lnSpc>
                        <a:spcBef>
                          <a:spcPts val="0"/>
                        </a:spcBef>
                        <a:spcAft>
                          <a:spcPts val="0"/>
                        </a:spcAft>
                        <a:buNone/>
                      </a:pPr>
                      <a:r>
                        <a:rPr lang="en" sz="1200">
                          <a:latin typeface="IBM Plex Sans"/>
                          <a:ea typeface="IBM Plex Sans"/>
                          <a:cs typeface="IBM Plex Sans"/>
                          <a:sym typeface="IBM Plex Sans"/>
                        </a:rPr>
                        <a:t>Acidez leve</a:t>
                      </a:r>
                      <a:endParaRPr sz="12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200">
                          <a:latin typeface="IBM Plex Sans"/>
                          <a:ea typeface="IBM Plex Sans"/>
                          <a:cs typeface="IBM Plex Sans"/>
                          <a:sym typeface="IBM Plex Sans"/>
                        </a:rPr>
                        <a:t>9</a:t>
                      </a: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200">
                          <a:latin typeface="IBM Plex Sans"/>
                          <a:ea typeface="IBM Plex Sans"/>
                          <a:cs typeface="IBM Plex Sans"/>
                          <a:sym typeface="IBM Plex Sans"/>
                        </a:rPr>
                        <a:t>176</a:t>
                      </a: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200">
                          <a:latin typeface="IBM Plex Sans"/>
                          <a:ea typeface="IBM Plex Sans"/>
                          <a:cs typeface="IBM Plex Sans"/>
                          <a:sym typeface="IBM Plex Sans"/>
                        </a:rPr>
                        <a:t>185</a:t>
                      </a: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1"/>
                  </a:ext>
                </a:extLst>
              </a:tr>
              <a:tr h="304800">
                <a:tc>
                  <a:txBody>
                    <a:bodyPr/>
                    <a:lstStyle/>
                    <a:p>
                      <a:pPr marL="0" lvl="0" indent="0" algn="l" rtl="0">
                        <a:lnSpc>
                          <a:spcPct val="115000"/>
                        </a:lnSpc>
                        <a:spcBef>
                          <a:spcPts val="0"/>
                        </a:spcBef>
                        <a:spcAft>
                          <a:spcPts val="0"/>
                        </a:spcAft>
                        <a:buNone/>
                      </a:pPr>
                      <a:r>
                        <a:rPr lang="en" sz="1200">
                          <a:latin typeface="IBM Plex Sans"/>
                          <a:ea typeface="IBM Plex Sans"/>
                          <a:cs typeface="IBM Plex Sans"/>
                          <a:sym typeface="IBM Plex Sans"/>
                        </a:rPr>
                        <a:t>Acidez intensa</a:t>
                      </a:r>
                      <a:endParaRPr sz="12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IBM Plex Sans"/>
                          <a:ea typeface="IBM Plex Sans"/>
                          <a:cs typeface="IBM Plex Sans"/>
                          <a:sym typeface="IBM Plex Sans"/>
                        </a:rPr>
                        <a:t>107</a:t>
                      </a: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IBM Plex Sans"/>
                          <a:ea typeface="IBM Plex Sans"/>
                          <a:cs typeface="IBM Plex Sans"/>
                          <a:sym typeface="IBM Plex Sans"/>
                        </a:rPr>
                        <a:t>31</a:t>
                      </a: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IBM Plex Sans"/>
                          <a:ea typeface="IBM Plex Sans"/>
                          <a:cs typeface="IBM Plex Sans"/>
                          <a:sym typeface="IBM Plex Sans"/>
                        </a:rPr>
                        <a:t>138</a:t>
                      </a: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lvl="0" indent="0" algn="l" rtl="0">
                        <a:lnSpc>
                          <a:spcPct val="115000"/>
                        </a:lnSpc>
                        <a:spcBef>
                          <a:spcPts val="0"/>
                        </a:spcBef>
                        <a:spcAft>
                          <a:spcPts val="0"/>
                        </a:spcAft>
                        <a:buNone/>
                      </a:pPr>
                      <a:r>
                        <a:rPr lang="en" sz="1200">
                          <a:latin typeface="IBM Plex Sans"/>
                          <a:ea typeface="IBM Plex Sans"/>
                          <a:cs typeface="IBM Plex Sans"/>
                          <a:sym typeface="IBM Plex Sans"/>
                        </a:rPr>
                        <a:t>Sin acidez</a:t>
                      </a:r>
                      <a:endParaRPr sz="12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200">
                          <a:latin typeface="IBM Plex Sans"/>
                          <a:ea typeface="IBM Plex Sans"/>
                          <a:cs typeface="IBM Plex Sans"/>
                          <a:sym typeface="IBM Plex Sans"/>
                        </a:rPr>
                        <a:t>10573</a:t>
                      </a: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200">
                          <a:latin typeface="IBM Plex Sans"/>
                          <a:ea typeface="IBM Plex Sans"/>
                          <a:cs typeface="IBM Plex Sans"/>
                          <a:sym typeface="IBM Plex Sans"/>
                        </a:rPr>
                        <a:t>10473</a:t>
                      </a: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200">
                          <a:latin typeface="IBM Plex Sans"/>
                          <a:ea typeface="IBM Plex Sans"/>
                          <a:cs typeface="IBM Plex Sans"/>
                          <a:sym typeface="IBM Plex Sans"/>
                        </a:rPr>
                        <a:t>21046</a:t>
                      </a: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3"/>
                  </a:ext>
                </a:extLst>
              </a:tr>
              <a:tr h="304800">
                <a:tc>
                  <a:txBody>
                    <a:bodyPr/>
                    <a:lstStyle/>
                    <a:p>
                      <a:pPr marL="0" lvl="0" indent="0" algn="l" rtl="0">
                        <a:lnSpc>
                          <a:spcPct val="115000"/>
                        </a:lnSpc>
                        <a:spcBef>
                          <a:spcPts val="0"/>
                        </a:spcBef>
                        <a:spcAft>
                          <a:spcPts val="0"/>
                        </a:spcAft>
                        <a:buNone/>
                      </a:pPr>
                      <a:r>
                        <a:rPr lang="en" sz="1200">
                          <a:latin typeface="IBM Plex Sans"/>
                          <a:ea typeface="IBM Plex Sans"/>
                          <a:cs typeface="IBM Plex Sans"/>
                          <a:sym typeface="IBM Plex Sans"/>
                        </a:rPr>
                        <a:t>Total</a:t>
                      </a: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IBM Plex Sans"/>
                          <a:ea typeface="IBM Plex Sans"/>
                          <a:cs typeface="IBM Plex Sans"/>
                          <a:sym typeface="IBM Plex Sans"/>
                        </a:rPr>
                        <a:t>10689</a:t>
                      </a: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IBM Plex Sans"/>
                          <a:ea typeface="IBM Plex Sans"/>
                          <a:cs typeface="IBM Plex Sans"/>
                          <a:sym typeface="IBM Plex Sans"/>
                        </a:rPr>
                        <a:t>10680</a:t>
                      </a: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200">
                          <a:latin typeface="IBM Plex Sans"/>
                          <a:ea typeface="IBM Plex Sans"/>
                          <a:cs typeface="IBM Plex Sans"/>
                          <a:sym typeface="IBM Plex Sans"/>
                        </a:rPr>
                        <a:t>21369</a:t>
                      </a:r>
                      <a:endParaRPr sz="12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89"/>
        <p:cNvGrpSpPr/>
        <p:nvPr/>
      </p:nvGrpSpPr>
      <p:grpSpPr>
        <a:xfrm>
          <a:off x="0" y="0"/>
          <a:ext cx="0" cy="0"/>
          <a:chOff x="0" y="0"/>
          <a:chExt cx="0" cy="0"/>
        </a:xfrm>
      </p:grpSpPr>
      <p:graphicFrame>
        <p:nvGraphicFramePr>
          <p:cNvPr id="91" name="Google Shape;91;g230b0e9b9b5_1_85"/>
          <p:cNvGraphicFramePr/>
          <p:nvPr/>
        </p:nvGraphicFramePr>
        <p:xfrm>
          <a:off x="635788" y="1123950"/>
          <a:ext cx="6500825" cy="3155242"/>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384025">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Medidas de tendencia central: media, mediana y moda</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128062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7: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solidFill>
                            <a:schemeClr val="dk1"/>
                          </a:solidFill>
                          <a:latin typeface="Roboto"/>
                          <a:ea typeface="Roboto"/>
                          <a:cs typeface="Roboto"/>
                          <a:sym typeface="Roboto"/>
                        </a:rPr>
                        <a:t>¿Cuál es la media del siguiente data set? 107, 252, 360, 424</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Hazlo de forma manual y luego comprueba tu resultado con Excel.</a:t>
                      </a:r>
                      <a:endParaRPr sz="1200">
                        <a:solidFill>
                          <a:schemeClr val="dk1"/>
                        </a:solidFill>
                        <a:latin typeface="Roboto"/>
                        <a:ea typeface="Roboto"/>
                        <a:cs typeface="Roboto"/>
                        <a:sym typeface="Roboto"/>
                      </a:endParaRPr>
                    </a:p>
                    <a:p>
                      <a:pPr marL="0" lvl="0" indent="0" algn="l" rtl="0">
                        <a:lnSpc>
                          <a:spcPct val="115000"/>
                        </a:lnSpc>
                        <a:spcBef>
                          <a:spcPts val="0"/>
                        </a:spcBef>
                        <a:spcAft>
                          <a:spcPts val="1700"/>
                        </a:spcAft>
                        <a:buNone/>
                      </a:pPr>
                      <a:endParaRPr sz="1200">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12764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93" name="Google Shape;93;g230b0e9b9b5_1_85"/>
          <p:cNvPicPr preferRelativeResize="0"/>
          <p:nvPr/>
        </p:nvPicPr>
        <p:blipFill>
          <a:blip r:embed="rId3">
            <a:alphaModFix/>
          </a:blip>
          <a:stretch>
            <a:fillRect/>
          </a:stretch>
        </p:blipFill>
        <p:spPr>
          <a:xfrm>
            <a:off x="341625" y="109086"/>
            <a:ext cx="341775" cy="341775"/>
          </a:xfrm>
          <a:prstGeom prst="rect">
            <a:avLst/>
          </a:prstGeom>
          <a:noFill/>
          <a:ln>
            <a:noFill/>
          </a:ln>
        </p:spPr>
      </p:pic>
      <p:graphicFrame>
        <p:nvGraphicFramePr>
          <p:cNvPr id="94" name="Google Shape;94;g230b0e9b9b5_1_85"/>
          <p:cNvGraphicFramePr/>
          <p:nvPr/>
        </p:nvGraphicFramePr>
        <p:xfrm>
          <a:off x="635788" y="4495800"/>
          <a:ext cx="6500825" cy="3161867"/>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386025">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Medidas de tendencia central: media, mediana y moda</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128725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8: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solidFill>
                            <a:schemeClr val="dk1"/>
                          </a:solidFill>
                          <a:latin typeface="Roboto"/>
                          <a:ea typeface="Roboto"/>
                          <a:cs typeface="Roboto"/>
                          <a:sym typeface="Roboto"/>
                        </a:rPr>
                        <a:t>¿Cuál es la mediana del siguiente data set? 74, 75, 62, 77, 70, 71, 64, 69, 70, 73</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Hazlo de forma manual y luego comprueba tu resultado con Excel.</a:t>
                      </a:r>
                      <a:endParaRPr sz="1200">
                        <a:solidFill>
                          <a:schemeClr val="dk1"/>
                        </a:solidFill>
                        <a:latin typeface="Roboto"/>
                        <a:ea typeface="Roboto"/>
                        <a:cs typeface="Roboto"/>
                        <a:sym typeface="Roboto"/>
                      </a:endParaRPr>
                    </a:p>
                    <a:p>
                      <a:pPr marL="0" lvl="0" indent="0" algn="l" rtl="0">
                        <a:lnSpc>
                          <a:spcPct val="115000"/>
                        </a:lnSpc>
                        <a:spcBef>
                          <a:spcPts val="0"/>
                        </a:spcBef>
                        <a:spcAft>
                          <a:spcPts val="1700"/>
                        </a:spcAft>
                        <a:buNone/>
                      </a:pPr>
                      <a:endParaRPr sz="1200">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128302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graphicFrame>
        <p:nvGraphicFramePr>
          <p:cNvPr id="100" name="Google Shape;100;g230b0e9b9b5_1_113"/>
          <p:cNvGraphicFramePr/>
          <p:nvPr/>
        </p:nvGraphicFramePr>
        <p:xfrm>
          <a:off x="635788" y="1123950"/>
          <a:ext cx="6500825" cy="3098329"/>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410950">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Medidas de dispersión: rango e IQR</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15730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9: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solidFill>
                            <a:schemeClr val="dk1"/>
                          </a:solidFill>
                          <a:latin typeface="Roboto"/>
                          <a:ea typeface="Roboto"/>
                          <a:cs typeface="Roboto"/>
                          <a:sym typeface="Roboto"/>
                        </a:rPr>
                        <a:t>Laura visita centros de investigación para un proyecto y registra cuántos papers le sirven a su proyecto de investigación de cada centro.</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Calcula el rango y el IQR de los datos: 6, 20, 21, 0, 3, 7, 7,6, ,21, 3, 3, 1.</a:t>
                      </a:r>
                      <a:endParaRPr sz="1200">
                        <a:solidFill>
                          <a:schemeClr val="dk1"/>
                        </a:solidFill>
                        <a:latin typeface="Roboto"/>
                        <a:ea typeface="Roboto"/>
                        <a:cs typeface="Roboto"/>
                        <a:sym typeface="Roboto"/>
                      </a:endParaRPr>
                    </a:p>
                    <a:p>
                      <a:pPr marL="0" lvl="0" indent="0" algn="l" rtl="0">
                        <a:lnSpc>
                          <a:spcPct val="115000"/>
                        </a:lnSpc>
                        <a:spcBef>
                          <a:spcPts val="0"/>
                        </a:spcBef>
                        <a:spcAft>
                          <a:spcPts val="1700"/>
                        </a:spcAft>
                        <a:buNone/>
                      </a:pPr>
                      <a:endParaRPr sz="1200">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100917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102" name="Google Shape;102;g230b0e9b9b5_1_113"/>
          <p:cNvPicPr preferRelativeResize="0"/>
          <p:nvPr/>
        </p:nvPicPr>
        <p:blipFill>
          <a:blip r:embed="rId3">
            <a:alphaModFix/>
          </a:blip>
          <a:stretch>
            <a:fillRect/>
          </a:stretch>
        </p:blipFill>
        <p:spPr>
          <a:xfrm>
            <a:off x="341625" y="109086"/>
            <a:ext cx="341775" cy="341775"/>
          </a:xfrm>
          <a:prstGeom prst="rect">
            <a:avLst/>
          </a:prstGeom>
          <a:noFill/>
          <a:ln>
            <a:noFill/>
          </a:ln>
        </p:spPr>
      </p:pic>
      <p:graphicFrame>
        <p:nvGraphicFramePr>
          <p:cNvPr id="103" name="Google Shape;103;g230b0e9b9b5_1_113"/>
          <p:cNvGraphicFramePr/>
          <p:nvPr/>
        </p:nvGraphicFramePr>
        <p:xfrm>
          <a:off x="635813" y="4495800"/>
          <a:ext cx="6500825" cy="4814560"/>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414350">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Medidas de dispersión: rango e IQR</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332915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10: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solidFill>
                            <a:schemeClr val="dk1"/>
                          </a:solidFill>
                          <a:latin typeface="Roboto"/>
                          <a:ea typeface="Roboto"/>
                          <a:cs typeface="Roboto"/>
                          <a:sym typeface="Roboto"/>
                        </a:rPr>
                        <a:t>¿Cuál es el rango de los siguientes datos?</a:t>
                      </a:r>
                      <a:endParaRPr sz="1200">
                        <a:solidFill>
                          <a:schemeClr val="dk1"/>
                        </a:solidFill>
                        <a:latin typeface="Roboto"/>
                        <a:ea typeface="Roboto"/>
                        <a:cs typeface="Roboto"/>
                        <a:sym typeface="Roboto"/>
                      </a:endParaRPr>
                    </a:p>
                    <a:p>
                      <a:pPr marL="0" lvl="0" indent="0" algn="l" rtl="0">
                        <a:lnSpc>
                          <a:spcPct val="115000"/>
                        </a:lnSpc>
                        <a:spcBef>
                          <a:spcPts val="0"/>
                        </a:spcBef>
                        <a:spcAft>
                          <a:spcPts val="1700"/>
                        </a:spcAft>
                        <a:buNone/>
                      </a:pPr>
                      <a:endParaRPr sz="1200">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10424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104" name="Google Shape;104;g230b0e9b9b5_1_113"/>
          <p:cNvGraphicFramePr/>
          <p:nvPr/>
        </p:nvGraphicFramePr>
        <p:xfrm>
          <a:off x="2693688" y="5701125"/>
          <a:ext cx="2385075" cy="2325624"/>
        </p:xfrm>
        <a:graphic>
          <a:graphicData uri="http://schemas.openxmlformats.org/drawingml/2006/table">
            <a:tbl>
              <a:tblPr>
                <a:noFill/>
                <a:tableStyleId>{34ACF8EB-EA74-4265-93AC-D19347D3A065}</a:tableStyleId>
              </a:tblPr>
              <a:tblGrid>
                <a:gridCol w="1367000">
                  <a:extLst>
                    <a:ext uri="{9D8B030D-6E8A-4147-A177-3AD203B41FA5}">
                      <a16:colId xmlns:a16="http://schemas.microsoft.com/office/drawing/2014/main" val="20000"/>
                    </a:ext>
                  </a:extLst>
                </a:gridCol>
                <a:gridCol w="1018075">
                  <a:extLst>
                    <a:ext uri="{9D8B030D-6E8A-4147-A177-3AD203B41FA5}">
                      <a16:colId xmlns:a16="http://schemas.microsoft.com/office/drawing/2014/main" val="20001"/>
                    </a:ext>
                  </a:extLst>
                </a:gridCol>
              </a:tblGrid>
              <a:tr h="246650">
                <a:tc>
                  <a:txBody>
                    <a:bodyPr/>
                    <a:lstStyle/>
                    <a:p>
                      <a:pPr marL="0" lvl="0" indent="0" algn="l" rtl="0">
                        <a:lnSpc>
                          <a:spcPct val="115000"/>
                        </a:lnSpc>
                        <a:spcBef>
                          <a:spcPts val="0"/>
                        </a:spcBef>
                        <a:spcAft>
                          <a:spcPts val="0"/>
                        </a:spcAft>
                        <a:buNone/>
                      </a:pPr>
                      <a:r>
                        <a:rPr lang="en" sz="1000" b="1">
                          <a:solidFill>
                            <a:srgbClr val="FFFFFF"/>
                          </a:solidFill>
                          <a:latin typeface="IBM Plex Sans"/>
                          <a:ea typeface="IBM Plex Sans"/>
                          <a:cs typeface="IBM Plex Sans"/>
                          <a:sym typeface="IBM Plex Sans"/>
                        </a:rPr>
                        <a:t>Número de perros</a:t>
                      </a:r>
                      <a:endParaRPr sz="1000" b="1">
                        <a:solidFill>
                          <a:srgbClr val="FFFFFF"/>
                        </a:solidFill>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w="9525" cap="flat" cmpd="sng">
                      <a:solidFill>
                        <a:srgbClr val="8EA9DB"/>
                      </a:solidFill>
                      <a:prstDash val="solid"/>
                      <a:round/>
                      <a:headEnd type="none" w="sm" len="sm"/>
                      <a:tailEnd type="none" w="sm" len="sm"/>
                    </a:lnT>
                    <a:lnB cap="flat" cmpd="sng">
                      <a:solidFill>
                        <a:srgbClr val="000000"/>
                      </a:solidFill>
                      <a:prstDash val="solid"/>
                      <a:round/>
                      <a:headEnd type="none" w="sm" len="sm"/>
                      <a:tailEnd type="none" w="sm" len="sm"/>
                    </a:lnB>
                    <a:solidFill>
                      <a:srgbClr val="4472C4"/>
                    </a:solidFill>
                  </a:tcPr>
                </a:tc>
                <a:tc>
                  <a:txBody>
                    <a:bodyPr/>
                    <a:lstStyle/>
                    <a:p>
                      <a:pPr marL="0" lvl="0" indent="0" algn="l" rtl="0">
                        <a:lnSpc>
                          <a:spcPct val="115000"/>
                        </a:lnSpc>
                        <a:spcBef>
                          <a:spcPts val="0"/>
                        </a:spcBef>
                        <a:spcAft>
                          <a:spcPts val="0"/>
                        </a:spcAft>
                        <a:buNone/>
                      </a:pPr>
                      <a:r>
                        <a:rPr lang="en" sz="1000" b="1">
                          <a:solidFill>
                            <a:srgbClr val="FFFFFF"/>
                          </a:solidFill>
                          <a:latin typeface="IBM Plex Sans"/>
                          <a:ea typeface="IBM Plex Sans"/>
                          <a:cs typeface="IBM Plex Sans"/>
                          <a:sym typeface="IBM Plex Sans"/>
                        </a:rPr>
                        <a:t>Frecuencia</a:t>
                      </a:r>
                      <a:endParaRPr sz="1000" b="1">
                        <a:solidFill>
                          <a:srgbClr val="FFFFFF"/>
                        </a:solidFill>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cap="flat" cmpd="sng">
                      <a:solidFill>
                        <a:srgbClr val="000000"/>
                      </a:solidFill>
                      <a:prstDash val="solid"/>
                      <a:round/>
                      <a:headEnd type="none" w="sm" len="sm"/>
                      <a:tailEnd type="none" w="sm" len="sm"/>
                    </a:lnB>
                    <a:solidFill>
                      <a:srgbClr val="4472C4"/>
                    </a:solidFill>
                  </a:tcPr>
                </a:tc>
                <a:extLst>
                  <a:ext uri="{0D108BD9-81ED-4DB2-BD59-A6C34878D82A}">
                    <a16:rowId xmlns:a16="http://schemas.microsoft.com/office/drawing/2014/main" val="10000"/>
                  </a:ext>
                </a:extLst>
              </a:tr>
              <a:tr h="246650">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20</a:t>
                      </a:r>
                      <a:endParaRPr sz="10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3</a:t>
                      </a:r>
                      <a:endParaRPr sz="10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1"/>
                  </a:ext>
                </a:extLst>
              </a:tr>
              <a:tr h="246650">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25</a:t>
                      </a:r>
                      <a:endParaRPr sz="10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1</a:t>
                      </a:r>
                      <a:endParaRPr sz="10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46650">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32</a:t>
                      </a:r>
                      <a:endParaRPr sz="10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1</a:t>
                      </a:r>
                      <a:endParaRPr sz="10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3"/>
                  </a:ext>
                </a:extLst>
              </a:tr>
              <a:tr h="246650">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38</a:t>
                      </a:r>
                      <a:endParaRPr sz="10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2</a:t>
                      </a:r>
                      <a:endParaRPr sz="10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46650">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39</a:t>
                      </a:r>
                      <a:endParaRPr sz="10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3</a:t>
                      </a:r>
                      <a:endParaRPr sz="10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5"/>
                  </a:ext>
                </a:extLst>
              </a:tr>
              <a:tr h="246650">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40</a:t>
                      </a:r>
                      <a:endParaRPr sz="10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2</a:t>
                      </a:r>
                      <a:endParaRPr sz="10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46650">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43</a:t>
                      </a:r>
                      <a:endParaRPr sz="1000">
                        <a:latin typeface="IBM Plex Sans"/>
                        <a:ea typeface="IBM Plex Sans"/>
                        <a:cs typeface="IBM Plex Sans"/>
                        <a:sym typeface="IBM Plex Sans"/>
                      </a:endParaRPr>
                    </a:p>
                  </a:txBody>
                  <a:tcPr marL="50800" marR="50800" marT="63500" marB="63500" anchor="b">
                    <a:lnL w="9525" cap="flat" cmpd="sng">
                      <a:solidFill>
                        <a:srgbClr val="8EA9DB"/>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tc>
                  <a:txBody>
                    <a:bodyPr/>
                    <a:lstStyle/>
                    <a:p>
                      <a:pPr marL="0" lvl="0" indent="0" algn="r" rtl="0">
                        <a:lnSpc>
                          <a:spcPct val="115000"/>
                        </a:lnSpc>
                        <a:spcBef>
                          <a:spcPts val="0"/>
                        </a:spcBef>
                        <a:spcAft>
                          <a:spcPts val="0"/>
                        </a:spcAft>
                        <a:buNone/>
                      </a:pPr>
                      <a:r>
                        <a:rPr lang="en" sz="1000">
                          <a:latin typeface="IBM Plex Sans"/>
                          <a:ea typeface="IBM Plex Sans"/>
                          <a:cs typeface="IBM Plex Sans"/>
                          <a:sym typeface="IBM Plex Sans"/>
                        </a:rPr>
                        <a:t>2</a:t>
                      </a:r>
                      <a:endParaRPr sz="1000">
                        <a:latin typeface="IBM Plex Sans"/>
                        <a:ea typeface="IBM Plex Sans"/>
                        <a:cs typeface="IBM Plex Sans"/>
                        <a:sym typeface="IBM Plex Sans"/>
                      </a:endParaRPr>
                    </a:p>
                  </a:txBody>
                  <a:tcPr marL="50800" marR="50800" marT="63500" marB="63500" anchor="b">
                    <a:lnL cap="flat" cmpd="sng">
                      <a:solidFill>
                        <a:srgbClr val="000000"/>
                      </a:solidFill>
                      <a:prstDash val="solid"/>
                      <a:round/>
                      <a:headEnd type="none" w="sm" len="sm"/>
                      <a:tailEnd type="none" w="sm" len="sm"/>
                    </a:lnL>
                    <a:lnR w="9525" cap="flat" cmpd="sng">
                      <a:solidFill>
                        <a:srgbClr val="8EA9DB"/>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8EA9DB"/>
                      </a:solidFill>
                      <a:prstDash val="solid"/>
                      <a:round/>
                      <a:headEnd type="none" w="sm" len="sm"/>
                      <a:tailEnd type="none" w="sm" len="sm"/>
                    </a:lnB>
                    <a:solidFill>
                      <a:srgbClr val="D9E1F2"/>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graphicFrame>
        <p:nvGraphicFramePr>
          <p:cNvPr id="110" name="Google Shape;110;g230b0e9b9b5_1_97"/>
          <p:cNvGraphicFramePr/>
          <p:nvPr/>
        </p:nvGraphicFramePr>
        <p:xfrm>
          <a:off x="635788" y="1123950"/>
          <a:ext cx="6500825" cy="5600160"/>
        </p:xfrm>
        <a:graphic>
          <a:graphicData uri="http://schemas.openxmlformats.org/drawingml/2006/table">
            <a:tbl>
              <a:tblPr>
                <a:noFill/>
                <a:tableStyleId>{00753F08-DD27-484E-B5D5-DB9F992DA8B6}</a:tableStyleId>
              </a:tblPr>
              <a:tblGrid>
                <a:gridCol w="6500825">
                  <a:extLst>
                    <a:ext uri="{9D8B030D-6E8A-4147-A177-3AD203B41FA5}">
                      <a16:colId xmlns:a16="http://schemas.microsoft.com/office/drawing/2014/main" val="20000"/>
                    </a:ext>
                  </a:extLst>
                </a:gridCol>
              </a:tblGrid>
              <a:tr h="426700">
                <a:tc>
                  <a:txBody>
                    <a:bodyPr/>
                    <a:lstStyle/>
                    <a:p>
                      <a:pPr marL="0" lvl="0" indent="0" algn="l" rtl="0">
                        <a:lnSpc>
                          <a:spcPct val="115000"/>
                        </a:lnSpc>
                        <a:spcBef>
                          <a:spcPts val="0"/>
                        </a:spcBef>
                        <a:spcAft>
                          <a:spcPts val="1700"/>
                        </a:spcAft>
                        <a:buClr>
                          <a:srgbClr val="000000"/>
                        </a:buClr>
                        <a:buSzPts val="1100"/>
                        <a:buFont typeface="Arial"/>
                        <a:buNone/>
                      </a:pPr>
                      <a:r>
                        <a:rPr lang="en" sz="1600" b="1">
                          <a:solidFill>
                            <a:srgbClr val="000000"/>
                          </a:solidFill>
                          <a:latin typeface="Roboto"/>
                          <a:ea typeface="Roboto"/>
                          <a:cs typeface="Roboto"/>
                          <a:sym typeface="Roboto"/>
                        </a:rPr>
                        <a:t>Clase: </a:t>
                      </a:r>
                      <a:r>
                        <a:rPr lang="en" sz="1600" b="1">
                          <a:latin typeface="Roboto"/>
                          <a:ea typeface="Roboto"/>
                          <a:cs typeface="Roboto"/>
                          <a:sym typeface="Roboto"/>
                        </a:rPr>
                        <a:t>Desplazamiento y escala de valores</a:t>
                      </a: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182292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Ejercicio 11: </a:t>
                      </a:r>
                      <a:endParaRPr sz="1200" b="1">
                        <a:latin typeface="Roboto"/>
                        <a:ea typeface="Roboto"/>
                        <a:cs typeface="Roboto"/>
                        <a:sym typeface="Roboto"/>
                      </a:endParaRPr>
                    </a:p>
                    <a:p>
                      <a:pPr marL="0" lvl="0" indent="0" algn="l" rtl="0">
                        <a:lnSpc>
                          <a:spcPct val="115000"/>
                        </a:lnSpc>
                        <a:spcBef>
                          <a:spcPts val="1700"/>
                        </a:spcBef>
                        <a:spcAft>
                          <a:spcPts val="0"/>
                        </a:spcAft>
                        <a:buNone/>
                      </a:pPr>
                      <a:r>
                        <a:rPr lang="en" sz="1200">
                          <a:solidFill>
                            <a:schemeClr val="dk1"/>
                          </a:solidFill>
                          <a:latin typeface="Roboto"/>
                          <a:ea typeface="Roboto"/>
                          <a:cs typeface="Roboto"/>
                          <a:sym typeface="Roboto"/>
                        </a:rPr>
                        <a:t>Los estudiantes de una clase de francés terminaron un examen con una calificación promedio de 65 sobre 100. El rango del examen fue de 25 puntos.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Si a cada calificación se le aumenta un 10%, ¿cuáles son los nuevos valores para el promedio y el rango?</a:t>
                      </a:r>
                      <a:endParaRPr sz="1200">
                        <a:latin typeface="Roboto"/>
                        <a:ea typeface="Roboto"/>
                        <a:cs typeface="Roboto"/>
                        <a:sym typeface="Roboto"/>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3334225">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Respuesta:</a:t>
                      </a:r>
                      <a:r>
                        <a:rPr lang="en"/>
                        <a:t> </a:t>
                      </a:r>
                      <a:endParaRPr/>
                    </a:p>
                    <a:p>
                      <a:pPr marL="0" lvl="0" indent="0" algn="l" rtl="0">
                        <a:lnSpc>
                          <a:spcPct val="115000"/>
                        </a:lnSpc>
                        <a:spcBef>
                          <a:spcPts val="1700"/>
                        </a:spcBef>
                        <a:spcAft>
                          <a:spcPts val="1700"/>
                        </a:spcAft>
                        <a:buNone/>
                      </a:pPr>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112" name="Google Shape;112;g230b0e9b9b5_1_97"/>
          <p:cNvPicPr preferRelativeResize="0"/>
          <p:nvPr/>
        </p:nvPicPr>
        <p:blipFill>
          <a:blip r:embed="rId3">
            <a:alphaModFix/>
          </a:blip>
          <a:stretch>
            <a:fillRect/>
          </a:stretch>
        </p:blipFill>
        <p:spPr>
          <a:xfrm>
            <a:off x="341625" y="109086"/>
            <a:ext cx="341775" cy="3417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5219</Words>
  <Application>Microsoft Office PowerPoint</Application>
  <PresentationFormat>Personalizado</PresentationFormat>
  <Paragraphs>520</Paragraphs>
  <Slides>38</Slides>
  <Notes>38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38</vt:i4>
      </vt:variant>
    </vt:vector>
  </HeadingPairs>
  <TitlesOfParts>
    <vt:vector size="43" baseType="lpstr">
      <vt:lpstr>Roboto</vt:lpstr>
      <vt:lpstr>Arial</vt:lpstr>
      <vt:lpstr>Times New Roman</vt:lpstr>
      <vt:lpstr>IBM Plex Sans</vt:lpstr>
      <vt:lpstr>Simple Light</vt:lpstr>
      <vt:lpstr>Ejercicios para practicar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Ejercicios para practicar</dc:title>
  <cp:lastModifiedBy>yuutamk</cp:lastModifiedBy>
  <cp:revision>1</cp:revision>
  <dcterms:modified xsi:type="dcterms:W3CDTF">2025-02-25T06:31:33Z</dcterms:modified>
</cp:coreProperties>
</file>