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2AE"/>
    <a:srgbClr val="63D6FC"/>
    <a:srgbClr val="0D8A45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398588" y="1096645"/>
            <a:ext cx="98399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s-ES" altLang="en-US" sz="72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Glosario Data Science</a:t>
            </a:r>
            <a:endParaRPr lang="es-ES" altLang="en-US" sz="72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6550" y="568960"/>
          <a:ext cx="9345930" cy="572452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104900"/>
                <a:gridCol w="3568065"/>
                <a:gridCol w="4672965"/>
              </a:tblGrid>
              <a:tr h="457835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60000" scaled="0"/>
                    </a:gradFill>
                  </a:tcPr>
                </a:tc>
              </a:tr>
              <a:tr h="114490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Algoritmo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Conjunto de reglas y pasos definidos para resolver un problema o realizar un cómputo.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60000" scaled="0"/>
                    </a:gradFill>
                  </a:tcPr>
                </a:tc>
              </a:tr>
              <a:tr h="14884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Algoritmo de Machine Learning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Modelo matemático que aprende patrones a partir de datos para realizar predicciones o tomar decisiones.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60000" scaled="0"/>
                    </a:gradFill>
                  </a:tcPr>
                </a:tc>
              </a:tr>
              <a:tr h="14884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API (Interfaz de Programación de Aplicaciones)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Conjunto de funciones y procedimientos que permiten la interacción entre diferentes sistemas de software.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60000" scaled="0"/>
                    </a:gradFill>
                  </a:tcPr>
                </a:tc>
              </a:tr>
              <a:tr h="114490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Aprendizaje Supervisado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60000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Tipo de Machine Learning en el que un modelo es entrenado con datos etiquetados.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60000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50545" y="1124903"/>
            <a:ext cx="721995" cy="4826000"/>
            <a:chOff x="2592" y="2171"/>
            <a:chExt cx="1137" cy="7600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2171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3985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6366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8634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6550" y="549275"/>
          <a:ext cx="9338310" cy="574357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104265"/>
                <a:gridCol w="3565525"/>
                <a:gridCol w="4668520"/>
              </a:tblGrid>
              <a:tr h="475615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842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Backend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Parte del desarrollo web encargada del procesamiento y acceso a datos en un servidor.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35763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Base de datos OLTP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Bases de datos diseñadas para gestionar transacciones en tiempo real.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5417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Base de datos OLAP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Bases de datos optimizadas para consultas analíticas y procesamiento de grandes volúmenes de datos.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842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marL="0" lvl="2"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Big Data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Conjunto de datos masivos y complejos que requieren tecnologías avanzadas para su análisis</a:t>
                      </a:r>
                      <a:r>
                        <a:rPr lang="es-ES" altLang="en-US" b="1">
                          <a:solidFill>
                            <a:schemeClr val="lt1"/>
                          </a:solidFill>
                        </a:rPr>
                        <a:t>.</a:t>
                      </a:r>
                      <a:endParaRPr lang="es-ES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80060" y="1125220"/>
            <a:ext cx="721995" cy="4826000"/>
            <a:chOff x="2592" y="2058"/>
            <a:chExt cx="1137" cy="7600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2058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3872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6026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8521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5915" y="549275"/>
          <a:ext cx="9334500" cy="57378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103630"/>
                <a:gridCol w="3563620"/>
                <a:gridCol w="4667250"/>
              </a:tblGrid>
              <a:tr h="473710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842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Cómputo en la nube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Uso de servidores remotos a través de internet para almacenar y procesar datos.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356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Cómputo paralelo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Técnica en la que múltiples tareas se ejecutan simultáneamente para mejorar el rendimiento.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5392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Clasificación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Tipo de problema de Machine Learning en el que los datos se agrupan en categorías predefinidas.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84275">
                <a:tc>
                  <a:txBody>
                    <a:bodyPr/>
                    <a:p>
                      <a:pPr marL="0" lvl="2"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marL="0" lvl="2"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Clustering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b="1">
                          <a:solidFill>
                            <a:schemeClr val="lt1"/>
                          </a:solidFill>
                        </a:rPr>
                        <a:t>Técnica de aprendizaje no supervisado que organiza datos en grupos con características similares.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70535" y="1125220"/>
            <a:ext cx="731520" cy="4753610"/>
            <a:chOff x="2577" y="2284"/>
            <a:chExt cx="1152" cy="7486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2284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4098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6224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8633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5915" y="549275"/>
          <a:ext cx="9323070" cy="57378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102360"/>
                <a:gridCol w="3559175"/>
                <a:gridCol w="4661535"/>
              </a:tblGrid>
              <a:tr h="365760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914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Data Science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Disciplina que combina matemáticas, estadísticas y programación para extraer conocimientos de los datos.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766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Data Pipeline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Flujo de procesamiento de datos en el que la información es extraída, transformada y cargada en un sistema.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779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Datos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Información numérica, textual o categórica utilizada para análisis y toma de decisiones.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914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ETL (Extract, Transform, Load)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Proceso de extracción, transformación y carga de datos en un almacenamiento centralizado.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887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Entrenamiento de modelo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Proceso mediante el cual un algoritmo de Machine Learning ajusta sus parámetros a partir de datos de entrenamiento.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70535" y="981075"/>
            <a:ext cx="731520" cy="4970145"/>
            <a:chOff x="2577" y="2284"/>
            <a:chExt cx="1152" cy="7827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2284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3758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5629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7471"/>
              <a:ext cx="1137" cy="1137"/>
            </a:xfrm>
            <a:prstGeom prst="rect">
              <a:avLst/>
            </a:prstGeom>
          </p:spPr>
        </p:pic>
        <p:pic>
          <p:nvPicPr>
            <p:cNvPr id="2" name="Picture 1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8974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5915" y="549275"/>
          <a:ext cx="9353550" cy="575183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106170"/>
                <a:gridCol w="3571875"/>
                <a:gridCol w="4675505"/>
              </a:tblGrid>
              <a:tr h="422910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3728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Feature Engineering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Proceso de selección y transformación de características de los datos para mejorar el rendimiento de un modelo.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2109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Frontend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Parte visible de una aplicación web con la que interactúan los usuarios.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37096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Insights (Información de valor)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Conocimiento obtenido a partir del análisis de datos, útil para la toma de decisiones estratégicas.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3741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marL="0" lvl="2"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Inteligencia Artificial (IA)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b="1">
                          <a:solidFill>
                            <a:schemeClr val="lt1"/>
                          </a:solidFill>
                        </a:rPr>
                        <a:t>Campo de la informática que desarrolla sistemas capaces de realizar tareas que requieren inteligencia humana.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80060" y="1052830"/>
            <a:ext cx="721995" cy="4681855"/>
            <a:chOff x="2705" y="2284"/>
            <a:chExt cx="1137" cy="7373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5" y="2284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5" y="4439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5" y="6366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5" y="8520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5915" y="549275"/>
          <a:ext cx="9311640" cy="572198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101090"/>
                <a:gridCol w="3554730"/>
                <a:gridCol w="4655820"/>
              </a:tblGrid>
              <a:tr h="391160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9791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Librería de programación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Conjunto de funciones reutilizables escritas en un lenguaje de programación.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214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Lenguaje de programación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Conjunto de instrucciones utilizadas para desarrollar software y aplicaciones.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2725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Limpieza de datos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Proceso de detección y corrección de errores o inconsistencias en los datos antes de su análisis.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9785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Machine Learning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Rama de la inteligencia artificial que permite a las máquinas aprender patrones a partir de datos.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9791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Modelo de Machine Learning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Representación matemática entrenada para realizar predicciones o clasificaciones.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80060" y="1052830"/>
            <a:ext cx="721995" cy="5041900"/>
            <a:chOff x="2592" y="2397"/>
            <a:chExt cx="1137" cy="7940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2397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3985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5685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7613"/>
              <a:ext cx="1137" cy="1137"/>
            </a:xfrm>
            <a:prstGeom prst="rect">
              <a:avLst/>
            </a:prstGeom>
          </p:spPr>
        </p:pic>
        <p:pic>
          <p:nvPicPr>
            <p:cNvPr id="2" name="Picture 1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2" y="9200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00B050"/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335915" y="549275"/>
          <a:ext cx="9300210" cy="572325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099185"/>
                <a:gridCol w="3551555"/>
                <a:gridCol w="4649470"/>
              </a:tblGrid>
              <a:tr h="444500"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Concepto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 hMerge="1"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Definición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44653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Producción (Sistemas en producción)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Implementación de software o modelos de Machine Learning en un entorno donde los usuarios pueden interactuar con ellos.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2738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lnT w="12700">
                      <a:solidFill>
                        <a:schemeClr val="bg1"/>
                      </a:solidFill>
                      <a:prstDash val="solid"/>
                    </a:lnT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Servidor en la nube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Infraestructura virtual que permite alojar aplicaciones y datos sin necesidad de servidores físicos.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44653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Transformación de datos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Proceso de modificación de datos brutos para adaptarlos a un formato adecuado para el análisis.</a:t>
                      </a: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  <a:tr h="11118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marL="0" lvl="2" algn="l"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sym typeface="+mn-ea"/>
                        </a:rPr>
                        <a:t>Visualización de datos</a:t>
                      </a:r>
                      <a:endParaRPr lang="en-US" sz="1800" b="1">
                        <a:solidFill>
                          <a:schemeClr val="lt1"/>
                        </a:soli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rgbClr val="0D8A45"/>
                        </a:gs>
                        <a:gs pos="100000">
                          <a:srgbClr val="035C7D"/>
                        </a:gs>
                      </a:gsLst>
                      <a:lin ang="-1" scaled="0"/>
                    </a:gra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b="1">
                          <a:solidFill>
                            <a:schemeClr val="lt1"/>
                          </a:solidFill>
                        </a:rPr>
                        <a:t>Técnica de representación gráfica de datos para facilitar su interpretación y análisis.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76F2AE"/>
                        </a:gs>
                        <a:gs pos="100000">
                          <a:srgbClr val="63D6FC"/>
                        </a:gs>
                      </a:gsLst>
                      <a:lin ang="-1" scaled="0"/>
                    </a:gra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70535" y="1125220"/>
            <a:ext cx="721995" cy="4826000"/>
            <a:chOff x="2577" y="2171"/>
            <a:chExt cx="1137" cy="7600"/>
          </a:xfrm>
        </p:grpSpPr>
        <p:pic>
          <p:nvPicPr>
            <p:cNvPr id="5" name="Picture 4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2171"/>
              <a:ext cx="1137" cy="1137"/>
            </a:xfrm>
            <a:prstGeom prst="rect">
              <a:avLst/>
            </a:prstGeom>
          </p:spPr>
        </p:pic>
        <p:pic>
          <p:nvPicPr>
            <p:cNvPr id="6" name="Picture 5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4438"/>
              <a:ext cx="1137" cy="1137"/>
            </a:xfrm>
            <a:prstGeom prst="rect">
              <a:avLst/>
            </a:prstGeom>
          </p:spPr>
        </p:pic>
        <p:pic>
          <p:nvPicPr>
            <p:cNvPr id="7" name="Picture 6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6479"/>
              <a:ext cx="1137" cy="1137"/>
            </a:xfrm>
            <a:prstGeom prst="rect">
              <a:avLst/>
            </a:prstGeom>
          </p:spPr>
        </p:pic>
        <p:pic>
          <p:nvPicPr>
            <p:cNvPr id="8" name="Picture 7" descr="base-de-dato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7" y="8634"/>
              <a:ext cx="1137" cy="1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3597</Words>
  <Application>WPS Presentation</Application>
  <PresentationFormat>宽屏</PresentationFormat>
  <Paragraphs>164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Arial Black</vt:lpstr>
      <vt:lpstr>Microsoft YaHei</vt:lpstr>
      <vt:lpstr>文泉驿微米黑</vt:lpstr>
      <vt:lpstr>SimSun</vt:lpstr>
      <vt:lpstr>文泉驿正黑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yuutamk</dc:creator>
  <cp:lastModifiedBy>yuutamk</cp:lastModifiedBy>
  <cp:revision>9</cp:revision>
  <dcterms:created xsi:type="dcterms:W3CDTF">2025-02-02T23:39:21Z</dcterms:created>
  <dcterms:modified xsi:type="dcterms:W3CDTF">2025-02-02T23:39:21Z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