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Lst>
  <p:sldSz cy="5143500" cx="9144000"/>
  <p:notesSz cx="6858000" cy="9144000"/>
  <p:embeddedFontLst>
    <p:embeddedFont>
      <p:font typeface="Roboto"/>
      <p:regular r:id="rId8"/>
      <p:bold r:id="rId9"/>
      <p:italic r:id="rId10"/>
      <p:boldItalic r:id="rId11"/>
    </p:embeddedFont>
    <p:embeddedFont>
      <p:font typeface="Noto Sans Light"/>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24">
          <p15:clr>
            <a:srgbClr val="A4A3A4"/>
          </p15:clr>
        </p15:guide>
        <p15:guide id="2" pos="2241">
          <p15:clr>
            <a:srgbClr val="A4A3A4"/>
          </p15:clr>
        </p15:guide>
        <p15:guide id="3" pos="2976">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24" orient="horz"/>
        <p:guide pos="2241"/>
        <p:guide pos="2976"/>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boldItalic.fntdata"/><Relationship Id="rId10" Type="http://schemas.openxmlformats.org/officeDocument/2006/relationships/font" Target="fonts/Roboto-italic.fntdata"/><Relationship Id="rId13" Type="http://schemas.openxmlformats.org/officeDocument/2006/relationships/font" Target="fonts/NotoSansLight-bold.fntdata"/><Relationship Id="rId12" Type="http://schemas.openxmlformats.org/officeDocument/2006/relationships/font" Target="fonts/NotoSansLigh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Roboto-bold.fntdata"/><Relationship Id="rId15" Type="http://schemas.openxmlformats.org/officeDocument/2006/relationships/font" Target="fonts/NotoSansLight-boldItalic.fntdata"/><Relationship Id="rId14" Type="http://schemas.openxmlformats.org/officeDocument/2006/relationships/font" Target="fonts/NotoSansLigh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484010ef48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t/>
            </a:r>
            <a:endParaRPr/>
          </a:p>
        </p:txBody>
      </p:sp>
      <p:sp>
        <p:nvSpPr>
          <p:cNvPr id="90" name="Google Shape;90;g2484010ef48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1560194994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t/>
            </a:r>
            <a:endParaRPr/>
          </a:p>
        </p:txBody>
      </p:sp>
      <p:sp>
        <p:nvSpPr>
          <p:cNvPr id="97" name="Google Shape;97;g2156019499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type="obj">
  <p:cSld name="OBJECT">
    <p:bg>
      <p:bgPr>
        <a:solidFill>
          <a:schemeClr val="lt1"/>
        </a:solidFill>
      </p:bgPr>
    </p:bg>
    <p:spTree>
      <p:nvGrpSpPr>
        <p:cNvPr id="81" name="Shape 81"/>
        <p:cNvGrpSpPr/>
        <p:nvPr/>
      </p:nvGrpSpPr>
      <p:grpSpPr>
        <a:xfrm>
          <a:off x="0" y="0"/>
          <a:ext cx="0" cy="0"/>
          <a:chOff x="0" y="0"/>
          <a:chExt cx="0" cy="0"/>
        </a:xfrm>
      </p:grpSpPr>
      <p:pic>
        <p:nvPicPr>
          <p:cNvPr descr="メタバース工学部パワポ002_本文用A 見本02 のコピー.jpg" id="82" name="Google Shape;82;p13"/>
          <p:cNvPicPr preferRelativeResize="0"/>
          <p:nvPr/>
        </p:nvPicPr>
        <p:blipFill rotWithShape="1">
          <a:blip r:embed="rId2">
            <a:alphaModFix/>
          </a:blip>
          <a:srcRect b="0" l="0" r="0" t="0"/>
          <a:stretch/>
        </p:blipFill>
        <p:spPr>
          <a:xfrm>
            <a:off x="0" y="1285"/>
            <a:ext cx="9144000" cy="5142217"/>
          </a:xfrm>
          <a:prstGeom prst="rect">
            <a:avLst/>
          </a:prstGeom>
          <a:noFill/>
          <a:ln>
            <a:noFill/>
          </a:ln>
        </p:spPr>
      </p:pic>
      <p:sp>
        <p:nvSpPr>
          <p:cNvPr id="83" name="Google Shape;83;p13"/>
          <p:cNvSpPr txBox="1"/>
          <p:nvPr>
            <p:ph type="title"/>
          </p:nvPr>
        </p:nvSpPr>
        <p:spPr>
          <a:xfrm>
            <a:off x="1030327" y="392288"/>
            <a:ext cx="6962400" cy="717000"/>
          </a:xfrm>
          <a:prstGeom prst="rect">
            <a:avLst/>
          </a:prstGeom>
          <a:noFill/>
          <a:ln>
            <a:noFill/>
          </a:ln>
        </p:spPr>
        <p:txBody>
          <a:bodyPr anchorCtr="0" anchor="ctr" bIns="34275" lIns="68575" spcFirstLastPara="1" rIns="68575" wrap="square" tIns="34275">
            <a:normAutofit/>
          </a:bodyPr>
          <a:lstStyle>
            <a:lvl1pPr lvl="0" rtl="0" algn="l">
              <a:lnSpc>
                <a:spcPct val="100000"/>
              </a:lnSpc>
              <a:spcBef>
                <a:spcPts val="0"/>
              </a:spcBef>
              <a:spcAft>
                <a:spcPts val="0"/>
              </a:spcAft>
              <a:buClr>
                <a:schemeClr val="dk1"/>
              </a:buClr>
              <a:buSzPts val="2400"/>
              <a:buFont typeface="Meiryo"/>
              <a:buNone/>
              <a:defRPr b="1" i="0" sz="2400">
                <a:latin typeface="Meiryo"/>
                <a:ea typeface="Meiryo"/>
                <a:cs typeface="Meiryo"/>
                <a:sym typeface="Meiryo"/>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4" name="Google Shape;84;p13"/>
          <p:cNvSpPr txBox="1"/>
          <p:nvPr>
            <p:ph idx="1" type="body"/>
          </p:nvPr>
        </p:nvSpPr>
        <p:spPr>
          <a:xfrm>
            <a:off x="1027332" y="1273628"/>
            <a:ext cx="7290000" cy="3411900"/>
          </a:xfrm>
          <a:prstGeom prst="rect">
            <a:avLst/>
          </a:prstGeom>
          <a:noFill/>
          <a:ln>
            <a:noFill/>
          </a:ln>
        </p:spPr>
        <p:txBody>
          <a:bodyPr anchorCtr="0" anchor="t" bIns="34275" lIns="68575" spcFirstLastPara="1" rIns="68575" wrap="square" tIns="34275">
            <a:normAutofit/>
          </a:bodyPr>
          <a:lstStyle>
            <a:lvl1pPr indent="-342900" lvl="0" marL="457200" rtl="0" algn="l">
              <a:lnSpc>
                <a:spcPct val="100000"/>
              </a:lnSpc>
              <a:spcBef>
                <a:spcPts val="800"/>
              </a:spcBef>
              <a:spcAft>
                <a:spcPts val="0"/>
              </a:spcAft>
              <a:buClr>
                <a:schemeClr val="dk1"/>
              </a:buClr>
              <a:buSzPts val="1800"/>
              <a:buChar char="•"/>
              <a:defRPr b="0" i="0" sz="1800">
                <a:latin typeface="Meiryo"/>
                <a:ea typeface="Meiryo"/>
                <a:cs typeface="Meiryo"/>
                <a:sym typeface="Meiryo"/>
              </a:defRPr>
            </a:lvl1pPr>
            <a:lvl2pPr indent="-323850" lvl="1" marL="914400" rtl="0" algn="l">
              <a:lnSpc>
                <a:spcPct val="100000"/>
              </a:lnSpc>
              <a:spcBef>
                <a:spcPts val="400"/>
              </a:spcBef>
              <a:spcAft>
                <a:spcPts val="0"/>
              </a:spcAft>
              <a:buClr>
                <a:schemeClr val="dk1"/>
              </a:buClr>
              <a:buSzPts val="1500"/>
              <a:buChar char="•"/>
              <a:defRPr b="0" i="0" sz="1500">
                <a:latin typeface="Meiryo"/>
                <a:ea typeface="Meiryo"/>
                <a:cs typeface="Meiryo"/>
                <a:sym typeface="Meiryo"/>
              </a:defRPr>
            </a:lvl2pPr>
            <a:lvl3pPr indent="-317500" lvl="2" marL="1371600" rtl="0" algn="l">
              <a:lnSpc>
                <a:spcPct val="100000"/>
              </a:lnSpc>
              <a:spcBef>
                <a:spcPts val="400"/>
              </a:spcBef>
              <a:spcAft>
                <a:spcPts val="0"/>
              </a:spcAft>
              <a:buClr>
                <a:schemeClr val="dk1"/>
              </a:buClr>
              <a:buSzPts val="1400"/>
              <a:buChar char="•"/>
              <a:defRPr b="0" i="0" sz="1400">
                <a:latin typeface="Meiryo"/>
                <a:ea typeface="Meiryo"/>
                <a:cs typeface="Meiryo"/>
                <a:sym typeface="Meiryo"/>
              </a:defRPr>
            </a:lvl3pPr>
            <a:lvl4pPr indent="-317500" lvl="3" marL="1828800" rtl="0" algn="l">
              <a:lnSpc>
                <a:spcPct val="90000"/>
              </a:lnSpc>
              <a:spcBef>
                <a:spcPts val="400"/>
              </a:spcBef>
              <a:spcAft>
                <a:spcPts val="0"/>
              </a:spcAft>
              <a:buClr>
                <a:schemeClr val="dk1"/>
              </a:buClr>
              <a:buSzPts val="1400"/>
              <a:buChar char="•"/>
              <a:defRPr b="0" i="0">
                <a:latin typeface="Arial"/>
                <a:ea typeface="Arial"/>
                <a:cs typeface="Arial"/>
                <a:sym typeface="Arial"/>
              </a:defRPr>
            </a:lvl4pPr>
            <a:lvl5pPr indent="-317500" lvl="4" marL="2286000" rtl="0" algn="l">
              <a:lnSpc>
                <a:spcPct val="90000"/>
              </a:lnSpc>
              <a:spcBef>
                <a:spcPts val="400"/>
              </a:spcBef>
              <a:spcAft>
                <a:spcPts val="0"/>
              </a:spcAft>
              <a:buClr>
                <a:schemeClr val="dk1"/>
              </a:buClr>
              <a:buSzPts val="1400"/>
              <a:buChar char="•"/>
              <a:defRPr b="0" i="0">
                <a:latin typeface="Arial"/>
                <a:ea typeface="Arial"/>
                <a:cs typeface="Arial"/>
                <a:sym typeface="Arial"/>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5" name="Google Shape;85;p13"/>
          <p:cNvSpPr txBox="1"/>
          <p:nvPr/>
        </p:nvSpPr>
        <p:spPr>
          <a:xfrm>
            <a:off x="8731585" y="4925526"/>
            <a:ext cx="413700" cy="1923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ja" sz="800" u="none" cap="none" strike="noStrike">
                <a:solidFill>
                  <a:schemeClr val="dk1"/>
                </a:solidFill>
                <a:latin typeface="Noto Sans Light"/>
                <a:ea typeface="Noto Sans Light"/>
                <a:cs typeface="Noto Sans Light"/>
                <a:sym typeface="Noto Sans Light"/>
              </a:rPr>
              <a:t>‹#›</a:t>
            </a:fld>
            <a:endParaRPr b="0" i="0" sz="800" u="none" cap="none" strike="noStrike">
              <a:solidFill>
                <a:schemeClr val="dk1"/>
              </a:solidFill>
              <a:latin typeface="Noto Sans Light"/>
              <a:ea typeface="Noto Sans Light"/>
              <a:cs typeface="Noto Sans Light"/>
              <a:sym typeface="Noto Sans Light"/>
            </a:endParaRPr>
          </a:p>
        </p:txBody>
      </p:sp>
      <p:sp>
        <p:nvSpPr>
          <p:cNvPr id="86" name="Google Shape;86;p13"/>
          <p:cNvSpPr txBox="1"/>
          <p:nvPr/>
        </p:nvSpPr>
        <p:spPr>
          <a:xfrm>
            <a:off x="1924057" y="4978901"/>
            <a:ext cx="5397900" cy="1770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chemeClr val="lt1"/>
              </a:buClr>
              <a:buSzPts val="700"/>
              <a:buFont typeface="Meiryo"/>
              <a:buNone/>
            </a:pPr>
            <a:r>
              <a:rPr b="0" i="0" lang="ja" sz="700" u="none" cap="none" strike="noStrike">
                <a:solidFill>
                  <a:schemeClr val="lt1"/>
                </a:solidFill>
                <a:latin typeface="Meiryo"/>
                <a:ea typeface="Meiryo"/>
                <a:cs typeface="Meiryo"/>
                <a:sym typeface="Meiryo"/>
              </a:rPr>
              <a:t>©️ METAVERSE SCHOOL OF ENGINEERING,  THE UNIVERSITY OF TOKYO</a:t>
            </a:r>
            <a:endParaRPr b="0" i="0" sz="1100" u="none" cap="none" strike="noStrike">
              <a:solidFill>
                <a:srgbClr val="000000"/>
              </a:solidFill>
              <a:latin typeface="Arial"/>
              <a:ea typeface="Arial"/>
              <a:cs typeface="Arial"/>
              <a:sym typeface="Arial"/>
            </a:endParaRPr>
          </a:p>
        </p:txBody>
      </p:sp>
      <p:pic>
        <p:nvPicPr>
          <p:cNvPr descr="メタバース工学部パワポ002_タイトル のコピー.jpg" id="87" name="Google Shape;87;p13"/>
          <p:cNvPicPr preferRelativeResize="0"/>
          <p:nvPr/>
        </p:nvPicPr>
        <p:blipFill rotWithShape="1">
          <a:blip r:embed="rId3">
            <a:alphaModFix/>
          </a:blip>
          <a:srcRect b="52656" l="28527" r="69007" t="33315"/>
          <a:stretch/>
        </p:blipFill>
        <p:spPr>
          <a:xfrm>
            <a:off x="695325" y="449190"/>
            <a:ext cx="237813" cy="592583"/>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1030325" y="392300"/>
            <a:ext cx="6962400" cy="1058700"/>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chemeClr val="dk1"/>
              </a:buClr>
              <a:buSzPts val="2000"/>
              <a:buFont typeface="Meiryo"/>
              <a:buNone/>
            </a:pPr>
            <a:r>
              <a:rPr lang="ja"/>
              <a:t>内池 もえ 氏</a:t>
            </a:r>
            <a:r>
              <a:rPr lang="ja"/>
              <a:t>　</a:t>
            </a:r>
            <a:endParaRPr/>
          </a:p>
          <a:p>
            <a:pPr indent="0" lvl="0" marL="0" rtl="0" algn="l">
              <a:lnSpc>
                <a:spcPct val="90000"/>
              </a:lnSpc>
              <a:spcBef>
                <a:spcPts val="0"/>
              </a:spcBef>
              <a:spcAft>
                <a:spcPts val="0"/>
              </a:spcAft>
              <a:buNone/>
            </a:pPr>
            <a:r>
              <a:rPr lang="ja" sz="1400"/>
              <a:t>株式会社ブレインパッド</a:t>
            </a:r>
            <a:endParaRPr sz="1400"/>
          </a:p>
          <a:p>
            <a:pPr indent="0" lvl="0" marL="0" rtl="0" algn="l">
              <a:lnSpc>
                <a:spcPct val="90000"/>
              </a:lnSpc>
              <a:spcBef>
                <a:spcPts val="0"/>
              </a:spcBef>
              <a:spcAft>
                <a:spcPts val="0"/>
              </a:spcAft>
              <a:buNone/>
            </a:pPr>
            <a:r>
              <a:rPr lang="ja" sz="1400"/>
              <a:t>　</a:t>
            </a:r>
            <a:endParaRPr b="0" sz="1400">
              <a:solidFill>
                <a:schemeClr val="dk2"/>
              </a:solidFill>
              <a:latin typeface="Arial"/>
              <a:ea typeface="Arial"/>
              <a:cs typeface="Arial"/>
              <a:sym typeface="Arial"/>
            </a:endParaRPr>
          </a:p>
          <a:p>
            <a:pPr indent="0" lvl="0" marL="0" rtl="0" algn="l">
              <a:lnSpc>
                <a:spcPct val="90000"/>
              </a:lnSpc>
              <a:spcBef>
                <a:spcPts val="0"/>
              </a:spcBef>
              <a:spcAft>
                <a:spcPts val="0"/>
              </a:spcAft>
              <a:buNone/>
            </a:pPr>
            <a:r>
              <a:rPr lang="ja" sz="1400"/>
              <a:t>エグゼクティブデータサイエンティスト</a:t>
            </a:r>
            <a:endParaRPr sz="1400"/>
          </a:p>
        </p:txBody>
      </p:sp>
      <p:sp>
        <p:nvSpPr>
          <p:cNvPr id="93" name="Google Shape;93;p14"/>
          <p:cNvSpPr txBox="1"/>
          <p:nvPr>
            <p:ph idx="1" type="body"/>
          </p:nvPr>
        </p:nvSpPr>
        <p:spPr>
          <a:xfrm>
            <a:off x="3557150" y="1526538"/>
            <a:ext cx="5160000" cy="207810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t/>
            </a:r>
            <a:endParaRPr sz="1200">
              <a:latin typeface="Arial"/>
              <a:ea typeface="Arial"/>
              <a:cs typeface="Arial"/>
              <a:sym typeface="Arial"/>
            </a:endParaRPr>
          </a:p>
          <a:p>
            <a:pPr indent="0" lvl="0" marL="0" marR="0" rtl="0" algn="l">
              <a:lnSpc>
                <a:spcPct val="90000"/>
              </a:lnSpc>
              <a:spcBef>
                <a:spcPts val="0"/>
              </a:spcBef>
              <a:spcAft>
                <a:spcPts val="0"/>
              </a:spcAft>
              <a:buNone/>
            </a:pPr>
            <a:r>
              <a:t/>
            </a:r>
            <a:endParaRPr sz="1200">
              <a:latin typeface="Arial"/>
              <a:ea typeface="Arial"/>
              <a:cs typeface="Arial"/>
              <a:sym typeface="Arial"/>
            </a:endParaRPr>
          </a:p>
          <a:p>
            <a:pPr indent="0" lvl="0" marL="0" marR="0" rtl="0" algn="l">
              <a:lnSpc>
                <a:spcPct val="90000"/>
              </a:lnSpc>
              <a:spcBef>
                <a:spcPts val="0"/>
              </a:spcBef>
              <a:spcAft>
                <a:spcPts val="0"/>
              </a:spcAft>
              <a:buNone/>
            </a:pPr>
            <a:r>
              <a:rPr lang="ja" sz="1200">
                <a:latin typeface="Arial"/>
                <a:ea typeface="Arial"/>
                <a:cs typeface="Arial"/>
                <a:sym typeface="Arial"/>
              </a:rPr>
              <a:t>医療法人グループの経営企画と日系コンサルティング会社を経て</a:t>
            </a:r>
            <a:endParaRPr sz="1200">
              <a:latin typeface="Arial"/>
              <a:ea typeface="Arial"/>
              <a:cs typeface="Arial"/>
              <a:sym typeface="Arial"/>
            </a:endParaRPr>
          </a:p>
          <a:p>
            <a:pPr indent="0" lvl="0" marL="0" marR="0" rtl="0" algn="l">
              <a:lnSpc>
                <a:spcPct val="90000"/>
              </a:lnSpc>
              <a:spcBef>
                <a:spcPts val="0"/>
              </a:spcBef>
              <a:spcAft>
                <a:spcPts val="0"/>
              </a:spcAft>
              <a:buNone/>
            </a:pPr>
            <a:r>
              <a:rPr lang="ja" sz="1200">
                <a:latin typeface="Arial"/>
                <a:ea typeface="Arial"/>
                <a:cs typeface="Arial"/>
                <a:sym typeface="Arial"/>
              </a:rPr>
              <a:t>2019年に株式会社ブレインパッドに参画</a:t>
            </a:r>
            <a:endParaRPr sz="1200">
              <a:latin typeface="Arial"/>
              <a:ea typeface="Arial"/>
              <a:cs typeface="Arial"/>
              <a:sym typeface="Arial"/>
            </a:endParaRPr>
          </a:p>
          <a:p>
            <a:pPr indent="0" lvl="0" marL="0" marR="0" rtl="0" algn="l">
              <a:lnSpc>
                <a:spcPct val="90000"/>
              </a:lnSpc>
              <a:spcBef>
                <a:spcPts val="0"/>
              </a:spcBef>
              <a:spcAft>
                <a:spcPts val="0"/>
              </a:spcAft>
              <a:buNone/>
            </a:pPr>
            <a:r>
              <a:t/>
            </a:r>
            <a:endParaRPr sz="1200">
              <a:latin typeface="Arial"/>
              <a:ea typeface="Arial"/>
              <a:cs typeface="Arial"/>
              <a:sym typeface="Arial"/>
            </a:endParaRPr>
          </a:p>
          <a:p>
            <a:pPr indent="0" lvl="0" marL="0" marR="0" rtl="0" algn="l">
              <a:lnSpc>
                <a:spcPct val="90000"/>
              </a:lnSpc>
              <a:spcBef>
                <a:spcPts val="0"/>
              </a:spcBef>
              <a:spcAft>
                <a:spcPts val="0"/>
              </a:spcAft>
              <a:buNone/>
            </a:pPr>
            <a:r>
              <a:rPr lang="ja" sz="1200">
                <a:latin typeface="Arial"/>
                <a:ea typeface="Arial"/>
                <a:cs typeface="Arial"/>
                <a:sym typeface="Arial"/>
              </a:rPr>
              <a:t>インフラ・製造小売・金融等の複数の領域において</a:t>
            </a:r>
            <a:endParaRPr sz="1200">
              <a:latin typeface="Arial"/>
              <a:ea typeface="Arial"/>
              <a:cs typeface="Arial"/>
              <a:sym typeface="Arial"/>
            </a:endParaRPr>
          </a:p>
          <a:p>
            <a:pPr indent="0" lvl="0" marL="0" marR="0" rtl="0" algn="l">
              <a:lnSpc>
                <a:spcPct val="90000"/>
              </a:lnSpc>
              <a:spcBef>
                <a:spcPts val="0"/>
              </a:spcBef>
              <a:spcAft>
                <a:spcPts val="0"/>
              </a:spcAft>
              <a:buNone/>
            </a:pPr>
            <a:r>
              <a:rPr lang="ja" sz="1200">
                <a:latin typeface="Arial"/>
                <a:ea typeface="Arial"/>
                <a:cs typeface="Arial"/>
                <a:sym typeface="Arial"/>
              </a:rPr>
              <a:t>PM/モデル開発リーダーの立場で機械学習や数理最適化等の技術の社会実装をリード</a:t>
            </a:r>
            <a:endParaRPr sz="1200">
              <a:latin typeface="Arial"/>
              <a:ea typeface="Arial"/>
              <a:cs typeface="Arial"/>
              <a:sym typeface="Arial"/>
            </a:endParaRPr>
          </a:p>
          <a:p>
            <a:pPr indent="0" lvl="0" marL="0" marR="0" rtl="0" algn="l">
              <a:lnSpc>
                <a:spcPct val="90000"/>
              </a:lnSpc>
              <a:spcBef>
                <a:spcPts val="0"/>
              </a:spcBef>
              <a:spcAft>
                <a:spcPts val="0"/>
              </a:spcAft>
              <a:buNone/>
            </a:pPr>
            <a:r>
              <a:rPr lang="ja" sz="1200">
                <a:latin typeface="Arial"/>
                <a:ea typeface="Arial"/>
                <a:cs typeface="Arial"/>
                <a:sym typeface="Arial"/>
              </a:rPr>
              <a:t>現在はデータサイエンティスト組織のマネージャーとしても活動</a:t>
            </a:r>
            <a:endParaRPr sz="1200">
              <a:latin typeface="Arial"/>
              <a:ea typeface="Arial"/>
              <a:cs typeface="Arial"/>
              <a:sym typeface="Arial"/>
            </a:endParaRPr>
          </a:p>
          <a:p>
            <a:pPr indent="0" lvl="0" marL="0" marR="0" rtl="0" algn="l">
              <a:lnSpc>
                <a:spcPct val="90000"/>
              </a:lnSpc>
              <a:spcBef>
                <a:spcPts val="0"/>
              </a:spcBef>
              <a:spcAft>
                <a:spcPts val="0"/>
              </a:spcAft>
              <a:buNone/>
            </a:pPr>
            <a:r>
              <a:t/>
            </a:r>
            <a:endParaRPr sz="1200">
              <a:latin typeface="Arial"/>
              <a:ea typeface="Arial"/>
              <a:cs typeface="Arial"/>
              <a:sym typeface="Arial"/>
            </a:endParaRPr>
          </a:p>
          <a:p>
            <a:pPr indent="0" lvl="0" marL="0" marR="0" rtl="0" algn="l">
              <a:lnSpc>
                <a:spcPct val="90000"/>
              </a:lnSpc>
              <a:spcBef>
                <a:spcPts val="0"/>
              </a:spcBef>
              <a:spcAft>
                <a:spcPts val="0"/>
              </a:spcAft>
              <a:buNone/>
            </a:pPr>
            <a:r>
              <a:rPr lang="ja" sz="1200">
                <a:latin typeface="Arial"/>
                <a:ea typeface="Arial"/>
                <a:cs typeface="Arial"/>
                <a:sym typeface="Arial"/>
              </a:rPr>
              <a:t>松尾研究室 Deep Learning実践開発講座 DL4US (2期) 修了生</a:t>
            </a:r>
            <a:endParaRPr sz="900">
              <a:solidFill>
                <a:srgbClr val="000000"/>
              </a:solidFill>
              <a:latin typeface="Arial"/>
              <a:ea typeface="Arial"/>
              <a:cs typeface="Arial"/>
              <a:sym typeface="Arial"/>
            </a:endParaRPr>
          </a:p>
          <a:p>
            <a:pPr indent="0" lvl="0" marL="0" rtl="0" algn="l">
              <a:lnSpc>
                <a:spcPct val="90000"/>
              </a:lnSpc>
              <a:spcBef>
                <a:spcPts val="0"/>
              </a:spcBef>
              <a:spcAft>
                <a:spcPts val="0"/>
              </a:spcAft>
              <a:buNone/>
            </a:pPr>
            <a:r>
              <a:t/>
            </a:r>
            <a:endParaRPr sz="900">
              <a:solidFill>
                <a:srgbClr val="000000"/>
              </a:solidFill>
              <a:latin typeface="Arial"/>
              <a:ea typeface="Arial"/>
              <a:cs typeface="Arial"/>
              <a:sym typeface="Arial"/>
            </a:endParaRPr>
          </a:p>
          <a:p>
            <a:pPr indent="0" lvl="0" marL="0" rtl="0" algn="l">
              <a:lnSpc>
                <a:spcPct val="90000"/>
              </a:lnSpc>
              <a:spcBef>
                <a:spcPts val="0"/>
              </a:spcBef>
              <a:spcAft>
                <a:spcPts val="0"/>
              </a:spcAft>
              <a:buNone/>
            </a:pPr>
            <a:r>
              <a:t/>
            </a:r>
            <a:endParaRPr sz="900">
              <a:solidFill>
                <a:srgbClr val="000000"/>
              </a:solidFill>
              <a:latin typeface="Arial"/>
              <a:ea typeface="Arial"/>
              <a:cs typeface="Arial"/>
              <a:sym typeface="Arial"/>
            </a:endParaRPr>
          </a:p>
        </p:txBody>
      </p:sp>
      <p:pic>
        <p:nvPicPr>
          <p:cNvPr id="94" name="Google Shape;94;p14"/>
          <p:cNvPicPr preferRelativeResize="0"/>
          <p:nvPr/>
        </p:nvPicPr>
        <p:blipFill>
          <a:blip r:embed="rId3">
            <a:alphaModFix/>
          </a:blip>
          <a:stretch>
            <a:fillRect/>
          </a:stretch>
        </p:blipFill>
        <p:spPr>
          <a:xfrm>
            <a:off x="383975" y="1794650"/>
            <a:ext cx="2912800" cy="205429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1030325" y="620900"/>
            <a:ext cx="6962400" cy="1058700"/>
          </a:xfrm>
          <a:prstGeom prst="rect">
            <a:avLst/>
          </a:prstGeom>
          <a:noFill/>
          <a:ln>
            <a:noFill/>
          </a:ln>
        </p:spPr>
        <p:txBody>
          <a:bodyPr anchorCtr="0" anchor="ctr" bIns="0" lIns="0" spcFirstLastPara="1" rIns="0" wrap="square" tIns="0">
            <a:normAutofit fontScale="90000"/>
          </a:bodyPr>
          <a:lstStyle/>
          <a:p>
            <a:pPr indent="0" lvl="0" marL="0" rtl="0" algn="l">
              <a:lnSpc>
                <a:spcPct val="90000"/>
              </a:lnSpc>
              <a:spcBef>
                <a:spcPts val="0"/>
              </a:spcBef>
              <a:spcAft>
                <a:spcPts val="0"/>
              </a:spcAft>
              <a:buClr>
                <a:schemeClr val="dk1"/>
              </a:buClr>
              <a:buSzPct val="83333"/>
              <a:buFont typeface="Meiryo"/>
              <a:buNone/>
            </a:pPr>
            <a:r>
              <a:rPr lang="ja"/>
              <a:t>町田 義将</a:t>
            </a:r>
            <a:r>
              <a:rPr lang="ja"/>
              <a:t>氏　</a:t>
            </a:r>
            <a:endParaRPr/>
          </a:p>
          <a:p>
            <a:pPr indent="0" lvl="0" marL="0" rtl="0" algn="l">
              <a:lnSpc>
                <a:spcPct val="90000"/>
              </a:lnSpc>
              <a:spcBef>
                <a:spcPts val="0"/>
              </a:spcBef>
              <a:spcAft>
                <a:spcPts val="0"/>
              </a:spcAft>
              <a:buNone/>
            </a:pPr>
            <a:r>
              <a:rPr lang="ja" sz="1611"/>
              <a:t>株式会社ブレインパッド　</a:t>
            </a:r>
            <a:endParaRPr sz="1611"/>
          </a:p>
          <a:p>
            <a:pPr indent="0" lvl="0" marL="0" rtl="0" algn="l">
              <a:lnSpc>
                <a:spcPct val="90000"/>
              </a:lnSpc>
              <a:spcBef>
                <a:spcPts val="0"/>
              </a:spcBef>
              <a:spcAft>
                <a:spcPts val="0"/>
              </a:spcAft>
              <a:buNone/>
            </a:pPr>
            <a:r>
              <a:t/>
            </a:r>
            <a:endParaRPr sz="1611"/>
          </a:p>
          <a:p>
            <a:pPr indent="0" lvl="0" marL="0" rtl="0" algn="l">
              <a:lnSpc>
                <a:spcPct val="90000"/>
              </a:lnSpc>
              <a:spcBef>
                <a:spcPts val="0"/>
              </a:spcBef>
              <a:spcAft>
                <a:spcPts val="0"/>
              </a:spcAft>
              <a:buNone/>
            </a:pPr>
            <a:r>
              <a:rPr lang="ja" sz="1611"/>
              <a:t>アナリティクスコンサルティングユニット シニアリードデータサイエンティスト 兼</a:t>
            </a:r>
            <a:endParaRPr sz="1611"/>
          </a:p>
          <a:p>
            <a:pPr indent="0" lvl="0" marL="0" rtl="0" algn="l">
              <a:lnSpc>
                <a:spcPct val="90000"/>
              </a:lnSpc>
              <a:spcBef>
                <a:spcPts val="0"/>
              </a:spcBef>
              <a:spcAft>
                <a:spcPts val="0"/>
              </a:spcAft>
              <a:buNone/>
            </a:pPr>
            <a:r>
              <a:rPr lang="ja" sz="1611"/>
              <a:t>コンシューマーインダストリーユニットマネージャー</a:t>
            </a:r>
            <a:endParaRPr sz="1611"/>
          </a:p>
          <a:p>
            <a:pPr indent="0" lvl="0" marL="0" rtl="0" algn="l">
              <a:lnSpc>
                <a:spcPct val="90000"/>
              </a:lnSpc>
              <a:spcBef>
                <a:spcPts val="0"/>
              </a:spcBef>
              <a:spcAft>
                <a:spcPts val="0"/>
              </a:spcAft>
              <a:buNone/>
            </a:pPr>
            <a:r>
              <a:t/>
            </a:r>
            <a:endParaRPr sz="1611"/>
          </a:p>
        </p:txBody>
      </p:sp>
      <p:sp>
        <p:nvSpPr>
          <p:cNvPr id="100" name="Google Shape;100;p15"/>
          <p:cNvSpPr txBox="1"/>
          <p:nvPr>
            <p:ph idx="1" type="body"/>
          </p:nvPr>
        </p:nvSpPr>
        <p:spPr>
          <a:xfrm>
            <a:off x="3564775" y="1859688"/>
            <a:ext cx="5160000" cy="182850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ja" sz="1200">
                <a:latin typeface="Arial"/>
                <a:ea typeface="Arial"/>
                <a:cs typeface="Arial"/>
                <a:sym typeface="Arial"/>
              </a:rPr>
              <a:t>日系コンサルティング企業、他社データ分析企業の経験後、</a:t>
            </a:r>
            <a:endParaRPr sz="1200">
              <a:latin typeface="Arial"/>
              <a:ea typeface="Arial"/>
              <a:cs typeface="Arial"/>
              <a:sym typeface="Arial"/>
            </a:endParaRPr>
          </a:p>
          <a:p>
            <a:pPr indent="0" lvl="0" marL="0" marR="0" rtl="0" algn="l">
              <a:lnSpc>
                <a:spcPct val="90000"/>
              </a:lnSpc>
              <a:spcBef>
                <a:spcPts val="0"/>
              </a:spcBef>
              <a:spcAft>
                <a:spcPts val="0"/>
              </a:spcAft>
              <a:buNone/>
            </a:pPr>
            <a:r>
              <a:rPr lang="ja" sz="1200">
                <a:latin typeface="Arial"/>
                <a:ea typeface="Arial"/>
                <a:cs typeface="Arial"/>
                <a:sym typeface="Arial"/>
              </a:rPr>
              <a:t>2019年に株式会社ブレインパッドに入社。</a:t>
            </a:r>
            <a:endParaRPr sz="1200">
              <a:latin typeface="Arial"/>
              <a:ea typeface="Arial"/>
              <a:cs typeface="Arial"/>
              <a:sym typeface="Arial"/>
            </a:endParaRPr>
          </a:p>
          <a:p>
            <a:pPr indent="0" lvl="0" marL="0" marR="0" rtl="0" algn="l">
              <a:lnSpc>
                <a:spcPct val="90000"/>
              </a:lnSpc>
              <a:spcBef>
                <a:spcPts val="0"/>
              </a:spcBef>
              <a:spcAft>
                <a:spcPts val="0"/>
              </a:spcAft>
              <a:buNone/>
            </a:pPr>
            <a:r>
              <a:t/>
            </a:r>
            <a:endParaRPr sz="1200">
              <a:latin typeface="Arial"/>
              <a:ea typeface="Arial"/>
              <a:cs typeface="Arial"/>
              <a:sym typeface="Arial"/>
            </a:endParaRPr>
          </a:p>
          <a:p>
            <a:pPr indent="0" lvl="0" marL="0" marR="0" rtl="0" algn="l">
              <a:lnSpc>
                <a:spcPct val="90000"/>
              </a:lnSpc>
              <a:spcBef>
                <a:spcPts val="0"/>
              </a:spcBef>
              <a:spcAft>
                <a:spcPts val="0"/>
              </a:spcAft>
              <a:buNone/>
            </a:pPr>
            <a:r>
              <a:rPr lang="ja" sz="1200">
                <a:latin typeface="Arial"/>
                <a:ea typeface="Arial"/>
                <a:cs typeface="Arial"/>
                <a:sym typeface="Arial"/>
              </a:rPr>
              <a:t>これまでにはデータに基づく意思決定を支援するために、注力すべきテーマやタスクの見極めや、機械学習と数理最適化を用いた配送業務改善など幅広い領域に従事しました。</a:t>
            </a:r>
            <a:endParaRPr sz="1200">
              <a:latin typeface="Arial"/>
              <a:ea typeface="Arial"/>
              <a:cs typeface="Arial"/>
              <a:sym typeface="Arial"/>
            </a:endParaRPr>
          </a:p>
          <a:p>
            <a:pPr indent="0" lvl="0" marL="0" marR="0" rtl="0" algn="l">
              <a:lnSpc>
                <a:spcPct val="90000"/>
              </a:lnSpc>
              <a:spcBef>
                <a:spcPts val="0"/>
              </a:spcBef>
              <a:spcAft>
                <a:spcPts val="0"/>
              </a:spcAft>
              <a:buNone/>
            </a:pPr>
            <a:r>
              <a:t/>
            </a:r>
            <a:endParaRPr sz="1200">
              <a:latin typeface="Arial"/>
              <a:ea typeface="Arial"/>
              <a:cs typeface="Arial"/>
              <a:sym typeface="Arial"/>
            </a:endParaRPr>
          </a:p>
          <a:p>
            <a:pPr indent="0" lvl="0" marL="0" marR="0" rtl="0" algn="l">
              <a:lnSpc>
                <a:spcPct val="90000"/>
              </a:lnSpc>
              <a:spcBef>
                <a:spcPts val="0"/>
              </a:spcBef>
              <a:spcAft>
                <a:spcPts val="0"/>
              </a:spcAft>
              <a:buNone/>
            </a:pPr>
            <a:r>
              <a:rPr lang="ja" sz="1200">
                <a:latin typeface="Arial"/>
                <a:ea typeface="Arial"/>
                <a:cs typeface="Arial"/>
                <a:sym typeface="Arial"/>
              </a:rPr>
              <a:t>現在はお客様のデータ分析チームの一員として、サービスやプロダクトに関連するデータ分析を包括的に支援しています。</a:t>
            </a:r>
            <a:endParaRPr sz="1200">
              <a:latin typeface="Arial"/>
              <a:ea typeface="Arial"/>
              <a:cs typeface="Arial"/>
              <a:sym typeface="Arial"/>
            </a:endParaRPr>
          </a:p>
          <a:p>
            <a:pPr indent="0" lvl="0" marL="0" marR="0" rtl="0" algn="l">
              <a:lnSpc>
                <a:spcPct val="90000"/>
              </a:lnSpc>
              <a:spcBef>
                <a:spcPts val="0"/>
              </a:spcBef>
              <a:spcAft>
                <a:spcPts val="0"/>
              </a:spcAft>
              <a:buNone/>
            </a:pPr>
            <a:r>
              <a:rPr lang="ja" sz="1200">
                <a:latin typeface="Arial"/>
                <a:ea typeface="Arial"/>
                <a:cs typeface="Arial"/>
                <a:sym typeface="Arial"/>
              </a:rPr>
              <a:t>プロジェクトマネージャーとして、分析の計画から実行、成果の報告まで担当しています。</a:t>
            </a:r>
            <a:endParaRPr sz="1200">
              <a:latin typeface="Arial"/>
              <a:ea typeface="Arial"/>
              <a:cs typeface="Arial"/>
              <a:sym typeface="Arial"/>
            </a:endParaRPr>
          </a:p>
        </p:txBody>
      </p:sp>
      <p:pic>
        <p:nvPicPr>
          <p:cNvPr id="101" name="Google Shape;101;p15"/>
          <p:cNvPicPr preferRelativeResize="0"/>
          <p:nvPr/>
        </p:nvPicPr>
        <p:blipFill>
          <a:blip r:embed="rId3">
            <a:alphaModFix/>
          </a:blip>
          <a:stretch>
            <a:fillRect/>
          </a:stretch>
        </p:blipFill>
        <p:spPr>
          <a:xfrm>
            <a:off x="420695" y="1783500"/>
            <a:ext cx="3082204" cy="20543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