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6"/>
  </p:notesMasterIdLst>
  <p:handoutMasterIdLst>
    <p:handoutMasterId r:id="rId27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6" r:id="rId21"/>
    <p:sldId id="895" r:id="rId22"/>
    <p:sldId id="897" r:id="rId23"/>
    <p:sldId id="898" r:id="rId24"/>
    <p:sldId id="275" r:id="rId25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110" d="100"/>
          <a:sy n="110" d="100"/>
        </p:scale>
        <p:origin x="1116" y="9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2017-03-02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2017-03-02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278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504" y="158496"/>
            <a:ext cx="4464496" cy="402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64B7C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자바 스크립트 첫걸음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/>
              <a:t> 자바스크립트로 할 수 있는 일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41694"/>
            <a:ext cx="8686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74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데이터베이스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데이터를 </a:t>
            </a:r>
            <a:r>
              <a:rPr lang="ko-KR" altLang="en-US" dirty="0"/>
              <a:t>저장할 때 사용하는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(</a:t>
            </a:r>
            <a:r>
              <a:rPr lang="ko-KR" altLang="en-US" dirty="0"/>
              <a:t>보통 </a:t>
            </a:r>
            <a:r>
              <a:rPr lang="en-US" altLang="ko-KR" dirty="0"/>
              <a:t>SQL </a:t>
            </a:r>
            <a:r>
              <a:rPr lang="ko-KR" altLang="en-US" dirty="0"/>
              <a:t>프로그래밍 </a:t>
            </a:r>
            <a:r>
              <a:rPr lang="ko-KR" altLang="en-US" dirty="0" smtClean="0"/>
              <a:t>언어 사용</a:t>
            </a:r>
            <a:r>
              <a:rPr lang="en-US" altLang="ko-KR" dirty="0" smtClean="0"/>
              <a:t>)</a:t>
            </a:r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NoSQL : </a:t>
            </a:r>
            <a:r>
              <a:rPr lang="ko-KR" altLang="en-US" dirty="0" smtClean="0"/>
              <a:t>기존의 </a:t>
            </a:r>
            <a:r>
              <a:rPr lang="en-US" altLang="ko-KR" dirty="0"/>
              <a:t>SQL</a:t>
            </a:r>
            <a:r>
              <a:rPr lang="ko-KR" altLang="en-US" dirty="0" smtClean="0"/>
              <a:t>은 복잡하고 무거워 사용하기 쉬운 데이터베이스 등장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 smtClean="0"/>
              <a:t>월 </a:t>
            </a:r>
            <a:r>
              <a:rPr lang="ko-KR" altLang="en-US" dirty="0"/>
              <a:t>기준으로 </a:t>
            </a:r>
            <a:r>
              <a:rPr lang="ko-KR" altLang="en-US" dirty="0" smtClean="0"/>
              <a:t>주사용 데이터베이스 엔진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Oracle, MySQL, Microsoft SQL </a:t>
            </a:r>
            <a:r>
              <a:rPr lang="en-US" altLang="ko-KR" dirty="0" smtClean="0"/>
              <a:t>Server, MongoDB</a:t>
            </a:r>
            <a:r>
              <a:rPr lang="en-US" altLang="ko-KR" dirty="0"/>
              <a:t>, </a:t>
            </a:r>
            <a:r>
              <a:rPr lang="en-US" altLang="ko-KR" dirty="0" smtClean="0"/>
              <a:t>PostgreSQL</a:t>
            </a:r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MongoDB : </a:t>
            </a:r>
            <a:r>
              <a:rPr lang="ko-KR" altLang="en-US" dirty="0" smtClean="0"/>
              <a:t>데이터베이스를 </a:t>
            </a:r>
            <a:r>
              <a:rPr lang="ko-KR" altLang="en-US" dirty="0"/>
              <a:t>관리할 때 자바스크립트를 활용하는 </a:t>
            </a:r>
            <a:r>
              <a:rPr lang="en-US" altLang="ko-KR" dirty="0" smtClean="0"/>
              <a:t>NoSQL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/>
              <a:t> 자바스크립트로 할 수 있는 일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5076627" cy="302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9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Atom </a:t>
            </a:r>
            <a:r>
              <a:rPr lang="ko-KR" altLang="en-US" dirty="0"/>
              <a:t>에디터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Atom : </a:t>
            </a:r>
            <a:r>
              <a:rPr lang="ko-KR" altLang="en-US" dirty="0" smtClean="0"/>
              <a:t>자바스크립트로 </a:t>
            </a:r>
            <a:r>
              <a:rPr lang="ko-KR" altLang="en-US" dirty="0"/>
              <a:t>만든 텍스트 </a:t>
            </a:r>
            <a:r>
              <a:rPr lang="ko-KR" altLang="en-US" dirty="0" smtClean="0"/>
              <a:t>에디터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Atom </a:t>
            </a:r>
            <a:r>
              <a:rPr lang="ko-KR" altLang="en-US" dirty="0"/>
              <a:t>에디터 웹 </a:t>
            </a:r>
            <a:r>
              <a:rPr lang="ko-KR" altLang="en-US" dirty="0" smtClean="0"/>
              <a:t>사이트에서 다운받아 설치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실습 환경 구축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681037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7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Node.js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텍스트 </a:t>
            </a:r>
            <a:r>
              <a:rPr lang="ko-KR" altLang="en-US" dirty="0" smtClean="0"/>
              <a:t>에디터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자바스크립트 코드 작성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플랫폼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코드 실행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Node.js </a:t>
            </a:r>
            <a:r>
              <a:rPr lang="ko-KR" altLang="en-US" dirty="0"/>
              <a:t>플랫폼은 </a:t>
            </a:r>
            <a:r>
              <a:rPr lang="en-US" altLang="ko-KR" dirty="0"/>
              <a:t>https://nodejs.org/en/</a:t>
            </a:r>
            <a:r>
              <a:rPr lang="ko-KR" altLang="en-US" dirty="0"/>
              <a:t>에서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홀수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: </a:t>
            </a:r>
            <a:r>
              <a:rPr lang="ko-KR" altLang="en-US" dirty="0"/>
              <a:t>새로운 기능을 지속적으로 추가하는 </a:t>
            </a:r>
            <a:r>
              <a:rPr lang="ko-KR" altLang="en-US" dirty="0" smtClean="0"/>
              <a:t>개발 버전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짝수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: 30</a:t>
            </a:r>
            <a:r>
              <a:rPr lang="ko-KR" altLang="en-US" dirty="0"/>
              <a:t>개월 이상의 장기 </a:t>
            </a:r>
            <a:r>
              <a:rPr lang="ko-KR" altLang="en-US" dirty="0" smtClean="0"/>
              <a:t>지원을 </a:t>
            </a:r>
            <a:r>
              <a:rPr lang="ko-KR" altLang="en-US" dirty="0"/>
              <a:t>하는 안정 버전</a:t>
            </a:r>
            <a:endParaRPr lang="en-US" altLang="ko-KR" dirty="0" smtClean="0"/>
          </a:p>
          <a:p>
            <a:pPr>
              <a:spcAft>
                <a:spcPts val="200"/>
              </a:spcAft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실습 환경 구축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63685"/>
            <a:ext cx="5832648" cy="3292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65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명령 프롬프트 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설치된 </a:t>
            </a:r>
            <a:r>
              <a:rPr lang="en-US" altLang="ko-KR" dirty="0"/>
              <a:t>Node.js </a:t>
            </a:r>
            <a:r>
              <a:rPr lang="ko-KR" altLang="en-US" dirty="0" smtClean="0"/>
              <a:t>버전 출력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실습 환경 구축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7920880" cy="7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2" y="2780928"/>
            <a:ext cx="5040560" cy="136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23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크롬 설치</a:t>
            </a:r>
          </a:p>
          <a:p>
            <a:pPr lvl="1">
              <a:spcAft>
                <a:spcPts val="200"/>
              </a:spcAft>
            </a:pPr>
            <a:r>
              <a:rPr lang="ko-KR" altLang="en-US" dirty="0"/>
              <a:t>자바스크립트 </a:t>
            </a:r>
            <a:r>
              <a:rPr lang="ko-KR" altLang="en-US" dirty="0" smtClean="0"/>
              <a:t>코드를 실행할 </a:t>
            </a:r>
            <a:r>
              <a:rPr lang="ko-KR" altLang="en-US" dirty="0"/>
              <a:t>수 있는 플랫폼으로 </a:t>
            </a:r>
            <a:r>
              <a:rPr lang="ko-KR" altLang="en-US" dirty="0" smtClean="0"/>
              <a:t>오류 </a:t>
            </a:r>
            <a:r>
              <a:rPr lang="ko-KR" altLang="en-US" dirty="0"/>
              <a:t>확인이 쉬운 크롬</a:t>
            </a:r>
          </a:p>
          <a:p>
            <a:pPr marL="357187" lvl="1" indent="0">
              <a:spcAft>
                <a:spcPts val="200"/>
              </a:spcAft>
              <a:buNone/>
            </a:pPr>
            <a:r>
              <a:rPr lang="ko-KR" altLang="en-US" dirty="0" smtClean="0"/>
              <a:t>  웹 </a:t>
            </a:r>
            <a:r>
              <a:rPr lang="ko-KR" altLang="en-US" dirty="0"/>
              <a:t>브라우저를 </a:t>
            </a:r>
            <a:r>
              <a:rPr lang="ko-KR" altLang="en-US" dirty="0" smtClean="0"/>
              <a:t>사용함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실습 환경 구축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39550"/>
            <a:ext cx="5760640" cy="353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26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파일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	</a:t>
            </a:r>
          </a:p>
          <a:p>
            <a:pPr lvl="1">
              <a:spcAft>
                <a:spcPts val="200"/>
              </a:spcAft>
            </a:pPr>
            <a:r>
              <a:rPr lang="en-US" altLang="ko-KR" dirty="0"/>
              <a:t>Atom </a:t>
            </a:r>
            <a:r>
              <a:rPr lang="ko-KR" altLang="en-US" dirty="0" smtClean="0"/>
              <a:t>에디터 </a:t>
            </a:r>
            <a:r>
              <a:rPr lang="en-US" altLang="ko-KR" dirty="0" smtClean="0"/>
              <a:t>[</a:t>
            </a:r>
            <a:r>
              <a:rPr lang="en-US" altLang="ko-KR" dirty="0"/>
              <a:t>File]-[New File] </a:t>
            </a:r>
            <a:r>
              <a:rPr lang="ko-KR" altLang="en-US" dirty="0" smtClean="0"/>
              <a:t>메뉴 </a:t>
            </a:r>
            <a:r>
              <a:rPr lang="en-US" altLang="ko-KR" dirty="0">
                <a:sym typeface="Wingdings" panose="05000000000000000000" pitchFamily="2" charset="2"/>
              </a:rPr>
              <a:t> [File]-[Save] ‘.</a:t>
            </a:r>
            <a:r>
              <a:rPr lang="en-US" altLang="ko-KR" dirty="0" err="1">
                <a:sym typeface="Wingdings" panose="05000000000000000000" pitchFamily="2" charset="2"/>
              </a:rPr>
              <a:t>js</a:t>
            </a:r>
            <a:r>
              <a:rPr lang="en-US" altLang="ko-KR" dirty="0">
                <a:sym typeface="Wingdings" panose="05000000000000000000" pitchFamily="2" charset="2"/>
              </a:rPr>
              <a:t>’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확장자로</a:t>
            </a:r>
            <a:r>
              <a:rPr lang="ko-KR" altLang="en-US" dirty="0" smtClean="0">
                <a:sym typeface="Wingdings" panose="05000000000000000000" pitchFamily="2" charset="2"/>
              </a:rPr>
              <a:t> 저장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357187" lvl="1" indent="0">
              <a:spcAft>
                <a:spcPts val="200"/>
              </a:spcAft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 </a:t>
            </a:r>
            <a:r>
              <a:rPr lang="ko-KR" altLang="en-US" dirty="0" smtClean="0">
                <a:sym typeface="Wingdings" panose="05000000000000000000" pitchFamily="2" charset="2"/>
              </a:rPr>
              <a:t>코드 입력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>
              <a:spcAft>
                <a:spcPts val="200"/>
              </a:spcAft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ko-KR" altLang="en-US" dirty="0"/>
              <a:t>기본 실습 방법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29" y="2258581"/>
            <a:ext cx="5225625" cy="302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29" y="5594964"/>
            <a:ext cx="7360121" cy="93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05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명령 </a:t>
            </a:r>
            <a:r>
              <a:rPr lang="ko-KR" altLang="en-US" dirty="0" smtClean="0"/>
              <a:t>프롬프트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‘</a:t>
            </a:r>
            <a:r>
              <a:rPr lang="en-US" altLang="ko-KR" dirty="0" err="1"/>
              <a:t>cmd</a:t>
            </a:r>
            <a:r>
              <a:rPr lang="en-US" altLang="ko-KR" dirty="0"/>
              <a:t>’</a:t>
            </a:r>
            <a:r>
              <a:rPr lang="ko-KR" altLang="en-US" dirty="0"/>
              <a:t>를 </a:t>
            </a:r>
            <a:r>
              <a:rPr lang="ko-KR" altLang="en-US" dirty="0" smtClean="0"/>
              <a:t>입력하여 명령 프롬프트 실행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node </a:t>
            </a:r>
            <a:r>
              <a:rPr lang="ko-KR" altLang="en-US" dirty="0" smtClean="0"/>
              <a:t>명령어로 </a:t>
            </a:r>
            <a:r>
              <a:rPr lang="ko-KR" altLang="en-US" dirty="0"/>
              <a:t>생성한 </a:t>
            </a:r>
            <a:r>
              <a:rPr lang="ko-KR" altLang="en-US" dirty="0" smtClean="0"/>
              <a:t>파일 실행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ko-KR" altLang="en-US" dirty="0"/>
              <a:t>기본 실습 방법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3" y="2276872"/>
            <a:ext cx="51244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81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명령 프롬프트 기본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바탕화면 </a:t>
            </a:r>
            <a:r>
              <a:rPr lang="ko-KR" altLang="en-US" dirty="0"/>
              <a:t>폴더</a:t>
            </a:r>
            <a:r>
              <a:rPr lang="en-US" altLang="ko-KR" dirty="0"/>
              <a:t>(desktop </a:t>
            </a:r>
            <a:r>
              <a:rPr lang="ko-KR" altLang="en-US" dirty="0"/>
              <a:t>폴더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이동 명령어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상위 폴더 이동은 </a:t>
            </a:r>
            <a:r>
              <a:rPr lang="ko-KR" altLang="en-US" dirty="0"/>
              <a:t>‘</a:t>
            </a:r>
            <a:r>
              <a:rPr lang="en-US" altLang="ko-KR" dirty="0"/>
              <a:t>..’</a:t>
            </a:r>
            <a:r>
              <a:rPr lang="ko-KR" altLang="en-US" dirty="0"/>
              <a:t>을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ko-KR" altLang="en-US" dirty="0"/>
              <a:t>기본 실습 방법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11" y="1484784"/>
            <a:ext cx="59245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90" y="3753121"/>
            <a:ext cx="7618915" cy="6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90" y="5242910"/>
            <a:ext cx="759568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4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특정 폴더에서 명령 프롬프트를 실행하는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생성 파일 폴더에서  </a:t>
            </a:r>
            <a:r>
              <a:rPr lang="en-US" altLang="ko-KR" dirty="0" smtClean="0"/>
              <a:t>[Shift  +</a:t>
            </a:r>
            <a:r>
              <a:rPr lang="ko-KR" altLang="en-US" dirty="0" smtClean="0"/>
              <a:t> </a:t>
            </a:r>
            <a:r>
              <a:rPr lang="ko-KR" altLang="en-US" dirty="0"/>
              <a:t>마우스 </a:t>
            </a:r>
            <a:r>
              <a:rPr lang="ko-KR" altLang="en-US" dirty="0" smtClean="0"/>
              <a:t>오른쪽 버튼</a:t>
            </a:r>
            <a:r>
              <a:rPr lang="en-US" altLang="ko-KR" dirty="0" smtClean="0"/>
              <a:t>] </a:t>
            </a:r>
            <a:r>
              <a:rPr lang="en-US" altLang="ko-KR" dirty="0">
                <a:sym typeface="Wingdings" panose="05000000000000000000" pitchFamily="2" charset="2"/>
              </a:rPr>
              <a:t> [</a:t>
            </a:r>
            <a:r>
              <a:rPr lang="ko-KR" altLang="en-US" dirty="0">
                <a:sym typeface="Wingdings" panose="05000000000000000000" pitchFamily="2" charset="2"/>
              </a:rPr>
              <a:t>여기서 명령 창 열기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ko-KR" altLang="en-US" dirty="0"/>
              <a:t>기본 실습 방법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36957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5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en-US" altLang="ko-KR" dirty="0" smtClean="0"/>
          </a:p>
          <a:p>
            <a:pPr lvl="1"/>
            <a:r>
              <a:rPr lang="ko-KR" altLang="en-US" dirty="0"/>
              <a:t>자바스크립트로 무엇을 할 수 있는지 살펴봅니다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자바스크립트 실습 환경을 </a:t>
            </a:r>
            <a:r>
              <a:rPr lang="ko-KR" altLang="en-US" dirty="0" smtClean="0"/>
              <a:t>구축합니다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내용 </a:t>
            </a:r>
            <a:endParaRPr lang="en-US" altLang="ko-KR" dirty="0" smtClean="0"/>
          </a:p>
          <a:p>
            <a:pPr lvl="1"/>
            <a:r>
              <a:rPr lang="ko-KR" altLang="en-US" dirty="0"/>
              <a:t>자바스크립트의 </a:t>
            </a:r>
            <a:r>
              <a:rPr lang="ko-KR" altLang="en-US" dirty="0" smtClean="0"/>
              <a:t>발전</a:t>
            </a:r>
            <a:endParaRPr lang="en-US" altLang="ko-KR" dirty="0" smtClean="0"/>
          </a:p>
          <a:p>
            <a:pPr lvl="1"/>
            <a:r>
              <a:rPr lang="ko-KR" altLang="en-US" dirty="0"/>
              <a:t>자바스크립트로 할 수 있는 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ko-KR" altLang="en-US" dirty="0"/>
              <a:t>실습 환경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pPr lvl="1"/>
            <a:r>
              <a:rPr lang="ko-KR" altLang="en-US" dirty="0"/>
              <a:t>기본 실습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웹 브라우저 실습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파일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>
              <a:spcAft>
                <a:spcPts val="200"/>
              </a:spcAft>
            </a:pPr>
            <a:r>
              <a:rPr lang="en-US" altLang="ko-KR" dirty="0" smtClean="0"/>
              <a:t>REPL - </a:t>
            </a:r>
            <a:r>
              <a:rPr lang="ko-KR" altLang="en-US" sz="1800" b="0" dirty="0" smtClean="0"/>
              <a:t>한 </a:t>
            </a:r>
            <a:r>
              <a:rPr lang="ko-KR" altLang="en-US" sz="1800" b="0" dirty="0"/>
              <a:t>줄 </a:t>
            </a:r>
            <a:r>
              <a:rPr lang="ko-KR" altLang="en-US" sz="1800" b="0" dirty="0" smtClean="0"/>
              <a:t>입력할 때마다 </a:t>
            </a:r>
            <a:r>
              <a:rPr lang="ko-KR" altLang="en-US" sz="1800" b="0" dirty="0"/>
              <a:t>결과를 </a:t>
            </a:r>
            <a:r>
              <a:rPr lang="ko-KR" altLang="en-US" sz="1800" b="0" dirty="0" smtClean="0"/>
              <a:t>보여 </a:t>
            </a:r>
            <a:r>
              <a:rPr lang="ko-KR" altLang="en-US" sz="1800" b="0" dirty="0"/>
              <a:t>주는 </a:t>
            </a:r>
            <a:r>
              <a:rPr lang="ko-KR" altLang="en-US" sz="1800" b="0" dirty="0" smtClean="0"/>
              <a:t>프로그램</a:t>
            </a:r>
            <a:endParaRPr lang="en-US" altLang="ko-KR" sz="1800" b="0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ko-KR" altLang="en-US" dirty="0"/>
              <a:t>기본 실습 방법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13" y="1360524"/>
            <a:ext cx="7848872" cy="74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13" y="2153258"/>
            <a:ext cx="5348347" cy="135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13" y="4418002"/>
            <a:ext cx="7848872" cy="73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85" y="5174558"/>
            <a:ext cx="5343276" cy="1386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40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파일 생성과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Atom </a:t>
            </a:r>
            <a:r>
              <a:rPr lang="ko-KR" altLang="en-US" dirty="0" smtClean="0"/>
              <a:t>에디터 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en-US" altLang="ko-KR" dirty="0"/>
              <a:t>File]-[New File]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/>
              <a:t> </a:t>
            </a:r>
            <a:r>
              <a:rPr lang="en-US" altLang="ko-KR" dirty="0"/>
              <a:t>[File</a:t>
            </a:r>
            <a:r>
              <a:rPr lang="en-US" altLang="ko-KR" dirty="0" smtClean="0"/>
              <a:t>]-[</a:t>
            </a:r>
            <a:r>
              <a:rPr lang="en-US" altLang="ko-KR" dirty="0"/>
              <a:t>Save</a:t>
            </a:r>
            <a:r>
              <a:rPr lang="en-US" altLang="ko-KR" dirty="0" smtClean="0"/>
              <a:t>]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반드시 ‘</a:t>
            </a:r>
            <a:r>
              <a:rPr lang="en-US" altLang="ko-KR" dirty="0">
                <a:sym typeface="Wingdings" panose="05000000000000000000" pitchFamily="2" charset="2"/>
              </a:rPr>
              <a:t>.html’ </a:t>
            </a:r>
            <a:r>
              <a:rPr lang="ko-KR" altLang="en-US" dirty="0" err="1">
                <a:sym typeface="Wingdings" panose="05000000000000000000" pitchFamily="2" charset="2"/>
              </a:rPr>
              <a:t>확장자를</a:t>
            </a:r>
            <a:r>
              <a:rPr lang="ko-KR" altLang="en-US" dirty="0">
                <a:sym typeface="Wingdings" panose="05000000000000000000" pitchFamily="2" charset="2"/>
              </a:rPr>
              <a:t> 붙여 </a:t>
            </a:r>
            <a:r>
              <a:rPr lang="ko-KR" altLang="en-US" dirty="0" smtClean="0">
                <a:sym typeface="Wingdings" panose="05000000000000000000" pitchFamily="2" charset="2"/>
              </a:rPr>
              <a:t>저장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크롬 </a:t>
            </a:r>
            <a:r>
              <a:rPr lang="ko-KR" altLang="en-US" dirty="0"/>
              <a:t>웹 브라우저에 </a:t>
            </a:r>
            <a:r>
              <a:rPr lang="ko-KR" altLang="en-US" dirty="0" smtClean="0"/>
              <a:t>드래그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웹 브라우저 실습 방법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604093"/>
            <a:ext cx="7501055" cy="377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511" y="4309827"/>
            <a:ext cx="4608512" cy="222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76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오류 확인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크롬 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웹 브라우저 </a:t>
            </a:r>
            <a:r>
              <a:rPr lang="ko-KR" altLang="en-US" dirty="0"/>
              <a:t>마우스 오른쪽 </a:t>
            </a:r>
            <a:r>
              <a:rPr lang="ko-KR" altLang="en-US" dirty="0" smtClean="0"/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/>
              <a:t> </a:t>
            </a:r>
            <a:r>
              <a:rPr lang="en-US" altLang="ko-KR" dirty="0"/>
              <a:t>[</a:t>
            </a:r>
            <a:r>
              <a:rPr lang="ko-KR" altLang="en-US" dirty="0"/>
              <a:t>요소 검사</a:t>
            </a:r>
            <a:r>
              <a:rPr lang="en-US" altLang="ko-KR" dirty="0"/>
              <a:t>] </a:t>
            </a:r>
            <a:r>
              <a:rPr lang="ko-KR" altLang="en-US" dirty="0"/>
              <a:t>또는 </a:t>
            </a:r>
            <a:r>
              <a:rPr lang="en-US" altLang="ko-KR" dirty="0"/>
              <a:t>[</a:t>
            </a:r>
            <a:r>
              <a:rPr lang="ko-KR" altLang="en-US" dirty="0"/>
              <a:t>검사</a:t>
            </a:r>
            <a:r>
              <a:rPr lang="en-US" altLang="ko-KR" dirty="0"/>
              <a:t>] </a:t>
            </a:r>
            <a:r>
              <a:rPr lang="ko-KR" altLang="en-US" dirty="0" smtClean="0"/>
              <a:t>메뉴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웹 브라우저 실습 방법</a:t>
            </a:r>
            <a:endParaRPr lang="ko-KR" alt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53" y="2276872"/>
            <a:ext cx="343012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832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개발자 도구</a:t>
            </a:r>
            <a:r>
              <a:rPr lang="en-US" altLang="ko-KR" baseline="30000" dirty="0"/>
              <a:t>Developer </a:t>
            </a:r>
            <a:r>
              <a:rPr lang="en-US" altLang="ko-KR" baseline="30000" dirty="0" smtClean="0"/>
              <a:t>Tools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 , </a:t>
            </a:r>
            <a:r>
              <a:rPr lang="ko-KR" altLang="en-US" dirty="0" smtClean="0"/>
              <a:t>오류가 </a:t>
            </a:r>
            <a:r>
              <a:rPr lang="ko-KR" altLang="en-US" dirty="0"/>
              <a:t>있을 때는 </a:t>
            </a:r>
            <a:r>
              <a:rPr lang="en-US" altLang="ko-KR" dirty="0"/>
              <a:t>Console </a:t>
            </a:r>
            <a:r>
              <a:rPr lang="ko-KR" altLang="en-US" dirty="0"/>
              <a:t>탭에 오류 </a:t>
            </a:r>
            <a:r>
              <a:rPr lang="ko-KR" altLang="en-US" dirty="0" smtClean="0"/>
              <a:t>내용이 출력</a:t>
            </a:r>
            <a:r>
              <a:rPr lang="en-US" altLang="ko-KR" dirty="0" smtClean="0"/>
              <a:t>. 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웹 브라우저 실습 방법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87" y="1484784"/>
            <a:ext cx="7669985" cy="385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596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세계에서 가장 오해를 많이 받는 프로그래밍 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부수적인 프로그래밍 언어로 취급</a:t>
            </a:r>
            <a:endParaRPr lang="en-US" altLang="ko-KR" dirty="0" smtClean="0"/>
          </a:p>
          <a:p>
            <a:r>
              <a:rPr lang="ko-KR" altLang="en-US" dirty="0" smtClean="0"/>
              <a:t>풍부한 경험을 제공하는 인터넷 애플리케이션</a:t>
            </a:r>
            <a:r>
              <a:rPr lang="en-US" altLang="ko-KR" dirty="0" smtClean="0"/>
              <a:t>(RIA)</a:t>
            </a:r>
          </a:p>
          <a:p>
            <a:pPr lvl="1"/>
            <a:r>
              <a:rPr lang="ko-KR" altLang="en-US" dirty="0" err="1" smtClean="0"/>
              <a:t>구글</a:t>
            </a:r>
            <a:r>
              <a:rPr lang="ko-KR" altLang="en-US" dirty="0" smtClean="0"/>
              <a:t> 지도의 등장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자바스크립트로만 만든 웹 페이지가 데스크톱에서 사용하는 애플리케이션의 형태를 가졌으며 기존의 지도에 비해 강력한 지도 제공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RIA : </a:t>
            </a:r>
            <a:r>
              <a:rPr lang="ko-KR" altLang="en-US" dirty="0" smtClean="0"/>
              <a:t>풍부한 경험을 선사하는 웹 애플리케이션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 idx="4294967295"/>
          </p:nvPr>
        </p:nvSpPr>
        <p:spPr>
          <a:xfrm>
            <a:off x="0" y="82550"/>
            <a:ext cx="7559675" cy="576263"/>
          </a:xfrm>
        </p:spPr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자바스크립트의 </a:t>
            </a:r>
            <a:r>
              <a:rPr lang="ko-KR" altLang="en-US" dirty="0"/>
              <a:t>발전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64" y="3612205"/>
            <a:ext cx="4824536" cy="3130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 smtClean="0"/>
              <a:t>Node.js</a:t>
            </a:r>
          </a:p>
          <a:p>
            <a:pPr lvl="2">
              <a:spcAft>
                <a:spcPts val="200"/>
              </a:spcAft>
            </a:pPr>
            <a:r>
              <a:rPr lang="en-US" altLang="ko-KR" dirty="0"/>
              <a:t>2008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/>
              <a:t>구글은</a:t>
            </a:r>
            <a:r>
              <a:rPr lang="ko-KR" altLang="en-US" dirty="0"/>
              <a:t> 크롬 웹 </a:t>
            </a:r>
            <a:r>
              <a:rPr lang="ko-KR" altLang="en-US" dirty="0" smtClean="0"/>
              <a:t>브라우저의 베타 </a:t>
            </a:r>
            <a:r>
              <a:rPr lang="ko-KR" altLang="en-US" dirty="0"/>
              <a:t>버전을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2009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ko-KR" altLang="en-US" dirty="0" smtClean="0"/>
              <a:t>이후 </a:t>
            </a:r>
            <a:r>
              <a:rPr lang="en-US" altLang="ko-KR" dirty="0" smtClean="0"/>
              <a:t>: </a:t>
            </a:r>
            <a:r>
              <a:rPr lang="ko-KR" altLang="en-US" dirty="0"/>
              <a:t>자바스크립트를 웹 </a:t>
            </a:r>
            <a:r>
              <a:rPr lang="ko-KR" altLang="en-US" dirty="0" smtClean="0"/>
              <a:t>브라우저가 </a:t>
            </a:r>
            <a:r>
              <a:rPr lang="ko-KR" altLang="en-US" dirty="0"/>
              <a:t>아닌 곳에서도 </a:t>
            </a:r>
            <a:r>
              <a:rPr lang="ko-KR" altLang="en-US" dirty="0" smtClean="0"/>
              <a:t>사용할</a:t>
            </a:r>
            <a:r>
              <a:rPr lang="en-US" altLang="ko-KR" dirty="0"/>
              <a:t> </a:t>
            </a:r>
            <a:r>
              <a:rPr lang="ko-KR" altLang="en-US" dirty="0" smtClean="0"/>
              <a:t>수 있는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</a:t>
            </a:r>
            <a:r>
              <a:rPr lang="ko-KR" altLang="en-US" dirty="0" smtClean="0"/>
              <a:t> 표준안 제시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err="1"/>
              <a:t>CommonJS</a:t>
            </a:r>
            <a:r>
              <a:rPr lang="en-US" altLang="ko-KR" dirty="0"/>
              <a:t> </a:t>
            </a:r>
            <a:r>
              <a:rPr lang="ko-KR" altLang="en-US" dirty="0"/>
              <a:t>표준 발표 </a:t>
            </a:r>
            <a:r>
              <a:rPr lang="ko-KR" altLang="en-US" dirty="0" smtClean="0"/>
              <a:t>이후 </a:t>
            </a:r>
            <a:r>
              <a:rPr lang="en-US" altLang="ko-KR" dirty="0"/>
              <a:t>: </a:t>
            </a:r>
            <a:r>
              <a:rPr lang="en-US" altLang="ko-KR" dirty="0" err="1"/>
              <a:t>CommonJS</a:t>
            </a:r>
            <a:r>
              <a:rPr lang="en-US" altLang="ko-KR" dirty="0"/>
              <a:t> </a:t>
            </a:r>
            <a:r>
              <a:rPr lang="ko-KR" altLang="en-US" dirty="0"/>
              <a:t>표준과 </a:t>
            </a:r>
            <a:r>
              <a:rPr lang="en-US" altLang="ko-KR" dirty="0"/>
              <a:t>V8 </a:t>
            </a:r>
            <a:r>
              <a:rPr lang="ko-KR" altLang="en-US" dirty="0"/>
              <a:t>자바스크립트 </a:t>
            </a:r>
            <a:r>
              <a:rPr lang="ko-KR" altLang="en-US" dirty="0" smtClean="0"/>
              <a:t>엔진을 기반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</a:t>
            </a:r>
            <a:r>
              <a:rPr lang="ko-KR" altLang="en-US" dirty="0" smtClean="0"/>
              <a:t>으로 </a:t>
            </a:r>
            <a:r>
              <a:rPr lang="en-US" altLang="ko-KR" dirty="0"/>
              <a:t>Node.js</a:t>
            </a:r>
            <a:r>
              <a:rPr lang="ko-KR" altLang="en-US" dirty="0"/>
              <a:t>를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자바스크립트의 발전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212976"/>
            <a:ext cx="5400600" cy="35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4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바쁜 명절에 재래시장에서 장보기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err="1" smtClean="0"/>
              <a:t>스레드</a:t>
            </a:r>
            <a:r>
              <a:rPr lang="en-US" altLang="ko-KR" baseline="30000" dirty="0" smtClean="0"/>
              <a:t>Thread</a:t>
            </a:r>
            <a:r>
              <a:rPr lang="ko-KR" altLang="en-US" baseline="30000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효율적인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방식으로 장보기를 프로그래밍 언어로 구현하는 </a:t>
            </a:r>
            <a:endParaRPr lang="en-US" altLang="ko-KR" dirty="0"/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                  방법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Node.js : </a:t>
            </a:r>
            <a:r>
              <a:rPr lang="ko-KR" altLang="en-US" dirty="0"/>
              <a:t>모든 모듈</a:t>
            </a:r>
            <a:r>
              <a:rPr lang="en-US" altLang="ko-KR" dirty="0"/>
              <a:t>(</a:t>
            </a:r>
            <a:r>
              <a:rPr lang="ko-KR" altLang="en-US" dirty="0"/>
              <a:t>라이브러리</a:t>
            </a:r>
            <a:r>
              <a:rPr lang="en-US" altLang="ko-KR" dirty="0"/>
              <a:t>)</a:t>
            </a:r>
            <a:r>
              <a:rPr lang="ko-KR" altLang="en-US" dirty="0"/>
              <a:t>이 처음부터 </a:t>
            </a:r>
            <a:r>
              <a:rPr lang="ko-KR" altLang="en-US" dirty="0" err="1"/>
              <a:t>비동기</a:t>
            </a:r>
            <a:r>
              <a:rPr lang="ko-KR" altLang="en-US" dirty="0"/>
              <a:t> 기반의 프로그램을 만들 수 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</a:t>
            </a:r>
            <a:r>
              <a:rPr lang="ko-KR" altLang="en-US" dirty="0" smtClean="0"/>
              <a:t>있도록 </a:t>
            </a:r>
            <a:r>
              <a:rPr lang="ko-KR" altLang="en-US" dirty="0"/>
              <a:t>설계되어 </a:t>
            </a:r>
            <a:r>
              <a:rPr lang="ko-KR" altLang="en-US" dirty="0" smtClean="0"/>
              <a:t>초보자도 </a:t>
            </a:r>
            <a:r>
              <a:rPr lang="ko-KR" altLang="en-US" dirty="0"/>
              <a:t>쉽게 </a:t>
            </a:r>
            <a:r>
              <a:rPr lang="ko-KR" altLang="en-US" dirty="0" smtClean="0"/>
              <a:t>프로그램을 만들 수 있음</a:t>
            </a:r>
            <a:endParaRPr lang="en-US" altLang="ko-KR" dirty="0"/>
          </a:p>
          <a:p>
            <a:pPr marL="357187" lvl="1" indent="0">
              <a:spcAft>
                <a:spcPts val="200"/>
              </a:spcAft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자바스크립트의 발전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90231"/>
            <a:ext cx="3977969" cy="220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29" y="1476630"/>
            <a:ext cx="3888432" cy="2219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웹 클라이언트 애플리케이션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웹 브라우저에서 실행되는 웹 클라이언트 애플리케이션 </a:t>
            </a:r>
            <a:r>
              <a:rPr lang="ko-KR" altLang="en-US" dirty="0" smtClean="0"/>
              <a:t>개발이 목적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웹 브라우저에서 실행할 수 있는 유일한 프로그래밍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>
              <a:spcAft>
                <a:spcPts val="200"/>
              </a:spcAft>
            </a:pPr>
            <a:r>
              <a:rPr lang="ko-KR" altLang="en-US" dirty="0"/>
              <a:t>웹 서버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기존에 웹 개발은 두 </a:t>
            </a:r>
            <a:r>
              <a:rPr lang="ko-KR" altLang="en-US" dirty="0"/>
              <a:t>가지 이상의 프로그래밍 </a:t>
            </a:r>
            <a:r>
              <a:rPr lang="ko-KR" altLang="en-US" dirty="0" smtClean="0"/>
              <a:t>언어가 필요했음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웹 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, </a:t>
            </a:r>
            <a:r>
              <a:rPr lang="ko-KR" altLang="en-US" dirty="0"/>
              <a:t>웹 </a:t>
            </a:r>
            <a:r>
              <a:rPr lang="ko-KR" altLang="en-US" dirty="0" smtClean="0"/>
              <a:t>서버를 다른 언어로 개발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Node.js</a:t>
            </a:r>
            <a:r>
              <a:rPr lang="ko-KR" altLang="en-US" dirty="0"/>
              <a:t>가 </a:t>
            </a:r>
            <a:r>
              <a:rPr lang="ko-KR" altLang="en-US" dirty="0" smtClean="0"/>
              <a:t>등장하면서 웹 서버도 자바스크립트로 개발 가능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웹 페이지를 </a:t>
            </a:r>
            <a:r>
              <a:rPr lang="ko-KR" altLang="en-US" dirty="0" smtClean="0"/>
              <a:t>출력하지 </a:t>
            </a:r>
            <a:r>
              <a:rPr lang="ko-KR" altLang="en-US" dirty="0"/>
              <a:t>않아도 웹 프로토콜</a:t>
            </a:r>
            <a:r>
              <a:rPr lang="en-US" altLang="ko-KR" dirty="0"/>
              <a:t>(HTTP </a:t>
            </a:r>
            <a:r>
              <a:rPr lang="ko-KR" altLang="en-US" dirty="0"/>
              <a:t>또는 </a:t>
            </a:r>
            <a:r>
              <a:rPr lang="en-US" altLang="ko-KR" dirty="0"/>
              <a:t>HTTPS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활용하면 웹 </a:t>
            </a:r>
            <a:r>
              <a:rPr lang="ko-KR" altLang="en-US" dirty="0" smtClean="0"/>
              <a:t>서버로 칭함</a:t>
            </a:r>
            <a:r>
              <a:rPr lang="en-US" altLang="ko-KR" dirty="0" smtClean="0"/>
              <a:t>. </a:t>
            </a:r>
            <a:r>
              <a:rPr lang="ko-KR" altLang="en-US" dirty="0" err="1"/>
              <a:t>페이팔</a:t>
            </a:r>
            <a:r>
              <a:rPr lang="ko-KR" altLang="en-US" dirty="0"/>
              <a:t> </a:t>
            </a:r>
            <a:r>
              <a:rPr lang="ko-KR" altLang="en-US" dirty="0" smtClean="0"/>
              <a:t>결제 </a:t>
            </a:r>
            <a:r>
              <a:rPr lang="ko-KR" altLang="en-US" dirty="0"/>
              <a:t>시스템에도 </a:t>
            </a:r>
            <a:r>
              <a:rPr lang="en-US" altLang="ko-KR" dirty="0"/>
              <a:t>Node.js</a:t>
            </a:r>
            <a:r>
              <a:rPr lang="ko-KR" altLang="en-US" dirty="0"/>
              <a:t>를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Node.js</a:t>
            </a:r>
            <a:r>
              <a:rPr lang="ko-KR" altLang="en-US" dirty="0"/>
              <a:t>는 웹 개발과 </a:t>
            </a:r>
            <a:r>
              <a:rPr lang="ko-KR" altLang="en-US" dirty="0" smtClean="0"/>
              <a:t>관련해서 간단한 </a:t>
            </a:r>
            <a:r>
              <a:rPr lang="ko-KR" altLang="en-US" dirty="0"/>
              <a:t>모듈들만 제공해서 데이터 처리와 예외 처리 등이 </a:t>
            </a:r>
            <a:r>
              <a:rPr lang="ko-KR" altLang="en-US" dirty="0" smtClean="0"/>
              <a:t>복잡하나</a:t>
            </a:r>
            <a:r>
              <a:rPr lang="en-US" altLang="ko-KR" dirty="0"/>
              <a:t>, </a:t>
            </a:r>
            <a:r>
              <a:rPr lang="ko-KR" altLang="en-US" dirty="0" smtClean="0"/>
              <a:t>빠르다는 장점이 있음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/>
              <a:t> 자바스크립트로 할 수 있는 일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11" y="3837681"/>
            <a:ext cx="3168352" cy="108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44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/>
              <a:t>모바일</a:t>
            </a:r>
            <a:r>
              <a:rPr lang="ko-KR" altLang="en-US" dirty="0"/>
              <a:t> 애플리케이션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err="1" smtClean="0"/>
              <a:t>네이티브</a:t>
            </a:r>
            <a:r>
              <a:rPr lang="ko-KR" altLang="en-US" dirty="0" smtClean="0"/>
              <a:t> 애플리케이션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err="1" smtClean="0"/>
              <a:t>스마트폰에서</a:t>
            </a:r>
            <a:r>
              <a:rPr lang="ko-KR" altLang="en-US" dirty="0" smtClean="0"/>
              <a:t> 인식할 </a:t>
            </a:r>
            <a:r>
              <a:rPr lang="ko-KR" altLang="en-US" dirty="0"/>
              <a:t>수 있는 프로그래밍 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스위프트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</a:t>
            </a:r>
            <a:r>
              <a:rPr lang="ko-KR" altLang="en-US" dirty="0"/>
              <a:t>만든 </a:t>
            </a:r>
            <a:r>
              <a:rPr lang="ko-KR" altLang="en-US" dirty="0" smtClean="0"/>
              <a:t>애플리케이션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기업에서 애플리케이션을 만들 경우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언어로 만들기에 비용이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배가 됨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자바스크립트를 사용하면 </a:t>
            </a:r>
            <a:r>
              <a:rPr lang="en-US" altLang="ko-KR" dirty="0"/>
              <a:t>1</a:t>
            </a:r>
            <a:r>
              <a:rPr lang="ko-KR" altLang="en-US" dirty="0"/>
              <a:t>개의 애플리케이션만 개발해도 </a:t>
            </a:r>
            <a:r>
              <a:rPr lang="ko-KR" altLang="en-US" dirty="0" err="1" smtClean="0"/>
              <a:t>스마트폰</a:t>
            </a:r>
            <a:r>
              <a:rPr lang="ko-KR" altLang="en-US" dirty="0" smtClean="0"/>
              <a:t> 동작 가능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err="1" smtClean="0"/>
              <a:t>페이스북의</a:t>
            </a:r>
            <a:r>
              <a:rPr lang="ko-KR" altLang="en-US" dirty="0" smtClean="0"/>
              <a:t> </a:t>
            </a:r>
            <a:r>
              <a:rPr lang="en-US" altLang="ko-KR" dirty="0"/>
              <a:t>React </a:t>
            </a:r>
            <a:r>
              <a:rPr lang="en-US" altLang="ko-KR" dirty="0" smtClean="0"/>
              <a:t>Native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자바스크립트로 </a:t>
            </a:r>
            <a:r>
              <a:rPr lang="ko-KR" altLang="en-US" dirty="0" err="1"/>
              <a:t>네이티브</a:t>
            </a:r>
            <a:r>
              <a:rPr lang="ko-KR" altLang="en-US" dirty="0"/>
              <a:t> 애플리케이션을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(</a:t>
            </a:r>
            <a:r>
              <a:rPr lang="ko-KR" altLang="en-US" dirty="0"/>
              <a:t>내부적으로 </a:t>
            </a:r>
            <a:r>
              <a:rPr lang="ko-KR" altLang="en-US" dirty="0" smtClean="0"/>
              <a:t>프로그래밍 </a:t>
            </a:r>
            <a:r>
              <a:rPr lang="ko-KR" altLang="en-US" dirty="0"/>
              <a:t>언어를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)</a:t>
            </a:r>
          </a:p>
          <a:p>
            <a:pPr lvl="2">
              <a:spcAft>
                <a:spcPts val="200"/>
              </a:spcAft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/>
              <a:t> 자바스크립트로 할 수 있는 일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926363"/>
            <a:ext cx="4392488" cy="285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데스크톱 애플리케이션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일렉트론</a:t>
            </a:r>
            <a:r>
              <a:rPr lang="en-US" altLang="ko-KR" baseline="30000" dirty="0"/>
              <a:t>Electron</a:t>
            </a:r>
            <a:r>
              <a:rPr lang="en-US" altLang="ko-KR" dirty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: </a:t>
            </a:r>
            <a:r>
              <a:rPr lang="ko-KR" altLang="en-US" dirty="0"/>
              <a:t>자바스크립트로 개발 전용 </a:t>
            </a:r>
            <a:r>
              <a:rPr lang="ko-KR" altLang="en-US" dirty="0" smtClean="0"/>
              <a:t>텍스트 </a:t>
            </a:r>
            <a:r>
              <a:rPr lang="ko-KR" altLang="en-US" dirty="0"/>
              <a:t>에디터를 만들어 </a:t>
            </a:r>
            <a:endParaRPr lang="en-US" altLang="ko-KR" dirty="0" smtClean="0"/>
          </a:p>
          <a:p>
            <a:pPr marL="357187" lvl="1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</a:t>
            </a:r>
            <a:r>
              <a:rPr lang="ko-KR" altLang="en-US" dirty="0" smtClean="0"/>
              <a:t>배포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본격적으로 데스크톱 애플리케이션 개발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/>
              <a:t> 자바스크립트로 할 수 있는 일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89612"/>
            <a:ext cx="5563663" cy="3344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450" y="2306732"/>
            <a:ext cx="3797669" cy="3922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4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게임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원래 게임은 서버와 </a:t>
            </a:r>
            <a:r>
              <a:rPr lang="ko-KR" altLang="en-US" dirty="0" smtClean="0"/>
              <a:t>클라이언트 </a:t>
            </a:r>
            <a:r>
              <a:rPr lang="ko-KR" altLang="en-US" dirty="0"/>
              <a:t>모두 </a:t>
            </a:r>
            <a:r>
              <a:rPr lang="en-US" altLang="ko-KR" dirty="0"/>
              <a:t>C++</a:t>
            </a:r>
            <a:r>
              <a:rPr lang="ko-KR" altLang="en-US" dirty="0" smtClean="0"/>
              <a:t>로 제작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속도가 빠름</a:t>
            </a:r>
            <a:r>
              <a:rPr lang="en-US" altLang="ko-KR" dirty="0" smtClean="0"/>
              <a:t>)</a:t>
            </a:r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스마트폰이</a:t>
            </a:r>
            <a:r>
              <a:rPr lang="ko-KR" altLang="en-US" dirty="0"/>
              <a:t> 활성화 되면서 ‘한 번에 여러 </a:t>
            </a:r>
            <a:r>
              <a:rPr lang="ko-KR" altLang="en-US" dirty="0" err="1" smtClean="0"/>
              <a:t>스마트폰</a:t>
            </a:r>
            <a:r>
              <a:rPr lang="ko-KR" altLang="en-US" dirty="0" smtClean="0"/>
              <a:t> </a:t>
            </a:r>
            <a:r>
              <a:rPr lang="ko-KR" altLang="en-US" dirty="0"/>
              <a:t>운영체제에서 실행할 </a:t>
            </a:r>
            <a:endParaRPr lang="en-US" altLang="ko-KR" dirty="0" smtClean="0"/>
          </a:p>
          <a:p>
            <a:pPr marL="357187" lvl="1" indent="0">
              <a:spcAft>
                <a:spcPts val="200"/>
              </a:spcAft>
              <a:buNone/>
            </a:pPr>
            <a:r>
              <a:rPr lang="ko-KR" altLang="en-US" dirty="0" smtClean="0"/>
              <a:t>   수 </a:t>
            </a:r>
            <a:r>
              <a:rPr lang="ko-KR" altLang="en-US" dirty="0"/>
              <a:t>있는 애플리케이션을 개발하는 것’이 경제적으로 </a:t>
            </a:r>
            <a:r>
              <a:rPr lang="ko-KR" altLang="en-US" dirty="0" smtClean="0"/>
              <a:t>이득이 됨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err="1" smtClean="0"/>
              <a:t>유니티</a:t>
            </a:r>
            <a:r>
              <a:rPr lang="en-US" altLang="ko-KR" baseline="30000" dirty="0" smtClean="0"/>
              <a:t>Unity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게임 엔진 등장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자바스크립트 기반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/>
              <a:t> 자바스크립트로 할 수 있는 일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29" y="3023078"/>
            <a:ext cx="5906417" cy="35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8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1848</TotalTime>
  <Words>766</Words>
  <Application>Microsoft Office PowerPoint</Application>
  <PresentationFormat>화면 슬라이드 쇼(4:3)</PresentationFormat>
  <Paragraphs>151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Wingdings</vt:lpstr>
      <vt:lpstr>1_마스터</vt:lpstr>
      <vt:lpstr>자바 스크립트 첫걸음 </vt:lpstr>
      <vt:lpstr>PowerPoint 프레젠테이션</vt:lpstr>
      <vt:lpstr>1. 자바스크립트의 발전</vt:lpstr>
      <vt:lpstr>1. 자바스크립트의 발전</vt:lpstr>
      <vt:lpstr>1. 자바스크립트의 발전</vt:lpstr>
      <vt:lpstr>2. 자바스크립트로 할 수 있는 일</vt:lpstr>
      <vt:lpstr>2. 자바스크립트로 할 수 있는 일</vt:lpstr>
      <vt:lpstr>2. 자바스크립트로 할 수 있는 일</vt:lpstr>
      <vt:lpstr>2. 자바스크립트로 할 수 있는 일</vt:lpstr>
      <vt:lpstr>2. 자바스크립트로 할 수 있는 일</vt:lpstr>
      <vt:lpstr>2. 자바스크립트로 할 수 있는 일</vt:lpstr>
      <vt:lpstr>3. 실습 환경 구축</vt:lpstr>
      <vt:lpstr>3. 실습 환경 구축</vt:lpstr>
      <vt:lpstr>3. 실습 환경 구축</vt:lpstr>
      <vt:lpstr>3. 실습 환경 구축</vt:lpstr>
      <vt:lpstr>4. 기본 실습 방법</vt:lpstr>
      <vt:lpstr>4. 기본 실습 방법</vt:lpstr>
      <vt:lpstr>4. 기본 실습 방법</vt:lpstr>
      <vt:lpstr>4. 기본 실습 방법</vt:lpstr>
      <vt:lpstr>4. 기본 실습 방법</vt:lpstr>
      <vt:lpstr>5. 웹 브라우저 실습 방법</vt:lpstr>
      <vt:lpstr>5. 웹 브라우저 실습 방법</vt:lpstr>
      <vt:lpstr>5. 웹 브라우저 실습 방법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user</cp:lastModifiedBy>
  <cp:revision>253</cp:revision>
  <dcterms:created xsi:type="dcterms:W3CDTF">2011-01-05T15:14:06Z</dcterms:created>
  <dcterms:modified xsi:type="dcterms:W3CDTF">2017-03-02T06:49:36Z</dcterms:modified>
</cp:coreProperties>
</file>