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FDF"/>
          </a:solidFill>
        </a:fill>
      </a:tcStyle>
    </a:wholeTbl>
    <a:band2H>
      <a:tcTxStyle/>
      <a:tcStyle>
        <a:tcBdr/>
        <a:fill>
          <a:solidFill>
            <a:srgbClr val="E6E8E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CCD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0D4"/>
          </a:solidFill>
        </a:fill>
      </a:tcStyle>
    </a:wholeTbl>
    <a:band2H>
      <a:tcTxStyle/>
      <a:tcStyle>
        <a:tcBdr/>
        <a:fill>
          <a:solidFill>
            <a:srgbClr val="E6F0EB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35" autoAdjust="0"/>
    <p:restoredTop sz="94238" autoAdjust="0"/>
  </p:normalViewPr>
  <p:slideViewPr>
    <p:cSldViewPr snapToGrid="0">
      <p:cViewPr varScale="1">
        <p:scale>
          <a:sx n="68" d="100"/>
          <a:sy n="68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/>
        </p:nvSpPr>
        <p:spPr>
          <a:xfrm>
            <a:off x="0" y="-9312"/>
            <a:ext cx="12192000" cy="686731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Rectangle"/>
          <p:cNvSpPr/>
          <p:nvPr/>
        </p:nvSpPr>
        <p:spPr>
          <a:xfrm>
            <a:off x="335359" y="260648"/>
            <a:ext cx="11521282" cy="3168352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719402" y="476672"/>
            <a:ext cx="10753196" cy="2736304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"/>
          <p:cNvSpPr/>
          <p:nvPr/>
        </p:nvSpPr>
        <p:spPr>
          <a:xfrm>
            <a:off x="0" y="-9312"/>
            <a:ext cx="12192000" cy="686731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Rectangle"/>
          <p:cNvSpPr/>
          <p:nvPr/>
        </p:nvSpPr>
        <p:spPr>
          <a:xfrm>
            <a:off x="335359" y="260648"/>
            <a:ext cx="11521282" cy="3168352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35360" y="3573016"/>
            <a:ext cx="11521280" cy="2520281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buClr>
                <a:schemeClr val="accent3"/>
              </a:buClr>
              <a:buFontTx/>
              <a:buChar char="▪"/>
              <a:defRPr sz="2000"/>
            </a:lvl1pPr>
            <a:lvl2pPr marL="0" indent="457200">
              <a:spcBef>
                <a:spcPts val="400"/>
              </a:spcBef>
              <a:buClr>
                <a:schemeClr val="accent3"/>
              </a:buClr>
              <a:buSzTx/>
              <a:buFont typeface="Wingdings"/>
              <a:buNone/>
              <a:defRPr sz="2000"/>
            </a:lvl2pPr>
            <a:lvl3pPr marL="0" indent="914400">
              <a:spcBef>
                <a:spcPts val="400"/>
              </a:spcBef>
              <a:buClr>
                <a:schemeClr val="accent3"/>
              </a:buClr>
              <a:buSzTx/>
              <a:buFont typeface="Wingdings"/>
              <a:buNone/>
              <a:defRPr sz="2000"/>
            </a:lvl3pPr>
            <a:lvl4pPr marL="0" indent="1371600">
              <a:spcBef>
                <a:spcPts val="400"/>
              </a:spcBef>
              <a:buClr>
                <a:schemeClr val="accent3"/>
              </a:buClr>
              <a:buSzTx/>
              <a:buFont typeface="Wingdings"/>
              <a:buNone/>
              <a:defRPr sz="2000"/>
            </a:lvl4pPr>
            <a:lvl5pPr marL="0" indent="1828800">
              <a:spcBef>
                <a:spcPts val="400"/>
              </a:spcBef>
              <a:buClr>
                <a:schemeClr val="accent3"/>
              </a:buClr>
              <a:buSzTx/>
              <a:buFont typeface="Wingdings"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xfrm>
            <a:off x="527382" y="404664"/>
            <a:ext cx="11137238" cy="2880320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xfrm>
            <a:off x="335360" y="260647"/>
            <a:ext cx="11521280" cy="864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35360" y="1268759"/>
            <a:ext cx="5659040" cy="485740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335360" y="260647"/>
            <a:ext cx="11521280" cy="864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360" y="1268759"/>
            <a:ext cx="566115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457200">
              <a:buSzTx/>
              <a:buFontTx/>
              <a:buNone/>
              <a:defRPr b="1"/>
            </a:lvl2pPr>
            <a:lvl3pPr marL="0" indent="914400">
              <a:buSzTx/>
              <a:buFontTx/>
              <a:buNone/>
              <a:defRPr b="1"/>
            </a:lvl3pPr>
            <a:lvl4pPr marL="0" indent="1371600">
              <a:buSzTx/>
              <a:buFontTx/>
              <a:buNone/>
              <a:defRPr b="1"/>
            </a:lvl4pPr>
            <a:lvl5pPr marL="0" indent="1828800">
              <a:buSzTx/>
              <a:buFontTx/>
              <a:buNone/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Rectangle"/>
          <p:cNvSpPr>
            <a:spLocks noGrp="1"/>
          </p:cNvSpPr>
          <p:nvPr>
            <p:ph type="body" sz="quarter" idx="13"/>
          </p:nvPr>
        </p:nvSpPr>
        <p:spPr>
          <a:xfrm>
            <a:off x="6193368" y="1268759"/>
            <a:ext cx="566327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/>
            </a:pPr>
            <a:endParaRPr/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xfrm>
            <a:off x="335360" y="260647"/>
            <a:ext cx="11521280" cy="864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"/>
          <p:cNvSpPr/>
          <p:nvPr/>
        </p:nvSpPr>
        <p:spPr>
          <a:xfrm>
            <a:off x="0" y="-9312"/>
            <a:ext cx="12192000" cy="686731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-9312"/>
            <a:ext cx="12192000" cy="686731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"/>
          <p:cNvSpPr/>
          <p:nvPr/>
        </p:nvSpPr>
        <p:spPr>
          <a:xfrm>
            <a:off x="335359" y="260647"/>
            <a:ext cx="11521282" cy="86409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335360" y="260647"/>
            <a:ext cx="11521280" cy="86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13953" y="6391594"/>
            <a:ext cx="268447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ab.cs.kookmin.ac.kr/home/pyojun-hwangyeong/download" TargetMode="External"/><Relationship Id="rId2" Type="http://schemas.openxmlformats.org/officeDocument/2006/relationships/hyperlink" Target="http://lab.cs.kookmin.ac.k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campus.kookmin.ac.k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chool of Software @ Kookmin University"/>
          <p:cNvSpPr txBox="1"/>
          <p:nvPr/>
        </p:nvSpPr>
        <p:spPr>
          <a:xfrm>
            <a:off x="3791744" y="6391594"/>
            <a:ext cx="460851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School of Software @ Kookmin University</a:t>
            </a:r>
          </a:p>
        </p:txBody>
      </p:sp>
      <p:sp>
        <p:nvSpPr>
          <p:cNvPr id="82" name="C++ 프로그래밍"/>
          <p:cNvSpPr txBox="1">
            <a:spLocks noGrp="1"/>
          </p:cNvSpPr>
          <p:nvPr>
            <p:ph type="ctrTitle"/>
          </p:nvPr>
        </p:nvSpPr>
        <p:spPr>
          <a:xfrm>
            <a:off x="719403" y="476672"/>
            <a:ext cx="10753195" cy="2736305"/>
          </a:xfrm>
          <a:prstGeom prst="rect">
            <a:avLst/>
          </a:prstGeom>
        </p:spPr>
        <p:txBody>
          <a:bodyPr/>
          <a:lstStyle/>
          <a:p>
            <a:r>
              <a:t>C++ </a:t>
            </a:r>
            <a:r>
              <a:rPr>
                <a:latin typeface="+mj-lt"/>
                <a:ea typeface="+mj-ea"/>
                <a:cs typeface="+mj-cs"/>
                <a:sym typeface="맑은 고딕"/>
              </a:rPr>
              <a:t>프로그래밍</a:t>
            </a:r>
          </a:p>
        </p:txBody>
      </p:sp>
      <p:sp>
        <p:nvSpPr>
          <p:cNvPr id="83" name="2018학년 1학기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201</a:t>
            </a:r>
            <a:r>
              <a:rPr lang="en-US" altLang="ko-KR" dirty="0"/>
              <a:t>9</a:t>
            </a:r>
            <a:r>
              <a:rPr dirty="0">
                <a:latin typeface="+mj-lt"/>
                <a:ea typeface="+mj-ea"/>
                <a:cs typeface="+mj-cs"/>
                <a:sym typeface="맑은 고딕"/>
              </a:rPr>
              <a:t>년 </a:t>
            </a:r>
            <a:r>
              <a:rPr dirty="0"/>
              <a:t>1</a:t>
            </a:r>
            <a:r>
              <a:rPr dirty="0">
                <a:latin typeface="+mj-lt"/>
                <a:ea typeface="+mj-ea"/>
                <a:cs typeface="+mj-cs"/>
                <a:sym typeface="맑은 고딕"/>
              </a:rPr>
              <a:t>학기</a:t>
            </a:r>
          </a:p>
          <a:p>
            <a:r>
              <a:rPr dirty="0" err="1">
                <a:latin typeface="+mj-lt"/>
                <a:ea typeface="+mj-ea"/>
                <a:cs typeface="+mj-cs"/>
                <a:sym typeface="맑은 고딕"/>
              </a:rPr>
              <a:t>국민대학교</a:t>
            </a:r>
            <a:r>
              <a:rPr dirty="0"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dirty="0" err="1">
                <a:latin typeface="+mj-lt"/>
                <a:ea typeface="+mj-ea"/>
                <a:cs typeface="+mj-cs"/>
                <a:sym typeface="맑은 고딕"/>
              </a:rPr>
              <a:t>소프트웨어학부</a:t>
            </a:r>
            <a:endParaRPr dirty="0">
              <a:latin typeface="+mj-lt"/>
              <a:ea typeface="+mj-ea"/>
              <a:cs typeface="+mj-cs"/>
              <a:sym typeface="맑은 고딕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표준 실습 환경의 설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표준 실습 환경의 설치</a:t>
            </a:r>
          </a:p>
        </p:txBody>
      </p:sp>
      <p:sp>
        <p:nvSpPr>
          <p:cNvPr id="124" name="http://lab.cs.kookmin.ac.k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http://lab.cs.kookmin.ac.kr</a:t>
            </a:r>
          </a:p>
          <a:p>
            <a:r>
              <a:t>KMUCS-BASE-2017-V1 설치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http://lab.cs.kookmin.ac.kr/home/pyojun-hwangyeong/download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o-do Toda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To-do Today</a:t>
            </a:r>
          </a:p>
        </p:txBody>
      </p:sp>
      <p:sp>
        <p:nvSpPr>
          <p:cNvPr id="127" name="표준 환경 설치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4320" indent="-274320" defTabSz="731520">
              <a:spcBef>
                <a:spcPts val="400"/>
              </a:spcBef>
              <a:defRPr sz="1920"/>
            </a:pPr>
            <a:r>
              <a:t>표준 환경 설치</a:t>
            </a:r>
          </a:p>
          <a:p>
            <a:pPr marL="274320" indent="-274320" defTabSz="731520">
              <a:spcBef>
                <a:spcPts val="400"/>
              </a:spcBef>
              <a:defRPr sz="1920"/>
            </a:pPr>
            <a:r>
              <a:t>표준 환경 (ubuntu linux) 에서 text editor (vi, sublime 등) 를 사용하여 helloworld.cpp 를 아래와 같이 작성</a:t>
            </a:r>
          </a:p>
          <a:p>
            <a:pPr marL="0" indent="0" defTabSz="731520">
              <a:spcBef>
                <a:spcPts val="400"/>
              </a:spcBef>
              <a:buSzTx/>
              <a:buFontTx/>
              <a:buNone/>
              <a:defRPr sz="1920" b="1">
                <a:latin typeface="Courier"/>
                <a:ea typeface="Courier"/>
                <a:cs typeface="Courier"/>
                <a:sym typeface="Courier"/>
              </a:defRPr>
            </a:pPr>
            <a:r>
              <a:t>/* 첫 번째 프로그램*/</a:t>
            </a:r>
          </a:p>
          <a:p>
            <a:pPr marL="0" indent="0" defTabSz="731520">
              <a:spcBef>
                <a:spcPts val="400"/>
              </a:spcBef>
              <a:buSzTx/>
              <a:buFontTx/>
              <a:buNone/>
              <a:defRPr sz="1920" b="1">
                <a:latin typeface="Courier"/>
                <a:ea typeface="Courier"/>
                <a:cs typeface="Courier"/>
                <a:sym typeface="Courier"/>
              </a:defRPr>
            </a:pPr>
            <a:r>
              <a:t>#include &lt;iostream&gt;</a:t>
            </a:r>
          </a:p>
          <a:p>
            <a:pPr marL="0" indent="0" defTabSz="731520">
              <a:spcBef>
                <a:spcPts val="400"/>
              </a:spcBef>
              <a:buSzTx/>
              <a:buFontTx/>
              <a:buNone/>
              <a:defRPr sz="1920" b="1">
                <a:latin typeface="Courier"/>
                <a:ea typeface="Courier"/>
                <a:cs typeface="Courier"/>
                <a:sym typeface="Courier"/>
              </a:defRPr>
            </a:pPr>
            <a:r>
              <a:t>using namespace std;// 이름 공간 설정</a:t>
            </a:r>
          </a:p>
          <a:p>
            <a:pPr marL="0" indent="0" defTabSz="731520">
              <a:spcBef>
                <a:spcPts val="400"/>
              </a:spcBef>
              <a:buSzTx/>
              <a:buFontTx/>
              <a:buNone/>
              <a:defRPr sz="1920" b="1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 defTabSz="731520">
              <a:spcBef>
                <a:spcPts val="400"/>
              </a:spcBef>
              <a:buSzTx/>
              <a:buFontTx/>
              <a:buNone/>
              <a:defRPr sz="1920" b="1">
                <a:latin typeface="Courier"/>
                <a:ea typeface="Courier"/>
                <a:cs typeface="Courier"/>
                <a:sym typeface="Courier"/>
              </a:defRPr>
            </a:pPr>
            <a:r>
              <a:t>int main()</a:t>
            </a:r>
          </a:p>
          <a:p>
            <a:pPr marL="0" indent="0" defTabSz="731520">
              <a:spcBef>
                <a:spcPts val="400"/>
              </a:spcBef>
              <a:buSzTx/>
              <a:buFontTx/>
              <a:buNone/>
              <a:defRPr sz="1920" b="1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marL="0" indent="0" defTabSz="731520">
              <a:spcBef>
                <a:spcPts val="400"/>
              </a:spcBef>
              <a:buSzTx/>
              <a:buFontTx/>
              <a:buNone/>
              <a:defRPr sz="1920" b="1">
                <a:latin typeface="Courier"/>
                <a:ea typeface="Courier"/>
                <a:cs typeface="Courier"/>
                <a:sym typeface="Courier"/>
              </a:defRPr>
            </a:pPr>
            <a:r>
              <a:t>cout &lt;&lt; "Hello World!\n";// 화면에 문자열 출력</a:t>
            </a:r>
          </a:p>
          <a:p>
            <a:pPr marL="0" indent="0" defTabSz="731520">
              <a:spcBef>
                <a:spcPts val="400"/>
              </a:spcBef>
              <a:buSzTx/>
              <a:buFontTx/>
              <a:buNone/>
              <a:defRPr sz="1920" b="1">
                <a:latin typeface="Courier"/>
                <a:ea typeface="Courier"/>
                <a:cs typeface="Courier"/>
                <a:sym typeface="Courier"/>
              </a:defRPr>
            </a:pPr>
            <a:r>
              <a:t>return 0;</a:t>
            </a:r>
          </a:p>
          <a:p>
            <a:pPr marL="0" indent="0" defTabSz="731520">
              <a:spcBef>
                <a:spcPts val="400"/>
              </a:spcBef>
              <a:buSzTx/>
              <a:buFontTx/>
              <a:buNone/>
              <a:defRPr sz="1920" b="1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marL="274320" indent="-274320" defTabSz="731520">
              <a:spcBef>
                <a:spcPts val="400"/>
              </a:spcBef>
              <a:defRPr sz="1920"/>
            </a:pPr>
            <a:r>
              <a:t>컴파일  &gt;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g++  -o helloworld  helloworld.cpp</a:t>
            </a:r>
          </a:p>
          <a:p>
            <a:pPr marL="274320" indent="-274320" defTabSz="731520">
              <a:spcBef>
                <a:spcPts val="400"/>
              </a:spcBef>
              <a:defRPr sz="1920"/>
            </a:pPr>
            <a:r>
              <a:t>실행  &gt;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./helloworld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ublime Text Edi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Sublime Text Editor</a:t>
            </a:r>
          </a:p>
        </p:txBody>
      </p:sp>
      <p:sp>
        <p:nvSpPr>
          <p:cNvPr id="130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31" name="Screen Shot 2017-03-06 at 11.36.00 AM.png" descr="Screen Shot 2017-03-06 at 11.36.0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3184" y="1188267"/>
            <a:ext cx="9963973" cy="55104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ll me about yourself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Tell me about yourself</a:t>
            </a:r>
          </a:p>
        </p:txBody>
      </p:sp>
      <p:sp>
        <p:nvSpPr>
          <p:cNvPr id="134" name="학번 학년 이름 학과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7749" indent="-277749" defTabSz="740663">
              <a:spcBef>
                <a:spcPts val="400"/>
              </a:spcBef>
              <a:defRPr sz="1944"/>
            </a:pPr>
            <a:r>
              <a:rPr dirty="0" err="1"/>
              <a:t>학번</a:t>
            </a:r>
            <a:r>
              <a:rPr dirty="0"/>
              <a:t> </a:t>
            </a:r>
            <a:r>
              <a:rPr dirty="0" err="1"/>
              <a:t>학년</a:t>
            </a:r>
            <a:r>
              <a:rPr dirty="0"/>
              <a:t> </a:t>
            </a:r>
            <a:r>
              <a:rPr dirty="0" err="1"/>
              <a:t>이름</a:t>
            </a:r>
            <a:r>
              <a:rPr dirty="0"/>
              <a:t> </a:t>
            </a:r>
            <a:r>
              <a:rPr dirty="0" err="1"/>
              <a:t>학과</a:t>
            </a:r>
            <a:r>
              <a:rPr dirty="0"/>
              <a:t> </a:t>
            </a:r>
          </a:p>
          <a:p>
            <a:pPr marL="277749" indent="-277749" defTabSz="740663">
              <a:spcBef>
                <a:spcPts val="400"/>
              </a:spcBef>
              <a:defRPr sz="1944"/>
            </a:pPr>
            <a:r>
              <a:rPr dirty="0" err="1"/>
              <a:t>타과생은</a:t>
            </a:r>
            <a:r>
              <a:rPr dirty="0"/>
              <a:t> 다/부/</a:t>
            </a:r>
            <a:r>
              <a:rPr dirty="0" err="1"/>
              <a:t>연계</a:t>
            </a:r>
            <a:r>
              <a:rPr dirty="0"/>
              <a:t> </a:t>
            </a:r>
            <a:r>
              <a:rPr dirty="0" err="1"/>
              <a:t>전공</a:t>
            </a:r>
            <a:r>
              <a:rPr dirty="0"/>
              <a:t> </a:t>
            </a:r>
            <a:r>
              <a:rPr dirty="0" err="1"/>
              <a:t>여부</a:t>
            </a:r>
            <a:endParaRPr dirty="0"/>
          </a:p>
          <a:p>
            <a:pPr marL="277749" indent="-277749" defTabSz="740663">
              <a:spcBef>
                <a:spcPts val="400"/>
              </a:spcBef>
              <a:defRPr sz="1944"/>
            </a:pPr>
            <a:r>
              <a:rPr dirty="0"/>
              <a:t>C++ </a:t>
            </a:r>
            <a:r>
              <a:rPr dirty="0" err="1"/>
              <a:t>프로그래밍을</a:t>
            </a:r>
            <a:r>
              <a:rPr dirty="0"/>
              <a:t> 왜 </a:t>
            </a:r>
            <a:r>
              <a:rPr dirty="0" err="1"/>
              <a:t>수강하나요</a:t>
            </a:r>
            <a:r>
              <a:rPr dirty="0"/>
              <a:t>?</a:t>
            </a:r>
          </a:p>
          <a:p>
            <a:pPr marL="277749" indent="-277749" defTabSz="740663">
              <a:spcBef>
                <a:spcPts val="400"/>
              </a:spcBef>
              <a:defRPr sz="1944"/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사용할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프로그래밍</a:t>
            </a:r>
            <a:r>
              <a:rPr dirty="0"/>
              <a:t> </a:t>
            </a:r>
            <a:r>
              <a:rPr dirty="0" err="1"/>
              <a:t>언어를</a:t>
            </a:r>
            <a:r>
              <a:rPr dirty="0"/>
              <a:t> 다 </a:t>
            </a:r>
            <a:r>
              <a:rPr dirty="0" err="1"/>
              <a:t>쓰세요</a:t>
            </a:r>
            <a:r>
              <a:rPr dirty="0"/>
              <a:t>.</a:t>
            </a:r>
          </a:p>
          <a:p>
            <a:pPr marL="277749" indent="-277749" defTabSz="740663">
              <a:spcBef>
                <a:spcPts val="400"/>
              </a:spcBef>
              <a:defRPr sz="1944"/>
            </a:pPr>
            <a:r>
              <a:t>내가</a:t>
            </a:r>
            <a:r>
              <a:rPr dirty="0"/>
              <a:t> </a:t>
            </a:r>
            <a:r>
              <a:rPr dirty="0" err="1"/>
              <a:t>작성해</a:t>
            </a:r>
            <a:r>
              <a:rPr dirty="0"/>
              <a:t> 본 </a:t>
            </a:r>
            <a:r>
              <a:rPr dirty="0" err="1"/>
              <a:t>프로그램</a:t>
            </a:r>
            <a:r>
              <a:rPr dirty="0"/>
              <a:t> 중 </a:t>
            </a:r>
            <a:r>
              <a:rPr dirty="0" err="1"/>
              <a:t>자랑하고</a:t>
            </a:r>
            <a:r>
              <a:rPr dirty="0"/>
              <a:t> </a:t>
            </a:r>
            <a:r>
              <a:rPr dirty="0" err="1"/>
              <a:t>싶은</a:t>
            </a:r>
            <a:r>
              <a:rPr dirty="0"/>
              <a:t> </a:t>
            </a:r>
            <a:r>
              <a:rPr dirty="0" err="1"/>
              <a:t>프로그램</a:t>
            </a:r>
            <a:r>
              <a:rPr dirty="0"/>
              <a:t> 1개에 </a:t>
            </a:r>
            <a:r>
              <a:rPr dirty="0" err="1"/>
              <a:t>대해서</a:t>
            </a:r>
            <a:r>
              <a:rPr dirty="0"/>
              <a:t> </a:t>
            </a:r>
            <a:r>
              <a:rPr dirty="0" err="1"/>
              <a:t>쓰세요</a:t>
            </a:r>
            <a:r>
              <a:rPr dirty="0"/>
              <a:t>.</a:t>
            </a:r>
          </a:p>
          <a:p>
            <a:pPr marL="277749" indent="-277749" defTabSz="740663">
              <a:spcBef>
                <a:spcPts val="400"/>
              </a:spcBef>
              <a:defRPr sz="1944"/>
            </a:pPr>
            <a:r>
              <a:rPr dirty="0" err="1"/>
              <a:t>공부를</a:t>
            </a:r>
            <a:r>
              <a:rPr dirty="0"/>
              <a:t> </a:t>
            </a:r>
            <a:r>
              <a:rPr dirty="0" err="1"/>
              <a:t>하다가</a:t>
            </a:r>
            <a:r>
              <a:rPr dirty="0"/>
              <a:t>, </a:t>
            </a:r>
            <a:r>
              <a:rPr dirty="0" err="1"/>
              <a:t>숙제를</a:t>
            </a:r>
            <a:r>
              <a:rPr dirty="0"/>
              <a:t> </a:t>
            </a:r>
            <a:r>
              <a:rPr dirty="0" err="1"/>
              <a:t>하다가</a:t>
            </a:r>
            <a:r>
              <a:rPr dirty="0"/>
              <a:t> 잘 </a:t>
            </a:r>
            <a:r>
              <a:rPr dirty="0" err="1"/>
              <a:t>모르겠으면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할 </a:t>
            </a:r>
            <a:r>
              <a:rPr dirty="0" err="1"/>
              <a:t>건지</a:t>
            </a:r>
            <a:r>
              <a:rPr dirty="0"/>
              <a:t> </a:t>
            </a:r>
            <a:r>
              <a:rPr dirty="0" err="1"/>
              <a:t>쓰세요</a:t>
            </a:r>
            <a:r>
              <a:rPr dirty="0"/>
              <a:t>.</a:t>
            </a:r>
          </a:p>
          <a:p>
            <a:pPr marL="277749" indent="-277749" defTabSz="740663">
              <a:spcBef>
                <a:spcPts val="400"/>
              </a:spcBef>
              <a:defRPr sz="1944"/>
            </a:pPr>
            <a:r>
              <a:rPr dirty="0" err="1"/>
              <a:t>linux</a:t>
            </a:r>
            <a:r>
              <a:rPr dirty="0"/>
              <a:t> OS </a:t>
            </a:r>
            <a:r>
              <a:rPr dirty="0" err="1"/>
              <a:t>명령어를</a:t>
            </a:r>
            <a:r>
              <a:rPr dirty="0"/>
              <a:t> </a:t>
            </a:r>
            <a:r>
              <a:rPr dirty="0" err="1"/>
              <a:t>아는대로</a:t>
            </a:r>
            <a:r>
              <a:rPr dirty="0"/>
              <a:t> 10개 </a:t>
            </a:r>
            <a:r>
              <a:rPr dirty="0" err="1"/>
              <a:t>이내로</a:t>
            </a:r>
            <a:r>
              <a:rPr dirty="0"/>
              <a:t> </a:t>
            </a:r>
            <a:r>
              <a:rPr dirty="0" err="1"/>
              <a:t>쓰세요</a:t>
            </a:r>
            <a:r>
              <a:rPr dirty="0"/>
              <a:t>.</a:t>
            </a:r>
          </a:p>
          <a:p>
            <a:pPr marL="277749" indent="-277749" defTabSz="740663">
              <a:spcBef>
                <a:spcPts val="400"/>
              </a:spcBef>
              <a:defRPr sz="1944"/>
            </a:pPr>
            <a:r>
              <a:rPr dirty="0" err="1"/>
              <a:t>linux</a:t>
            </a:r>
            <a:r>
              <a:rPr dirty="0"/>
              <a:t> </a:t>
            </a:r>
            <a:r>
              <a:rPr dirty="0" err="1"/>
              <a:t>에서</a:t>
            </a:r>
            <a:r>
              <a:rPr dirty="0"/>
              <a:t> </a:t>
            </a:r>
            <a:r>
              <a:rPr dirty="0" err="1"/>
              <a:t>학생이</a:t>
            </a:r>
            <a:r>
              <a:rPr dirty="0"/>
              <a:t> </a:t>
            </a:r>
            <a:r>
              <a:rPr dirty="0" err="1"/>
              <a:t>주로</a:t>
            </a:r>
            <a:r>
              <a:rPr dirty="0"/>
              <a:t> </a:t>
            </a:r>
            <a:r>
              <a:rPr dirty="0" err="1"/>
              <a:t>사용하는</a:t>
            </a:r>
            <a:r>
              <a:rPr dirty="0"/>
              <a:t> text editor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쓰세요</a:t>
            </a:r>
            <a:r>
              <a:rPr dirty="0"/>
              <a:t>. </a:t>
            </a:r>
            <a:r>
              <a:rPr dirty="0" err="1"/>
              <a:t>없으면</a:t>
            </a:r>
            <a:r>
              <a:rPr dirty="0"/>
              <a:t> </a:t>
            </a:r>
            <a:r>
              <a:rPr dirty="0" err="1"/>
              <a:t>없음</a:t>
            </a:r>
            <a:endParaRPr dirty="0"/>
          </a:p>
          <a:p>
            <a:pPr marL="277749" indent="-277749" defTabSz="740663">
              <a:spcBef>
                <a:spcPts val="400"/>
              </a:spcBef>
              <a:defRPr sz="1944"/>
            </a:pPr>
            <a:r>
              <a:rPr dirty="0"/>
              <a:t>“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양심적인</a:t>
            </a:r>
            <a:r>
              <a:rPr dirty="0"/>
              <a:t> </a:t>
            </a:r>
            <a:r>
              <a:rPr dirty="0" err="1"/>
              <a:t>학생으로서</a:t>
            </a:r>
            <a:r>
              <a:rPr dirty="0"/>
              <a:t> </a:t>
            </a:r>
            <a:r>
              <a:rPr dirty="0" err="1"/>
              <a:t>숙제</a:t>
            </a:r>
            <a:r>
              <a:rPr dirty="0"/>
              <a:t>, </a:t>
            </a:r>
            <a:r>
              <a:rPr dirty="0" err="1"/>
              <a:t>시험을</a:t>
            </a:r>
            <a:r>
              <a:rPr dirty="0"/>
              <a:t> 볼 때 </a:t>
            </a:r>
            <a:r>
              <a:rPr dirty="0" err="1"/>
              <a:t>부정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않겠습니다</a:t>
            </a:r>
            <a:r>
              <a:rPr dirty="0"/>
              <a:t>.” 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쓰세요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chool of Software @ Kookmin University"/>
          <p:cNvSpPr txBox="1"/>
          <p:nvPr/>
        </p:nvSpPr>
        <p:spPr>
          <a:xfrm>
            <a:off x="3791744" y="6391594"/>
            <a:ext cx="460851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School of Software @ Kookmin University</a:t>
            </a:r>
          </a:p>
        </p:txBody>
      </p:sp>
      <p:sp>
        <p:nvSpPr>
          <p:cNvPr id="137" name="Q &amp; A"/>
          <p:cNvSpPr txBox="1">
            <a:spLocks noGrp="1"/>
          </p:cNvSpPr>
          <p:nvPr>
            <p:ph type="ctrTitle"/>
          </p:nvPr>
        </p:nvSpPr>
        <p:spPr>
          <a:xfrm>
            <a:off x="719403" y="476672"/>
            <a:ext cx="10753195" cy="2736305"/>
          </a:xfrm>
          <a:prstGeom prst="rect">
            <a:avLst/>
          </a:prstGeom>
        </p:spPr>
        <p:txBody>
          <a:bodyPr/>
          <a:lstStyle/>
          <a:p>
            <a:r>
              <a:t>Q &amp; A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chool of Software @ Kookmin University"/>
          <p:cNvSpPr txBox="1"/>
          <p:nvPr/>
        </p:nvSpPr>
        <p:spPr>
          <a:xfrm>
            <a:off x="3791744" y="6391594"/>
            <a:ext cx="460851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School of Software @ Kookmin University</a:t>
            </a:r>
          </a:p>
        </p:txBody>
      </p:sp>
      <p:sp>
        <p:nvSpPr>
          <p:cNvPr id="90" name="Bibliography"/>
          <p:cNvSpPr txBox="1">
            <a:spLocks noGrp="1"/>
          </p:cNvSpPr>
          <p:nvPr>
            <p:ph type="title"/>
          </p:nvPr>
        </p:nvSpPr>
        <p:spPr>
          <a:xfrm>
            <a:off x="335359" y="260648"/>
            <a:ext cx="11521282" cy="864000"/>
          </a:xfrm>
          <a:prstGeom prst="rect">
            <a:avLst/>
          </a:prstGeom>
        </p:spPr>
        <p:txBody>
          <a:bodyPr/>
          <a:lstStyle/>
          <a:p>
            <a:r>
              <a:t>Bibliography</a:t>
            </a:r>
          </a:p>
        </p:txBody>
      </p:sp>
      <p:sp>
        <p:nvSpPr>
          <p:cNvPr id="91" name="Power C++…"/>
          <p:cNvSpPr txBox="1">
            <a:spLocks noGrp="1"/>
          </p:cNvSpPr>
          <p:nvPr>
            <p:ph type="body" sz="half" idx="1"/>
          </p:nvPr>
        </p:nvSpPr>
        <p:spPr>
          <a:xfrm>
            <a:off x="335359" y="1268759"/>
            <a:ext cx="5659042" cy="4857404"/>
          </a:xfrm>
          <a:prstGeom prst="rect">
            <a:avLst/>
          </a:prstGeom>
        </p:spPr>
        <p:txBody>
          <a:bodyPr/>
          <a:lstStyle/>
          <a:p>
            <a:r>
              <a:t>Power C++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rPr>
                <a:latin typeface="+mj-lt"/>
                <a:ea typeface="+mj-ea"/>
                <a:cs typeface="+mj-cs"/>
                <a:sym typeface="맑은 고딕"/>
              </a:rPr>
              <a:t>천인국</a:t>
            </a:r>
            <a:r>
              <a:t> </a:t>
            </a:r>
            <a:r>
              <a:rPr>
                <a:latin typeface="+mj-lt"/>
                <a:ea typeface="+mj-ea"/>
                <a:cs typeface="+mj-cs"/>
                <a:sym typeface="맑은 고딕"/>
              </a:rPr>
              <a:t>지음</a:t>
            </a:r>
            <a:r>
              <a:t>, 2010.1, </a:t>
            </a:r>
            <a:r>
              <a:rPr>
                <a:latin typeface="+mj-lt"/>
                <a:ea typeface="+mj-ea"/>
                <a:cs typeface="+mj-cs"/>
                <a:sym typeface="맑은 고딕"/>
              </a:rPr>
              <a:t>인피니티북스</a:t>
            </a:r>
          </a:p>
        </p:txBody>
      </p:sp>
      <p:sp>
        <p:nvSpPr>
          <p:cNvPr id="92" name="기초 C++ 프로그래밍…"/>
          <p:cNvSpPr txBox="1"/>
          <p:nvPr/>
        </p:nvSpPr>
        <p:spPr>
          <a:xfrm>
            <a:off x="6197600" y="1268759"/>
            <a:ext cx="5659041" cy="154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600"/>
              </a:spcBef>
              <a:buSzPct val="100000"/>
              <a:buFont typeface="Arial"/>
              <a:buChar char="•"/>
              <a:defRPr sz="2800">
                <a:solidFill>
                  <a:srgbClr val="404040"/>
                </a:solidFill>
              </a:defRPr>
            </a:pPr>
            <a:r>
              <a:rPr>
                <a:latin typeface="+mj-lt"/>
                <a:ea typeface="+mj-ea"/>
                <a:cs typeface="+mj-cs"/>
                <a:sym typeface="맑은 고딕"/>
              </a:rPr>
              <a:t>기초 </a:t>
            </a:r>
            <a:r>
              <a:t>C++ </a:t>
            </a:r>
            <a:r>
              <a:rPr>
                <a:latin typeface="+mj-lt"/>
                <a:ea typeface="+mj-ea"/>
                <a:cs typeface="+mj-cs"/>
                <a:sym typeface="맑은 고딕"/>
              </a:rPr>
              <a:t>프로그래밍</a:t>
            </a:r>
          </a:p>
          <a:p>
            <a:pPr marL="742950" lvl="1" indent="-285750">
              <a:spcBef>
                <a:spcPts val="500"/>
              </a:spcBef>
              <a:buSzPct val="100000"/>
              <a:buFont typeface="Arial"/>
              <a:buChar char="–"/>
              <a:defRPr sz="2400">
                <a:solidFill>
                  <a:srgbClr val="404040"/>
                </a:solidFill>
              </a:defRPr>
            </a:pPr>
            <a:r>
              <a:rPr>
                <a:latin typeface="+mj-lt"/>
                <a:ea typeface="+mj-ea"/>
                <a:cs typeface="+mj-cs"/>
                <a:sym typeface="맑은 고딕"/>
              </a:rPr>
              <a:t>최준수</a:t>
            </a:r>
            <a:r>
              <a:t>∙</a:t>
            </a:r>
            <a:r>
              <a:rPr>
                <a:latin typeface="+mj-lt"/>
                <a:ea typeface="+mj-ea"/>
                <a:cs typeface="+mj-cs"/>
                <a:sym typeface="맑은 고딕"/>
              </a:rPr>
              <a:t>한광수 지음</a:t>
            </a:r>
            <a:r>
              <a:t>, 2010.12, </a:t>
            </a:r>
            <a:br/>
            <a:r>
              <a:rPr>
                <a:latin typeface="+mj-lt"/>
                <a:ea typeface="+mj-ea"/>
                <a:cs typeface="+mj-cs"/>
                <a:sym typeface="맑은 고딕"/>
              </a:rPr>
              <a:t>국민대학교 출판부</a:t>
            </a:r>
          </a:p>
        </p:txBody>
      </p:sp>
      <p:pic>
        <p:nvPicPr>
          <p:cNvPr id="93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5758" y="2754238"/>
            <a:ext cx="2562724" cy="348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http://bimage.interpark.com/goods_image/2/7/0/5/204062705g.jpg" descr="http://bimage.interpark.com/goods_image/2/7/0/5/204062705g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2124" y="2639938"/>
            <a:ext cx="2547774" cy="3490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chool of Software @ Kookmin University"/>
          <p:cNvSpPr txBox="1"/>
          <p:nvPr/>
        </p:nvSpPr>
        <p:spPr>
          <a:xfrm>
            <a:off x="3791744" y="6391594"/>
            <a:ext cx="460851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School of Software @ Kookmin University</a:t>
            </a:r>
          </a:p>
        </p:txBody>
      </p:sp>
      <p:sp>
        <p:nvSpPr>
          <p:cNvPr id="97" name="Course Materials"/>
          <p:cNvSpPr txBox="1">
            <a:spLocks noGrp="1"/>
          </p:cNvSpPr>
          <p:nvPr>
            <p:ph type="title"/>
          </p:nvPr>
        </p:nvSpPr>
        <p:spPr>
          <a:xfrm>
            <a:off x="335359" y="260647"/>
            <a:ext cx="11521282" cy="864097"/>
          </a:xfrm>
          <a:prstGeom prst="rect">
            <a:avLst/>
          </a:prstGeom>
        </p:spPr>
        <p:txBody>
          <a:bodyPr/>
          <a:lstStyle/>
          <a:p>
            <a:r>
              <a:t>Course Materials</a:t>
            </a:r>
          </a:p>
        </p:txBody>
      </p:sp>
      <p:sp>
        <p:nvSpPr>
          <p:cNvPr id="98" name="국민대학교 가상대학 (Cyber Campus)…"/>
          <p:cNvSpPr txBox="1">
            <a:spLocks noGrp="1"/>
          </p:cNvSpPr>
          <p:nvPr>
            <p:ph type="body" idx="1"/>
          </p:nvPr>
        </p:nvSpPr>
        <p:spPr>
          <a:xfrm>
            <a:off x="335359" y="1268759"/>
            <a:ext cx="11521282" cy="4824537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+mj-lt"/>
                <a:ea typeface="+mj-ea"/>
                <a:cs typeface="+mj-cs"/>
                <a:sym typeface="맑은 고딕"/>
              </a:rPr>
              <a:t>국민대학교 가상대학 </a:t>
            </a:r>
            <a:r>
              <a:t>(Cyber Campus)</a:t>
            </a:r>
          </a:p>
          <a:p>
            <a:pPr marL="742950" lvl="1" indent="-285750">
              <a:spcBef>
                <a:spcPts val="400"/>
              </a:spcBef>
              <a:defRPr sz="2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http://ecampus.kookmin.ac.kr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chool of Software @ Kookmin University"/>
          <p:cNvSpPr txBox="1"/>
          <p:nvPr/>
        </p:nvSpPr>
        <p:spPr>
          <a:xfrm>
            <a:off x="3791744" y="6391594"/>
            <a:ext cx="460851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School of Software @ Kookmin University</a:t>
            </a:r>
          </a:p>
        </p:txBody>
      </p:sp>
      <p:sp>
        <p:nvSpPr>
          <p:cNvPr id="101" name="Course Objective"/>
          <p:cNvSpPr txBox="1">
            <a:spLocks noGrp="1"/>
          </p:cNvSpPr>
          <p:nvPr>
            <p:ph type="title"/>
          </p:nvPr>
        </p:nvSpPr>
        <p:spPr>
          <a:xfrm>
            <a:off x="335359" y="260647"/>
            <a:ext cx="11521282" cy="864097"/>
          </a:xfrm>
          <a:prstGeom prst="rect">
            <a:avLst/>
          </a:prstGeom>
        </p:spPr>
        <p:txBody>
          <a:bodyPr/>
          <a:lstStyle/>
          <a:p>
            <a:r>
              <a:t>Course Objective</a:t>
            </a:r>
          </a:p>
        </p:txBody>
      </p:sp>
      <p:sp>
        <p:nvSpPr>
          <p:cNvPr id="102" name="C/C++의 구성과 문법을 익히고, C++ 언어를 기반으로 한 프로그래밍 개발 능력을 배양하도록 한다."/>
          <p:cNvSpPr txBox="1">
            <a:spLocks noGrp="1"/>
          </p:cNvSpPr>
          <p:nvPr>
            <p:ph type="body" idx="1"/>
          </p:nvPr>
        </p:nvSpPr>
        <p:spPr>
          <a:xfrm>
            <a:off x="335359" y="1268759"/>
            <a:ext cx="11521282" cy="4824537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+mj-lt"/>
                <a:ea typeface="+mj-ea"/>
                <a:cs typeface="+mj-cs"/>
                <a:sym typeface="맑은 고딕"/>
              </a:rPr>
              <a:t>C/C</a:t>
            </a:r>
            <a:r>
              <a:t>++</a:t>
            </a:r>
            <a:r>
              <a:rPr>
                <a:latin typeface="+mj-lt"/>
                <a:ea typeface="+mj-ea"/>
                <a:cs typeface="+mj-cs"/>
                <a:sym typeface="맑은 고딕"/>
              </a:rPr>
              <a:t>의 구성과 문법을 익히고</a:t>
            </a:r>
            <a:r>
              <a:t>, C++ </a:t>
            </a:r>
            <a:r>
              <a:rPr>
                <a:latin typeface="+mj-lt"/>
                <a:ea typeface="+mj-ea"/>
                <a:cs typeface="+mj-cs"/>
                <a:sym typeface="맑은 고딕"/>
              </a:rPr>
              <a:t>언어를 기반으로 한 프로그래밍 개발 능력을 배양하도록 한다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chool of Software @ Kookmin University"/>
          <p:cNvSpPr txBox="1"/>
          <p:nvPr/>
        </p:nvSpPr>
        <p:spPr>
          <a:xfrm>
            <a:off x="3791744" y="6391594"/>
            <a:ext cx="460851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School of Software @ Kookmin University</a:t>
            </a:r>
          </a:p>
        </p:txBody>
      </p:sp>
      <p:sp>
        <p:nvSpPr>
          <p:cNvPr id="105" name="공학인증 프로그램 (1/2)"/>
          <p:cNvSpPr txBox="1">
            <a:spLocks noGrp="1"/>
          </p:cNvSpPr>
          <p:nvPr>
            <p:ph type="title"/>
          </p:nvPr>
        </p:nvSpPr>
        <p:spPr>
          <a:xfrm>
            <a:off x="335359" y="260647"/>
            <a:ext cx="11521282" cy="864097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+mj-lt"/>
                <a:ea typeface="+mj-ea"/>
                <a:cs typeface="+mj-cs"/>
                <a:sym typeface="맑은 고딕"/>
              </a:rPr>
              <a:t>공학인증 프로그램 </a:t>
            </a:r>
            <a:r>
              <a:t>(1/2)</a:t>
            </a:r>
          </a:p>
        </p:txBody>
      </p:sp>
      <p:graphicFrame>
        <p:nvGraphicFramePr>
          <p:cNvPr id="106" name="Table"/>
          <p:cNvGraphicFramePr/>
          <p:nvPr/>
        </p:nvGraphicFramePr>
        <p:xfrm>
          <a:off x="335360" y="1268412"/>
          <a:ext cx="11521281" cy="3241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056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1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8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프로그램 학습성과 </a:t>
                      </a:r>
                      <a:r>
                        <a:t>(PO)</a:t>
                      </a:r>
                    </a:p>
                  </a:txBody>
                  <a:tcPr marL="45720" marR="4572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교과목 학습성과 </a:t>
                      </a:r>
                      <a:r>
                        <a:t>(CO)</a:t>
                      </a:r>
                    </a:p>
                  </a:txBody>
                  <a:tcPr marL="45720" marR="4572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항목</a:t>
                      </a:r>
                    </a:p>
                  </a:txBody>
                  <a:tcPr marL="45720" marR="4572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반영률 </a:t>
                      </a:r>
                      <a:r>
                        <a:t>(%)</a:t>
                      </a:r>
                    </a:p>
                  </a:txBody>
                  <a:tcPr marL="45720" marR="45720" anchor="ctr" horzOverflow="overflow"/>
                </a:tc>
                <a:tc gridSpan="2">
                  <a:txBody>
                    <a:bodyPr/>
                    <a:lstStyle/>
                    <a:p>
                      <a:pPr algn="ctr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항목</a:t>
                      </a:r>
                    </a:p>
                  </a:txBody>
                  <a:tcPr marL="45720" marR="4572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반영률 </a:t>
                      </a:r>
                      <a:r>
                        <a:t>(%)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PO 01</a:t>
                      </a:r>
                    </a:p>
                  </a:txBody>
                  <a:tcPr marL="45720" marR="45720" anchor="ctr" horzOverflow="overflow"/>
                </a:tc>
                <a:tc rowSpan="2"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수학</a:t>
                      </a:r>
                      <a:r>
                        <a:t>,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기초과학</a:t>
                      </a:r>
                      <a:r>
                        <a:t>,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공학의 지식과 정보기술을 응용할 수 있는 능력</a:t>
                      </a:r>
                    </a:p>
                  </a:txBody>
                  <a:tcPr marL="45720" marR="45720" anchor="ctr" horzOverflow="overflow"/>
                </a:tc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15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CO 01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C++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프로그래밍 언어의 기본적인 문법과 사용법을 습득하며</a:t>
                      </a:r>
                      <a:r>
                        <a:t>,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 </a:t>
                      </a:r>
                      <a:r>
                        <a:t>C++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프로그래밍 능력을 키운다</a:t>
                      </a:r>
                      <a:r>
                        <a:t>.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50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CO 02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다양한 종류의 과제물을 수행함으로서</a:t>
                      </a:r>
                      <a:r>
                        <a:t>,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컴퓨터 프로그래머로서의 자질을 키운다</a:t>
                      </a:r>
                      <a:r>
                        <a:t>.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50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PO 02</a:t>
                      </a:r>
                    </a:p>
                  </a:txBody>
                  <a:tcPr marL="45720" marR="45720" anchor="ctr" horzOverflow="overflow"/>
                </a:tc>
                <a:tc rowSpan="2"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자료를 이해하고 분석할 수 있는 능력 및 실험을 계획하고 수행할 수 있는 능력</a:t>
                      </a:r>
                    </a:p>
                  </a:txBody>
                  <a:tcPr marL="45720" marR="45720" anchor="ctr" horzOverflow="overflow"/>
                </a:tc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25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Calibri"/>
                        </a:defRPr>
                      </a:pPr>
                      <a:r>
                        <a:t>CO 01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C++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프로그래밍 언어의 기본적인 문법과 사용법을 습득하며</a:t>
                      </a:r>
                      <a:r>
                        <a:t>,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 </a:t>
                      </a:r>
                      <a:r>
                        <a:t>C++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프로그래밍 능력을 키운다</a:t>
                      </a:r>
                      <a:r>
                        <a:t>.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50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CO 02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다양한 종류의 과제물을 수행함으로서</a:t>
                      </a:r>
                      <a:r>
                        <a:t>,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컴퓨터 프로그래머로서의 자질을 키운다</a:t>
                      </a:r>
                      <a:r>
                        <a:t>.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50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chool of Software @ Kookmin University"/>
          <p:cNvSpPr txBox="1"/>
          <p:nvPr/>
        </p:nvSpPr>
        <p:spPr>
          <a:xfrm>
            <a:off x="3791744" y="6391594"/>
            <a:ext cx="460851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School of Software @ Kookmin University</a:t>
            </a:r>
          </a:p>
        </p:txBody>
      </p:sp>
      <p:sp>
        <p:nvSpPr>
          <p:cNvPr id="109" name="공학인증 프로그램 (2/2)"/>
          <p:cNvSpPr txBox="1">
            <a:spLocks noGrp="1"/>
          </p:cNvSpPr>
          <p:nvPr>
            <p:ph type="title"/>
          </p:nvPr>
        </p:nvSpPr>
        <p:spPr>
          <a:xfrm>
            <a:off x="335359" y="260647"/>
            <a:ext cx="11521282" cy="864097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+mj-lt"/>
                <a:ea typeface="+mj-ea"/>
                <a:cs typeface="+mj-cs"/>
                <a:sym typeface="맑은 고딕"/>
              </a:rPr>
              <a:t>공학인증 프로그램 </a:t>
            </a:r>
            <a:r>
              <a:t>(2/2)</a:t>
            </a:r>
          </a:p>
        </p:txBody>
      </p:sp>
      <p:graphicFrame>
        <p:nvGraphicFramePr>
          <p:cNvPr id="110" name="Table"/>
          <p:cNvGraphicFramePr/>
          <p:nvPr/>
        </p:nvGraphicFramePr>
        <p:xfrm>
          <a:off x="335360" y="1268412"/>
          <a:ext cx="11521281" cy="3241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056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1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8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프로그램 학습성과 </a:t>
                      </a:r>
                      <a:r>
                        <a:t>(PO)</a:t>
                      </a:r>
                    </a:p>
                  </a:txBody>
                  <a:tcPr marL="45720" marR="4572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교과목 학습성과 </a:t>
                      </a:r>
                      <a:r>
                        <a:t>(CO)</a:t>
                      </a:r>
                    </a:p>
                  </a:txBody>
                  <a:tcPr marL="45720" marR="4572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항목</a:t>
                      </a:r>
                    </a:p>
                  </a:txBody>
                  <a:tcPr marL="45720" marR="4572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반영률 </a:t>
                      </a:r>
                      <a:r>
                        <a:t>(%)</a:t>
                      </a:r>
                    </a:p>
                  </a:txBody>
                  <a:tcPr marL="45720" marR="45720" anchor="ctr" horzOverflow="overflow"/>
                </a:tc>
                <a:tc gridSpan="2">
                  <a:txBody>
                    <a:bodyPr/>
                    <a:lstStyle/>
                    <a:p>
                      <a:pPr algn="ctr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항목</a:t>
                      </a:r>
                    </a:p>
                  </a:txBody>
                  <a:tcPr marL="45720" marR="4572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반영률 </a:t>
                      </a:r>
                      <a:r>
                        <a:t>(%)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PO 04</a:t>
                      </a:r>
                    </a:p>
                  </a:txBody>
                  <a:tcPr marL="45720" marR="45720" anchor="ctr" horzOverflow="overflow"/>
                </a:tc>
                <a:tc rowSpan="2"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공학</a:t>
                      </a:r>
                      <a:r>
                        <a:t>(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컴퓨터정보기술</a:t>
                      </a:r>
                      <a:r>
                        <a:t>)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관련 문제들을 인식하며</a:t>
                      </a:r>
                      <a:r>
                        <a:t>,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이를 모델링하고 해결</a:t>
                      </a:r>
                      <a:r>
                        <a:t>(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프로그래밍및제작</a:t>
                      </a:r>
                      <a:r>
                        <a:t>)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할 수 있는 능력</a:t>
                      </a:r>
                    </a:p>
                  </a:txBody>
                  <a:tcPr marL="45720" marR="45720" anchor="ctr" horzOverflow="overflow"/>
                </a:tc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30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CO 01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C++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프로그래밍 언어의 기본적인 문법과 사용법을 습득하며</a:t>
                      </a:r>
                      <a:r>
                        <a:t>,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 </a:t>
                      </a:r>
                      <a:r>
                        <a:t>C++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프로그래밍 능력을 키운다</a:t>
                      </a:r>
                      <a:r>
                        <a:t>.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50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CO 02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다양한 종류의 과제물을 수행함으로서</a:t>
                      </a:r>
                      <a:r>
                        <a:t>,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컴퓨터 프로그래머로서의 자질을 키운다</a:t>
                      </a:r>
                      <a:r>
                        <a:t>.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50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PO 05</a:t>
                      </a:r>
                    </a:p>
                  </a:txBody>
                  <a:tcPr marL="45720" marR="45720" anchor="ctr" horzOverflow="overflow"/>
                </a:tc>
                <a:tc rowSpan="2"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공학</a:t>
                      </a:r>
                      <a:r>
                        <a:t>(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컴퓨터정보기술</a:t>
                      </a:r>
                      <a:r>
                        <a:t>)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실무에 필요한 기술</a:t>
                      </a:r>
                      <a:r>
                        <a:t>,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방법</a:t>
                      </a:r>
                      <a:r>
                        <a:t>,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도구들을 사용할 수 있는 능력</a:t>
                      </a:r>
                    </a:p>
                  </a:txBody>
                  <a:tcPr marL="45720" marR="45720" anchor="ctr" horzOverflow="overflow"/>
                </a:tc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30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Calibri"/>
                        </a:defRPr>
                      </a:pPr>
                      <a:r>
                        <a:t>CO 01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C++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프로그래밍 언어의 기본적인 문법과 사용법을 습득하며</a:t>
                      </a:r>
                      <a:r>
                        <a:t>,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 </a:t>
                      </a:r>
                      <a:r>
                        <a:t>C++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프로그래밍 능력을 키운다</a:t>
                      </a:r>
                      <a:r>
                        <a:t>.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50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CO 02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다양한 종류의 과제물을 수행함으로서</a:t>
                      </a:r>
                      <a:r>
                        <a:t>,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컴퓨터 프로그래머로서의 자질을 키운다</a:t>
                      </a:r>
                      <a:r>
                        <a:t>.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Calibri"/>
                        </a:rPr>
                        <a:t>50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chool of Software @ Kookmin University"/>
          <p:cNvSpPr txBox="1"/>
          <p:nvPr/>
        </p:nvSpPr>
        <p:spPr>
          <a:xfrm>
            <a:off x="3791744" y="6391594"/>
            <a:ext cx="460851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School of Software @ Kookmin University</a:t>
            </a:r>
          </a:p>
        </p:txBody>
      </p:sp>
      <p:sp>
        <p:nvSpPr>
          <p:cNvPr id="113" name="Assessment (tentative)"/>
          <p:cNvSpPr txBox="1">
            <a:spLocks noGrp="1"/>
          </p:cNvSpPr>
          <p:nvPr>
            <p:ph type="title"/>
          </p:nvPr>
        </p:nvSpPr>
        <p:spPr>
          <a:xfrm>
            <a:off x="335359" y="260647"/>
            <a:ext cx="11521282" cy="864097"/>
          </a:xfrm>
          <a:prstGeom prst="rect">
            <a:avLst/>
          </a:prstGeom>
        </p:spPr>
        <p:txBody>
          <a:bodyPr/>
          <a:lstStyle/>
          <a:p>
            <a:r>
              <a:t>Assessment (tentative)</a:t>
            </a:r>
          </a:p>
        </p:txBody>
      </p:sp>
      <p:sp>
        <p:nvSpPr>
          <p:cNvPr id="114" name="&gt; 10 Homework Assignments (15%)…"/>
          <p:cNvSpPr txBox="1">
            <a:spLocks noGrp="1"/>
          </p:cNvSpPr>
          <p:nvPr>
            <p:ph type="body" idx="1"/>
          </p:nvPr>
        </p:nvSpPr>
        <p:spPr>
          <a:xfrm>
            <a:off x="335359" y="1268759"/>
            <a:ext cx="11521282" cy="482453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200"/>
            </a:pPr>
            <a:r>
              <a:t>&gt; 10 Homework Assignments (15%)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1800"/>
            </a:pPr>
            <a:r>
              <a:t>Programming Homework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1800"/>
            </a:pPr>
            <a:r>
              <a:t>(*) Past-due homeworks are not accepted</a:t>
            </a:r>
          </a:p>
          <a:p>
            <a:pPr>
              <a:lnSpc>
                <a:spcPct val="90000"/>
              </a:lnSpc>
              <a:defRPr sz="2200"/>
            </a:pPr>
            <a:endParaRPr/>
          </a:p>
          <a:p>
            <a:pPr>
              <a:lnSpc>
                <a:spcPct val="90000"/>
              </a:lnSpc>
              <a:defRPr sz="2200"/>
            </a:pPr>
            <a:r>
              <a:t>Project Assignments (15%)</a:t>
            </a:r>
          </a:p>
          <a:p>
            <a:pPr>
              <a:lnSpc>
                <a:spcPct val="90000"/>
              </a:lnSpc>
              <a:defRPr sz="2200"/>
            </a:pPr>
            <a:endParaRPr/>
          </a:p>
          <a:p>
            <a:pPr>
              <a:lnSpc>
                <a:spcPct val="90000"/>
              </a:lnSpc>
              <a:defRPr sz="2200"/>
            </a:pPr>
            <a:r>
              <a:t>Midterm Exam (20%) </a:t>
            </a:r>
          </a:p>
          <a:p>
            <a:pPr>
              <a:lnSpc>
                <a:spcPct val="90000"/>
              </a:lnSpc>
              <a:defRPr sz="2200"/>
            </a:pPr>
            <a:endParaRPr/>
          </a:p>
          <a:p>
            <a:pPr>
              <a:lnSpc>
                <a:spcPct val="90000"/>
              </a:lnSpc>
              <a:defRPr sz="2200"/>
            </a:pPr>
            <a:r>
              <a:t>Final Exam (20%)</a:t>
            </a:r>
          </a:p>
          <a:p>
            <a:pPr>
              <a:lnSpc>
                <a:spcPct val="90000"/>
              </a:lnSpc>
              <a:defRPr sz="2200"/>
            </a:pPr>
            <a:endParaRPr/>
          </a:p>
          <a:p>
            <a:pPr>
              <a:lnSpc>
                <a:spcPct val="90000"/>
              </a:lnSpc>
              <a:defRPr sz="2200"/>
            </a:pPr>
            <a:r>
              <a:t>Live Coding Tests 1,2 (30%)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chool of Software @ Kookmin University"/>
          <p:cNvSpPr txBox="1"/>
          <p:nvPr/>
        </p:nvSpPr>
        <p:spPr>
          <a:xfrm>
            <a:off x="3791744" y="6391594"/>
            <a:ext cx="460851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School of Software @ Kookmin University</a:t>
            </a:r>
          </a:p>
        </p:txBody>
      </p:sp>
      <p:sp>
        <p:nvSpPr>
          <p:cNvPr id="117" name="Schedule"/>
          <p:cNvSpPr txBox="1">
            <a:spLocks noGrp="1"/>
          </p:cNvSpPr>
          <p:nvPr>
            <p:ph type="title"/>
          </p:nvPr>
        </p:nvSpPr>
        <p:spPr>
          <a:xfrm>
            <a:off x="335359" y="260647"/>
            <a:ext cx="11521282" cy="864097"/>
          </a:xfrm>
          <a:prstGeom prst="rect">
            <a:avLst/>
          </a:prstGeom>
        </p:spPr>
        <p:txBody>
          <a:bodyPr/>
          <a:lstStyle/>
          <a:p>
            <a:r>
              <a:t>Schedule</a:t>
            </a:r>
          </a:p>
        </p:txBody>
      </p:sp>
      <p:graphicFrame>
        <p:nvGraphicFramePr>
          <p:cNvPr id="118" name="Table"/>
          <p:cNvGraphicFramePr/>
          <p:nvPr/>
        </p:nvGraphicFramePr>
        <p:xfrm>
          <a:off x="335360" y="1268412"/>
          <a:ext cx="11521282" cy="44348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6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강의 및 실습 내용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강의 및 실습 내용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01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강의 개요</a:t>
                      </a:r>
                      <a:r>
                        <a:t>,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개발 환경 소개</a:t>
                      </a:r>
                      <a:r>
                        <a:t>,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안전 교육</a:t>
                      </a:r>
                    </a:p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채점시스템 소개 및 연습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09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프렌드와 연산자 중복 정의 </a:t>
                      </a:r>
                      <a:r>
                        <a:t>(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교재</a:t>
                      </a:r>
                      <a:r>
                        <a:t>: 12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장</a:t>
                      </a:r>
                      <a:r>
                        <a:t>)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02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400">
                          <a:sym typeface="Calibri"/>
                        </a:defRPr>
                      </a:pPr>
                      <a:r>
                        <a:t>C/C++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프로그램 개발과정 </a:t>
                      </a:r>
                      <a:r>
                        <a:t>(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교재</a:t>
                      </a:r>
                      <a:r>
                        <a:t>: 1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장</a:t>
                      </a:r>
                      <a:r>
                        <a:t>),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기본 전처리기</a:t>
                      </a:r>
                    </a:p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자료형과 연산자 </a:t>
                      </a:r>
                      <a:r>
                        <a:t>(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교재</a:t>
                      </a:r>
                      <a:r>
                        <a:t>: 2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장</a:t>
                      </a:r>
                      <a:r>
                        <a:t>),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선택과 반복 </a:t>
                      </a:r>
                      <a:r>
                        <a:t>(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교재</a:t>
                      </a:r>
                      <a:r>
                        <a:t>: 3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장</a:t>
                      </a:r>
                      <a:r>
                        <a:t>),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함수 </a:t>
                      </a:r>
                      <a:r>
                        <a:t>(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교재</a:t>
                      </a:r>
                      <a:r>
                        <a:t>: 4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장</a:t>
                      </a:r>
                      <a:r>
                        <a:t>)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10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템플릿 </a:t>
                      </a:r>
                      <a:r>
                        <a:t>(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교재</a:t>
                      </a:r>
                      <a:r>
                        <a:t>: 17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장</a:t>
                      </a:r>
                      <a:r>
                        <a:t>)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03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배열 </a:t>
                      </a:r>
                      <a:r>
                        <a:t>(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교재</a:t>
                      </a:r>
                      <a:r>
                        <a:t>: 5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장</a:t>
                      </a:r>
                      <a:r>
                        <a:t>)</a:t>
                      </a:r>
                    </a:p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포인터와 문자열 </a:t>
                      </a:r>
                      <a:r>
                        <a:t>(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교재</a:t>
                      </a:r>
                      <a:r>
                        <a:t>: 6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장</a:t>
                      </a:r>
                      <a:r>
                        <a:t>)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11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400">
                          <a:sym typeface="Calibri"/>
                        </a:defRPr>
                      </a:pPr>
                      <a:r>
                        <a:t>STL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컨테이너 </a:t>
                      </a:r>
                      <a:r>
                        <a:t>(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교재</a:t>
                      </a:r>
                      <a:r>
                        <a:t>: 18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장</a:t>
                      </a:r>
                      <a:r>
                        <a:t>)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04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400">
                          <a:sym typeface="Calibri"/>
                        </a:defRPr>
                      </a:pPr>
                      <a:r>
                        <a:t>C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문자열과 문자열 함수</a:t>
                      </a:r>
                    </a:p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400">
                          <a:sym typeface="Calibri"/>
                        </a:defRPr>
                      </a:pPr>
                      <a:r>
                        <a:t>(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온라인 코딩 테스트</a:t>
                      </a:r>
                      <a:r>
                        <a:t>)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12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400">
                          <a:sym typeface="Calibri"/>
                        </a:defRPr>
                      </a:pPr>
                      <a:r>
                        <a:t>STL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알고리즘 </a:t>
                      </a:r>
                      <a:r>
                        <a:t>(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교재</a:t>
                      </a:r>
                      <a:r>
                        <a:t>: 19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장</a:t>
                      </a:r>
                      <a:r>
                        <a:t>)</a:t>
                      </a:r>
                    </a:p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400">
                          <a:sym typeface="Calibri"/>
                        </a:defRPr>
                      </a:pPr>
                      <a:r>
                        <a:t>(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온라인 코딩 테스트</a:t>
                      </a:r>
                      <a:r>
                        <a:t>)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05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400">
                          <a:sym typeface="Calibri"/>
                        </a:defRPr>
                      </a:pPr>
                      <a:r>
                        <a:t>C/C++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차이점 </a:t>
                      </a:r>
                      <a:r>
                        <a:t>(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교재</a:t>
                      </a:r>
                      <a:r>
                        <a:t>: 7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장</a:t>
                      </a:r>
                      <a:r>
                        <a:t>),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객체지향 소개 </a:t>
                      </a:r>
                      <a:r>
                        <a:t>(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교재</a:t>
                      </a:r>
                      <a:r>
                        <a:t>: 8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장</a:t>
                      </a:r>
                      <a:r>
                        <a:t>)</a:t>
                      </a:r>
                    </a:p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클래스 작성 </a:t>
                      </a:r>
                      <a:r>
                        <a:t>(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교재</a:t>
                      </a:r>
                      <a:r>
                        <a:t>: 9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장</a:t>
                      </a:r>
                      <a:r>
                        <a:t>),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생성자와</a:t>
                      </a:r>
                      <a:r>
                        <a:t>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소멸자</a:t>
                      </a:r>
                      <a:r>
                        <a:t> (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교재</a:t>
                      </a:r>
                      <a:r>
                        <a:t>: 10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장</a:t>
                      </a:r>
                      <a:r>
                        <a:t>)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13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400">
                          <a:sym typeface="Calibri"/>
                        </a:defRPr>
                      </a:pPr>
                      <a:r>
                        <a:t>C/C++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파일입출력</a:t>
                      </a:r>
                      <a:r>
                        <a:t> (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교재 </a:t>
                      </a:r>
                      <a:r>
                        <a:t>15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장</a:t>
                      </a:r>
                      <a:r>
                        <a:t>)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06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객체의 동적생성</a:t>
                      </a:r>
                      <a:r>
                        <a:t>,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정적변수</a:t>
                      </a:r>
                      <a:r>
                        <a:t>,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정적함수</a:t>
                      </a:r>
                      <a:r>
                        <a:t> (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교재</a:t>
                      </a:r>
                      <a:r>
                        <a:t>: 11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장</a:t>
                      </a:r>
                      <a:r>
                        <a:t>)</a:t>
                      </a:r>
                    </a:p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상속 </a:t>
                      </a:r>
                      <a:r>
                        <a:t>(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교재</a:t>
                      </a:r>
                      <a:r>
                        <a:t>: 13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장</a:t>
                      </a:r>
                      <a:r>
                        <a:t>)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14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400">
                          <a:sym typeface="Calibri"/>
                        </a:defRPr>
                      </a:pPr>
                      <a:r>
                        <a:t>C/C++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고급</a:t>
                      </a:r>
                      <a:r>
                        <a:t>: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이중포인터</a:t>
                      </a:r>
                      <a:r>
                        <a:t>/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함수포인터</a:t>
                      </a:r>
                      <a:r>
                        <a:t>,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함수객체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07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다형성과</a:t>
                      </a:r>
                      <a:r>
                        <a:t>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가상함수</a:t>
                      </a:r>
                      <a:r>
                        <a:t> (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교재</a:t>
                      </a:r>
                      <a:r>
                        <a:t>: 14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장</a:t>
                      </a:r>
                      <a:r>
                        <a:t>)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15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다중파일 컴파일</a:t>
                      </a:r>
                      <a:r>
                        <a:t>: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고급 전처리기</a:t>
                      </a:r>
                      <a:r>
                        <a:t>, make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08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중간고사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16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기말고사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helper 의 활용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helper 의 활용</a:t>
            </a:r>
          </a:p>
        </p:txBody>
      </p:sp>
      <p:sp>
        <p:nvSpPr>
          <p:cNvPr id="121" name="작년 수강생들 중 우수자들이 helper 로 활동하며 학생들의 과제, 강의 내용 이해에 도움을 줍니다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작년 수강생들 중 우수자들이 helper 로 활동하며 학생들의 과제, 강의 내용 이해에 도움을 줍니다.</a:t>
            </a:r>
          </a:p>
          <a:p>
            <a:r>
              <a:t>helper 들은 429호 자율주행스튜디오에서 근무하며 근무시간표는 추후 공지.</a:t>
            </a:r>
          </a:p>
          <a:p>
            <a:r>
              <a:t>여러분들 중 우수자는 교수님의 추천을 받아 내년에 helper 로 근무할 수 있습니다. ^^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kmucs_2014_theme_by_JunhoKim">
  <a:themeElements>
    <a:clrScheme name="kmucs_2014_theme_by_JunhoKi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FF00FF"/>
      </a:folHlink>
    </a:clrScheme>
    <a:fontScheme name="kmucs_2014_theme_by_JunhoKim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kmucs_2014_theme_by_JunhoKi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mucs_2014_theme_by_JunhoKim">
  <a:themeElements>
    <a:clrScheme name="kmucs_2014_theme_by_JunhoKi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FF00FF"/>
      </a:folHlink>
    </a:clrScheme>
    <a:fontScheme name="kmucs_2014_theme_by_JunhoKim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kmucs_2014_theme_by_JunhoKi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903</Words>
  <Application>Microsoft Office PowerPoint</Application>
  <PresentationFormat>와이드스크린</PresentationFormat>
  <Paragraphs>161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Courier</vt:lpstr>
      <vt:lpstr>맑은 고딕</vt:lpstr>
      <vt:lpstr>Arial</vt:lpstr>
      <vt:lpstr>Calibri</vt:lpstr>
      <vt:lpstr>Segoe UI</vt:lpstr>
      <vt:lpstr>Wingdings</vt:lpstr>
      <vt:lpstr>kmucs_2014_theme_by_JunhoKim</vt:lpstr>
      <vt:lpstr>C++ 프로그래밍</vt:lpstr>
      <vt:lpstr>Bibliography</vt:lpstr>
      <vt:lpstr>Course Materials</vt:lpstr>
      <vt:lpstr>Course Objective</vt:lpstr>
      <vt:lpstr>공학인증 프로그램 (1/2)</vt:lpstr>
      <vt:lpstr>공학인증 프로그램 (2/2)</vt:lpstr>
      <vt:lpstr>Assessment (tentative)</vt:lpstr>
      <vt:lpstr>Schedule</vt:lpstr>
      <vt:lpstr>helper 의 활용</vt:lpstr>
      <vt:lpstr>표준 실습 환경의 설치</vt:lpstr>
      <vt:lpstr>To-do Today</vt:lpstr>
      <vt:lpstr>Sublime Text Editor</vt:lpstr>
      <vt:lpstr>Tell me about yourself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프로그래밍</dc:title>
  <cp:lastModifiedBy>Kim Kieun</cp:lastModifiedBy>
  <cp:revision>5</cp:revision>
  <dcterms:modified xsi:type="dcterms:W3CDTF">2019-02-28T14:20:25Z</dcterms:modified>
</cp:coreProperties>
</file>