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2" Type="http://schemas.openxmlformats.org/officeDocument/2006/relationships/viewProps" Target="viewProps.xml"/><Relationship Id="rId31" Type="http://schemas.openxmlformats.org/officeDocument/2006/relationships/tableStyles" Target="tableStyles.xml"/><Relationship Id="rId30" Type="http://schemas.openxmlformats.org/officeDocument/2006/relationships/presProps" Target="presProps.xml"/><Relationship Id="rId3" Type="http://schemas.openxmlformats.org/officeDocument/2006/relationships/slide" Target="slides/slide2.xml"/><Relationship Id="rId29" Type="http://schemas.openxmlformats.org/officeDocument/2006/relationships/slide" Target="slides/slide28.xml"/><Relationship Id="rId28" Type="http://schemas.openxmlformats.org/officeDocument/2006/relationships/slide" Target="slides/slide27.xml"/><Relationship Id="rId27" Type="http://schemas.openxmlformats.org/officeDocument/2006/relationships/slide" Target="slides/slide26.xml"/><Relationship Id="rId26" Type="http://schemas.openxmlformats.org/officeDocument/2006/relationships/slide" Target="slides/slide25.xml"/><Relationship Id="rId25" Type="http://schemas.openxmlformats.org/officeDocument/2006/relationships/slide" Target="slides/slide24.xml"/><Relationship Id="rId24" Type="http://schemas.openxmlformats.org/officeDocument/2006/relationships/slide" Target="slides/slide23.xml"/><Relationship Id="rId23" Type="http://schemas.openxmlformats.org/officeDocument/2006/relationships/slide" Target="slides/slide22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alar-labs/scalardb/releases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ile/d/13o-gcFUSb1N5qJ2TZ8l7Vefip_0r9pGG/previe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/>
          <p:nvPr/>
        </p:nvSpPr>
        <p:spPr>
          <a:xfrm>
            <a:off x="1125006" y="1876552"/>
            <a:ext cx="6974840" cy="15132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98779" algn="l" rtl="0" eaLnBrk="0">
              <a:lnSpc>
                <a:spcPts val="6910"/>
              </a:lnSpc>
              <a:tabLst/>
            </a:pPr>
            <a:r>
              <a:rPr sz="52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Guide of Our System</a:t>
            </a:r>
            <a:endParaRPr sz="5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721"/>
              </a:lnSpc>
              <a:spcBef>
                <a:spcPts val="3"/>
              </a:spcBef>
              <a:tabLst/>
            </a:pPr>
            <a:r>
              <a:rPr sz="2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how to run “volleyball-match-record-system”</a:t>
            </a:r>
            <a:endParaRPr sz="28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2368742"/>
            <a:ext cx="9144000" cy="2774757"/>
          </a:xfrm>
          <a:prstGeom prst="rect">
            <a:avLst/>
          </a:prstGeom>
        </p:spPr>
      </p:pic>
      <p:sp>
        <p:nvSpPr>
          <p:cNvPr id="50" name="textbox 50"/>
          <p:cNvSpPr/>
          <p:nvPr/>
        </p:nvSpPr>
        <p:spPr>
          <a:xfrm>
            <a:off x="392085" y="503648"/>
            <a:ext cx="5770879" cy="15087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349"/>
              </a:lnSpc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Try</a:t>
            </a:r>
            <a:r>
              <a:rPr sz="2500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1: Get</a:t>
            </a:r>
            <a:r>
              <a:rPr sz="25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formation of</a:t>
            </a:r>
            <a:r>
              <a:rPr sz="25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Player</a:t>
            </a:r>
            <a:r>
              <a:rPr sz="2500" kern="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sz="2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ts val="2392"/>
              </a:lnSpc>
              <a:spcBef>
                <a:spcPts val="550"/>
              </a:spcBef>
              <a:tabLst/>
            </a:pP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Command:</a:t>
            </a:r>
            <a:r>
              <a:rPr sz="1800" kern="0" spc="2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./gradlew run --args="GetPlayerInfo</a:t>
            </a:r>
            <a:r>
              <a:rPr sz="1800" kern="0" spc="19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1"</a:t>
            </a:r>
            <a:endParaRPr sz="1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60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240" algn="l" rtl="0" eaLnBrk="0">
              <a:lnSpc>
                <a:spcPts val="2392"/>
              </a:lnSpc>
              <a:tabLst/>
            </a:pP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Successfu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l output: You can see a similar output</a:t>
            </a:r>
            <a:r>
              <a:rPr sz="1800" kern="0" spc="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1800" kern="0" spc="1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below</a:t>
            </a:r>
            <a:endParaRPr sz="18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2"/>
          <p:cNvSpPr/>
          <p:nvPr/>
        </p:nvSpPr>
        <p:spPr>
          <a:xfrm>
            <a:off x="1551344" y="2175687"/>
            <a:ext cx="6086475" cy="8153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219"/>
              </a:lnSpc>
              <a:tabLst/>
            </a:pPr>
            <a:r>
              <a:rPr sz="4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How to</a:t>
            </a:r>
            <a:r>
              <a:rPr sz="4600" kern="0" spc="3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run sample</a:t>
            </a:r>
            <a:r>
              <a:rPr sz="46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</a:t>
            </a:r>
            <a:endParaRPr sz="46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882350" y="1627448"/>
            <a:ext cx="6261649" cy="3499500"/>
          </a:xfrm>
          <a:prstGeom prst="rect">
            <a:avLst/>
          </a:prstGeom>
        </p:spPr>
      </p:pic>
      <p:sp>
        <p:nvSpPr>
          <p:cNvPr id="56" name="textbox 56"/>
          <p:cNvSpPr/>
          <p:nvPr/>
        </p:nvSpPr>
        <p:spPr>
          <a:xfrm>
            <a:off x="399126" y="588778"/>
            <a:ext cx="4464684" cy="9556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16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sz="25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 0</a:t>
            </a:r>
            <a:r>
              <a:rPr sz="2500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25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Download JAVA</a:t>
            </a:r>
            <a:endParaRPr sz="2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6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ts val="2392"/>
              </a:lnSpc>
              <a:spcBef>
                <a:spcPts val="1"/>
              </a:spcBef>
              <a:tabLst/>
            </a:pPr>
            <a:r>
              <a:rPr sz="18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Recommend to download Java 8,</a:t>
            </a:r>
            <a:r>
              <a:rPr sz="1800" kern="0" spc="2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11,</a:t>
            </a:r>
            <a:r>
              <a:rPr sz="1800" kern="0" spc="20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17,</a:t>
            </a:r>
            <a:r>
              <a:rPr sz="1800" kern="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21</a:t>
            </a:r>
            <a:endParaRPr sz="1800" dirty="0">
              <a:latin typeface="Arial"/>
              <a:ea typeface="Arial"/>
              <a:cs typeface="Arial"/>
            </a:endParaRPr>
          </a:p>
        </p:txBody>
      </p:sp>
      <p:sp>
        <p:nvSpPr>
          <p:cNvPr id="58" name="textbox 58"/>
          <p:cNvSpPr/>
          <p:nvPr/>
        </p:nvSpPr>
        <p:spPr>
          <a:xfrm>
            <a:off x="387468" y="1683080"/>
            <a:ext cx="1910714" cy="3295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392"/>
              </a:lnSpc>
              <a:tabLst/>
            </a:pP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We use</a:t>
            </a:r>
            <a:r>
              <a:rPr sz="1800" kern="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version</a:t>
            </a:r>
            <a:r>
              <a:rPr sz="1800" kern="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21</a:t>
            </a:r>
            <a:endParaRPr sz="18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542750" y="0"/>
            <a:ext cx="6601249" cy="5143500"/>
          </a:xfrm>
          <a:prstGeom prst="rect">
            <a:avLst/>
          </a:prstGeom>
        </p:spPr>
      </p:pic>
      <p:sp>
        <p:nvSpPr>
          <p:cNvPr id="62" name="textbox 62"/>
          <p:cNvSpPr/>
          <p:nvPr/>
        </p:nvSpPr>
        <p:spPr>
          <a:xfrm>
            <a:off x="385410" y="588778"/>
            <a:ext cx="4753609" cy="9556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16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6034" algn="l" rtl="0" eaLnBrk="0">
              <a:lnSpc>
                <a:spcPct val="82000"/>
              </a:lnSpc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 0:</a:t>
            </a:r>
            <a:r>
              <a:rPr sz="2500" kern="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Download Java</a:t>
            </a:r>
            <a:endParaRPr sz="2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6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392"/>
              </a:lnSpc>
              <a:spcBef>
                <a:spcPts val="1"/>
              </a:spcBef>
              <a:tabLst/>
            </a:pP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800" kern="0" spc="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might</a:t>
            </a:r>
            <a:r>
              <a:rPr sz="1800" kern="0" spc="1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1800" kern="0" spc="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required to create orac</a:t>
            </a:r>
            <a:r>
              <a:rPr sz="18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le account</a:t>
            </a:r>
            <a:endParaRPr sz="1800" dirty="0">
              <a:latin typeface="Arial"/>
              <a:ea typeface="Arial"/>
              <a:cs typeface="Arial"/>
            </a:endParaRPr>
          </a:p>
        </p:txBody>
      </p:sp>
      <p:sp>
        <p:nvSpPr>
          <p:cNvPr id="64" name="textbox 64"/>
          <p:cNvSpPr/>
          <p:nvPr/>
        </p:nvSpPr>
        <p:spPr>
          <a:xfrm>
            <a:off x="395012" y="2150948"/>
            <a:ext cx="2097404" cy="3295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392"/>
              </a:lnSpc>
              <a:tabLst/>
            </a:pP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 for Window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 →</a:t>
            </a:r>
            <a:endParaRPr sz="18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2388896"/>
            <a:ext cx="9144000" cy="2676755"/>
          </a:xfrm>
          <a:prstGeom prst="rect">
            <a:avLst/>
          </a:prstGeom>
        </p:spPr>
      </p:pic>
      <p:sp>
        <p:nvSpPr>
          <p:cNvPr id="68" name="textbox 68"/>
          <p:cNvSpPr/>
          <p:nvPr/>
        </p:nvSpPr>
        <p:spPr>
          <a:xfrm>
            <a:off x="395012" y="503648"/>
            <a:ext cx="4820284" cy="15087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ts val="3349"/>
              </a:lnSpc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 0</a:t>
            </a:r>
            <a:r>
              <a:rPr sz="25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25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Downloa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 schema</a:t>
            </a:r>
            <a:r>
              <a:rPr sz="25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loader</a:t>
            </a:r>
            <a:endParaRPr sz="2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30000"/>
              </a:lnSpc>
              <a:spcBef>
                <a:spcPts val="544"/>
              </a:spcBef>
              <a:tabLst/>
            </a:pP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Schema loader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u="sng" kern="0" spc="-10" dirty="0">
                <a:solidFill>
                  <a:srgbClr val="0097A7">
                    <a:alpha val="100000"/>
                  </a:srgbClr>
                </a:solidFill>
                <a:latin typeface="Arial"/>
                <a:ea typeface="Arial"/>
                <a:cs typeface="Arial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97A7"/>
                      <wpsdc:folHlinkClr xmlns:wpsdc="http://www.wps.cn/officeDocument/2017/drawingmlCustomData" val="0097A7"/>
                      <wpsdc:hlinkUnderline xmlns:wpsdc="http://www.wps.cn/officeDocument/2017/drawingmlCustomData" val="0"/>
                    </a:ext>
                  </a:extLst>
                </a:hlinkClick>
              </a:rPr>
              <a:t>Download</a:t>
            </a:r>
            <a:endParaRPr sz="1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91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9684" algn="l" rtl="0" eaLnBrk="0">
              <a:lnSpc>
                <a:spcPts val="2392"/>
              </a:lnSpc>
              <a:tabLst/>
            </a:pP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Please select the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highlighted section</a:t>
            </a:r>
            <a:r>
              <a:rPr sz="1800" kern="0" spc="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below</a:t>
            </a:r>
            <a:endParaRPr sz="18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862975" y="0"/>
            <a:ext cx="6281025" cy="5143499"/>
          </a:xfrm>
          <a:prstGeom prst="rect">
            <a:avLst/>
          </a:prstGeom>
        </p:spPr>
      </p:pic>
      <p:sp>
        <p:nvSpPr>
          <p:cNvPr id="72" name="textbox 72"/>
          <p:cNvSpPr/>
          <p:nvPr/>
        </p:nvSpPr>
        <p:spPr>
          <a:xfrm>
            <a:off x="396155" y="503648"/>
            <a:ext cx="2466339" cy="10414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240" algn="l" rtl="0" eaLnBrk="0">
              <a:lnSpc>
                <a:spcPts val="3349"/>
              </a:lnSpc>
              <a:tabLst/>
            </a:pPr>
            <a:r>
              <a:rPr sz="25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2500" kern="0" spc="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25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25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Git </a:t>
            </a:r>
            <a:r>
              <a:rPr sz="25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clone</a:t>
            </a:r>
            <a:endParaRPr sz="2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392"/>
              </a:lnSpc>
              <a:spcBef>
                <a:spcPts val="3"/>
              </a:spcBef>
              <a:tabLst/>
            </a:pP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Clone succesfully</a:t>
            </a:r>
            <a:endParaRPr sz="18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149421" y="1152475"/>
            <a:ext cx="5994577" cy="3991024"/>
          </a:xfrm>
          <a:prstGeom prst="rect">
            <a:avLst/>
          </a:prstGeom>
        </p:spPr>
      </p:pic>
      <p:sp>
        <p:nvSpPr>
          <p:cNvPr id="76" name="textbox 76"/>
          <p:cNvSpPr/>
          <p:nvPr/>
        </p:nvSpPr>
        <p:spPr>
          <a:xfrm>
            <a:off x="384725" y="503648"/>
            <a:ext cx="5808345" cy="33807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6669" algn="l" rtl="0" eaLnBrk="0">
              <a:lnSpc>
                <a:spcPts val="3349"/>
              </a:lnSpc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 3</a:t>
            </a:r>
            <a:r>
              <a:rPr sz="25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Check and</a:t>
            </a:r>
            <a:r>
              <a:rPr sz="25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Move</a:t>
            </a:r>
            <a:r>
              <a:rPr sz="25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schema</a:t>
            </a:r>
            <a:r>
              <a:rPr sz="25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loader</a:t>
            </a:r>
            <a:endParaRPr sz="2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392"/>
              </a:lnSpc>
              <a:spcBef>
                <a:spcPts val="550"/>
              </a:spcBef>
              <a:tabLst/>
            </a:pP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As shown</a:t>
            </a:r>
            <a:r>
              <a:rPr sz="1800" kern="0" spc="19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in the figure</a:t>
            </a:r>
            <a:endParaRPr sz="1800" dirty="0">
              <a:latin typeface="Arial"/>
              <a:ea typeface="Arial"/>
              <a:cs typeface="Arial"/>
            </a:endParaRPr>
          </a:p>
          <a:p>
            <a:pPr marL="19684" algn="l" rtl="0" eaLnBrk="0">
              <a:lnSpc>
                <a:spcPts val="3683"/>
              </a:lnSpc>
              <a:tabLst/>
            </a:pPr>
            <a:r>
              <a:rPr sz="18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on the</a:t>
            </a:r>
            <a:r>
              <a:rPr sz="1800" kern="0" spc="1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right</a:t>
            </a:r>
            <a:endParaRPr sz="1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765" algn="l" rtl="0" eaLnBrk="0">
              <a:lnSpc>
                <a:spcPts val="2392"/>
              </a:lnSpc>
              <a:spcBef>
                <a:spcPts val="548"/>
              </a:spcBef>
              <a:tabLst/>
            </a:pP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&lt;Check the version&gt;</a:t>
            </a:r>
            <a:endParaRPr sz="1800" dirty="0">
              <a:latin typeface="Arial"/>
              <a:ea typeface="Arial"/>
              <a:cs typeface="Arial"/>
            </a:endParaRPr>
          </a:p>
          <a:p>
            <a:pPr marL="15240" algn="l" rtl="0" eaLnBrk="0">
              <a:lnSpc>
                <a:spcPts val="3122"/>
              </a:lnSpc>
              <a:tabLst/>
            </a:pPr>
            <a:r>
              <a:rPr sz="18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1800" kern="0" spc="18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 3.12.3</a:t>
            </a:r>
            <a:endParaRPr sz="1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27305" algn="l" rtl="0" eaLnBrk="0">
              <a:lnSpc>
                <a:spcPts val="2392"/>
              </a:lnSpc>
              <a:spcBef>
                <a:spcPts val="3"/>
              </a:spcBef>
              <a:tabLst/>
            </a:pP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1800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will</a:t>
            </a:r>
            <a:r>
              <a:rPr sz="1800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1800" kern="0" spc="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used</a:t>
            </a:r>
            <a:r>
              <a:rPr sz="1800" kern="0" spc="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r>
              <a:rPr sz="1800" kern="0" spc="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nextstep</a:t>
            </a:r>
            <a:endParaRPr sz="18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2183600"/>
            <a:ext cx="9143996" cy="2959899"/>
          </a:xfrm>
          <a:prstGeom prst="rect">
            <a:avLst/>
          </a:prstGeom>
        </p:spPr>
      </p:pic>
      <p:sp>
        <p:nvSpPr>
          <p:cNvPr id="80" name="textbox 80"/>
          <p:cNvSpPr/>
          <p:nvPr/>
        </p:nvSpPr>
        <p:spPr>
          <a:xfrm>
            <a:off x="399126" y="228473"/>
            <a:ext cx="4988559" cy="4508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349"/>
              </a:lnSpc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 4</a:t>
            </a:r>
            <a:r>
              <a:rPr sz="25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Start cassandra</a:t>
            </a:r>
            <a:r>
              <a:rPr sz="25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nd</a:t>
            </a:r>
            <a:r>
              <a:rPr sz="25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mysql</a:t>
            </a:r>
            <a:endParaRPr sz="2500" dirty="0">
              <a:latin typeface="Arial"/>
              <a:ea typeface="Arial"/>
              <a:cs typeface="Arial"/>
            </a:endParaRPr>
          </a:p>
        </p:txBody>
      </p:sp>
      <p:sp>
        <p:nvSpPr>
          <p:cNvPr id="82" name="textbox 82"/>
          <p:cNvSpPr/>
          <p:nvPr/>
        </p:nvSpPr>
        <p:spPr>
          <a:xfrm>
            <a:off x="395697" y="1067113"/>
            <a:ext cx="2846070" cy="7340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13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9684" algn="l" rtl="0" eaLnBrk="0">
              <a:lnSpc>
                <a:spcPct val="80000"/>
              </a:lnSpc>
              <a:tabLst/>
            </a:pPr>
            <a:r>
              <a:rPr sz="1800" kern="0" spc="-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</a:t>
            </a:r>
            <a:r>
              <a:rPr sz="1800" kern="0" spc="1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Docker</a:t>
            </a:r>
            <a:endParaRPr sz="1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392"/>
              </a:lnSpc>
              <a:spcBef>
                <a:spcPts val="5"/>
              </a:spcBef>
              <a:tabLst/>
            </a:pP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Open “Docker Des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ktop” first</a:t>
            </a:r>
            <a:endParaRPr sz="1800" dirty="0">
              <a:latin typeface="Arial"/>
              <a:ea typeface="Arial"/>
              <a:cs typeface="Arial"/>
            </a:endParaRPr>
          </a:p>
        </p:txBody>
      </p:sp>
      <p:pic>
        <p:nvPicPr>
          <p:cNvPr id="84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402750" y="1017712"/>
            <a:ext cx="1276350" cy="1038224"/>
          </a:xfrm>
          <a:prstGeom prst="rect">
            <a:avLst/>
          </a:prstGeom>
        </p:spPr>
      </p:pic>
      <p:sp>
        <p:nvSpPr>
          <p:cNvPr id="86" name="textbox 86"/>
          <p:cNvSpPr/>
          <p:nvPr/>
        </p:nvSpPr>
        <p:spPr>
          <a:xfrm>
            <a:off x="4743901" y="1471430"/>
            <a:ext cx="3977640" cy="3295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392"/>
              </a:lnSpc>
              <a:tabLst/>
            </a:pP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 input Comm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and:</a:t>
            </a:r>
            <a:r>
              <a:rPr sz="1800" kern="0" spc="10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393A34">
                    <a:alpha val="100000"/>
                  </a:srgbClr>
                </a:solidFill>
                <a:latin typeface="Arial"/>
                <a:ea typeface="Arial"/>
                <a:cs typeface="Arial"/>
              </a:rPr>
              <a:t>docker-compose</a:t>
            </a:r>
            <a:r>
              <a:rPr sz="1400" kern="0" spc="90" dirty="0">
                <a:solidFill>
                  <a:srgbClr val="393A3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393A34">
                    <a:alpha val="100000"/>
                  </a:srgbClr>
                </a:solidFill>
                <a:latin typeface="Arial"/>
                <a:ea typeface="Arial"/>
                <a:cs typeface="Arial"/>
              </a:rPr>
              <a:t>up -d</a:t>
            </a:r>
            <a:endParaRPr sz="14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8"/>
          <p:cNvSpPr/>
          <p:nvPr/>
        </p:nvSpPr>
        <p:spPr>
          <a:xfrm>
            <a:off x="376724" y="2398598"/>
            <a:ext cx="7806690" cy="5073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860"/>
              </a:lnSpc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java -jar scalardb-schema-loader-</a:t>
            </a:r>
            <a:r>
              <a:rPr sz="1400" kern="0" spc="0" dirty="0">
                <a:solidFill>
                  <a:srgbClr val="A61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3.12.3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.jar --config database.properties --schema-file schema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.json</a:t>
            </a:r>
            <a:endParaRPr sz="1400" dirty="0">
              <a:latin typeface="Arial"/>
              <a:ea typeface="Arial"/>
              <a:cs typeface="Arial"/>
            </a:endParaRPr>
          </a:p>
          <a:p>
            <a:pPr marL="26034" algn="l" rtl="0" eaLnBrk="0">
              <a:lnSpc>
                <a:spcPts val="1860"/>
              </a:lnSpc>
              <a:spcBef>
                <a:spcPts val="71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--coordinator</a:t>
            </a:r>
            <a:endParaRPr sz="1400" dirty="0">
              <a:latin typeface="Arial"/>
              <a:ea typeface="Arial"/>
              <a:cs typeface="Arial"/>
            </a:endParaRPr>
          </a:p>
        </p:txBody>
      </p:sp>
      <p:pic>
        <p:nvPicPr>
          <p:cNvPr id="90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428474" y="2628024"/>
            <a:ext cx="5715524" cy="2515475"/>
          </a:xfrm>
          <a:prstGeom prst="rect">
            <a:avLst/>
          </a:prstGeom>
        </p:spPr>
      </p:pic>
      <p:sp>
        <p:nvSpPr>
          <p:cNvPr id="92" name="textbox 92"/>
          <p:cNvSpPr/>
          <p:nvPr/>
        </p:nvSpPr>
        <p:spPr>
          <a:xfrm>
            <a:off x="390414" y="503648"/>
            <a:ext cx="7364730" cy="17348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0954" algn="l" rtl="0" eaLnBrk="0">
              <a:lnSpc>
                <a:spcPts val="3349"/>
              </a:lnSpc>
              <a:tabLst/>
            </a:pPr>
            <a:r>
              <a:rPr sz="25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 5</a:t>
            </a:r>
            <a:r>
              <a:rPr sz="2500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25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Load</a:t>
            </a:r>
            <a:r>
              <a:rPr sz="25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schema</a:t>
            </a:r>
            <a:endParaRPr sz="2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7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indent="5714" algn="l" rtl="0" eaLnBrk="0">
              <a:lnSpc>
                <a:spcPct val="104000"/>
              </a:lnSpc>
              <a:spcBef>
                <a:spcPts val="541"/>
              </a:spcBef>
              <a:tabLst/>
            </a:pP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Command: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java -jar scalardb-schema-loader-</a:t>
            </a:r>
            <a:r>
              <a:rPr sz="1400" kern="0" spc="0" dirty="0">
                <a:solidFill>
                  <a:srgbClr val="A61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&lt;VERSION&gt;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.jar --config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database.properties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--schema-file schema.json --coor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dinator</a:t>
            </a:r>
            <a:endParaRPr sz="14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400" dirty="0">
              <a:latin typeface="Arial"/>
              <a:ea typeface="Arial"/>
              <a:cs typeface="Arial"/>
            </a:endParaRPr>
          </a:p>
          <a:p>
            <a:pPr marL="24765" algn="l" rtl="0" eaLnBrk="0">
              <a:lnSpc>
                <a:spcPct val="82000"/>
              </a:lnSpc>
              <a:spcBef>
                <a:spcPts val="1"/>
              </a:spcBef>
              <a:tabLst/>
            </a:pP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Replace &lt;VERSION&gt;</a:t>
            </a:r>
            <a:endParaRPr sz="18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1664398"/>
            <a:ext cx="9143999" cy="3479101"/>
          </a:xfrm>
          <a:prstGeom prst="rect">
            <a:avLst/>
          </a:prstGeom>
        </p:spPr>
      </p:pic>
      <p:sp>
        <p:nvSpPr>
          <p:cNvPr id="96" name="textbox 96"/>
          <p:cNvSpPr/>
          <p:nvPr/>
        </p:nvSpPr>
        <p:spPr>
          <a:xfrm>
            <a:off x="389982" y="588778"/>
            <a:ext cx="3778884" cy="9556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16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82000"/>
              </a:lnSpc>
              <a:tabLst/>
            </a:pP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25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sz="2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6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392"/>
              </a:lnSpc>
              <a:spcBef>
                <a:spcPts val="1"/>
              </a:spcBef>
              <a:tabLst/>
            </a:pP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 successful result</a:t>
            </a:r>
            <a:r>
              <a:rPr sz="1800" kern="0" spc="19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is shown</a:t>
            </a:r>
            <a:r>
              <a:rPr sz="1800" kern="0" spc="1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below</a:t>
            </a:r>
            <a:endParaRPr sz="18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762598" y="2264155"/>
            <a:ext cx="5651500" cy="6330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784"/>
              </a:lnSpc>
              <a:tabLst/>
            </a:pPr>
            <a:r>
              <a:rPr sz="3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How to</a:t>
            </a:r>
            <a:r>
              <a:rPr sz="3600" kern="0" spc="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Register</a:t>
            </a:r>
            <a:r>
              <a:rPr sz="3600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36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formation</a:t>
            </a:r>
            <a:endParaRPr sz="36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8"/>
          <p:cNvSpPr/>
          <p:nvPr/>
        </p:nvSpPr>
        <p:spPr>
          <a:xfrm>
            <a:off x="396155" y="503648"/>
            <a:ext cx="5760084" cy="29857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240" algn="l" rtl="0" eaLnBrk="0">
              <a:lnSpc>
                <a:spcPts val="3349"/>
              </a:lnSpc>
              <a:tabLst/>
            </a:pP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 6</a:t>
            </a:r>
            <a:r>
              <a:rPr sz="25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25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Load</a:t>
            </a:r>
            <a:r>
              <a:rPr sz="25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init</a:t>
            </a:r>
            <a:r>
              <a:rPr sz="25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ial data</a:t>
            </a:r>
            <a:endParaRPr sz="2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8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1000"/>
              </a:lnSpc>
              <a:spcBef>
                <a:spcPts val="547"/>
              </a:spcBef>
              <a:tabLst/>
            </a:pPr>
            <a:r>
              <a:rPr sz="18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Command:</a:t>
            </a:r>
            <a:endParaRPr sz="1800" dirty="0">
              <a:latin typeface="Arial"/>
              <a:ea typeface="Arial"/>
              <a:cs typeface="Arial"/>
            </a:endParaRPr>
          </a:p>
          <a:p>
            <a:pPr marL="2713354" algn="l" rtl="0" eaLnBrk="0">
              <a:lnSpc>
                <a:spcPts val="1860"/>
              </a:lnSpc>
              <a:spcBef>
                <a:spcPts val="1247"/>
              </a:spcBef>
              <a:tabLst/>
            </a:pPr>
            <a:r>
              <a:rPr sz="1400" kern="0" spc="0" dirty="0">
                <a:solidFill>
                  <a:srgbClr val="393A34">
                    <a:alpha val="100000"/>
                  </a:srgbClr>
                </a:solidFill>
                <a:latin typeface="Arial"/>
                <a:ea typeface="Arial"/>
                <a:cs typeface="Arial"/>
              </a:rPr>
              <a:t>./gradlew run --ar</a:t>
            </a:r>
            <a:r>
              <a:rPr sz="1400" kern="0" spc="-10" dirty="0">
                <a:solidFill>
                  <a:srgbClr val="393A34">
                    <a:alpha val="100000"/>
                  </a:srgbClr>
                </a:solidFill>
                <a:latin typeface="Arial"/>
                <a:ea typeface="Arial"/>
                <a:cs typeface="Arial"/>
              </a:rPr>
              <a:t>gs="LoadInitialData"</a:t>
            </a:r>
            <a:endParaRPr sz="14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ts val="2392"/>
              </a:lnSpc>
              <a:spcBef>
                <a:spcPts val="1085"/>
              </a:spcBef>
              <a:tabLst/>
            </a:pP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&lt;Attention&gt;</a:t>
            </a:r>
            <a:r>
              <a:rPr sz="1800" kern="0" spc="20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If you use Command prompt</a:t>
            </a:r>
            <a:r>
              <a:rPr sz="1800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then</a:t>
            </a:r>
            <a:r>
              <a:rPr sz="1800" kern="0" spc="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</a:t>
            </a:r>
            <a:endParaRPr sz="1800" dirty="0">
              <a:latin typeface="Arial"/>
              <a:ea typeface="Arial"/>
              <a:cs typeface="Arial"/>
            </a:endParaRPr>
          </a:p>
          <a:p>
            <a:pPr marL="2752725" algn="l" rtl="0" eaLnBrk="0">
              <a:lnSpc>
                <a:spcPts val="1860"/>
              </a:lnSpc>
              <a:spcBef>
                <a:spcPts val="1094"/>
              </a:spcBef>
              <a:tabLst/>
            </a:pPr>
            <a:r>
              <a:rPr sz="1400" kern="0" spc="0" dirty="0">
                <a:solidFill>
                  <a:srgbClr val="393A34">
                    <a:alpha val="100000"/>
                  </a:srgbClr>
                </a:solidFill>
                <a:latin typeface="Arial"/>
                <a:ea typeface="Arial"/>
                <a:cs typeface="Arial"/>
              </a:rPr>
              <a:t>gradlew run --args="LoadI</a:t>
            </a:r>
            <a:r>
              <a:rPr sz="1400" kern="0" spc="-10" dirty="0">
                <a:solidFill>
                  <a:srgbClr val="393A34">
                    <a:alpha val="100000"/>
                  </a:srgbClr>
                </a:solidFill>
                <a:latin typeface="Arial"/>
                <a:ea typeface="Arial"/>
                <a:cs typeface="Arial"/>
              </a:rPr>
              <a:t>nitialData"</a:t>
            </a:r>
            <a:endParaRPr sz="14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102100" algn="l" rtl="0" eaLnBrk="0">
              <a:lnSpc>
                <a:spcPts val="1088"/>
              </a:lnSpc>
              <a:spcBef>
                <a:spcPts val="425"/>
              </a:spcBef>
              <a:tabLst/>
            </a:pPr>
            <a:r>
              <a:rPr sz="1400" kern="0" spc="-20" dirty="0">
                <a:solidFill>
                  <a:srgbClr val="393A34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endParaRPr sz="14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84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1860"/>
              </a:lnSpc>
              <a:tabLst/>
            </a:pPr>
            <a:r>
              <a:rPr sz="1400" kern="0" spc="0" dirty="0">
                <a:solidFill>
                  <a:srgbClr val="393A34">
                    <a:alpha val="100000"/>
                  </a:srgbClr>
                </a:solidFill>
                <a:latin typeface="Arial"/>
                <a:ea typeface="Arial"/>
                <a:cs typeface="Arial"/>
              </a:rPr>
              <a:t>gradlew.bat run --ar</a:t>
            </a:r>
            <a:r>
              <a:rPr sz="1400" kern="0" spc="-10" dirty="0">
                <a:solidFill>
                  <a:srgbClr val="393A34">
                    <a:alpha val="100000"/>
                  </a:srgbClr>
                </a:solidFill>
                <a:latin typeface="Arial"/>
                <a:ea typeface="Arial"/>
                <a:cs typeface="Arial"/>
              </a:rPr>
              <a:t>gs="LoadInitialData"</a:t>
            </a:r>
            <a:endParaRPr sz="14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89349" y="1727101"/>
            <a:ext cx="8054650" cy="3416398"/>
          </a:xfrm>
          <a:prstGeom prst="rect">
            <a:avLst/>
          </a:prstGeom>
        </p:spPr>
      </p:pic>
      <p:sp>
        <p:nvSpPr>
          <p:cNvPr id="102" name="textbox 102"/>
          <p:cNvSpPr/>
          <p:nvPr/>
        </p:nvSpPr>
        <p:spPr>
          <a:xfrm>
            <a:off x="399126" y="503648"/>
            <a:ext cx="8475980" cy="10902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349"/>
              </a:lnSpc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 6:</a:t>
            </a:r>
            <a:r>
              <a:rPr sz="25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Expected</a:t>
            </a:r>
            <a:r>
              <a:rPr sz="25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eaction</a:t>
            </a:r>
            <a:endParaRPr sz="2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2790"/>
              </a:lnSpc>
              <a:spcBef>
                <a:spcPts val="3"/>
              </a:spcBef>
              <a:tabLst/>
            </a:pPr>
            <a:r>
              <a:rPr sz="2100" kern="0" spc="0" dirty="0">
                <a:solidFill>
                  <a:srgbClr val="202124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&lt;Notice&gt;</a:t>
            </a:r>
            <a:r>
              <a:rPr sz="2100" kern="0" spc="150" dirty="0">
                <a:solidFill>
                  <a:srgbClr val="20212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kern="0" spc="0" dirty="0">
                <a:solidFill>
                  <a:srgbClr val="202124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</a:t>
            </a:r>
            <a:r>
              <a:rPr sz="2100" kern="0" spc="-10" dirty="0">
                <a:solidFill>
                  <a:srgbClr val="202124">
                    <a:alpha val="100000"/>
                  </a:srgbClr>
                </a:solidFill>
                <a:latin typeface="Arial"/>
                <a:ea typeface="Arial"/>
                <a:cs typeface="Arial"/>
              </a:rPr>
              <a:t> java 21: Garbled text will appear  →  (you can</a:t>
            </a:r>
            <a:r>
              <a:rPr sz="2100" kern="0" spc="170" dirty="0">
                <a:solidFill>
                  <a:srgbClr val="20212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kern="0" spc="-10" dirty="0">
                <a:solidFill>
                  <a:srgbClr val="202124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 java 8)</a:t>
            </a:r>
            <a:endParaRPr sz="21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4"/>
          <p:cNvSpPr/>
          <p:nvPr/>
        </p:nvSpPr>
        <p:spPr>
          <a:xfrm>
            <a:off x="1493262" y="1876552"/>
            <a:ext cx="6203315" cy="15132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910"/>
              </a:lnSpc>
              <a:tabLst/>
            </a:pPr>
            <a:r>
              <a:rPr sz="52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Let’s use</a:t>
            </a:r>
            <a:r>
              <a:rPr sz="52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2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sa</a:t>
            </a:r>
            <a:r>
              <a:rPr sz="52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mple</a:t>
            </a:r>
            <a:r>
              <a:rPr sz="52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2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</a:t>
            </a:r>
            <a:endParaRPr sz="5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67004" algn="l" rtl="0" eaLnBrk="0">
              <a:lnSpc>
                <a:spcPts val="3721"/>
              </a:lnSpc>
              <a:spcBef>
                <a:spcPts val="3"/>
              </a:spcBef>
              <a:tabLst/>
            </a:pP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how to get information fr</a:t>
            </a:r>
            <a:r>
              <a:rPr sz="28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om</a:t>
            </a:r>
            <a:r>
              <a:rPr sz="28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database</a:t>
            </a:r>
            <a:endParaRPr sz="28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2571759"/>
            <a:ext cx="9144000" cy="2553681"/>
          </a:xfrm>
          <a:prstGeom prst="rect">
            <a:avLst/>
          </a:prstGeom>
        </p:spPr>
      </p:pic>
      <p:sp>
        <p:nvSpPr>
          <p:cNvPr id="108" name="textbox 108"/>
          <p:cNvSpPr/>
          <p:nvPr/>
        </p:nvSpPr>
        <p:spPr>
          <a:xfrm>
            <a:off x="391125" y="503648"/>
            <a:ext cx="7053580" cy="15087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ts val="3349"/>
              </a:lnSpc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Try</a:t>
            </a:r>
            <a:r>
              <a:rPr sz="2500" kern="0" spc="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25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Get</a:t>
            </a:r>
            <a:r>
              <a:rPr sz="25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player informati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 from database</a:t>
            </a:r>
            <a:endParaRPr sz="2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ts val="2392"/>
              </a:lnSpc>
              <a:spcBef>
                <a:spcPts val="550"/>
              </a:spcBef>
              <a:tabLst/>
            </a:pP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Successfu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l output: You can see a similar output</a:t>
            </a:r>
            <a:r>
              <a:rPr sz="1800" kern="0" spc="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1800" kern="0" spc="1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below</a:t>
            </a:r>
            <a:endParaRPr sz="1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60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392"/>
              </a:lnSpc>
              <a:tabLst/>
            </a:pP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{"id":</a:t>
            </a:r>
            <a:r>
              <a:rPr sz="1800" kern="0" spc="19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1, "name": "Yamada Taro", "credit_limit":</a:t>
            </a:r>
            <a:r>
              <a:rPr sz="1800" kern="0" spc="20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10000, "credi</a:t>
            </a:r>
            <a:r>
              <a:rPr sz="18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t_total": 0}</a:t>
            </a:r>
            <a:endParaRPr sz="18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2571746"/>
            <a:ext cx="9143999" cy="2568055"/>
          </a:xfrm>
          <a:prstGeom prst="rect">
            <a:avLst/>
          </a:prstGeom>
        </p:spPr>
      </p:pic>
      <p:sp>
        <p:nvSpPr>
          <p:cNvPr id="112" name="textbox 112"/>
          <p:cNvSpPr/>
          <p:nvPr/>
        </p:nvSpPr>
        <p:spPr>
          <a:xfrm>
            <a:off x="388839" y="503648"/>
            <a:ext cx="8300719" cy="13633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ts val="3349"/>
              </a:lnSpc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Try 2</a:t>
            </a:r>
            <a:r>
              <a:rPr sz="25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custom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er</a:t>
            </a:r>
            <a:r>
              <a:rPr sz="2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order</a:t>
            </a:r>
            <a:endParaRPr sz="2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2700" indent="635" algn="l" rtl="0" eaLnBrk="0">
              <a:lnSpc>
                <a:spcPct val="114000"/>
              </a:lnSpc>
              <a:spcBef>
                <a:spcPts val="1"/>
              </a:spcBef>
              <a:tabLst/>
            </a:pP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Then, customer (ID</a:t>
            </a:r>
            <a:r>
              <a:rPr sz="1800" kern="0" spc="2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1)</a:t>
            </a:r>
            <a:r>
              <a:rPr sz="1800" kern="0" spc="1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place an order for three apples and</a:t>
            </a:r>
            <a:r>
              <a:rPr sz="1800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two</a:t>
            </a:r>
            <a:r>
              <a:rPr sz="1800" kern="0" spc="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oranges</a:t>
            </a:r>
            <a:r>
              <a:rPr sz="1800" kern="0" spc="1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1800" kern="0" spc="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running</a:t>
            </a: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 following comm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and:</a:t>
            </a:r>
            <a:endParaRPr sz="18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139444" y="1727099"/>
            <a:ext cx="6971405" cy="3416400"/>
          </a:xfrm>
          <a:prstGeom prst="rect">
            <a:avLst/>
          </a:prstGeom>
        </p:spPr>
      </p:pic>
      <p:sp>
        <p:nvSpPr>
          <p:cNvPr id="116" name="textbox 116"/>
          <p:cNvSpPr/>
          <p:nvPr/>
        </p:nvSpPr>
        <p:spPr>
          <a:xfrm>
            <a:off x="389982" y="591659"/>
            <a:ext cx="1924685" cy="9531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94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ct val="81000"/>
              </a:lnSpc>
              <a:tabLst/>
            </a:pPr>
            <a:r>
              <a:rPr sz="25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Try</a:t>
            </a:r>
            <a:r>
              <a:rPr sz="25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25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sz="2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6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392"/>
              </a:lnSpc>
              <a:spcBef>
                <a:spcPts val="3"/>
              </a:spcBef>
              <a:tabLst/>
            </a:pP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1800" kern="0" spc="1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is error output</a:t>
            </a:r>
            <a:endParaRPr sz="18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2892103"/>
            <a:ext cx="9144000" cy="1386892"/>
          </a:xfrm>
          <a:prstGeom prst="rect">
            <a:avLst/>
          </a:prstGeom>
        </p:spPr>
      </p:pic>
      <p:sp>
        <p:nvSpPr>
          <p:cNvPr id="120" name="textbox 120"/>
          <p:cNvSpPr/>
          <p:nvPr/>
        </p:nvSpPr>
        <p:spPr>
          <a:xfrm>
            <a:off x="392085" y="503648"/>
            <a:ext cx="2317750" cy="15608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349"/>
              </a:lnSpc>
              <a:tabLst/>
            </a:pPr>
            <a:r>
              <a:rPr sz="25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500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last</a:t>
            </a:r>
            <a:endParaRPr sz="2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3334" indent="-635" algn="l" rtl="0" eaLnBrk="0">
              <a:lnSpc>
                <a:spcPct val="162000"/>
              </a:lnSpc>
              <a:spcBef>
                <a:spcPts val="1"/>
              </a:spcBef>
              <a:tabLst/>
            </a:pP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docker-compo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se down </a:t>
            </a:r>
            <a:r>
              <a:rPr sz="18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exit</a:t>
            </a:r>
            <a:endParaRPr sz="18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2"/>
          <p:cNvSpPr/>
          <p:nvPr/>
        </p:nvSpPr>
        <p:spPr>
          <a:xfrm>
            <a:off x="3606055" y="2391257"/>
            <a:ext cx="1931035" cy="467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635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1000"/>
              </a:lnSpc>
              <a:tabLst/>
            </a:pPr>
            <a:r>
              <a:rPr sz="3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Appendix</a:t>
            </a:r>
            <a:endParaRPr sz="36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4"/>
          <p:cNvSpPr/>
          <p:nvPr/>
        </p:nvSpPr>
        <p:spPr>
          <a:xfrm>
            <a:off x="396155" y="503648"/>
            <a:ext cx="4845050" cy="19767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7145" algn="l" rtl="0" eaLnBrk="0">
              <a:lnSpc>
                <a:spcPts val="3349"/>
              </a:lnSpc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Cannot load</a:t>
            </a:r>
            <a:r>
              <a:rPr sz="25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schema</a:t>
            </a:r>
            <a:endParaRPr sz="2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2392"/>
              </a:lnSpc>
              <a:spcBef>
                <a:spcPts val="550"/>
              </a:spcBef>
              <a:tabLst/>
            </a:pP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./gradlew run --args="L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oadInitialData"  →</a:t>
            </a:r>
            <a:r>
              <a:rPr sz="1800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error</a:t>
            </a:r>
            <a:endParaRPr sz="18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7367"/>
              </a:lnSpc>
              <a:tabLst/>
            </a:pP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Check java version and reload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schema (step</a:t>
            </a:r>
            <a:r>
              <a:rPr sz="1800" kern="0" spc="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5)</a:t>
            </a:r>
            <a:endParaRPr sz="1800" dirty="0">
              <a:latin typeface="Arial"/>
              <a:ea typeface="Arial"/>
              <a:cs typeface="Arial"/>
            </a:endParaRPr>
          </a:p>
        </p:txBody>
      </p:sp>
      <p:pic>
        <p:nvPicPr>
          <p:cNvPr id="126" name="picture 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2571739"/>
            <a:ext cx="9143999" cy="784921"/>
          </a:xfrm>
          <a:prstGeom prst="rect">
            <a:avLst/>
          </a:prstGeom>
        </p:spPr>
      </p:pic>
      <p:sp>
        <p:nvSpPr>
          <p:cNvPr id="128" name="textbox 128"/>
          <p:cNvSpPr/>
          <p:nvPr/>
        </p:nvSpPr>
        <p:spPr>
          <a:xfrm>
            <a:off x="396155" y="3554552"/>
            <a:ext cx="4602479" cy="3295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392"/>
              </a:lnSpc>
              <a:tabLst/>
            </a:pP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Check your environment</a:t>
            </a:r>
            <a:r>
              <a:rPr sz="1800" kern="0" spc="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path </a:t>
            </a:r>
            <a:r>
              <a:rPr sz="18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“JAVA_HOME”</a:t>
            </a:r>
            <a:endParaRPr sz="18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hlinkClick r:id="rId3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516625" y="853100"/>
            <a:ext cx="7627372" cy="4290399"/>
          </a:xfrm>
          <a:prstGeom prst="rect">
            <a:avLst/>
          </a:prstGeom>
        </p:spPr>
      </p:pic>
      <p:sp>
        <p:nvSpPr>
          <p:cNvPr id="8" name="textbox 8"/>
          <p:cNvSpPr/>
          <p:nvPr/>
        </p:nvSpPr>
        <p:spPr>
          <a:xfrm>
            <a:off x="392497" y="503648"/>
            <a:ext cx="818514" cy="10414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240" algn="l" rtl="0" eaLnBrk="0">
              <a:lnSpc>
                <a:spcPts val="3349"/>
              </a:lnSpc>
              <a:tabLst/>
            </a:pP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demo</a:t>
            </a:r>
            <a:endParaRPr sz="2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392"/>
              </a:lnSpc>
              <a:spcBef>
                <a:spcPts val="3"/>
              </a:spcBef>
              <a:tabLst/>
            </a:pPr>
            <a:r>
              <a:rPr sz="18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demo</a:t>
            </a:r>
            <a:endParaRPr sz="18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/>
          <p:nvPr/>
        </p:nvSpPr>
        <p:spPr>
          <a:xfrm>
            <a:off x="387468" y="503648"/>
            <a:ext cx="3862704" cy="24447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4925" algn="l" rtl="0" eaLnBrk="0">
              <a:lnSpc>
                <a:spcPts val="3349"/>
              </a:lnSpc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Register Match</a:t>
            </a:r>
            <a:r>
              <a:rPr sz="25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Informatio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2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8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0000"/>
              </a:lnSpc>
              <a:spcBef>
                <a:spcPts val="545"/>
              </a:spcBef>
              <a:tabLst/>
            </a:pP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 you</a:t>
            </a:r>
            <a:r>
              <a:rPr sz="1800" kern="0" spc="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run</a:t>
            </a:r>
            <a:endParaRPr sz="1800" dirty="0">
              <a:latin typeface="Arial"/>
              <a:ea typeface="Arial"/>
              <a:cs typeface="Arial"/>
            </a:endParaRPr>
          </a:p>
          <a:p>
            <a:pPr marL="20320" algn="l" rtl="0" eaLnBrk="0">
              <a:lnSpc>
                <a:spcPts val="2392"/>
              </a:lnSpc>
              <a:spcBef>
                <a:spcPts val="1446"/>
              </a:spcBef>
              <a:tabLst/>
            </a:pP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"RegisterMatch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Info.java",</a:t>
            </a:r>
            <a:endParaRPr sz="1800" dirty="0">
              <a:latin typeface="Arial"/>
              <a:ea typeface="Arial"/>
              <a:cs typeface="Arial"/>
            </a:endParaRPr>
          </a:p>
          <a:p>
            <a:pPr marL="17779" algn="l" rtl="0" eaLnBrk="0">
              <a:lnSpc>
                <a:spcPts val="3683"/>
              </a:lnSpc>
              <a:tabLst/>
            </a:pP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 window like</a:t>
            </a:r>
            <a:r>
              <a:rPr sz="1800" kern="0" spc="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800" kern="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one</a:t>
            </a:r>
            <a:endParaRPr sz="1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60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7145" algn="l" rtl="0" eaLnBrk="0">
              <a:lnSpc>
                <a:spcPts val="2392"/>
              </a:lnSpc>
              <a:tabLst/>
            </a:pP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on the</a:t>
            </a:r>
            <a:r>
              <a:rPr sz="1800" kern="0" spc="18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right will appear.</a:t>
            </a:r>
            <a:endParaRPr sz="1800" dirty="0">
              <a:latin typeface="Arial"/>
              <a:ea typeface="Arial"/>
              <a:cs typeface="Arial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701850" y="907875"/>
            <a:ext cx="5442149" cy="39055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565724" y="1681375"/>
            <a:ext cx="5578273" cy="3462124"/>
          </a:xfrm>
          <a:prstGeom prst="rect">
            <a:avLst/>
          </a:prstGeom>
        </p:spPr>
      </p:pic>
      <p:sp>
        <p:nvSpPr>
          <p:cNvPr id="16" name="textbox 16"/>
          <p:cNvSpPr/>
          <p:nvPr/>
        </p:nvSpPr>
        <p:spPr>
          <a:xfrm>
            <a:off x="399126" y="503648"/>
            <a:ext cx="6156959" cy="10414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349"/>
              </a:lnSpc>
              <a:tabLst/>
            </a:pP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Step1</a:t>
            </a:r>
            <a:r>
              <a:rPr sz="25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2500" kern="0" spc="-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25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Date an</a:t>
            </a:r>
            <a:r>
              <a:rPr sz="25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 Team</a:t>
            </a:r>
            <a:r>
              <a:rPr sz="2500" kern="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Information</a:t>
            </a:r>
            <a:endParaRPr sz="2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ts val="2392"/>
              </a:lnSpc>
              <a:spcBef>
                <a:spcPts val="3"/>
              </a:spcBef>
              <a:tabLst/>
            </a:pP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Enter the date of the match a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nd select the</a:t>
            </a:r>
            <a:r>
              <a:rPr sz="1800" kern="0" spc="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competing</a:t>
            </a:r>
            <a:r>
              <a:rPr sz="1800" kern="0" spc="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school.</a:t>
            </a:r>
            <a:endParaRPr sz="18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/>
          <p:nvPr/>
        </p:nvSpPr>
        <p:spPr>
          <a:xfrm>
            <a:off x="398669" y="2997835"/>
            <a:ext cx="5205729" cy="13716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486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ct val="81000"/>
              </a:lnSpc>
              <a:tabLst/>
            </a:pPr>
            <a:r>
              <a:rPr sz="1800" kern="0" spc="-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Point</a:t>
            </a:r>
            <a:r>
              <a:rPr sz="1800" kern="0" spc="18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sz="18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ts val="2392"/>
              </a:lnSpc>
              <a:spcBef>
                <a:spcPts val="1444"/>
              </a:spcBef>
              <a:tabLst/>
            </a:pP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Registration</a:t>
            </a:r>
            <a:r>
              <a:rPr sz="1800" kern="0" spc="1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 allowed until the</a:t>
            </a:r>
            <a:r>
              <a:rPr sz="1800" kern="0" spc="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 ends</a:t>
            </a:r>
            <a:r>
              <a:rPr sz="1800" kern="0" spc="29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MS PGothic"/>
                <a:ea typeface="MS PGothic"/>
                <a:cs typeface="MS PGothic"/>
              </a:rPr>
              <a:t>×</a:t>
            </a:r>
            <a:endParaRPr sz="1800" dirty="0">
              <a:latin typeface="MS PGothic"/>
              <a:ea typeface="MS PGothic"/>
              <a:cs typeface="MS PGothic"/>
            </a:endParaRPr>
          </a:p>
          <a:p>
            <a:pPr marL="12700" indent="3810" algn="l" rtl="0" eaLnBrk="0">
              <a:lnSpc>
                <a:spcPct val="114000"/>
              </a:lnSpc>
              <a:spcBef>
                <a:spcPts val="97"/>
              </a:spcBef>
              <a:tabLst/>
            </a:pP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Register as soon as the competing</a:t>
            </a:r>
            <a:r>
              <a:rPr sz="1800" kern="0" spc="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school</a:t>
            </a:r>
            <a:r>
              <a:rPr sz="1800" kern="0" spc="1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800" kern="0" spc="1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known</a:t>
            </a: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(Should</a:t>
            </a:r>
            <a:r>
              <a:rPr sz="1800" kern="0" spc="1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be able to register even</a:t>
            </a:r>
            <a:r>
              <a:rPr sz="1800" kern="0" spc="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before the</a:t>
            </a:r>
            <a:r>
              <a:rPr sz="1800" kern="0" spc="1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match)</a:t>
            </a:r>
            <a:endParaRPr sz="1800" dirty="0">
              <a:latin typeface="Arial"/>
              <a:ea typeface="Arial"/>
              <a:cs typeface="Arial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287748" y="2020950"/>
            <a:ext cx="4856251" cy="3122549"/>
          </a:xfrm>
          <a:prstGeom prst="rect">
            <a:avLst/>
          </a:prstGeom>
        </p:spPr>
      </p:pic>
      <p:sp>
        <p:nvSpPr>
          <p:cNvPr id="22" name="textbox 22"/>
          <p:cNvSpPr/>
          <p:nvPr/>
        </p:nvSpPr>
        <p:spPr>
          <a:xfrm>
            <a:off x="396155" y="588778"/>
            <a:ext cx="7585075" cy="14236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16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240" algn="l" rtl="0" eaLnBrk="0">
              <a:lnSpc>
                <a:spcPct val="82000"/>
              </a:lnSpc>
              <a:tabLst/>
            </a:pP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Step2-1</a:t>
            </a:r>
            <a:r>
              <a:rPr sz="25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2500" kern="0" spc="-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25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25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atch</a:t>
            </a:r>
            <a:r>
              <a:rPr sz="25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Result</a:t>
            </a:r>
            <a:endParaRPr sz="2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6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ts val="2392"/>
              </a:lnSpc>
              <a:spcBef>
                <a:spcPts val="548"/>
              </a:spcBef>
              <a:tabLst/>
            </a:pP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If match already finished, you can re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gister winner team.</a:t>
            </a:r>
            <a:endParaRPr sz="1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60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392"/>
              </a:lnSpc>
              <a:tabLst/>
            </a:pP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Click button “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800" kern="0" spc="1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</a:t>
            </a:r>
            <a:r>
              <a:rPr sz="1800" kern="0" spc="1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Result” (green color) then a</a:t>
            </a:r>
            <a:r>
              <a:rPr sz="1800" kern="0" spc="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 window</a:t>
            </a:r>
            <a:r>
              <a:rPr sz="1800" kern="0" spc="8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“Register</a:t>
            </a:r>
            <a:endParaRPr sz="1800" dirty="0">
              <a:latin typeface="Arial"/>
              <a:ea typeface="Arial"/>
              <a:cs typeface="Arial"/>
            </a:endParaRPr>
          </a:p>
        </p:txBody>
      </p:sp>
      <p:grpSp>
        <p:nvGrpSpPr>
          <p:cNvPr id="2" name="group 2"/>
          <p:cNvGrpSpPr/>
          <p:nvPr/>
        </p:nvGrpSpPr>
        <p:grpSpPr>
          <a:xfrm rot="21600000">
            <a:off x="5922200" y="4108882"/>
            <a:ext cx="1560367" cy="819735"/>
            <a:chOff x="0" y="0"/>
            <a:chExt cx="1560367" cy="819735"/>
          </a:xfrm>
        </p:grpSpPr>
        <p:sp>
          <p:nvSpPr>
            <p:cNvPr id="24" name="path 24"/>
            <p:cNvSpPr/>
            <p:nvPr/>
          </p:nvSpPr>
          <p:spPr>
            <a:xfrm>
              <a:off x="0" y="3367"/>
              <a:ext cx="1556999" cy="812999"/>
            </a:xfrm>
            <a:custGeom>
              <a:avLst/>
              <a:gdLst/>
              <a:ahLst/>
              <a:cxnLst/>
              <a:rect l="0" t="0" r="0" b="0"/>
              <a:pathLst>
                <a:path w="2451" h="1280">
                  <a:moveTo>
                    <a:pt x="0" y="320"/>
                  </a:moveTo>
                  <a:lnTo>
                    <a:pt x="1811" y="320"/>
                  </a:lnTo>
                  <a:lnTo>
                    <a:pt x="1811" y="0"/>
                  </a:lnTo>
                  <a:lnTo>
                    <a:pt x="2451" y="640"/>
                  </a:lnTo>
                  <a:lnTo>
                    <a:pt x="1811" y="1280"/>
                  </a:lnTo>
                  <a:lnTo>
                    <a:pt x="1811" y="960"/>
                  </a:lnTo>
                  <a:lnTo>
                    <a:pt x="0" y="960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00FF00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6" name="path 26"/>
            <p:cNvSpPr/>
            <p:nvPr/>
          </p:nvSpPr>
          <p:spPr>
            <a:xfrm>
              <a:off x="1147131" y="0"/>
              <a:ext cx="413236" cy="819735"/>
            </a:xfrm>
            <a:custGeom>
              <a:avLst/>
              <a:gdLst/>
              <a:ahLst/>
              <a:cxnLst/>
              <a:rect l="0" t="0" r="0" b="0"/>
              <a:pathLst>
                <a:path w="650" h="1290">
                  <a:moveTo>
                    <a:pt x="5" y="5"/>
                  </a:moveTo>
                  <a:lnTo>
                    <a:pt x="645" y="645"/>
                  </a:lnTo>
                  <a:lnTo>
                    <a:pt x="5" y="1285"/>
                  </a:lnTo>
                </a:path>
              </a:pathLst>
            </a:custGeom>
            <a:noFill/>
            <a:ln w="9525" cap="flat">
              <a:solidFill>
                <a:srgbClr val="595959"/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8" name="table 28"/>
          <p:cNvGraphicFramePr>
            <a:graphicFrameLocks noGrp="1"/>
          </p:cNvGraphicFramePr>
          <p:nvPr/>
        </p:nvGraphicFramePr>
        <p:xfrm>
          <a:off x="5917437" y="4310737"/>
          <a:ext cx="1155064" cy="415925"/>
        </p:xfrm>
        <a:graphic>
          <a:graphicData uri="http://schemas.openxmlformats.org/drawingml/2006/table">
            <a:tbl>
              <a:tblPr/>
              <a:tblGrid>
                <a:gridCol w="1155064"/>
              </a:tblGrid>
              <a:tr h="4064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sz="6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13054" algn="l" rtl="0" eaLnBrk="0">
                        <a:lnSpc>
                          <a:spcPts val="186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4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click</a:t>
                      </a:r>
                      <a:r>
                        <a:rPr sz="14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4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here</a:t>
                      </a:r>
                      <a:endParaRPr sz="14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30"/>
          <p:cNvSpPr/>
          <p:nvPr/>
        </p:nvSpPr>
        <p:spPr>
          <a:xfrm>
            <a:off x="387468" y="2060499"/>
            <a:ext cx="2029460" cy="2482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35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1000"/>
              </a:lnSpc>
              <a:tabLst/>
            </a:pP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Winner” will appear.</a:t>
            </a:r>
            <a:endParaRPr sz="1800" dirty="0">
              <a:latin typeface="Arial"/>
              <a:ea typeface="Arial"/>
              <a:cs typeface="Arial"/>
            </a:endParaRPr>
          </a:p>
        </p:txBody>
      </p:sp>
      <p:sp>
        <p:nvSpPr>
          <p:cNvPr id="32" name="path 32"/>
          <p:cNvSpPr/>
          <p:nvPr/>
        </p:nvSpPr>
        <p:spPr>
          <a:xfrm>
            <a:off x="7067937" y="4722000"/>
            <a:ext cx="9525" cy="203249"/>
          </a:xfrm>
          <a:custGeom>
            <a:avLst/>
            <a:gdLst/>
            <a:ahLst/>
            <a:cxnLst/>
            <a:rect l="0" t="0" r="0" b="0"/>
            <a:pathLst>
              <a:path w="15" h="320">
                <a:moveTo>
                  <a:pt x="7" y="320"/>
                </a:moveTo>
                <a:lnTo>
                  <a:pt x="7" y="0"/>
                </a:lnTo>
              </a:path>
            </a:pathLst>
          </a:custGeom>
          <a:noFill/>
          <a:ln w="9525" cap="flat">
            <a:solidFill>
              <a:srgbClr val="595959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902225" y="2379169"/>
            <a:ext cx="3241774" cy="276433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60499" y="1548874"/>
            <a:ext cx="5741724" cy="1242374"/>
          </a:xfrm>
          <a:prstGeom prst="rect">
            <a:avLst/>
          </a:prstGeom>
        </p:spPr>
      </p:pic>
      <p:sp>
        <p:nvSpPr>
          <p:cNvPr id="38" name="textbox 38"/>
          <p:cNvSpPr/>
          <p:nvPr/>
        </p:nvSpPr>
        <p:spPr>
          <a:xfrm>
            <a:off x="389982" y="3086684"/>
            <a:ext cx="5264150" cy="12719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392"/>
              </a:lnSpc>
              <a:tabLst/>
            </a:pP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Then new window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“Select</a:t>
            </a:r>
            <a:r>
              <a:rPr sz="1800" kern="0" spc="1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</a:t>
            </a:r>
            <a:r>
              <a:rPr sz="1800" kern="0" spc="1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List” will appear.</a:t>
            </a:r>
            <a:endParaRPr sz="1800" dirty="0">
              <a:latin typeface="Arial"/>
              <a:ea typeface="Arial"/>
              <a:cs typeface="Arial"/>
            </a:endParaRPr>
          </a:p>
          <a:p>
            <a:pPr marL="22225" indent="6350" algn="l" rtl="0" eaLnBrk="0">
              <a:lnSpc>
                <a:spcPct val="171000"/>
              </a:lnSpc>
              <a:spcBef>
                <a:spcPts val="35"/>
              </a:spcBef>
              <a:tabLst/>
            </a:pP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If you</a:t>
            </a:r>
            <a:r>
              <a:rPr sz="1800" kern="0" spc="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reg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ister a wrong</a:t>
            </a:r>
            <a:r>
              <a:rPr sz="1800" kern="0" spc="1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information, you can delete it</a:t>
            </a: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by select line</a:t>
            </a:r>
            <a:r>
              <a:rPr sz="1800" kern="0" spc="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in the field</a:t>
            </a:r>
            <a:r>
              <a:rPr sz="1800" kern="0" spc="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800" kern="0" spc="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click</a:t>
            </a:r>
            <a:r>
              <a:rPr sz="1800" kern="0" spc="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dele</a:t>
            </a:r>
            <a:r>
              <a:rPr sz="18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te</a:t>
            </a:r>
            <a:r>
              <a:rPr sz="1800" kern="0" spc="1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button.</a:t>
            </a:r>
            <a:endParaRPr sz="1800" dirty="0">
              <a:latin typeface="Arial"/>
              <a:ea typeface="Arial"/>
              <a:cs typeface="Arial"/>
            </a:endParaRPr>
          </a:p>
        </p:txBody>
      </p:sp>
      <p:sp>
        <p:nvSpPr>
          <p:cNvPr id="40" name="textbox 40"/>
          <p:cNvSpPr/>
          <p:nvPr/>
        </p:nvSpPr>
        <p:spPr>
          <a:xfrm>
            <a:off x="395012" y="588778"/>
            <a:ext cx="4954270" cy="9556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16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82000"/>
              </a:lnSpc>
              <a:tabLst/>
            </a:pP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Step2-2</a:t>
            </a:r>
            <a:r>
              <a:rPr sz="25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2500" kern="0" spc="-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25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25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atch</a:t>
            </a:r>
            <a:r>
              <a:rPr sz="25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Result</a:t>
            </a:r>
            <a:endParaRPr sz="2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6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2392"/>
              </a:lnSpc>
              <a:spcBef>
                <a:spcPts val="1"/>
              </a:spcBef>
              <a:tabLst/>
            </a:pP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Select winner and clic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k button “Register Winner”</a:t>
            </a:r>
            <a:r>
              <a:rPr sz="1800" kern="0" spc="-3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sz="18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2"/>
          <p:cNvSpPr/>
          <p:nvPr/>
        </p:nvSpPr>
        <p:spPr>
          <a:xfrm>
            <a:off x="399126" y="503648"/>
            <a:ext cx="8327390" cy="14084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349"/>
              </a:lnSpc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Step3</a:t>
            </a:r>
            <a:r>
              <a:rPr sz="25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Outpu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5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information</a:t>
            </a:r>
            <a:endParaRPr sz="2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2700" indent="6350" algn="l" rtl="0" eaLnBrk="0">
              <a:lnSpc>
                <a:spcPct val="122000"/>
              </a:lnSpc>
              <a:spcBef>
                <a:spcPts val="1"/>
              </a:spcBef>
              <a:tabLst/>
            </a:pP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If you click the</a:t>
            </a:r>
            <a:r>
              <a:rPr sz="1800" kern="0" spc="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button “Quit and Output</a:t>
            </a:r>
            <a:r>
              <a:rPr sz="1800" kern="0" spc="1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Info to Console”,</a:t>
            </a:r>
            <a:r>
              <a:rPr sz="1800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800" kern="0" spc="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1800" kern="0" spc="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see</a:t>
            </a:r>
            <a:r>
              <a:rPr sz="1800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800" kern="0" spc="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outpu</a:t>
            </a:r>
            <a:r>
              <a:rPr sz="18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800" kern="0" spc="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below.</a:t>
            </a:r>
            <a:endParaRPr sz="1800" dirty="0">
              <a:latin typeface="Arial"/>
              <a:ea typeface="Arial"/>
              <a:cs typeface="Arial"/>
            </a:endParaRPr>
          </a:p>
        </p:txBody>
      </p:sp>
      <p:pic>
        <p:nvPicPr>
          <p:cNvPr id="44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1937437"/>
            <a:ext cx="9144000" cy="11685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/>
          <p:cNvSpPr/>
          <p:nvPr/>
        </p:nvSpPr>
        <p:spPr>
          <a:xfrm>
            <a:off x="2245359" y="2264155"/>
            <a:ext cx="4685665" cy="6330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784"/>
              </a:lnSpc>
              <a:tabLst/>
            </a:pPr>
            <a:r>
              <a:rPr sz="3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How to Get</a:t>
            </a:r>
            <a:r>
              <a:rPr sz="3600" kern="0" spc="3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Information</a:t>
            </a:r>
            <a:endParaRPr sz="36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Google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READ_ME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2024-07-18T23:36:46</vt:filetime>
  </property>
</Properties>
</file>