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176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644ED-BB24-4450-8893-F67E0476BE02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E72A-4D71-4C0C-B691-56EB53521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180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644ED-BB24-4450-8893-F67E0476BE02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E72A-4D71-4C0C-B691-56EB53521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607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644ED-BB24-4450-8893-F67E0476BE02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E72A-4D71-4C0C-B691-56EB53521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106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644ED-BB24-4450-8893-F67E0476BE02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E72A-4D71-4C0C-B691-56EB53521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259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644ED-BB24-4450-8893-F67E0476BE02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E72A-4D71-4C0C-B691-56EB53521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56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644ED-BB24-4450-8893-F67E0476BE02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E72A-4D71-4C0C-B691-56EB53521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380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644ED-BB24-4450-8893-F67E0476BE02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E72A-4D71-4C0C-B691-56EB53521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276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644ED-BB24-4450-8893-F67E0476BE02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E72A-4D71-4C0C-B691-56EB53521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24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644ED-BB24-4450-8893-F67E0476BE02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E72A-4D71-4C0C-B691-56EB53521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33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644ED-BB24-4450-8893-F67E0476BE02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E72A-4D71-4C0C-B691-56EB53521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846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644ED-BB24-4450-8893-F67E0476BE02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E72A-4D71-4C0C-B691-56EB53521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789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644ED-BB24-4450-8893-F67E0476BE02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5E72A-4D71-4C0C-B691-56EB53521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342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638800" y="3946104"/>
            <a:ext cx="5314950" cy="1655762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학과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학생 데이터베이스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16150" y="2073923"/>
            <a:ext cx="7759700" cy="1482077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>
                <a:solidFill>
                  <a:schemeClr val="bg1"/>
                </a:solidFill>
              </a:rPr>
              <a:t>데이터베이스 구축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09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21931" y="1167925"/>
            <a:ext cx="2326105" cy="54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학과</a:t>
            </a:r>
            <a:endParaRPr lang="ko-KR" altLang="en-US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21931" y="5943024"/>
            <a:ext cx="2326105" cy="54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학생</a:t>
            </a:r>
            <a:endParaRPr lang="ko-KR" altLang="en-US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다이아몬드 6"/>
          <p:cNvSpPr/>
          <p:nvPr/>
        </p:nvSpPr>
        <p:spPr>
          <a:xfrm>
            <a:off x="2901615" y="3172004"/>
            <a:ext cx="2566736" cy="866273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+mj-lt"/>
              </a:rPr>
              <a:t>소속</a:t>
            </a:r>
            <a:endParaRPr lang="ko-KR" altLang="en-US" dirty="0">
              <a:latin typeface="+mj-lt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7239006" y="461037"/>
            <a:ext cx="3589418" cy="57947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학과 코드</a:t>
            </a:r>
            <a:endParaRPr lang="ko-KR" altLang="en-US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239006" y="1106778"/>
            <a:ext cx="3589418" cy="57947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학과명</a:t>
            </a:r>
            <a:endParaRPr lang="ko-KR" altLang="en-US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7239006" y="1752519"/>
            <a:ext cx="3589418" cy="57947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전화 번호</a:t>
            </a:r>
            <a:endParaRPr lang="ko-KR" altLang="en-US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7239006" y="2403168"/>
            <a:ext cx="3589418" cy="57947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사무실 위치</a:t>
            </a:r>
            <a:endParaRPr lang="ko-KR" altLang="en-US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7239006" y="4061058"/>
            <a:ext cx="3589418" cy="57947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이름</a:t>
            </a:r>
            <a:endParaRPr lang="ko-KR" altLang="en-US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7239006" y="4706799"/>
            <a:ext cx="3589418" cy="57947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나이</a:t>
            </a:r>
            <a:endParaRPr lang="ko-KR" altLang="en-US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7239006" y="5352540"/>
            <a:ext cx="3589418" cy="57947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성별</a:t>
            </a:r>
            <a:endParaRPr lang="ko-KR" altLang="en-US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7239006" y="6003189"/>
            <a:ext cx="3589418" cy="57947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주소</a:t>
            </a:r>
            <a:endParaRPr lang="ko-KR" altLang="en-US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239006" y="3410409"/>
            <a:ext cx="3589418" cy="57947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학생 번호</a:t>
            </a:r>
            <a:endParaRPr lang="ko-KR" altLang="en-US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4" name="직선 연결선 3"/>
          <p:cNvCxnSpPr>
            <a:stCxn id="5" idx="3"/>
            <a:endCxn id="8" idx="2"/>
          </p:cNvCxnSpPr>
          <p:nvPr/>
        </p:nvCxnSpPr>
        <p:spPr>
          <a:xfrm flipV="1">
            <a:off x="5348036" y="750775"/>
            <a:ext cx="1890970" cy="687150"/>
          </a:xfrm>
          <a:prstGeom prst="line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5" idx="3"/>
            <a:endCxn id="17" idx="2"/>
          </p:cNvCxnSpPr>
          <p:nvPr/>
        </p:nvCxnSpPr>
        <p:spPr>
          <a:xfrm flipV="1">
            <a:off x="5348036" y="1396516"/>
            <a:ext cx="1890970" cy="41409"/>
          </a:xfrm>
          <a:prstGeom prst="line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5" idx="3"/>
            <a:endCxn id="18" idx="2"/>
          </p:cNvCxnSpPr>
          <p:nvPr/>
        </p:nvCxnSpPr>
        <p:spPr>
          <a:xfrm>
            <a:off x="5348036" y="1437925"/>
            <a:ext cx="1890970" cy="604332"/>
          </a:xfrm>
          <a:prstGeom prst="line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5" idx="3"/>
            <a:endCxn id="19" idx="2"/>
          </p:cNvCxnSpPr>
          <p:nvPr/>
        </p:nvCxnSpPr>
        <p:spPr>
          <a:xfrm>
            <a:off x="5348036" y="1437925"/>
            <a:ext cx="1890970" cy="1254981"/>
          </a:xfrm>
          <a:prstGeom prst="line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6" idx="3"/>
            <a:endCxn id="24" idx="2"/>
          </p:cNvCxnSpPr>
          <p:nvPr/>
        </p:nvCxnSpPr>
        <p:spPr>
          <a:xfrm flipV="1">
            <a:off x="5348036" y="3700147"/>
            <a:ext cx="1890970" cy="2512877"/>
          </a:xfrm>
          <a:prstGeom prst="line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6" idx="3"/>
            <a:endCxn id="20" idx="2"/>
          </p:cNvCxnSpPr>
          <p:nvPr/>
        </p:nvCxnSpPr>
        <p:spPr>
          <a:xfrm flipV="1">
            <a:off x="5348036" y="4350796"/>
            <a:ext cx="1890970" cy="1862228"/>
          </a:xfrm>
          <a:prstGeom prst="line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6" idx="3"/>
            <a:endCxn id="21" idx="2"/>
          </p:cNvCxnSpPr>
          <p:nvPr/>
        </p:nvCxnSpPr>
        <p:spPr>
          <a:xfrm flipV="1">
            <a:off x="5348036" y="4996537"/>
            <a:ext cx="1890970" cy="1216487"/>
          </a:xfrm>
          <a:prstGeom prst="line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6" idx="3"/>
            <a:endCxn id="22" idx="2"/>
          </p:cNvCxnSpPr>
          <p:nvPr/>
        </p:nvCxnSpPr>
        <p:spPr>
          <a:xfrm flipV="1">
            <a:off x="5348036" y="5642278"/>
            <a:ext cx="1890970" cy="570746"/>
          </a:xfrm>
          <a:prstGeom prst="line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6" idx="3"/>
            <a:endCxn id="23" idx="2"/>
          </p:cNvCxnSpPr>
          <p:nvPr/>
        </p:nvCxnSpPr>
        <p:spPr>
          <a:xfrm>
            <a:off x="5348036" y="6213024"/>
            <a:ext cx="1890970" cy="79903"/>
          </a:xfrm>
          <a:prstGeom prst="line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7" idx="0"/>
            <a:endCxn id="5" idx="2"/>
          </p:cNvCxnSpPr>
          <p:nvPr/>
        </p:nvCxnSpPr>
        <p:spPr>
          <a:xfrm flipV="1">
            <a:off x="4184983" y="1707925"/>
            <a:ext cx="1" cy="1464079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6" idx="0"/>
            <a:endCxn id="7" idx="2"/>
          </p:cNvCxnSpPr>
          <p:nvPr/>
        </p:nvCxnSpPr>
        <p:spPr>
          <a:xfrm flipH="1" flipV="1">
            <a:off x="4184983" y="4038277"/>
            <a:ext cx="1" cy="1904747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162733" y="23205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2">
                    <a:lumMod val="50000"/>
                  </a:schemeClr>
                </a:solidFill>
              </a:rPr>
              <a:t>포함된다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162733" y="48118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2">
                    <a:lumMod val="50000"/>
                  </a:schemeClr>
                </a:solidFill>
              </a:rPr>
              <a:t>소속된다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62554" y="172612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862554" y="5573692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50000"/>
                  </a:schemeClr>
                </a:solidFill>
              </a:rPr>
              <a:t>N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05690" y="3713035"/>
            <a:ext cx="1676738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j-lt"/>
              </a:rPr>
              <a:t>- </a:t>
            </a:r>
            <a:r>
              <a:rPr lang="ko-KR" altLang="en-US" sz="1600" dirty="0" smtClean="0">
                <a:latin typeface="+mj-lt"/>
              </a:rPr>
              <a:t>학과</a:t>
            </a:r>
            <a:endParaRPr lang="en-US" altLang="ko-KR" sz="16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j-lt"/>
              </a:rPr>
              <a:t>(</a:t>
            </a:r>
            <a:r>
              <a:rPr lang="ko-KR" altLang="en-US" sz="1400" dirty="0" smtClean="0">
                <a:latin typeface="+mj-lt"/>
              </a:rPr>
              <a:t>학과 코드</a:t>
            </a:r>
            <a:r>
              <a:rPr lang="en-US" altLang="ko-KR" sz="1400" dirty="0" smtClean="0">
                <a:latin typeface="+mj-lt"/>
              </a:rPr>
              <a:t>, </a:t>
            </a:r>
            <a:r>
              <a:rPr lang="ko-KR" altLang="en-US" sz="1400" dirty="0" err="1" smtClean="0">
                <a:latin typeface="+mj-lt"/>
              </a:rPr>
              <a:t>학과명</a:t>
            </a:r>
            <a:r>
              <a:rPr lang="en-US" altLang="ko-KR" sz="1400" dirty="0" smtClean="0">
                <a:latin typeface="+mj-lt"/>
              </a:rPr>
              <a:t>, </a:t>
            </a:r>
            <a:r>
              <a:rPr lang="ko-KR" altLang="en-US" sz="1400" dirty="0" smtClean="0">
                <a:latin typeface="+mj-lt"/>
              </a:rPr>
              <a:t>전화번호</a:t>
            </a:r>
            <a:r>
              <a:rPr lang="en-US" altLang="ko-KR" sz="1400" dirty="0" smtClean="0">
                <a:latin typeface="+mj-lt"/>
              </a:rPr>
              <a:t>, </a:t>
            </a:r>
            <a:r>
              <a:rPr lang="ko-KR" altLang="en-US" sz="1400" dirty="0" smtClean="0">
                <a:latin typeface="+mj-lt"/>
              </a:rPr>
              <a:t>사무실 위치</a:t>
            </a:r>
            <a:r>
              <a:rPr lang="en-US" altLang="ko-KR" sz="1400" dirty="0" smtClean="0">
                <a:latin typeface="+mj-lt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j-lt"/>
              </a:rPr>
              <a:t>- </a:t>
            </a:r>
            <a:r>
              <a:rPr lang="ko-KR" altLang="en-US" sz="1600" dirty="0" smtClean="0">
                <a:latin typeface="+mj-lt"/>
              </a:rPr>
              <a:t>학생</a:t>
            </a:r>
            <a:endParaRPr lang="en-US" altLang="ko-KR" sz="16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j-lt"/>
              </a:rPr>
              <a:t>(</a:t>
            </a:r>
            <a:r>
              <a:rPr lang="ko-KR" altLang="en-US" sz="1400" dirty="0" smtClean="0">
                <a:latin typeface="+mj-lt"/>
              </a:rPr>
              <a:t>학생 번호</a:t>
            </a:r>
            <a:r>
              <a:rPr lang="en-US" altLang="ko-KR" sz="1400" dirty="0" smtClean="0">
                <a:latin typeface="+mj-lt"/>
              </a:rPr>
              <a:t>, </a:t>
            </a:r>
            <a:r>
              <a:rPr lang="ko-KR" altLang="en-US" sz="1400" dirty="0" smtClean="0">
                <a:latin typeface="+mj-lt"/>
              </a:rPr>
              <a:t>이름</a:t>
            </a:r>
            <a:r>
              <a:rPr lang="en-US" altLang="ko-KR" sz="1400" dirty="0" smtClean="0">
                <a:latin typeface="+mj-lt"/>
              </a:rPr>
              <a:t>, </a:t>
            </a:r>
            <a:r>
              <a:rPr lang="ko-KR" altLang="en-US" sz="1400" dirty="0" smtClean="0">
                <a:latin typeface="+mj-lt"/>
              </a:rPr>
              <a:t>나이</a:t>
            </a:r>
            <a:r>
              <a:rPr lang="en-US" altLang="ko-KR" sz="1400" dirty="0" smtClean="0">
                <a:latin typeface="+mj-lt"/>
              </a:rPr>
              <a:t>, </a:t>
            </a:r>
            <a:r>
              <a:rPr lang="ko-KR" altLang="en-US" sz="1400" dirty="0" smtClean="0">
                <a:latin typeface="+mj-lt"/>
              </a:rPr>
              <a:t>성별</a:t>
            </a:r>
            <a:r>
              <a:rPr lang="en-US" altLang="ko-KR" sz="1400" dirty="0" smtClean="0">
                <a:latin typeface="+mj-lt"/>
              </a:rPr>
              <a:t>, </a:t>
            </a:r>
            <a:r>
              <a:rPr lang="ko-KR" altLang="en-US" sz="1400" dirty="0" smtClean="0">
                <a:latin typeface="+mj-lt"/>
              </a:rPr>
              <a:t>주소</a:t>
            </a:r>
            <a:r>
              <a:rPr lang="en-US" altLang="ko-KR" sz="1400" dirty="0" smtClean="0">
                <a:latin typeface="+mj-lt"/>
              </a:rPr>
              <a:t>)</a:t>
            </a:r>
            <a:endParaRPr lang="ko-KR" altLang="en-US" sz="1400" dirty="0">
              <a:latin typeface="+mj-lt"/>
            </a:endParaRPr>
          </a:p>
        </p:txBody>
      </p:sp>
      <p:sp>
        <p:nvSpPr>
          <p:cNvPr id="76" name="제목 1"/>
          <p:cNvSpPr txBox="1">
            <a:spLocks/>
          </p:cNvSpPr>
          <p:nvPr/>
        </p:nvSpPr>
        <p:spPr>
          <a:xfrm>
            <a:off x="357602" y="238125"/>
            <a:ext cx="18239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ko-KR" altLang="en-US" sz="2500" b="1" u="sng" dirty="0" smtClean="0">
                <a:solidFill>
                  <a:schemeClr val="tx2">
                    <a:lumMod val="75000"/>
                  </a:schemeClr>
                </a:solidFill>
              </a:rPr>
              <a:t>개념적</a:t>
            </a:r>
            <a:r>
              <a:rPr lang="en-US" altLang="ko-KR" sz="2500" b="1" u="sng" dirty="0" smtClean="0">
                <a:solidFill>
                  <a:schemeClr val="tx2">
                    <a:lumMod val="75000"/>
                  </a:schemeClr>
                </a:solidFill>
              </a:rPr>
              <a:t>/</a:t>
            </a:r>
          </a:p>
          <a:p>
            <a:pPr>
              <a:lnSpc>
                <a:spcPct val="110000"/>
              </a:lnSpc>
            </a:pPr>
            <a:r>
              <a:rPr lang="ko-KR" altLang="en-US" sz="2500" b="1" u="sng" dirty="0" smtClean="0">
                <a:solidFill>
                  <a:schemeClr val="tx2">
                    <a:lumMod val="75000"/>
                  </a:schemeClr>
                </a:solidFill>
              </a:rPr>
              <a:t>논리적</a:t>
            </a:r>
            <a:r>
              <a:rPr lang="en-US" altLang="ko-KR" sz="2500" b="1" u="sng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altLang="ko-KR" sz="2500" b="1" u="sng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ko-KR" altLang="en-US" sz="2500" b="1" u="sng" dirty="0" smtClean="0">
                <a:solidFill>
                  <a:schemeClr val="tx2">
                    <a:lumMod val="75000"/>
                  </a:schemeClr>
                </a:solidFill>
              </a:rPr>
              <a:t>모델</a:t>
            </a:r>
            <a:endParaRPr lang="ko-KR" altLang="en-US" sz="25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-1" y="3548"/>
            <a:ext cx="238125" cy="156014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 rot="5400000">
            <a:off x="855075" y="-726267"/>
            <a:ext cx="238125" cy="169066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2988975" y="427838"/>
            <a:ext cx="1651414" cy="36933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▣</a:t>
            </a:r>
            <a:r>
              <a:rPr lang="ko-KR" altLang="en-US" b="1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ko-KR" altLang="en-US" b="1" dirty="0" err="1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개념적모델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02988" y="3216743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▣ 논리적 모델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4420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38124" y="238125"/>
            <a:ext cx="18239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ko-KR" sz="2500" b="1" u="sng" dirty="0" smtClean="0">
                <a:solidFill>
                  <a:schemeClr val="tx2">
                    <a:lumMod val="75000"/>
                  </a:schemeClr>
                </a:solidFill>
              </a:rPr>
              <a:t>ER </a:t>
            </a:r>
            <a:r>
              <a:rPr lang="ko-KR" altLang="en-US" sz="2500" b="1" u="sng" dirty="0" smtClean="0">
                <a:solidFill>
                  <a:schemeClr val="tx2">
                    <a:lumMod val="75000"/>
                  </a:schemeClr>
                </a:solidFill>
              </a:rPr>
              <a:t>모델링</a:t>
            </a:r>
            <a:r>
              <a:rPr lang="en-US" altLang="ko-KR" sz="2500" b="1" u="sng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altLang="ko-KR" sz="2500" b="1" u="sng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ko-KR" sz="2500" b="1" dirty="0" smtClean="0">
                <a:solidFill>
                  <a:schemeClr val="tx2">
                    <a:lumMod val="75000"/>
                  </a:schemeClr>
                </a:solidFill>
              </a:rPr>
              <a:t>- IE </a:t>
            </a:r>
            <a:r>
              <a:rPr lang="ko-KR" altLang="en-US" sz="2500" b="1" dirty="0" smtClean="0">
                <a:solidFill>
                  <a:schemeClr val="tx2">
                    <a:lumMod val="75000"/>
                  </a:schemeClr>
                </a:solidFill>
              </a:rPr>
              <a:t>표기</a:t>
            </a:r>
            <a:endParaRPr lang="ko-KR" altLang="en-US" sz="25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1" y="3548"/>
            <a:ext cx="238125" cy="156014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 rot="5400000">
            <a:off x="906393" y="-777586"/>
            <a:ext cx="238125" cy="179329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019805"/>
              </p:ext>
            </p:extLst>
          </p:nvPr>
        </p:nvGraphicFramePr>
        <p:xfrm>
          <a:off x="2659224" y="1948991"/>
          <a:ext cx="2509935" cy="3236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9935">
                  <a:extLst>
                    <a:ext uri="{9D8B030D-6E8A-4147-A177-3AD203B41FA5}">
                      <a16:colId xmlns:a16="http://schemas.microsoft.com/office/drawing/2014/main" val="3283996500"/>
                    </a:ext>
                  </a:extLst>
                </a:gridCol>
              </a:tblGrid>
              <a:tr h="6300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학과 코드</a:t>
                      </a:r>
                      <a:endParaRPr lang="ko-KR" altLang="en-US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354789"/>
                  </a:ext>
                </a:extLst>
              </a:tr>
              <a:tr h="2606106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b="0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학과명</a:t>
                      </a:r>
                      <a:endParaRPr lang="en-US" altLang="ko-KR" b="0" dirty="0" smtClean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전화번호</a:t>
                      </a:r>
                      <a:endParaRPr lang="en-US" altLang="ko-KR" b="0" dirty="0" smtClean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b="0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사무실위치</a:t>
                      </a:r>
                      <a:endParaRPr lang="ko-KR" altLang="en-US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36000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819742"/>
                  </a:ext>
                </a:extLst>
              </a:tr>
            </a:tbl>
          </a:graphicData>
        </a:graphic>
      </p:graphicFrame>
      <p:cxnSp>
        <p:nvCxnSpPr>
          <p:cNvPr id="13" name="직선 연결선 12"/>
          <p:cNvCxnSpPr>
            <a:stCxn id="9" idx="3"/>
            <a:endCxn id="11" idx="1"/>
          </p:cNvCxnSpPr>
          <p:nvPr/>
        </p:nvCxnSpPr>
        <p:spPr>
          <a:xfrm>
            <a:off x="5169159" y="3567087"/>
            <a:ext cx="2721817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/>
          <p:cNvGrpSpPr/>
          <p:nvPr/>
        </p:nvGrpSpPr>
        <p:grpSpPr>
          <a:xfrm>
            <a:off x="7518400" y="3252788"/>
            <a:ext cx="489744" cy="613603"/>
            <a:chOff x="7518400" y="3252788"/>
            <a:chExt cx="489744" cy="613603"/>
          </a:xfrm>
        </p:grpSpPr>
        <p:cxnSp>
          <p:nvCxnSpPr>
            <p:cNvPr id="20" name="직선 연결선 19"/>
            <p:cNvCxnSpPr/>
            <p:nvPr/>
          </p:nvCxnSpPr>
          <p:spPr>
            <a:xfrm flipV="1">
              <a:off x="7518400" y="3252788"/>
              <a:ext cx="456765" cy="314300"/>
            </a:xfrm>
            <a:prstGeom prst="line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7518400" y="3567087"/>
              <a:ext cx="489744" cy="0"/>
            </a:xfrm>
            <a:prstGeom prst="line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7518400" y="3567087"/>
              <a:ext cx="434975" cy="299304"/>
            </a:xfrm>
            <a:prstGeom prst="line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직선 연결선 16"/>
          <p:cNvCxnSpPr/>
          <p:nvPr/>
        </p:nvCxnSpPr>
        <p:spPr>
          <a:xfrm>
            <a:off x="5511800" y="3310718"/>
            <a:ext cx="0" cy="512737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518400" y="3310718"/>
            <a:ext cx="0" cy="512737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404502"/>
              </p:ext>
            </p:extLst>
          </p:nvPr>
        </p:nvGraphicFramePr>
        <p:xfrm>
          <a:off x="7890976" y="1948991"/>
          <a:ext cx="2509935" cy="3236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9935">
                  <a:extLst>
                    <a:ext uri="{9D8B030D-6E8A-4147-A177-3AD203B41FA5}">
                      <a16:colId xmlns:a16="http://schemas.microsoft.com/office/drawing/2014/main" val="3283996500"/>
                    </a:ext>
                  </a:extLst>
                </a:gridCol>
              </a:tblGrid>
              <a:tr h="6300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학생 번호</a:t>
                      </a:r>
                      <a:endParaRPr lang="ko-KR" altLang="en-US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354789"/>
                  </a:ext>
                </a:extLst>
              </a:tr>
              <a:tr h="2606106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이름</a:t>
                      </a:r>
                      <a:endParaRPr lang="en-US" altLang="ko-KR" b="0" dirty="0" smtClean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나이</a:t>
                      </a:r>
                      <a:endParaRPr lang="en-US" altLang="ko-KR" b="0" dirty="0" smtClean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성별</a:t>
                      </a:r>
                      <a:endParaRPr lang="en-US" altLang="ko-KR" b="0" dirty="0" smtClean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주소</a:t>
                      </a:r>
                      <a:endParaRPr lang="en-US" altLang="ko-KR" b="0" dirty="0" smtClean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학과 코드</a:t>
                      </a:r>
                      <a:r>
                        <a:rPr lang="en-US" altLang="ko-KR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(FK)</a:t>
                      </a:r>
                      <a:endParaRPr lang="ko-KR" altLang="en-US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36000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819742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591025" y="14911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2">
                    <a:lumMod val="50000"/>
                  </a:schemeClr>
                </a:solidFill>
              </a:rPr>
              <a:t>학과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822777" y="14911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2">
                    <a:lumMod val="50000"/>
                  </a:schemeClr>
                </a:solidFill>
              </a:rPr>
              <a:t>학생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74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38124" y="238125"/>
            <a:ext cx="18239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ko-KR" altLang="en-US" sz="2500" b="1" dirty="0" smtClean="0">
                <a:solidFill>
                  <a:schemeClr val="tx2">
                    <a:lumMod val="75000"/>
                  </a:schemeClr>
                </a:solidFill>
              </a:rPr>
              <a:t>테이블 </a:t>
            </a:r>
            <a:endParaRPr lang="en-US" altLang="ko-KR" sz="25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2500" b="1" dirty="0" smtClean="0">
                <a:solidFill>
                  <a:schemeClr val="tx2">
                    <a:lumMod val="75000"/>
                  </a:schemeClr>
                </a:solidFill>
              </a:rPr>
              <a:t>생성 </a:t>
            </a:r>
            <a:r>
              <a:rPr lang="en-US" altLang="ko-KR" sz="2500" b="1" dirty="0" smtClean="0">
                <a:solidFill>
                  <a:schemeClr val="tx2">
                    <a:lumMod val="75000"/>
                  </a:schemeClr>
                </a:solidFill>
              </a:rPr>
              <a:t>&amp;</a:t>
            </a:r>
            <a:r>
              <a:rPr lang="ko-KR" altLang="en-US" sz="25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altLang="ko-KR" sz="25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2500" b="1" dirty="0" err="1" smtClean="0">
                <a:solidFill>
                  <a:schemeClr val="tx2">
                    <a:lumMod val="75000"/>
                  </a:schemeClr>
                </a:solidFill>
              </a:rPr>
              <a:t>자료삽입</a:t>
            </a:r>
            <a:endParaRPr lang="ko-KR" altLang="en-US" sz="25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1" y="3548"/>
            <a:ext cx="238125" cy="156014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 rot="5400000">
            <a:off x="906393" y="-777586"/>
            <a:ext cx="238125" cy="179329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647" y="1563688"/>
            <a:ext cx="5353797" cy="431542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" t="2260" r="2382" b="-1"/>
          <a:stretch/>
        </p:blipFill>
        <p:spPr>
          <a:xfrm>
            <a:off x="476249" y="2712797"/>
            <a:ext cx="5634103" cy="316631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6249" y="2136711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▣ </a:t>
            </a:r>
            <a:r>
              <a:rPr lang="ko-KR" altLang="en-US" dirty="0" smtClean="0"/>
              <a:t>학과 테이블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44647" y="90090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▣ </a:t>
            </a:r>
            <a:r>
              <a:rPr lang="ko-KR" altLang="en-US" dirty="0" smtClean="0"/>
              <a:t>학생 테이블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950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91</Words>
  <Application>Microsoft Office PowerPoint</Application>
  <PresentationFormat>와이드스크린</PresentationFormat>
  <Paragraphs>45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데이터베이스 구축</dc:title>
  <dc:creator>user</dc:creator>
  <cp:lastModifiedBy>user</cp:lastModifiedBy>
  <cp:revision>10</cp:revision>
  <dcterms:created xsi:type="dcterms:W3CDTF">2023-04-14T08:05:58Z</dcterms:created>
  <dcterms:modified xsi:type="dcterms:W3CDTF">2023-04-14T09:24:36Z</dcterms:modified>
</cp:coreProperties>
</file>