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302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28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9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13"/>
    <p:restoredTop sz="79907"/>
  </p:normalViewPr>
  <p:slideViewPr>
    <p:cSldViewPr snapToGrid="0">
      <p:cViewPr varScale="1">
        <p:scale>
          <a:sx n="103" d="100"/>
          <a:sy n="103" d="100"/>
        </p:scale>
        <p:origin x="824" y="176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C9623-B484-EE4F-AFA5-1A22BD357CAA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2E3A5-6E68-A549-A903-DFC46AA243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08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b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39681-E27D-56DD-3404-DDFE4A433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257D31A-6FF6-16DD-6695-CB1449E74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FF8DDDB-F194-E9EA-7A83-2DB942564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41DA04-7303-C330-3A5A-61536FD26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671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B5ED7-0849-6497-83D4-DC3426EA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A05B8A7-A3AE-AF5C-6285-98F0AF7EC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4D9433E-BD8F-C184-29F6-F6C3D4C62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C6C99-0160-61A6-6E11-D3AF9EFE9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78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20527-11E0-76A4-B454-9C626821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04FDFF1-508C-D7D6-FC9A-A77DAF310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6B90B89-54A9-7CB9-9616-3FCC27A2E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A918F4-10BD-1A83-FD8D-E6F0847ED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911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AC8CB-FEA5-8B31-13D6-8F39EEFDE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6C12675-9B29-AE1A-01F3-B706DE723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BC221CD-3202-7D1B-EB0E-4FBCF13E0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1C0D9D-C3C9-23AA-B9A9-0D8CC2512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7163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5D2DD-FD61-3B55-9D8F-5DFB12678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2CE3C31-727F-9DE0-EB39-05BD525C1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1B220AE-8E4B-B1F2-4901-4074D1739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82EC37-3ECA-55CC-692D-9959FAE50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5948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15E7-1466-6E02-D591-38045C461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2489672-A53A-B95B-116F-6ED3E5328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6F79ED-DA7F-D2FB-5E00-74324F5FF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926E12-6B1C-B3F8-66C2-A28C76686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393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3549B-EC22-ACD6-F0F3-784DFFB0A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77F78AA-D4FF-85B7-39A9-5F02498E7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88EE8E4-CF0C-740E-5190-533F6F4F0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276EF4-96EA-1CE0-570A-F6D989A53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2927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A388-9A4B-6387-E74D-63AD6AFE3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A43239D-5DD0-BD04-C197-351914C1E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5445F17-2703-2786-F8B7-CDB7CBBE4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A5FD86-7CAD-E999-87EA-AA43B3127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6238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238CE-C367-053A-C8B8-0DF1B3BC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EA09989-28F7-2905-F71E-9CE247C38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A37A2C-FD2A-E575-50B0-DC9E6613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E5D91-517C-DD2C-B9B0-17E244C4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F1981A-A471-33B5-BA7E-4AFAFF5B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972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3E2EE-B429-C883-7593-E73774EF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8F9D8D-C7B8-D95A-111E-244BE31E7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D293BC-EFAC-54BB-A5D5-D1E46CEE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70C08D-ABAC-2CE1-9E11-DD1F0C1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9B6263-675D-7FE7-4EB2-2C028464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7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F34BCEA-5ADB-7A17-93EB-85CB9B622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7C32FE-C192-385B-FA33-6917A9A3D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98A02E-0EC7-1E1D-F1FE-4FEB7800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72D58-7910-7E66-ADE4-66631BE8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6AA721-9F71-C111-30E9-14E6B32F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79157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29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30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3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0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98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1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8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FAEC2-96B6-9BD4-99F8-DD9E5DCE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7A174-C292-B127-CAD0-F7BD9969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DFCE0B-09A1-AC90-8308-1EE81115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950F79-639D-46F5-226F-02FB13E0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BE9C90-BF02-5C8B-E10A-66F0751F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5553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8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5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F4381-15C9-9D85-D468-A3EF61B2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25184D-30F7-4997-F143-E5082D655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8E1500-0CCA-C307-8B17-83888BD3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26E866-221F-9265-3535-CA0948C6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E203B0-F2AC-382D-A537-71C33E3D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015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A5AD65-2FC7-AD98-E787-81C8E0A2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DC3943-3E50-B92B-D756-E8364C1DC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185E2D-5956-5189-6D80-7559236D1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C291A7-9519-DE61-9D31-6913A74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B01185-089D-0D3B-A05A-4CA977D8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EB244-BAC2-BD82-6283-2E94D6AA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1766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7722D-F931-77D6-CF14-76C421A1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D0A040-E396-B28D-EF31-006DFF9B6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BF6896-1EA4-FC5F-81D2-64151583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E3FAD5-3015-6501-FF57-3F2FA0327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69404C-F3BE-CF0C-84CB-E7549F2E1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B062B3-5EB8-4922-A928-C1BC9E20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E3D871D-153E-8298-B228-8007B637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0DB126-53AD-E75D-D17B-60ABD1D3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94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2E791-3DF5-E75F-03FF-B248F0E8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3D16DB-EC1B-D586-85A8-A01BD64D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B652C9-A856-1F0A-4AF4-C4B295CA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9A537F-2357-C80B-C0D8-E655CD2B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4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DF0CB-DCD5-FA75-13E0-23D12F3CA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4D108B-5164-7500-3AF9-5C147EB1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988EAD-3907-FEAE-8F35-DB8014AD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3393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E4E90-46FC-97EF-E9EE-DE70963F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4C4CB-4B3D-C7E5-56F0-9620CB60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B62BF4-023E-81A0-E432-EB8E45E82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B4F839-9054-3372-E627-83307BB5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E06DC5-861B-04CE-7D09-4E3A3333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4DA6AA-2AE7-BB9E-1665-9860CC22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329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D93A1-B731-AFCF-031A-F7A4B500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B729F0-5F52-0E42-4801-64A9503C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7F99C5-A894-E3B4-1A82-8F65A91D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5FA66F-F255-A017-BFA2-43EA624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417475-15A2-6D66-BDCF-BC352790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DFB7B3-2773-5A90-7015-9A8FA72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886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279D06-8ABF-614E-F118-C0029F38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5D89A5-3327-4FB4-1B76-9C36D68F5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7C649-34B9-84A1-5BE3-A46DC9C44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52A9F-66F9-4F43-84EC-EE2C8414F8B2}" type="datetimeFigureOut">
              <a:rPr kumimoji="1" lang="zh-TW" altLang="en-US" smtClean="0"/>
              <a:t>2025/9/7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96FF30-4AFB-046B-5351-1E03CD5C8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EE64A8-F6CA-F01A-4B66-B9F8E4F25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6C3C1-1EA5-7445-96C7-1D8FA78B41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903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2" y="1288509"/>
            <a:ext cx="10958118" cy="658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endParaRPr lang="en-US" sz="4000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105824" y="660400"/>
            <a:ext cx="5409981" cy="0"/>
          </a:xfrm>
          <a:prstGeom prst="line">
            <a:avLst/>
          </a:prstGeom>
          <a:ln w="76200" cap="flat">
            <a:solidFill>
              <a:srgbClr val="F8D7C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 sz="1200"/>
          </a:p>
        </p:txBody>
      </p:sp>
      <p:sp>
        <p:nvSpPr>
          <p:cNvPr id="4" name="AutoShape 4"/>
          <p:cNvSpPr/>
          <p:nvPr/>
        </p:nvSpPr>
        <p:spPr>
          <a:xfrm>
            <a:off x="695843" y="6197600"/>
            <a:ext cx="5409981" cy="0"/>
          </a:xfrm>
          <a:prstGeom prst="line">
            <a:avLst/>
          </a:prstGeom>
          <a:ln w="76200" cap="flat">
            <a:solidFill>
              <a:srgbClr val="F8D7C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 sz="1200"/>
          </a:p>
        </p:txBody>
      </p:sp>
      <p:sp>
        <p:nvSpPr>
          <p:cNvPr id="5" name="Freeform 5"/>
          <p:cNvSpPr/>
          <p:nvPr/>
        </p:nvSpPr>
        <p:spPr>
          <a:xfrm>
            <a:off x="9526964" y="5799546"/>
            <a:ext cx="1979236" cy="294411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7" name="Freeform 7"/>
          <p:cNvSpPr/>
          <p:nvPr/>
        </p:nvSpPr>
        <p:spPr>
          <a:xfrm>
            <a:off x="685800" y="685801"/>
            <a:ext cx="1979236" cy="294411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7E9631F-CAB3-AAE5-9487-FC203B809C82}"/>
              </a:ext>
            </a:extLst>
          </p:cNvPr>
          <p:cNvSpPr txBox="1"/>
          <p:nvPr/>
        </p:nvSpPr>
        <p:spPr>
          <a:xfrm>
            <a:off x="695843" y="2470880"/>
            <a:ext cx="11524259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altLang="zh-TW" sz="48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</a:t>
            </a:r>
            <a:r>
              <a:rPr lang="zh-TW" altLang="en-US" sz="48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檢索</a:t>
            </a:r>
            <a:endParaRPr lang="en-US" altLang="zh-TW" sz="4800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3267"/>
              </a:lnSpc>
            </a:pPr>
            <a:endParaRPr lang="en-US" altLang="zh-TW" sz="4800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3267"/>
              </a:lnSpc>
            </a:pPr>
            <a:endParaRPr sz="4400" dirty="0"/>
          </a:p>
          <a:p>
            <a:pPr algn="ctr">
              <a:lnSpc>
                <a:spcPts val="3267"/>
              </a:lnSpc>
            </a:pPr>
            <a:r>
              <a:rPr lang="en-US" sz="4400" spc="175" dirty="0" err="1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海外旅行不便險條款：檢索到回覆流程設計</a:t>
            </a:r>
            <a:endParaRPr lang="en-US" sz="4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3267"/>
              </a:lnSpc>
              <a:spcBef>
                <a:spcPct val="0"/>
              </a:spcBef>
            </a:pPr>
            <a:endParaRPr lang="en-US" sz="48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B12F66C-44A5-C24F-9FCD-AD2FC03CCB2F}"/>
              </a:ext>
            </a:extLst>
          </p:cNvPr>
          <p:cNvSpPr txBox="1"/>
          <p:nvPr/>
        </p:nvSpPr>
        <p:spPr>
          <a:xfrm>
            <a:off x="10717165" y="5413286"/>
            <a:ext cx="1432652" cy="3862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67"/>
              </a:lnSpc>
            </a:pPr>
            <a:r>
              <a:rPr lang="zh-TW" altLang="en-US" sz="2000" dirty="0">
                <a:solidFill>
                  <a:srgbClr val="B3968C"/>
                </a:solidFill>
              </a:rPr>
              <a:t>陳玉凌</a:t>
            </a:r>
            <a:endParaRPr sz="2000" dirty="0">
              <a:solidFill>
                <a:srgbClr val="B3968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95140" y="2246443"/>
            <a:ext cx="7601720" cy="2140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17340"/>
              </a:lnSpc>
              <a:spcBef>
                <a:spcPct val="0"/>
              </a:spcBef>
            </a:pPr>
            <a:r>
              <a:rPr lang="en-US" sz="12385" dirty="0">
                <a:solidFill>
                  <a:srgbClr val="B3968C"/>
                </a:solidFill>
                <a:latin typeface="Snell Roundhand" panose="02000603080000090004" pitchFamily="2" charset="0"/>
                <a:ea typeface="STLiti" panose="02010800040101010101" pitchFamily="2" charset="-122"/>
                <a:cs typeface="Times New Roman" panose="02020603050405020304" pitchFamily="18" charset="0"/>
                <a:sym typeface="Mistrully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3931920" y="1476722"/>
            <a:ext cx="4328160" cy="0"/>
          </a:xfrm>
          <a:prstGeom prst="line">
            <a:avLst/>
          </a:prstGeom>
          <a:ln w="76200" cap="flat">
            <a:solidFill>
              <a:srgbClr val="F8D7C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/>
            <a:endParaRPr lang="zh-TW" altLang="en-US" sz="12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5536001" y="744444"/>
            <a:ext cx="1119998" cy="1666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zh-TW" altLang="en-US" sz="12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3931920" y="5439922"/>
            <a:ext cx="4328160" cy="0"/>
          </a:xfrm>
          <a:prstGeom prst="line">
            <a:avLst/>
          </a:prstGeom>
          <a:ln w="76200" cap="flat">
            <a:solidFill>
              <a:srgbClr val="F8D7CB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/>
            <a:endParaRPr lang="zh-TW" altLang="en-US" sz="12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5536001" y="6005600"/>
            <a:ext cx="1119998" cy="1666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zh-TW" altLang="en-US" sz="1200">
              <a:solidFill>
                <a:prstClr val="black"/>
              </a:solidFill>
              <a:latin typeface="Calibri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6654-B62E-4D94-7397-5E605ACB5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6201F50-62E7-FDEF-C8A2-21F58411F7BF}"/>
              </a:ext>
            </a:extLst>
          </p:cNvPr>
          <p:cNvSpPr/>
          <p:nvPr/>
        </p:nvSpPr>
        <p:spPr>
          <a:xfrm>
            <a:off x="685800" y="5983219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EC4632B-E571-1611-F3F2-2B0E39C477E6}"/>
              </a:ext>
            </a:extLst>
          </p:cNvPr>
          <p:cNvSpPr txBox="1"/>
          <p:nvPr/>
        </p:nvSpPr>
        <p:spPr>
          <a:xfrm>
            <a:off x="685800" y="310906"/>
            <a:ext cx="626016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dirty="0" err="1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資料檢索設定</a:t>
            </a:r>
            <a:endParaRPr lang="en-US" sz="4266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DFE8AD9-22A6-F273-CC38-346FD7812411}"/>
              </a:ext>
            </a:extLst>
          </p:cNvPr>
          <p:cNvSpPr txBox="1"/>
          <p:nvPr/>
        </p:nvSpPr>
        <p:spPr>
          <a:xfrm>
            <a:off x="614680" y="1944160"/>
            <a:ext cx="11506200" cy="3775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93" lvl="1" indent="-251896">
              <a:lnSpc>
                <a:spcPts val="3267"/>
              </a:lnSpc>
              <a:buFont typeface="Arial"/>
              <a:buChar char="•"/>
            </a:pP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Chunking</a:t>
            </a: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以「第</a:t>
            </a: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條」為切分單位；保留章名與條名</a:t>
            </a:r>
            <a:endParaRPr lang="en-US" altLang="zh-TW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3793" lvl="1" indent="-251896">
              <a:lnSpc>
                <a:spcPts val="3267"/>
              </a:lnSpc>
              <a:buFont typeface="Arial"/>
              <a:buChar char="•"/>
            </a:pP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Metadata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設計</a:t>
            </a: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chapter：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章名</a:t>
            </a:r>
            <a:endParaRPr lang="en-US" altLang="zh-TW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-US" sz="2400" spc="175" dirty="0" err="1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article_no</a:t>
            </a: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</a:t>
            </a: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條</a:t>
            </a: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-US" sz="2400" spc="175" dirty="0" err="1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article_title</a:t>
            </a: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條名</a:t>
            </a:r>
            <a:endParaRPr lang="en-US" altLang="zh-TW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tags：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主題自動標註</a:t>
            </a: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267"/>
              </a:lnSpc>
              <a:spcBef>
                <a:spcPct val="0"/>
              </a:spcBef>
            </a:pP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853419D-C1E9-A612-57B4-5DD3597C984C}"/>
              </a:ext>
            </a:extLst>
          </p:cNvPr>
          <p:cNvSpPr/>
          <p:nvPr/>
        </p:nvSpPr>
        <p:spPr>
          <a:xfrm>
            <a:off x="10236200" y="705188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44654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9DAAF-EA00-5E80-6002-6DF175518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8CFC608-6B18-D1E6-BDBE-C1317E623A95}"/>
              </a:ext>
            </a:extLst>
          </p:cNvPr>
          <p:cNvSpPr/>
          <p:nvPr/>
        </p:nvSpPr>
        <p:spPr>
          <a:xfrm>
            <a:off x="685800" y="5983219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706F356-B16B-2188-77CE-68BC7E2320A3}"/>
              </a:ext>
            </a:extLst>
          </p:cNvPr>
          <p:cNvSpPr txBox="1"/>
          <p:nvPr/>
        </p:nvSpPr>
        <p:spPr>
          <a:xfrm>
            <a:off x="685800" y="310906"/>
            <a:ext cx="6260162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dirty="0" err="1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資料檢索設定</a:t>
            </a:r>
            <a:endParaRPr lang="en-US" sz="4266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39B9173-4A11-2B05-405E-8C55E86A1963}"/>
              </a:ext>
            </a:extLst>
          </p:cNvPr>
          <p:cNvSpPr txBox="1"/>
          <p:nvPr/>
        </p:nvSpPr>
        <p:spPr>
          <a:xfrm>
            <a:off x="614680" y="1944160"/>
            <a:ext cx="11506200" cy="4198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93" lvl="1" indent="-251896">
              <a:lnSpc>
                <a:spcPts val="3267"/>
              </a:lnSpc>
              <a:buFont typeface="Arial"/>
              <a:buChar char="•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檢索方法</a:t>
            </a: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" altLang="zh-TW" sz="2400" spc="175" dirty="0" err="1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SentenceTransformer</a:t>
            </a:r>
            <a:r>
              <a:rPr lang="en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向量化 </a:t>
            </a:r>
            <a:r>
              <a:rPr lang="en-US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cosine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相似度</a:t>
            </a:r>
            <a:endParaRPr lang="en-US" altLang="zh-TW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FAISS</a:t>
            </a: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tags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過濾 </a:t>
            </a:r>
            <a:r>
              <a:rPr lang="en-US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條號 </a:t>
            </a: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allowlist</a:t>
            </a:r>
          </a:p>
          <a:p>
            <a:pPr marL="709097" lvl="2">
              <a:lnSpc>
                <a:spcPts val="3267"/>
              </a:lnSpc>
            </a:pP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3793" lvl="1" indent="-251896">
              <a:lnSpc>
                <a:spcPts val="3267"/>
              </a:lnSpc>
              <a:buFont typeface="Arial"/>
              <a:buChar char="•"/>
            </a:pPr>
            <a:r>
              <a:rPr lang="en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設計重點</a:t>
            </a: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固定輸出骨架：結論→步驟→文件→不保→依據</a:t>
            </a:r>
            <a:r>
              <a:rPr lang="en-US" sz="2400" spc="175" dirty="0" err="1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article_no</a:t>
            </a: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第</a:t>
            </a: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條</a:t>
            </a: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明確約束條號對應：承保</a:t>
            </a:r>
            <a:r>
              <a:rPr lang="en-US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不保</a:t>
            </a:r>
            <a:r>
              <a:rPr lang="en-US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理賠文件</a:t>
            </a: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tags：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主題自動標註</a:t>
            </a:r>
            <a:endParaRPr lang="en-US" altLang="zh-TW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禁止臆測，只能用提供片段作答</a:t>
            </a: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267"/>
              </a:lnSpc>
              <a:spcBef>
                <a:spcPct val="0"/>
              </a:spcBef>
            </a:pP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716DEBB-1FFA-ED73-34EC-5B21E71E3B6A}"/>
              </a:ext>
            </a:extLst>
          </p:cNvPr>
          <p:cNvSpPr/>
          <p:nvPr/>
        </p:nvSpPr>
        <p:spPr>
          <a:xfrm>
            <a:off x="10236200" y="705188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300297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A589E-73A4-37C0-AE57-248E3A839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375A719-6F59-62B8-1F0F-B72CBAB0F865}"/>
              </a:ext>
            </a:extLst>
          </p:cNvPr>
          <p:cNvSpPr/>
          <p:nvPr/>
        </p:nvSpPr>
        <p:spPr>
          <a:xfrm>
            <a:off x="685800" y="5983219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680A11E-7ED4-7422-8EEF-BB5CAFCBBA86}"/>
              </a:ext>
            </a:extLst>
          </p:cNvPr>
          <p:cNvSpPr txBox="1"/>
          <p:nvPr/>
        </p:nvSpPr>
        <p:spPr>
          <a:xfrm>
            <a:off x="685800" y="310906"/>
            <a:ext cx="6260162" cy="70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 </a:t>
            </a:r>
            <a:r>
              <a:rPr lang="zh-TW" altLang="en-US" sz="4266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與 </a:t>
            </a:r>
            <a:r>
              <a:rPr lang="en-US" sz="4266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18C3D55-BED1-B2B8-C4BC-63C0DBE785DE}"/>
              </a:ext>
            </a:extLst>
          </p:cNvPr>
          <p:cNvSpPr txBox="1"/>
          <p:nvPr/>
        </p:nvSpPr>
        <p:spPr>
          <a:xfrm>
            <a:off x="614680" y="1944160"/>
            <a:ext cx="11506200" cy="2928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93" lvl="1" indent="-251896">
              <a:lnSpc>
                <a:spcPts val="3267"/>
              </a:lnSpc>
              <a:buFont typeface="Arial"/>
              <a:buChar char="•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生成模型</a:t>
            </a: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" altLang="zh-TW" sz="2400" spc="175" dirty="0" err="1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Ollama</a:t>
            </a:r>
            <a:r>
              <a:rPr lang="en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本地推理，模型：</a:t>
            </a:r>
            <a:r>
              <a:rPr lang="en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qwen2:7b</a:t>
            </a: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 tags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過濾 </a:t>
            </a:r>
            <a:r>
              <a:rPr lang="en-US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條號 </a:t>
            </a: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allowlist</a:t>
            </a:r>
          </a:p>
          <a:p>
            <a:pPr marL="709097" lvl="2">
              <a:lnSpc>
                <a:spcPts val="3267"/>
              </a:lnSpc>
            </a:pP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3793" lvl="1" indent="-251896">
              <a:lnSpc>
                <a:spcPts val="3267"/>
              </a:lnSpc>
              <a:buFont typeface="Arial"/>
              <a:buChar char="•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錯誤防護</a:t>
            </a: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主題 </a:t>
            </a:r>
            <a:r>
              <a:rPr lang="en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allowlist +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子類別 </a:t>
            </a:r>
            <a:r>
              <a:rPr lang="en" altLang="zh-TW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mapping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防條號混用</a:t>
            </a:r>
            <a:endParaRPr lang="en-US" altLang="zh-TW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267"/>
              </a:lnSpc>
              <a:spcBef>
                <a:spcPct val="0"/>
              </a:spcBef>
            </a:pP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98A6165-DB3F-E0D9-0BB7-AF9A652683E6}"/>
              </a:ext>
            </a:extLst>
          </p:cNvPr>
          <p:cNvSpPr/>
          <p:nvPr/>
        </p:nvSpPr>
        <p:spPr>
          <a:xfrm>
            <a:off x="10236200" y="705188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28945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9894-8143-F353-0919-1EC99EA21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ED40CD5-23EE-C83C-DC98-7B45A1EAED3A}"/>
              </a:ext>
            </a:extLst>
          </p:cNvPr>
          <p:cNvSpPr/>
          <p:nvPr/>
        </p:nvSpPr>
        <p:spPr>
          <a:xfrm>
            <a:off x="685800" y="5983219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915856F-DE89-8D5B-82F8-F63AE2AC0AA5}"/>
              </a:ext>
            </a:extLst>
          </p:cNvPr>
          <p:cNvSpPr txBox="1"/>
          <p:nvPr/>
        </p:nvSpPr>
        <p:spPr>
          <a:xfrm>
            <a:off x="685800" y="310906"/>
            <a:ext cx="6260162" cy="70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dirty="0" err="1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架構圖</a:t>
            </a:r>
            <a:endParaRPr lang="en-US" sz="4266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4FACA0A-9D07-FCB7-A69F-CAAB89875A8F}"/>
              </a:ext>
            </a:extLst>
          </p:cNvPr>
          <p:cNvSpPr/>
          <p:nvPr/>
        </p:nvSpPr>
        <p:spPr>
          <a:xfrm>
            <a:off x="10236200" y="705188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pic>
        <p:nvPicPr>
          <p:cNvPr id="7" name="圖片 6" descr="一張含有 螢幕擷取畫面, 黑色 的圖片&#10;&#10;自動產生的描述">
            <a:extLst>
              <a:ext uri="{FF2B5EF4-FFF2-40B4-BE49-F238E27FC236}">
                <a16:creationId xmlns:a16="http://schemas.microsoft.com/office/drawing/2014/main" id="{2A3890BF-40AB-FC65-2E2A-7BAFD798C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7" y="1462888"/>
            <a:ext cx="12121133" cy="42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1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C7DD2-3F04-864D-007B-131733E3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A1958B5-A25E-6F4E-C751-F9044FCC9394}"/>
              </a:ext>
            </a:extLst>
          </p:cNvPr>
          <p:cNvSpPr/>
          <p:nvPr/>
        </p:nvSpPr>
        <p:spPr>
          <a:xfrm>
            <a:off x="685800" y="5983219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3FCCE61-16D4-65CC-4B53-FC4EB33A6897}"/>
              </a:ext>
            </a:extLst>
          </p:cNvPr>
          <p:cNvSpPr txBox="1"/>
          <p:nvPr/>
        </p:nvSpPr>
        <p:spPr>
          <a:xfrm>
            <a:off x="142102" y="273835"/>
            <a:ext cx="9550400" cy="1474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</a:t>
            </a:r>
            <a:r>
              <a:rPr lang="en-US" altLang="zh-TW" sz="40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QA:</a:t>
            </a:r>
            <a:r>
              <a:rPr lang="zh-TW" altLang="en-US" sz="40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什麼情況下可以申請旅遊延誤賠償？</a:t>
            </a:r>
          </a:p>
          <a:p>
            <a:pPr>
              <a:lnSpc>
                <a:spcPts val="5973"/>
              </a:lnSpc>
              <a:spcBef>
                <a:spcPct val="0"/>
              </a:spcBef>
            </a:pPr>
            <a:endParaRPr lang="en-US" sz="4266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0FA8124-8699-FD81-6C2D-5E4FE5BD312F}"/>
              </a:ext>
            </a:extLst>
          </p:cNvPr>
          <p:cNvSpPr/>
          <p:nvPr/>
        </p:nvSpPr>
        <p:spPr>
          <a:xfrm>
            <a:off x="10236200" y="705188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pic>
        <p:nvPicPr>
          <p:cNvPr id="7" name="圖片 6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174566D4-FF90-226E-245F-3525925F0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33" y="1124045"/>
            <a:ext cx="11299518" cy="5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3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3F23D-0961-A958-7A27-CDD11737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99E37B-6D3E-7AE4-B2A4-0623527A1BC1}"/>
              </a:ext>
            </a:extLst>
          </p:cNvPr>
          <p:cNvSpPr/>
          <p:nvPr/>
        </p:nvSpPr>
        <p:spPr>
          <a:xfrm>
            <a:off x="685800" y="5983219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F1D1762-0DC9-57F1-65B0-7F3C61F5004A}"/>
              </a:ext>
            </a:extLst>
          </p:cNvPr>
          <p:cNvSpPr txBox="1"/>
          <p:nvPr/>
        </p:nvSpPr>
        <p:spPr>
          <a:xfrm>
            <a:off x="142102" y="273835"/>
            <a:ext cx="9550400" cy="699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</a:t>
            </a:r>
            <a:r>
              <a:rPr lang="en-US" altLang="zh-TW" sz="40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QA:</a:t>
            </a:r>
            <a:r>
              <a:rPr lang="zh-TW" altLang="en-US" sz="40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行李遺失後應該如何申請理賠？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D103FD6-90A0-D2E0-5E9E-BE15EB2424C0}"/>
              </a:ext>
            </a:extLst>
          </p:cNvPr>
          <p:cNvSpPr/>
          <p:nvPr/>
        </p:nvSpPr>
        <p:spPr>
          <a:xfrm>
            <a:off x="10236200" y="705188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pic>
        <p:nvPicPr>
          <p:cNvPr id="6" name="圖片 5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2601872C-10E2-7E1E-BD74-1631C98A2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849" y="1003957"/>
            <a:ext cx="11732302" cy="55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3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7B1BD-8AF0-2260-445D-B4004A93A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A25AAC3-DE28-519F-290C-47E850FD17E6}"/>
              </a:ext>
            </a:extLst>
          </p:cNvPr>
          <p:cNvSpPr/>
          <p:nvPr/>
        </p:nvSpPr>
        <p:spPr>
          <a:xfrm>
            <a:off x="685800" y="5983219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F10DEE5-9C47-982B-F9C6-D7572579B3CE}"/>
              </a:ext>
            </a:extLst>
          </p:cNvPr>
          <p:cNvSpPr txBox="1"/>
          <p:nvPr/>
        </p:nvSpPr>
        <p:spPr>
          <a:xfrm>
            <a:off x="142102" y="273835"/>
            <a:ext cx="9550400" cy="699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範例</a:t>
            </a:r>
            <a:r>
              <a:rPr lang="en-US" altLang="zh-TW" sz="40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QA:</a:t>
            </a:r>
            <a:r>
              <a:rPr lang="zh-TW" altLang="en-US" sz="4000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哪些原因屬於不可理賠範圍？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52D1A9D-0566-AC72-C549-636CAC6AC926}"/>
              </a:ext>
            </a:extLst>
          </p:cNvPr>
          <p:cNvSpPr/>
          <p:nvPr/>
        </p:nvSpPr>
        <p:spPr>
          <a:xfrm>
            <a:off x="10236200" y="705188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pic>
        <p:nvPicPr>
          <p:cNvPr id="7" name="圖片 6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87FC5684-7E49-3D57-801F-3CD7413EA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88702"/>
            <a:ext cx="12103707" cy="16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5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4A80F-9E3B-7AA0-110E-7CEABA3FD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08DE90-B461-8079-D7D3-041B5DDF2B91}"/>
              </a:ext>
            </a:extLst>
          </p:cNvPr>
          <p:cNvSpPr/>
          <p:nvPr/>
        </p:nvSpPr>
        <p:spPr>
          <a:xfrm>
            <a:off x="685800" y="5983219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6647A96-1025-29F8-B645-E7D5F22E5028}"/>
              </a:ext>
            </a:extLst>
          </p:cNvPr>
          <p:cNvSpPr txBox="1"/>
          <p:nvPr/>
        </p:nvSpPr>
        <p:spPr>
          <a:xfrm>
            <a:off x="685800" y="310906"/>
            <a:ext cx="6260162" cy="705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zh-TW" altLang="en-US" sz="4266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目前限制與可行改進</a:t>
            </a:r>
            <a:endParaRPr lang="en-US" sz="4266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C379243-D641-A4FB-8C2B-BD449E70CBEC}"/>
              </a:ext>
            </a:extLst>
          </p:cNvPr>
          <p:cNvSpPr txBox="1"/>
          <p:nvPr/>
        </p:nvSpPr>
        <p:spPr>
          <a:xfrm>
            <a:off x="614680" y="1944160"/>
            <a:ext cx="11506200" cy="2505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3793" lvl="1" indent="-251896">
              <a:lnSpc>
                <a:spcPts val="3267"/>
              </a:lnSpc>
              <a:buFont typeface="Arial"/>
              <a:buChar char="•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限制</a:t>
            </a: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 </a:t>
            </a: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生成可能越權引用未提供片段</a:t>
            </a: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9097" lvl="2">
              <a:lnSpc>
                <a:spcPts val="3267"/>
              </a:lnSpc>
            </a:pP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3793" lvl="1" indent="-251896">
              <a:lnSpc>
                <a:spcPts val="3267"/>
              </a:lnSpc>
              <a:buFont typeface="Arial"/>
              <a:buChar char="•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改進方向</a:t>
            </a:r>
          </a:p>
          <a:p>
            <a:pPr marL="1051997" lvl="2" indent="-342900">
              <a:lnSpc>
                <a:spcPts val="3267"/>
              </a:lnSpc>
              <a:buFont typeface="Wingdings" pitchFamily="2" charset="2"/>
              <a:buChar char="Ø"/>
            </a:pPr>
            <a:r>
              <a:rPr lang="zh-TW" altLang="en-US" sz="2400" spc="175" dirty="0">
                <a:solidFill>
                  <a:srgbClr val="B396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單元測試集與斷言：條號、主題、語義對應自動化測試</a:t>
            </a:r>
            <a:endParaRPr lang="en-US" altLang="zh-TW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ts val="3267"/>
              </a:lnSpc>
              <a:spcBef>
                <a:spcPct val="0"/>
              </a:spcBef>
            </a:pPr>
            <a:endParaRPr lang="en-US" sz="2400" spc="175" dirty="0">
              <a:solidFill>
                <a:srgbClr val="B396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555E537-C36C-CCA5-0EF2-97F28DE76D09}"/>
              </a:ext>
            </a:extLst>
          </p:cNvPr>
          <p:cNvSpPr/>
          <p:nvPr/>
        </p:nvSpPr>
        <p:spPr>
          <a:xfrm>
            <a:off x="10236200" y="705188"/>
            <a:ext cx="1270000" cy="188913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sz="1200"/>
          </a:p>
        </p:txBody>
      </p:sp>
    </p:spTree>
    <p:extLst>
      <p:ext uri="{BB962C8B-B14F-4D97-AF65-F5344CB8AC3E}">
        <p14:creationId xmlns:p14="http://schemas.microsoft.com/office/powerpoint/2010/main" val="151182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232</Words>
  <Application>Microsoft Macintosh PowerPoint</Application>
  <PresentationFormat>寬螢幕</PresentationFormat>
  <Paragraphs>52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Snell Roundhand</vt:lpstr>
      <vt:lpstr>Times New Roman</vt:lpstr>
      <vt:lpstr>Wingdings</vt:lpstr>
      <vt:lpstr>Office 佈景主題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陳玉凌</dc:creator>
  <cp:lastModifiedBy>陳玉凌</cp:lastModifiedBy>
  <cp:revision>68</cp:revision>
  <dcterms:created xsi:type="dcterms:W3CDTF">2025-01-13T10:48:47Z</dcterms:created>
  <dcterms:modified xsi:type="dcterms:W3CDTF">2025-09-06T18:12:15Z</dcterms:modified>
</cp:coreProperties>
</file>