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9"/>
  </p:notesMasterIdLst>
  <p:sldIdLst>
    <p:sldId id="256" r:id="rId2"/>
    <p:sldId id="263" r:id="rId3"/>
    <p:sldId id="265" r:id="rId4"/>
    <p:sldId id="264" r:id="rId5"/>
    <p:sldId id="271" r:id="rId6"/>
    <p:sldId id="273" r:id="rId7"/>
    <p:sldId id="259" r:id="rId8"/>
    <p:sldId id="257" r:id="rId9"/>
    <p:sldId id="260" r:id="rId10"/>
    <p:sldId id="261" r:id="rId11"/>
    <p:sldId id="262" r:id="rId12"/>
    <p:sldId id="266" r:id="rId13"/>
    <p:sldId id="267" r:id="rId14"/>
    <p:sldId id="268" r:id="rId15"/>
    <p:sldId id="269" r:id="rId16"/>
    <p:sldId id="270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99" r:id="rId30"/>
    <p:sldId id="300" r:id="rId31"/>
    <p:sldId id="286" r:id="rId32"/>
    <p:sldId id="301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3" r:id="rId46"/>
    <p:sldId id="304" r:id="rId47"/>
    <p:sldId id="302" r:id="rId48"/>
  </p:sldIdLst>
  <p:sldSz cx="9906000" cy="6858000" type="A4"/>
  <p:notesSz cx="6858000" cy="9144000"/>
  <p:embeddedFontLst>
    <p:embeddedFont>
      <p:font typeface="나눔고딕" panose="020B0600000101010101" charset="-127"/>
      <p:regular r:id="rId50"/>
      <p:bold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Calibri Light" panose="020F0302020204030204" pitchFamily="34" charset="0"/>
      <p:regular r:id="rId56"/>
      <p:italic r:id="rId57"/>
    </p:embeddedFont>
    <p:embeddedFont>
      <p:font typeface="맑은 고딕" panose="020B0503020000020004" pitchFamily="50" charset="-127"/>
      <p:regular r:id="rId58"/>
      <p:bold r:id="rId5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1" userDrawn="1">
          <p15:clr>
            <a:srgbClr val="A4A3A4"/>
          </p15:clr>
        </p15:guide>
        <p15:guide id="2" pos="217" userDrawn="1">
          <p15:clr>
            <a:srgbClr val="A4A3A4"/>
          </p15:clr>
        </p15:guide>
        <p15:guide id="4" pos="308" userDrawn="1">
          <p15:clr>
            <a:srgbClr val="A4A3A4"/>
          </p15:clr>
        </p15:guide>
        <p15:guide id="5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F"/>
    <a:srgbClr val="308DCA"/>
    <a:srgbClr val="0073BD"/>
    <a:srgbClr val="3A7398"/>
    <a:srgbClr val="FBEE9B"/>
    <a:srgbClr val="FF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719CF3-8294-41D7-9C58-C514A8CA9B3E}" v="94" dt="2020-06-16T07:48:29.061"/>
    <p1510:client id="{5350BDAF-D3C5-4C85-9979-E02148FE454E}" v="22" dt="2020-06-16T06:04:48.554"/>
    <p1510:client id="{C6EC3C2F-1C6E-42B8-8521-059809369376}" v="115" dt="2020-06-16T10:08:48.585"/>
    <p1510:client id="{D976A792-D46F-4FC7-B8F2-2863F07A6499}" v="686" dt="2020-06-15T13:04:06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54" y="67"/>
      </p:cViewPr>
      <p:guideLst>
        <p:guide orient="horz" pos="801"/>
        <p:guide pos="217"/>
        <p:guide pos="308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성은" userId="8c16a449f819e6c5" providerId="LiveId" clId="{75CF2541-729D-4D26-8761-20932923B3B6}"/>
    <pc:docChg chg="custSel modSld">
      <pc:chgData name="김 성은" userId="8c16a449f819e6c5" providerId="LiveId" clId="{75CF2541-729D-4D26-8761-20932923B3B6}" dt="2020-06-16T10:11:53.125" v="1" actId="478"/>
      <pc:docMkLst>
        <pc:docMk/>
      </pc:docMkLst>
      <pc:sldChg chg="delSp delAnim">
        <pc:chgData name="김 성은" userId="8c16a449f819e6c5" providerId="LiveId" clId="{75CF2541-729D-4D26-8761-20932923B3B6}" dt="2020-06-16T10:11:46.671" v="0" actId="478"/>
        <pc:sldMkLst>
          <pc:docMk/>
          <pc:sldMk cId="1887981366" sldId="279"/>
        </pc:sldMkLst>
        <pc:picChg chg="del">
          <ac:chgData name="김 성은" userId="8c16a449f819e6c5" providerId="LiveId" clId="{75CF2541-729D-4D26-8761-20932923B3B6}" dt="2020-06-16T10:11:46.671" v="0" actId="478"/>
          <ac:picMkLst>
            <pc:docMk/>
            <pc:sldMk cId="1887981366" sldId="279"/>
            <ac:picMk id="3" creationId="{D7BEA5B5-9A5B-49FC-812A-5C61834D09AD}"/>
          </ac:picMkLst>
        </pc:picChg>
      </pc:sldChg>
      <pc:sldChg chg="delSp delAnim">
        <pc:chgData name="김 성은" userId="8c16a449f819e6c5" providerId="LiveId" clId="{75CF2541-729D-4D26-8761-20932923B3B6}" dt="2020-06-16T10:11:53.125" v="1" actId="478"/>
        <pc:sldMkLst>
          <pc:docMk/>
          <pc:sldMk cId="2370269151" sldId="284"/>
        </pc:sldMkLst>
        <pc:picChg chg="del">
          <ac:chgData name="김 성은" userId="8c16a449f819e6c5" providerId="LiveId" clId="{75CF2541-729D-4D26-8761-20932923B3B6}" dt="2020-06-16T10:11:53.125" v="1" actId="478"/>
          <ac:picMkLst>
            <pc:docMk/>
            <pc:sldMk cId="2370269151" sldId="284"/>
            <ac:picMk id="11" creationId="{6D3623AB-9AE3-4E83-A806-443DD01F5C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AAD1-1923-4D80-BFE6-474EBE409A01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8E3EA-F657-40DE-A742-8ACE3CEF1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1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6650966"/>
            <a:ext cx="9906000" cy="207034"/>
          </a:xfrm>
          <a:prstGeom prst="rect">
            <a:avLst/>
          </a:prstGeom>
          <a:solidFill>
            <a:srgbClr val="007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6219645" y="3795622"/>
            <a:ext cx="0" cy="23636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86798" y="6373967"/>
            <a:ext cx="566181" cy="276999"/>
          </a:xfrm>
        </p:spPr>
        <p:txBody>
          <a:bodyPr wrap="none">
            <a:spAutoFit/>
          </a:bodyPr>
          <a:lstStyle>
            <a:lvl1pPr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DB93F10-0DD2-44F7-B3B2-893F6291AF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73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"/>
            <a:ext cx="9906000" cy="431321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 userDrawn="1"/>
        </p:nvSpPr>
        <p:spPr>
          <a:xfrm>
            <a:off x="7548113" y="77103"/>
            <a:ext cx="2147977" cy="405442"/>
          </a:xfrm>
          <a:custGeom>
            <a:avLst/>
            <a:gdLst>
              <a:gd name="connsiteX0" fmla="*/ 227029 w 1854679"/>
              <a:gd name="connsiteY0" fmla="*/ 0 h 405442"/>
              <a:gd name="connsiteX1" fmla="*/ 1627650 w 1854679"/>
              <a:gd name="connsiteY1" fmla="*/ 0 h 405442"/>
              <a:gd name="connsiteX2" fmla="*/ 1854679 w 1854679"/>
              <a:gd name="connsiteY2" fmla="*/ 227029 h 405442"/>
              <a:gd name="connsiteX3" fmla="*/ 1854679 w 1854679"/>
              <a:gd name="connsiteY3" fmla="*/ 376821 h 405442"/>
              <a:gd name="connsiteX4" fmla="*/ 1848901 w 1854679"/>
              <a:gd name="connsiteY4" fmla="*/ 405442 h 405442"/>
              <a:gd name="connsiteX5" fmla="*/ 5779 w 1854679"/>
              <a:gd name="connsiteY5" fmla="*/ 405442 h 405442"/>
              <a:gd name="connsiteX6" fmla="*/ 0 w 1854679"/>
              <a:gd name="connsiteY6" fmla="*/ 376821 h 405442"/>
              <a:gd name="connsiteX7" fmla="*/ 0 w 1854679"/>
              <a:gd name="connsiteY7" fmla="*/ 227029 h 405442"/>
              <a:gd name="connsiteX8" fmla="*/ 227029 w 1854679"/>
              <a:gd name="connsiteY8" fmla="*/ 0 h 40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679" h="405442">
                <a:moveTo>
                  <a:pt x="227029" y="0"/>
                </a:moveTo>
                <a:lnTo>
                  <a:pt x="1627650" y="0"/>
                </a:lnTo>
                <a:cubicBezTo>
                  <a:pt x="1753035" y="0"/>
                  <a:pt x="1854679" y="101644"/>
                  <a:pt x="1854679" y="227029"/>
                </a:cubicBezTo>
                <a:lnTo>
                  <a:pt x="1854679" y="376821"/>
                </a:lnTo>
                <a:lnTo>
                  <a:pt x="1848901" y="405442"/>
                </a:lnTo>
                <a:lnTo>
                  <a:pt x="5779" y="405442"/>
                </a:lnTo>
                <a:lnTo>
                  <a:pt x="0" y="376821"/>
                </a:lnTo>
                <a:lnTo>
                  <a:pt x="0" y="227029"/>
                </a:lnTo>
                <a:cubicBezTo>
                  <a:pt x="0" y="101644"/>
                  <a:pt x="101644" y="0"/>
                  <a:pt x="2270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86798" y="6555121"/>
            <a:ext cx="566181" cy="276999"/>
          </a:xfrm>
        </p:spPr>
        <p:txBody>
          <a:bodyPr wrap="none">
            <a:spAutoFit/>
          </a:bodyPr>
          <a:lstStyle>
            <a:lvl1pPr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DB93F10-0DD2-44F7-B3B2-893F6291AF5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 useBgFill="1">
        <p:nvSpPr>
          <p:cNvPr id="6" name="TextBox 5"/>
          <p:cNvSpPr txBox="1"/>
          <p:nvPr userDrawn="1"/>
        </p:nvSpPr>
        <p:spPr>
          <a:xfrm>
            <a:off x="7661966" y="125935"/>
            <a:ext cx="1920269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POWERPOINT TEMPLATE</a:t>
            </a:r>
            <a:endParaRPr lang="ko-KR" altLang="en-US" sz="2400" b="1" spc="-15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25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86798" y="6555121"/>
            <a:ext cx="566181" cy="276999"/>
          </a:xfrm>
        </p:spPr>
        <p:txBody>
          <a:bodyPr wrap="none">
            <a:spAutoFit/>
          </a:bodyPr>
          <a:lstStyle>
            <a:lvl1pPr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DB93F10-0DD2-44F7-B3B2-893F6291AF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93F10-0DD2-44F7-B3B2-893F6291A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79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평행 사변형 9"/>
          <p:cNvSpPr/>
          <p:nvPr/>
        </p:nvSpPr>
        <p:spPr>
          <a:xfrm flipH="1">
            <a:off x="2917244" y="1905877"/>
            <a:ext cx="1071282" cy="1566201"/>
          </a:xfrm>
          <a:prstGeom prst="parallelogram">
            <a:avLst>
              <a:gd name="adj" fmla="val 735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평행 사변형 10"/>
          <p:cNvSpPr/>
          <p:nvPr/>
        </p:nvSpPr>
        <p:spPr>
          <a:xfrm flipH="1">
            <a:off x="2115444" y="-4081"/>
            <a:ext cx="1071282" cy="1566201"/>
          </a:xfrm>
          <a:prstGeom prst="parallelogram">
            <a:avLst>
              <a:gd name="adj" fmla="val 735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1"/>
          <p:cNvSpPr/>
          <p:nvPr/>
        </p:nvSpPr>
        <p:spPr>
          <a:xfrm flipH="1">
            <a:off x="2651085" y="2940377"/>
            <a:ext cx="1071282" cy="1566201"/>
          </a:xfrm>
          <a:prstGeom prst="parallelogram">
            <a:avLst>
              <a:gd name="adj" fmla="val 735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평행 사변형 12"/>
          <p:cNvSpPr/>
          <p:nvPr/>
        </p:nvSpPr>
        <p:spPr>
          <a:xfrm flipH="1">
            <a:off x="1999546" y="150970"/>
            <a:ext cx="360227" cy="526647"/>
          </a:xfrm>
          <a:prstGeom prst="parallelogram">
            <a:avLst>
              <a:gd name="adj" fmla="val 735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 flipH="1">
            <a:off x="0" y="-4081"/>
            <a:ext cx="1968223" cy="2877518"/>
          </a:xfrm>
          <a:prstGeom prst="parallelogram">
            <a:avLst>
              <a:gd name="adj" fmla="val 735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평행 사변형 14"/>
          <p:cNvSpPr/>
          <p:nvPr/>
        </p:nvSpPr>
        <p:spPr>
          <a:xfrm flipH="1">
            <a:off x="1496796" y="2945431"/>
            <a:ext cx="360227" cy="526647"/>
          </a:xfrm>
          <a:prstGeom prst="parallelogram">
            <a:avLst>
              <a:gd name="adj" fmla="val 735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평행 사변형 15"/>
          <p:cNvSpPr/>
          <p:nvPr/>
        </p:nvSpPr>
        <p:spPr>
          <a:xfrm flipH="1">
            <a:off x="3542253" y="2140531"/>
            <a:ext cx="360227" cy="526647"/>
          </a:xfrm>
          <a:prstGeom prst="parallelogram">
            <a:avLst>
              <a:gd name="adj" fmla="val 735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/>
          <p:cNvSpPr/>
          <p:nvPr/>
        </p:nvSpPr>
        <p:spPr>
          <a:xfrm flipH="1">
            <a:off x="1731726" y="2140530"/>
            <a:ext cx="360227" cy="526647"/>
          </a:xfrm>
          <a:prstGeom prst="parallelogram">
            <a:avLst>
              <a:gd name="adj" fmla="val 735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9" name="TextBox 8"/>
          <p:cNvSpPr txBox="1"/>
          <p:nvPr/>
        </p:nvSpPr>
        <p:spPr>
          <a:xfrm>
            <a:off x="5200910" y="2521059"/>
            <a:ext cx="4142481" cy="126188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소프트웨어설계공학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분반 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3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뮤직 플레이어 시스템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114903" y="3859887"/>
            <a:ext cx="2171895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3391" y="6570508"/>
            <a:ext cx="566181" cy="276999"/>
          </a:xfrm>
        </p:spPr>
        <p:txBody>
          <a:bodyPr/>
          <a:lstStyle/>
          <a:p>
            <a:fld id="{EDB93F10-0DD2-44F7-B3B2-893F6291AF5B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 useBgFill="1">
        <p:nvSpPr>
          <p:cNvPr id="19" name="TextBox 18"/>
          <p:cNvSpPr txBox="1"/>
          <p:nvPr/>
        </p:nvSpPr>
        <p:spPr>
          <a:xfrm>
            <a:off x="6725367" y="2140530"/>
            <a:ext cx="2618024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컴퓨터소프트웨어공학과</a:t>
            </a:r>
            <a:endParaRPr lang="ko-KR" altLang="en-US" sz="3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 useBgFill="1">
        <p:nvSpPr>
          <p:cNvPr id="21" name="TextBox 20"/>
          <p:cNvSpPr txBox="1"/>
          <p:nvPr/>
        </p:nvSpPr>
        <p:spPr>
          <a:xfrm>
            <a:off x="6400800" y="4499617"/>
            <a:ext cx="2942591" cy="16312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팀장 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- 20183183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이유나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팀원 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- 20163346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김창호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20173163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김성은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20183108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양윤지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3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2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942" y="597587"/>
            <a:ext cx="109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3-3.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704010-B78D-47D4-BC9E-DCF26F1E300E}"/>
              </a:ext>
            </a:extLst>
          </p:cNvPr>
          <p:cNvSpPr txBox="1"/>
          <p:nvPr/>
        </p:nvSpPr>
        <p:spPr>
          <a:xfrm>
            <a:off x="175948" y="69668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Ⅲ.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전략패턴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pic>
        <p:nvPicPr>
          <p:cNvPr id="3074" name="_x214197032">
            <a:extLst>
              <a:ext uri="{FF2B5EF4-FFF2-40B4-BE49-F238E27FC236}">
                <a16:creationId xmlns:a16="http://schemas.microsoft.com/office/drawing/2014/main" id="{E9941BD8-3BAD-443C-A05D-37331F5DC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05"/>
          <a:stretch>
            <a:fillRect/>
          </a:stretch>
        </p:blipFill>
        <p:spPr bwMode="auto">
          <a:xfrm>
            <a:off x="358942" y="1094728"/>
            <a:ext cx="4671465" cy="458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_x206954192">
            <a:extLst>
              <a:ext uri="{FF2B5EF4-FFF2-40B4-BE49-F238E27FC236}">
                <a16:creationId xmlns:a16="http://schemas.microsoft.com/office/drawing/2014/main" id="{B4ADDCCB-271E-4A5C-9B79-AE930265C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04"/>
          <a:stretch>
            <a:fillRect/>
          </a:stretch>
        </p:blipFill>
        <p:spPr bwMode="auto">
          <a:xfrm>
            <a:off x="5181514" y="1897917"/>
            <a:ext cx="4671465" cy="233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AA253F-7A5D-4449-9F02-0F7176B30BD8}"/>
              </a:ext>
            </a:extLst>
          </p:cNvPr>
          <p:cNvSpPr txBox="1"/>
          <p:nvPr/>
        </p:nvSpPr>
        <p:spPr>
          <a:xfrm>
            <a:off x="548054" y="5877052"/>
            <a:ext cx="8964706" cy="830997"/>
          </a:xfrm>
          <a:prstGeom prst="rect">
            <a:avLst/>
          </a:prstGeom>
          <a:noFill/>
          <a:ln>
            <a:solidFill>
              <a:srgbClr val="308DCA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+mj-ea"/>
                <a:ea typeface="+mj-ea"/>
              </a:rPr>
              <a:t>관리자 아이디 </a:t>
            </a:r>
            <a:r>
              <a:rPr lang="en-US" altLang="ko-KR" sz="1600" dirty="0">
                <a:latin typeface="+mj-ea"/>
                <a:ea typeface="+mj-ea"/>
              </a:rPr>
              <a:t>: a1234, </a:t>
            </a:r>
            <a:r>
              <a:rPr lang="ko-KR" altLang="en-US" sz="1600" dirty="0">
                <a:latin typeface="+mj-ea"/>
                <a:ea typeface="+mj-ea"/>
              </a:rPr>
              <a:t>비밀번호 </a:t>
            </a:r>
            <a:r>
              <a:rPr lang="en-US" altLang="ko-KR" sz="1600" dirty="0">
                <a:latin typeface="+mj-ea"/>
                <a:ea typeface="+mj-ea"/>
              </a:rPr>
              <a:t>: qa09876</a:t>
            </a:r>
            <a:r>
              <a:rPr lang="ko-KR" altLang="en-US" sz="1600" dirty="0">
                <a:latin typeface="+mj-ea"/>
                <a:ea typeface="+mj-ea"/>
              </a:rPr>
              <a:t>와 일반 사용자 아이디 </a:t>
            </a:r>
            <a:r>
              <a:rPr lang="en-US" altLang="ko-KR" sz="1600" dirty="0">
                <a:latin typeface="+mj-ea"/>
                <a:ea typeface="+mj-ea"/>
              </a:rPr>
              <a:t>: u1234, </a:t>
            </a:r>
            <a:r>
              <a:rPr lang="ko-KR" altLang="en-US" sz="1600" dirty="0">
                <a:latin typeface="+mj-ea"/>
                <a:ea typeface="+mj-ea"/>
              </a:rPr>
              <a:t>비밀번호</a:t>
            </a:r>
            <a:r>
              <a:rPr lang="en-US" altLang="ko-KR" sz="1600" dirty="0">
                <a:latin typeface="+mj-ea"/>
                <a:ea typeface="+mj-ea"/>
              </a:rPr>
              <a:t>:  qw123456</a:t>
            </a:r>
            <a:r>
              <a:rPr lang="ko-KR" altLang="en-US" sz="1600" dirty="0">
                <a:latin typeface="+mj-ea"/>
                <a:ea typeface="+mj-ea"/>
              </a:rPr>
              <a:t>을 </a:t>
            </a:r>
            <a:r>
              <a:rPr lang="en-US" altLang="ko-KR" sz="1600" dirty="0">
                <a:latin typeface="+mj-ea"/>
                <a:ea typeface="+mj-ea"/>
              </a:rPr>
              <a:t>id_passwd.txt</a:t>
            </a:r>
            <a:r>
              <a:rPr lang="ko-KR" altLang="en-US" sz="1600" dirty="0">
                <a:latin typeface="+mj-ea"/>
                <a:ea typeface="+mj-ea"/>
              </a:rPr>
              <a:t>파일에 저장 </a:t>
            </a:r>
            <a:r>
              <a:rPr lang="ko-KR" altLang="en-US" sz="1600" dirty="0" err="1">
                <a:latin typeface="+mj-ea"/>
                <a:ea typeface="+mj-ea"/>
              </a:rPr>
              <a:t>해둔</a:t>
            </a:r>
            <a:r>
              <a:rPr lang="ko-KR" altLang="en-US" sz="1600" dirty="0">
                <a:latin typeface="+mj-ea"/>
                <a:ea typeface="+mj-ea"/>
              </a:rPr>
              <a:t> 후 로그인 시 로그인이 관리자</a:t>
            </a:r>
            <a:r>
              <a:rPr lang="en-US" altLang="ko-KR" sz="1600" dirty="0">
                <a:latin typeface="+mj-ea"/>
                <a:ea typeface="+mj-ea"/>
              </a:rPr>
              <a:t>/</a:t>
            </a:r>
            <a:r>
              <a:rPr lang="ko-KR" altLang="en-US" sz="1600" dirty="0">
                <a:latin typeface="+mj-ea"/>
                <a:ea typeface="+mj-ea"/>
              </a:rPr>
              <a:t>일반 사용자로 잘 되는지 확인 해보았다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3" name="그림 2" descr="사진, 표지판, 사람들, 목재의이(가) 표시된 사진&#10;&#10;자동 생성된 설명">
            <a:extLst>
              <a:ext uri="{FF2B5EF4-FFF2-40B4-BE49-F238E27FC236}">
                <a16:creationId xmlns:a16="http://schemas.microsoft.com/office/drawing/2014/main" id="{902F7C19-021A-45F2-BECA-85DFEAF4E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05" y="4181007"/>
            <a:ext cx="2966022" cy="12126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4DC0795-CE7F-4A1F-B5FA-6FBA274B577E}"/>
              </a:ext>
            </a:extLst>
          </p:cNvPr>
          <p:cNvSpPr/>
          <p:nvPr/>
        </p:nvSpPr>
        <p:spPr>
          <a:xfrm>
            <a:off x="7718612" y="161365"/>
            <a:ext cx="1855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77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942" y="597587"/>
            <a:ext cx="127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3-4.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0F11C-4EF7-4C34-BCE4-B021DA7F24D0}"/>
              </a:ext>
            </a:extLst>
          </p:cNvPr>
          <p:cNvSpPr txBox="1"/>
          <p:nvPr/>
        </p:nvSpPr>
        <p:spPr>
          <a:xfrm>
            <a:off x="175948" y="69668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Ⅲ.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전략패턴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708C520-CA3F-466A-ACC5-5261FC2F6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823343176">
            <a:extLst>
              <a:ext uri="{FF2B5EF4-FFF2-40B4-BE49-F238E27FC236}">
                <a16:creationId xmlns:a16="http://schemas.microsoft.com/office/drawing/2014/main" id="{7C303F00-3ED3-49E5-B352-62C1CECFD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06" y="1817051"/>
            <a:ext cx="4007755" cy="26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826704320">
            <a:extLst>
              <a:ext uri="{FF2B5EF4-FFF2-40B4-BE49-F238E27FC236}">
                <a16:creationId xmlns:a16="http://schemas.microsoft.com/office/drawing/2014/main" id="{0CD1B737-EF45-4FED-8B2D-2D039C153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915" y="2038865"/>
            <a:ext cx="4857496" cy="217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8BA599E-6CBF-4283-BB90-A54A6C4F2079}"/>
              </a:ext>
            </a:extLst>
          </p:cNvPr>
          <p:cNvSpPr/>
          <p:nvPr/>
        </p:nvSpPr>
        <p:spPr>
          <a:xfrm>
            <a:off x="7718612" y="161365"/>
            <a:ext cx="1855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03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12</a:t>
            </a:fld>
            <a:endParaRPr lang="ko-KR" altLang="en-US"/>
          </a:p>
        </p:txBody>
      </p:sp>
      <p:sp useBgFill="1">
        <p:nvSpPr>
          <p:cNvPr id="6" name="TextBox 5"/>
          <p:cNvSpPr txBox="1"/>
          <p:nvPr/>
        </p:nvSpPr>
        <p:spPr>
          <a:xfrm>
            <a:off x="539534" y="680422"/>
            <a:ext cx="272061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옵저버패턴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사용자관리</a:t>
            </a:r>
            <a:endParaRPr lang="ko-KR" altLang="en-US" sz="3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1A89B-BF5C-49EE-A532-246967BE3604}"/>
              </a:ext>
            </a:extLst>
          </p:cNvPr>
          <p:cNvSpPr txBox="1"/>
          <p:nvPr/>
        </p:nvSpPr>
        <p:spPr>
          <a:xfrm>
            <a:off x="996735" y="981295"/>
            <a:ext cx="31390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OBSERVER PATTERN</a:t>
            </a:r>
          </a:p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4-1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분석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4-2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다이어그램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기능설명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4-3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테스팅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4-4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실행결과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A3A8FC-EEF8-4F2F-A964-4E1D300648BD}"/>
              </a:ext>
            </a:extLst>
          </p:cNvPr>
          <p:cNvSpPr/>
          <p:nvPr/>
        </p:nvSpPr>
        <p:spPr>
          <a:xfrm>
            <a:off x="6129128" y="2251814"/>
            <a:ext cx="3672800" cy="580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Ⅳ </a:t>
            </a:r>
            <a:r>
              <a:rPr lang="ko-KR" altLang="en-US" sz="24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옵저버패턴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사용자관리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3BD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54362-5D5B-420C-A8E8-FF6B6DBCBB47}"/>
              </a:ext>
            </a:extLst>
          </p:cNvPr>
          <p:cNvSpPr txBox="1"/>
          <p:nvPr/>
        </p:nvSpPr>
        <p:spPr>
          <a:xfrm>
            <a:off x="6457421" y="2832166"/>
            <a:ext cx="3118161" cy="374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Ⅰ.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Ⅱ.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비전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Ⅲ.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로그인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Ⅳ. </a:t>
            </a: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옵저버패턴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사용자 관리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Ⅴ. </a:t>
            </a: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브릿지패턴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재생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정지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Ⅵ.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상태패턴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검색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Ⅶ.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커맨드패턴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플레이리스트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Ⅷ. </a:t>
            </a: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빌더패턴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추가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Ⅸ.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이용권 및 음악 구매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Ⅹ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역할분담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86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948" y="6966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Ⅳ. </a:t>
            </a:r>
            <a:r>
              <a:rPr lang="ko-KR" altLang="en-US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옵저버패턴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사용자관리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942" y="597587"/>
            <a:ext cx="1500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4-1.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분석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DFFB01C-BEC1-4F25-9F95-5AE8E140D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42558"/>
              </p:ext>
            </p:extLst>
          </p:nvPr>
        </p:nvGraphicFramePr>
        <p:xfrm>
          <a:off x="1109308" y="1010386"/>
          <a:ext cx="7543201" cy="5683234"/>
        </p:xfrm>
        <a:graphic>
          <a:graphicData uri="http://schemas.openxmlformats.org/drawingml/2006/table">
            <a:tbl>
              <a:tblPr/>
              <a:tblGrid>
                <a:gridCol w="2629740">
                  <a:extLst>
                    <a:ext uri="{9D8B030D-6E8A-4147-A177-3AD203B41FA5}">
                      <a16:colId xmlns:a16="http://schemas.microsoft.com/office/drawing/2014/main" val="3066679196"/>
                    </a:ext>
                  </a:extLst>
                </a:gridCol>
                <a:gridCol w="2629740">
                  <a:extLst>
                    <a:ext uri="{9D8B030D-6E8A-4147-A177-3AD203B41FA5}">
                      <a16:colId xmlns:a16="http://schemas.microsoft.com/office/drawing/2014/main" val="937877474"/>
                    </a:ext>
                  </a:extLst>
                </a:gridCol>
                <a:gridCol w="2283721">
                  <a:extLst>
                    <a:ext uri="{9D8B030D-6E8A-4147-A177-3AD203B41FA5}">
                      <a16:colId xmlns:a16="http://schemas.microsoft.com/office/drawing/2014/main" val="3153653934"/>
                    </a:ext>
                  </a:extLst>
                </a:gridCol>
              </a:tblGrid>
              <a:tr h="3850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유스케이스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3" marR="6413" marT="6413" marB="64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 관리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3" marR="6413" marT="6413" marB="64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071984"/>
                  </a:ext>
                </a:extLst>
              </a:tr>
              <a:tr h="20207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3" marR="6413" marT="6413" marB="64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뮤직플레이어 관리자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3" marR="6413" marT="6413" marB="64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635680"/>
                  </a:ext>
                </a:extLst>
              </a:tr>
              <a:tr h="20207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목적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3" marR="6413" marT="6413" marB="64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뮤직플레이어 사용자를 추가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수정한다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3" marR="6413" marT="6413" marB="64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506359"/>
                  </a:ext>
                </a:extLst>
              </a:tr>
              <a:tr h="33999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3" marR="6413" marT="6413" marB="64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관리자는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 저장된 사용자들의 정보를 확인한다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관리자는 추가를 원하는 사용자의 정보를 입력한다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관리자는 삭제를 원하는 사용자를 선택하여 삭제한다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3" marR="6413" marT="6413" marB="64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895716"/>
                  </a:ext>
                </a:extLst>
              </a:tr>
              <a:tr h="2900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3" marR="6413" marT="6413" marB="64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핵심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3" marR="6413" marT="6413" marB="64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500208"/>
                  </a:ext>
                </a:extLst>
              </a:tr>
              <a:tr h="20207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참조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3" marR="6413" marT="6413" marB="64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292934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13" marR="6413" marT="6413" marB="64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844054"/>
                  </a:ext>
                </a:extLst>
              </a:tr>
              <a:tr h="332650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이벤트흐름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flow of events)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또는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주흐름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main flow, basic flow)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3" marR="6413" marT="6413" marB="64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3" marR="6413" marT="6413" marB="64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3" marR="6413" marT="6413" marB="64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657979"/>
                  </a:ext>
                </a:extLst>
              </a:tr>
              <a:tr h="1720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① 관리자가 사용자 관리 페이지에 접속 시 </a:t>
                      </a:r>
                      <a:r>
                        <a:rPr lang="ko-KR" altLang="en-US" sz="800" kern="0" spc="0" dirty="0" err="1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유스</a:t>
                      </a:r>
                      <a:r>
                        <a:rPr lang="ko-KR" altLang="en-US" sz="800" kern="0" spc="0" dirty="0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 케이스가 시작된다 </a:t>
                      </a:r>
                      <a:r>
                        <a:rPr lang="en-US" altLang="ko-KR" sz="800" kern="0" spc="0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③ 관리자는 사용자의 추가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수정 방식을 선택한다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-1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관리자는 새로운 아이디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비밀번호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이름을 입력하여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에 사용자를 추가한다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-2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관리자는 삭제를 원하는 사용자를 선택하여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에서 삭제한다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-3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관리자는 수정을 원하는 사용자를 선택하여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에서 수정한다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3" marR="6413" marT="6413" marB="6413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292934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②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를 이용하여 사용자들의 정보를 보여준다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④ 선택한 방식에 해당하는 페이지를 띄운다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3" marR="6413" marT="6413" marB="6413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744942"/>
                  </a:ext>
                </a:extLst>
              </a:tr>
              <a:tr h="71392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대체 이벤트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3" marR="6413" marT="6413" marB="64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-1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동일한 아이디가 존재한다면 아이디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비밀번호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이름을 재입력한다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-2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존재하지 않는 아이디를 입력 시 아이디를 재입력한다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-3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존재하지 않는 아이디를 입력 시 아이디를 재입력한다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3" marR="6413" marT="6413" marB="64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9298"/>
                  </a:ext>
                </a:extLst>
              </a:tr>
              <a:tr h="10303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디자인 패턴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3" marR="6413" marT="6413" marB="64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-1 Observer Pattern -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사용자를 추가하여 현재 변경이 발생했을 경우 상태 변화를 다른 </a:t>
                      </a:r>
                      <a:r>
                        <a:rPr lang="ko-KR" altLang="en-US" sz="800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옵저버들에게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notify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하여 데이터 변경을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update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-2 Observer Pattern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사용자를 삭제하여 현재 변경이 발생했을 경우 상태 변화를 다른 </a:t>
                      </a:r>
                      <a:r>
                        <a:rPr lang="ko-KR" altLang="en-US" sz="800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옵저버들에게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notify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하여 데이터 변경을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update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-3 Observer Pattern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사용자를 수정하여 현재 변경이 발생했을 경우 상태 변화를 다른 </a:t>
                      </a:r>
                      <a:r>
                        <a:rPr lang="ko-KR" altLang="en-US" sz="800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옵저버들에게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notify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하여 데이터 변경을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update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13" marR="6413" marT="6413" marB="64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07179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7C57C88-702A-4BD7-BD6B-25A0E4AD9B2E}"/>
              </a:ext>
            </a:extLst>
          </p:cNvPr>
          <p:cNvSpPr/>
          <p:nvPr/>
        </p:nvSpPr>
        <p:spPr>
          <a:xfrm>
            <a:off x="7718612" y="161365"/>
            <a:ext cx="1855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088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942" y="597587"/>
            <a:ext cx="2412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4-2.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다이어그램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BEF81-FEA5-4499-B817-805602D60CA2}"/>
              </a:ext>
            </a:extLst>
          </p:cNvPr>
          <p:cNvSpPr txBox="1"/>
          <p:nvPr/>
        </p:nvSpPr>
        <p:spPr>
          <a:xfrm>
            <a:off x="510988" y="4992893"/>
            <a:ext cx="8964706" cy="1569660"/>
          </a:xfrm>
          <a:prstGeom prst="rect">
            <a:avLst/>
          </a:prstGeom>
          <a:noFill/>
          <a:ln>
            <a:solidFill>
              <a:srgbClr val="308DCA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옵저버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 패턴은 데이터의 변경이 발생되었을 경우 상대 클래스나 객체에 의존하지 않으면서 데이터 변경을 통보하고자 할 때 유용하다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주제 객체는 관리자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,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옵저버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 객체는 사용자이다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.</a:t>
            </a:r>
          </a:p>
          <a:p>
            <a:pPr algn="just"/>
            <a:r>
              <a:rPr lang="en-US" altLang="ko-KR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SubjectManage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관찰 대상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은 </a:t>
            </a:r>
            <a:r>
              <a:rPr lang="en-US" altLang="ko-KR" sz="1600" dirty="0">
                <a:latin typeface="+mj-ea"/>
                <a:ea typeface="+mj-ea"/>
              </a:rPr>
              <a:t>Observer(</a:t>
            </a:r>
            <a:r>
              <a:rPr lang="ko-KR" altLang="en-US" sz="1600" dirty="0">
                <a:latin typeface="+mj-ea"/>
                <a:ea typeface="+mj-ea"/>
              </a:rPr>
              <a:t>관찰자</a:t>
            </a:r>
            <a:r>
              <a:rPr lang="en-US" altLang="ko-KR" sz="1600" dirty="0">
                <a:latin typeface="+mj-ea"/>
                <a:ea typeface="+mj-ea"/>
              </a:rPr>
              <a:t>) </a:t>
            </a:r>
            <a:r>
              <a:rPr lang="ko-KR" altLang="en-US" sz="1600" dirty="0">
                <a:latin typeface="+mj-ea"/>
                <a:ea typeface="+mj-ea"/>
              </a:rPr>
              <a:t>들의 항목을 가지고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subjectManage</a:t>
            </a:r>
            <a:r>
              <a:rPr lang="ko-KR" altLang="en-US" sz="1600" dirty="0">
                <a:latin typeface="+mj-ea"/>
                <a:ea typeface="+mj-ea"/>
              </a:rPr>
              <a:t>가 변경되었을 때 </a:t>
            </a:r>
            <a:r>
              <a:rPr lang="en-US" altLang="ko-KR" sz="1600" dirty="0">
                <a:latin typeface="+mj-ea"/>
                <a:ea typeface="+mj-ea"/>
              </a:rPr>
              <a:t>Observer</a:t>
            </a:r>
            <a:r>
              <a:rPr lang="ko-KR" altLang="en-US" sz="1600" dirty="0">
                <a:latin typeface="+mj-ea"/>
                <a:ea typeface="+mj-ea"/>
              </a:rPr>
              <a:t>들에게 자신의 변경 사실을 통보한다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하나의 관리 대상이 아닌 여러 관리 대상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AdminDisplay,NormalDisplay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을 가지고 관리할 수 있도록 </a:t>
            </a:r>
            <a:r>
              <a:rPr lang="en-US" altLang="ko-KR" sz="1600" dirty="0">
                <a:latin typeface="+mj-ea"/>
                <a:ea typeface="+mj-ea"/>
              </a:rPr>
              <a:t>Observer</a:t>
            </a:r>
            <a:r>
              <a:rPr lang="ko-KR" altLang="en-US" sz="1600" dirty="0">
                <a:latin typeface="+mj-ea"/>
                <a:ea typeface="+mj-ea"/>
              </a:rPr>
              <a:t>를 인터페이스로 구현하였다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C313E1-649D-4601-9388-B7C741AD4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14199672">
            <a:extLst>
              <a:ext uri="{FF2B5EF4-FFF2-40B4-BE49-F238E27FC236}">
                <a16:creationId xmlns:a16="http://schemas.microsoft.com/office/drawing/2014/main" id="{57FD5406-A7D2-4DDC-94F1-F0D123D1C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26" y="1076528"/>
            <a:ext cx="8143776" cy="39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FDA033-76E2-42C7-A73D-AFA6C50A653C}"/>
              </a:ext>
            </a:extLst>
          </p:cNvPr>
          <p:cNvSpPr txBox="1"/>
          <p:nvPr/>
        </p:nvSpPr>
        <p:spPr>
          <a:xfrm>
            <a:off x="175948" y="6966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Ⅳ. </a:t>
            </a:r>
            <a:r>
              <a:rPr lang="ko-KR" altLang="en-US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옵저버패턴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사용자관리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44EBAF-C77C-4481-8F88-D78577379FE7}"/>
              </a:ext>
            </a:extLst>
          </p:cNvPr>
          <p:cNvSpPr/>
          <p:nvPr/>
        </p:nvSpPr>
        <p:spPr>
          <a:xfrm>
            <a:off x="7718612" y="161365"/>
            <a:ext cx="1855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434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942" y="597587"/>
            <a:ext cx="109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4-3.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7CAC3-DA39-40FA-ACA9-A66B695C2681}"/>
              </a:ext>
            </a:extLst>
          </p:cNvPr>
          <p:cNvSpPr txBox="1"/>
          <p:nvPr/>
        </p:nvSpPr>
        <p:spPr>
          <a:xfrm>
            <a:off x="175948" y="6966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Ⅳ. </a:t>
            </a:r>
            <a:r>
              <a:rPr lang="ko-KR" altLang="en-US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옵저버패턴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사용자관리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AB2B3F-D0F5-40EA-90E9-4ECE4DE8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06954192">
            <a:extLst>
              <a:ext uri="{FF2B5EF4-FFF2-40B4-BE49-F238E27FC236}">
                <a16:creationId xmlns:a16="http://schemas.microsoft.com/office/drawing/2014/main" id="{9217F22A-F28C-4D1E-A92C-5530B9674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612" y="1593430"/>
            <a:ext cx="5241367" cy="279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096F55-F880-4CBD-A481-7BCEF3FFC2B3}"/>
              </a:ext>
            </a:extLst>
          </p:cNvPr>
          <p:cNvSpPr txBox="1"/>
          <p:nvPr/>
        </p:nvSpPr>
        <p:spPr>
          <a:xfrm>
            <a:off x="548054" y="5877052"/>
            <a:ext cx="8964706" cy="338554"/>
          </a:xfrm>
          <a:prstGeom prst="rect">
            <a:avLst/>
          </a:prstGeom>
          <a:noFill/>
          <a:ln>
            <a:solidFill>
              <a:srgbClr val="308DCA"/>
            </a:solidFill>
          </a:ln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sz="1600" dirty="0" err="1">
                <a:latin typeface="나눔고딕" panose="020B0600000101010101" charset="-127"/>
                <a:ea typeface="나눔고딕" panose="020B0600000101010101" charset="-127"/>
              </a:rPr>
              <a:t>옵저버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</a:rPr>
              <a:t> 패턴의 </a:t>
            </a:r>
            <a:r>
              <a:rPr lang="en-US" altLang="ko-KR" sz="1600" dirty="0" err="1">
                <a:latin typeface="나눔고딕" panose="020B0600000101010101" charset="-127"/>
                <a:ea typeface="나눔고딕" panose="020B0600000101010101" charset="-127"/>
              </a:rPr>
              <a:t>addUser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</a:rPr>
              <a:t>를 통해 사용자를 추가하여 모든 객체에 데이터 변경을 알린다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sz="1600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3073" name="_x340945944">
            <a:extLst>
              <a:ext uri="{FF2B5EF4-FFF2-40B4-BE49-F238E27FC236}">
                <a16:creationId xmlns:a16="http://schemas.microsoft.com/office/drawing/2014/main" id="{6550E457-FA4A-445A-A13A-56F96D2EB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"/>
          <a:stretch>
            <a:fillRect/>
          </a:stretch>
        </p:blipFill>
        <p:spPr bwMode="auto">
          <a:xfrm>
            <a:off x="625697" y="1723414"/>
            <a:ext cx="3488853" cy="157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_x340945656">
            <a:extLst>
              <a:ext uri="{FF2B5EF4-FFF2-40B4-BE49-F238E27FC236}">
                <a16:creationId xmlns:a16="http://schemas.microsoft.com/office/drawing/2014/main" id="{5F90D613-EDA4-4DE8-A5B2-CFEF21FEC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99" r="54496" b="25279"/>
          <a:stretch/>
        </p:blipFill>
        <p:spPr bwMode="auto">
          <a:xfrm>
            <a:off x="305225" y="3394245"/>
            <a:ext cx="4226076" cy="5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_x340949688">
            <a:extLst>
              <a:ext uri="{FF2B5EF4-FFF2-40B4-BE49-F238E27FC236}">
                <a16:creationId xmlns:a16="http://schemas.microsoft.com/office/drawing/2014/main" id="{4E1FDA0D-274E-47EE-A5FB-84C88DBD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8" b="21295"/>
          <a:stretch>
            <a:fillRect/>
          </a:stretch>
        </p:blipFill>
        <p:spPr bwMode="auto">
          <a:xfrm>
            <a:off x="305225" y="4080048"/>
            <a:ext cx="6048375" cy="71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340947888">
            <a:extLst>
              <a:ext uri="{FF2B5EF4-FFF2-40B4-BE49-F238E27FC236}">
                <a16:creationId xmlns:a16="http://schemas.microsoft.com/office/drawing/2014/main" id="{AC89A30C-51B6-4A6F-82F0-42EF49F4F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10" b="4655"/>
          <a:stretch>
            <a:fillRect/>
          </a:stretch>
        </p:blipFill>
        <p:spPr bwMode="auto">
          <a:xfrm>
            <a:off x="311575" y="4335636"/>
            <a:ext cx="5832475" cy="84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025C26-9350-48E9-B4B6-970236F96AE3}"/>
              </a:ext>
            </a:extLst>
          </p:cNvPr>
          <p:cNvSpPr/>
          <p:nvPr/>
        </p:nvSpPr>
        <p:spPr>
          <a:xfrm>
            <a:off x="7718612" y="161365"/>
            <a:ext cx="1855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74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942" y="597587"/>
            <a:ext cx="127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4-4.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95D75-2A1A-4B3D-B25F-A7E11E75CE9C}"/>
              </a:ext>
            </a:extLst>
          </p:cNvPr>
          <p:cNvSpPr txBox="1"/>
          <p:nvPr/>
        </p:nvSpPr>
        <p:spPr>
          <a:xfrm>
            <a:off x="175948" y="69668"/>
            <a:ext cx="382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Ⅳ. </a:t>
            </a:r>
            <a:r>
              <a:rPr lang="ko-KR" altLang="en-US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옵저버패턴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사용자관리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2E0426B-5513-4325-A1B8-FE110C644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D557EF-B1DC-42CB-B4EB-8C0BBD03F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362075"/>
            <a:ext cx="7981950" cy="41338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96A5960-6EA8-4EA8-8B15-B5B18B842F14}"/>
              </a:ext>
            </a:extLst>
          </p:cNvPr>
          <p:cNvSpPr/>
          <p:nvPr/>
        </p:nvSpPr>
        <p:spPr>
          <a:xfrm>
            <a:off x="7718612" y="161365"/>
            <a:ext cx="1855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771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17</a:t>
            </a:fld>
            <a:endParaRPr lang="ko-KR" altLang="en-US"/>
          </a:p>
        </p:txBody>
      </p:sp>
      <p:sp useBgFill="1">
        <p:nvSpPr>
          <p:cNvPr id="6" name="TextBox 5"/>
          <p:cNvSpPr txBox="1"/>
          <p:nvPr/>
        </p:nvSpPr>
        <p:spPr>
          <a:xfrm>
            <a:off x="539534" y="680422"/>
            <a:ext cx="312136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브릿지패턴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음악 재생</a:t>
            </a:r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정지</a:t>
            </a:r>
            <a:endParaRPr lang="ko-KR" altLang="en-US" sz="3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1A89B-BF5C-49EE-A532-246967BE3604}"/>
              </a:ext>
            </a:extLst>
          </p:cNvPr>
          <p:cNvSpPr txBox="1"/>
          <p:nvPr/>
        </p:nvSpPr>
        <p:spPr>
          <a:xfrm>
            <a:off x="996735" y="981295"/>
            <a:ext cx="31390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BRIDGE PATTERN</a:t>
            </a:r>
          </a:p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5-1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분석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5-2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다이어그램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기능설명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5-3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테스팅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5-4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실행결과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A3A8FC-EEF8-4F2F-A964-4E1D300648BD}"/>
              </a:ext>
            </a:extLst>
          </p:cNvPr>
          <p:cNvSpPr/>
          <p:nvPr/>
        </p:nvSpPr>
        <p:spPr>
          <a:xfrm>
            <a:off x="5400157" y="2251814"/>
            <a:ext cx="4169731" cy="580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Ⅴ </a:t>
            </a:r>
            <a:r>
              <a:rPr lang="ko-KR" altLang="en-US" sz="24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브릿지패턴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음악 재생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정지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3BD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F50C2-4C3E-401D-B282-000E34C14B0F}"/>
              </a:ext>
            </a:extLst>
          </p:cNvPr>
          <p:cNvSpPr txBox="1"/>
          <p:nvPr/>
        </p:nvSpPr>
        <p:spPr>
          <a:xfrm>
            <a:off x="6457421" y="2832166"/>
            <a:ext cx="3118161" cy="374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Ⅰ.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Ⅱ.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비전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Ⅲ.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로그인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Ⅳ. </a:t>
            </a: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옵저버패턴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사용자 관리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Ⅴ. </a:t>
            </a: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브릿지패턴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재생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정지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Ⅵ.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상태패턴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검색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Ⅶ.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커맨드패턴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플레이리스트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Ⅷ. </a:t>
            </a: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빌더패턴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추가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Ⅸ.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이용권 및 음악 구매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Ⅹ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역할분담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927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948" y="69668"/>
            <a:ext cx="290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Ⅴ. </a:t>
            </a:r>
            <a:r>
              <a:rPr lang="ko-KR" altLang="en-US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브릿지패턴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음악 재생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942" y="597587"/>
            <a:ext cx="1500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5-1.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분석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3FEEAEC-90C4-4818-9B17-082C554EF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53364"/>
              </p:ext>
            </p:extLst>
          </p:nvPr>
        </p:nvGraphicFramePr>
        <p:xfrm>
          <a:off x="1109308" y="1094728"/>
          <a:ext cx="7531771" cy="5326648"/>
        </p:xfrm>
        <a:graphic>
          <a:graphicData uri="http://schemas.openxmlformats.org/drawingml/2006/table">
            <a:tbl>
              <a:tblPr/>
              <a:tblGrid>
                <a:gridCol w="2625755">
                  <a:extLst>
                    <a:ext uri="{9D8B030D-6E8A-4147-A177-3AD203B41FA5}">
                      <a16:colId xmlns:a16="http://schemas.microsoft.com/office/drawing/2014/main" val="3959519049"/>
                    </a:ext>
                  </a:extLst>
                </a:gridCol>
                <a:gridCol w="2625755">
                  <a:extLst>
                    <a:ext uri="{9D8B030D-6E8A-4147-A177-3AD203B41FA5}">
                      <a16:colId xmlns:a16="http://schemas.microsoft.com/office/drawing/2014/main" val="2663294014"/>
                    </a:ext>
                  </a:extLst>
                </a:gridCol>
                <a:gridCol w="2280261">
                  <a:extLst>
                    <a:ext uri="{9D8B030D-6E8A-4147-A177-3AD203B41FA5}">
                      <a16:colId xmlns:a16="http://schemas.microsoft.com/office/drawing/2014/main" val="174949874"/>
                    </a:ext>
                  </a:extLst>
                </a:gridCol>
              </a:tblGrid>
              <a:tr h="33304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유스케이스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82" marR="6482" marT="6482" marB="64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음악 재생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정지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82" marR="6482" marT="6482" marB="64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333803"/>
                  </a:ext>
                </a:extLst>
              </a:tr>
              <a:tr h="2061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82" marR="6482" marT="6482" marB="64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뮤직플레이어 사용자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82" marR="6482" marT="6482" marB="64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344887"/>
                  </a:ext>
                </a:extLst>
              </a:tr>
              <a:tr h="2061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목적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82" marR="6482" marT="6482" marB="64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음악을 재생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정지 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82" marR="6482" marT="6482" marB="64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426123"/>
                  </a:ext>
                </a:extLst>
              </a:tr>
              <a:tr h="3433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82" marR="6482" marT="6482" marB="64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사용자는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 저장된 음악을 목록 순으로 재생하거나 플레이리스트 내 음악목록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셔플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후 랜덤재생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재생 정지를 할 수 있다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82" marR="6482" marT="6482" marB="64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5297"/>
                  </a:ext>
                </a:extLst>
              </a:tr>
              <a:tr h="2061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82" marR="6482" marT="6482" marB="64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핵심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82" marR="6482" marT="6482" marB="64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057974"/>
                  </a:ext>
                </a:extLst>
              </a:tr>
              <a:tr h="16914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참조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82" marR="6482" marT="6482" marB="64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292934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82" marR="6482" marT="6482" marB="64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99747"/>
                  </a:ext>
                </a:extLst>
              </a:tr>
              <a:tr h="249629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이벤트흐름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flow of events)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또는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주흐름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main flow, basic flow)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82" marR="6482" marT="6482" marB="64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82" marR="6482" marT="6482" marB="64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82" marR="6482" marT="6482" marB="64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134202"/>
                  </a:ext>
                </a:extLst>
              </a:tr>
              <a:tr h="1653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① 사용자가 듣고자 하는 음악을 재생할 시 </a:t>
                      </a:r>
                      <a:r>
                        <a:rPr lang="ko-KR" altLang="en-US" sz="800" kern="0" spc="0" dirty="0" err="1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유스</a:t>
                      </a:r>
                      <a:r>
                        <a:rPr lang="ko-KR" altLang="en-US" sz="800" kern="0" spc="0" dirty="0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 케이스가 시작된다</a:t>
                      </a:r>
                      <a:r>
                        <a:rPr lang="en-US" altLang="ko-KR" sz="800" kern="0" spc="0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② 사용자는 플레이리스트 내 음악을 재생과 정지를 할 수 있다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>
                        <a:solidFill>
                          <a:srgbClr val="292934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>
                        <a:solidFill>
                          <a:srgbClr val="292934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⑤ 재생되는 음악은 간단한 음악정보를 알려준다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82" marR="6482" marT="6482" marB="64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③ 재생 선택 시 플레이리스트에 담긴 순으로 음악이 재생 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④ </a:t>
                      </a:r>
                      <a:r>
                        <a:rPr lang="ko-KR" altLang="en-US" sz="800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셔플재생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 선택 시 플레이리스트가 </a:t>
                      </a:r>
                      <a:r>
                        <a:rPr lang="ko-KR" altLang="en-US" sz="800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셔플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 되고 랜덤으로 재생이 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82" marR="6482" marT="6482" marB="64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178948"/>
                  </a:ext>
                </a:extLst>
              </a:tr>
              <a:tr h="33304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대체 이벤트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82" marR="6482" marT="6482" marB="64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③ 음악 </a:t>
                      </a:r>
                      <a:r>
                        <a:rPr lang="ko-KR" altLang="en-US" sz="800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셔플재생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 기능 </a:t>
                      </a:r>
                      <a:r>
                        <a:rPr lang="ko-KR" altLang="en-US" sz="800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미사용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 시 플레이리스트 순으로 재생된다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82" marR="6482" marT="6482" marB="64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50749"/>
                  </a:ext>
                </a:extLst>
              </a:tr>
              <a:tr h="138853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디자인 패턴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82" marR="6482" marT="6482" marB="64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③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bridge Pattern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재생 방식 선택에 따라 재생시스템 인터페이스를 상속받아 일반재생 기능에 해당하는 부분의 메소드를 호출한다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③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bridge Pattern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추상클래스에 상속받은 재생은 일반 재생으로 기능이 생성되고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Implementor </a:t>
                      </a:r>
                      <a:r>
                        <a:rPr lang="ko-KR" altLang="en-US" sz="800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구상클래스인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normalplay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()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에 구현되어 사용된다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④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bridge Pattern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재생 방식 선택에 따라 재생시스템 인터페이스를 상속받아 </a:t>
                      </a:r>
                      <a:r>
                        <a:rPr lang="ko-KR" altLang="en-US" sz="800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셔플재생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 기능에 해당하는 부분의 메소드를 호출한다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④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bridge Pattern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추상클래스에 상속받은 재생은 </a:t>
                      </a:r>
                      <a:r>
                        <a:rPr lang="ko-KR" altLang="en-US" sz="800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셔플재생으로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 기능이 생성되고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, Implementor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ko-KR" altLang="en-US" sz="800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구상클래스인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randomplay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()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에 구현되어 사용된다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82" marR="6482" marT="6482" marB="64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57615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7CAC76B-B05B-4A55-86CB-F4DD5C75666D}"/>
              </a:ext>
            </a:extLst>
          </p:cNvPr>
          <p:cNvSpPr/>
          <p:nvPr/>
        </p:nvSpPr>
        <p:spPr>
          <a:xfrm>
            <a:off x="7718612" y="161365"/>
            <a:ext cx="1855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26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942" y="597587"/>
            <a:ext cx="2412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5-2.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다이어그램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BEF81-FEA5-4499-B817-805602D60CA2}"/>
              </a:ext>
            </a:extLst>
          </p:cNvPr>
          <p:cNvSpPr txBox="1"/>
          <p:nvPr/>
        </p:nvSpPr>
        <p:spPr>
          <a:xfrm>
            <a:off x="510988" y="4992893"/>
            <a:ext cx="8964706" cy="1477328"/>
          </a:xfrm>
          <a:prstGeom prst="rect">
            <a:avLst/>
          </a:prstGeom>
          <a:noFill/>
          <a:ln>
            <a:solidFill>
              <a:srgbClr val="308DCA"/>
            </a:solidFill>
          </a:ln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dirty="0" err="1">
                <a:latin typeface="나눔고딕" panose="020B0600000101010101" charset="-127"/>
                <a:ea typeface="나눔고딕" panose="020B0600000101010101" charset="-127"/>
              </a:rPr>
              <a:t>PlaySystem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클래스는 재생기능의 최상위클래스로 구현에 해당하는 클래스의 인스턴스를 가지고 구현부의 메소드를 호출한다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. </a:t>
            </a:r>
            <a:r>
              <a:rPr lang="en-US" altLang="ko-KR" dirty="0" err="1">
                <a:latin typeface="나눔고딕" panose="020B0600000101010101" charset="-127"/>
                <a:ea typeface="나눔고딕" panose="020B0600000101010101" charset="-127"/>
              </a:rPr>
              <a:t>normalwork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en-US" altLang="ko-KR" dirty="0" err="1">
                <a:latin typeface="나눔고딕" panose="020B0600000101010101" charset="-127"/>
                <a:ea typeface="나눔고딕" panose="020B0600000101010101" charset="-127"/>
              </a:rPr>
              <a:t>randomwork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클래스는 </a:t>
            </a:r>
            <a:r>
              <a:rPr lang="en-US" altLang="ko-KR" dirty="0" err="1">
                <a:latin typeface="나눔고딕" panose="020B0600000101010101" charset="-127"/>
                <a:ea typeface="나눔고딕" panose="020B0600000101010101" charset="-127"/>
              </a:rPr>
              <a:t>playSystem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클래스에서 상속받아 각 클래스에서 부분적으로 변경되어 사용한다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재생시스템을 구현하기위한 </a:t>
            </a:r>
            <a:r>
              <a:rPr lang="en-US" altLang="ko-KR" dirty="0" err="1">
                <a:latin typeface="나눔고딕" panose="020B0600000101010101" charset="-127"/>
                <a:ea typeface="나눔고딕" panose="020B0600000101010101" charset="-127"/>
              </a:rPr>
              <a:t>playhandler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클래스에서 인터페이스를 정의하고 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이 클래스를 상속받은 </a:t>
            </a:r>
            <a:r>
              <a:rPr lang="en-US" altLang="ko-KR" dirty="0" err="1">
                <a:latin typeface="나눔고딕" panose="020B0600000101010101" charset="-127"/>
                <a:ea typeface="나눔고딕" panose="020B0600000101010101" charset="-127"/>
              </a:rPr>
              <a:t>normalplay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en-US" altLang="ko-KR" dirty="0" err="1">
                <a:latin typeface="나눔고딕" panose="020B0600000101010101" charset="-127"/>
                <a:ea typeface="나눔고딕" panose="020B0600000101010101" charset="-127"/>
              </a:rPr>
              <a:t>randomplay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클래스에서 실제기능이 구현하여 사용한다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C313E1-649D-4601-9388-B7C741AD4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A825D3F-A918-4338-BBB6-5EB9F2E27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5" name="_x206955152">
            <a:extLst>
              <a:ext uri="{FF2B5EF4-FFF2-40B4-BE49-F238E27FC236}">
                <a16:creationId xmlns:a16="http://schemas.microsoft.com/office/drawing/2014/main" id="{F49F56F7-115E-4CDE-9AE4-71D970B1F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21" y="1076528"/>
            <a:ext cx="6481358" cy="363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3371B0-1529-462B-9E54-58A4F5F1554E}"/>
              </a:ext>
            </a:extLst>
          </p:cNvPr>
          <p:cNvSpPr txBox="1"/>
          <p:nvPr/>
        </p:nvSpPr>
        <p:spPr>
          <a:xfrm>
            <a:off x="175948" y="69668"/>
            <a:ext cx="290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Ⅴ. </a:t>
            </a:r>
            <a:r>
              <a:rPr lang="ko-KR" altLang="en-US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브릿지패턴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음악 재생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C5FE45-24E0-49FA-BF32-52BFE5C38745}"/>
              </a:ext>
            </a:extLst>
          </p:cNvPr>
          <p:cNvSpPr/>
          <p:nvPr/>
        </p:nvSpPr>
        <p:spPr>
          <a:xfrm>
            <a:off x="7718612" y="161365"/>
            <a:ext cx="1855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20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/>
        </p:nvSpPr>
        <p:spPr>
          <a:xfrm flipH="1">
            <a:off x="1025494" y="667324"/>
            <a:ext cx="376586" cy="550564"/>
          </a:xfrm>
          <a:prstGeom prst="parallelogram">
            <a:avLst>
              <a:gd name="adj" fmla="val 735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평행 사변형 9"/>
          <p:cNvSpPr/>
          <p:nvPr/>
        </p:nvSpPr>
        <p:spPr>
          <a:xfrm flipH="1">
            <a:off x="743639" y="-4081"/>
            <a:ext cx="376586" cy="550564"/>
          </a:xfrm>
          <a:prstGeom prst="parallelogram">
            <a:avLst>
              <a:gd name="adj" fmla="val 735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평행 사변형 10"/>
          <p:cNvSpPr/>
          <p:nvPr/>
        </p:nvSpPr>
        <p:spPr>
          <a:xfrm flipH="1">
            <a:off x="931932" y="1030980"/>
            <a:ext cx="376586" cy="550564"/>
          </a:xfrm>
          <a:prstGeom prst="parallelogram">
            <a:avLst>
              <a:gd name="adj" fmla="val 735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1"/>
          <p:cNvSpPr/>
          <p:nvPr/>
        </p:nvSpPr>
        <p:spPr>
          <a:xfrm flipH="1">
            <a:off x="702897" y="50424"/>
            <a:ext cx="126630" cy="185131"/>
          </a:xfrm>
          <a:prstGeom prst="parallelogram">
            <a:avLst>
              <a:gd name="adj" fmla="val 735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평행 사변형 12"/>
          <p:cNvSpPr/>
          <p:nvPr/>
        </p:nvSpPr>
        <p:spPr>
          <a:xfrm flipH="1">
            <a:off x="0" y="-4081"/>
            <a:ext cx="691886" cy="1011529"/>
          </a:xfrm>
          <a:prstGeom prst="parallelogram">
            <a:avLst>
              <a:gd name="adj" fmla="val 735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 flipH="1">
            <a:off x="526166" y="1032756"/>
            <a:ext cx="126630" cy="185131"/>
          </a:xfrm>
          <a:prstGeom prst="parallelogram">
            <a:avLst>
              <a:gd name="adj" fmla="val 735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평행 사변형 14"/>
          <p:cNvSpPr/>
          <p:nvPr/>
        </p:nvSpPr>
        <p:spPr>
          <a:xfrm flipH="1">
            <a:off x="1245202" y="749811"/>
            <a:ext cx="126630" cy="185131"/>
          </a:xfrm>
          <a:prstGeom prst="parallelogram">
            <a:avLst>
              <a:gd name="adj" fmla="val 735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평행 사변형 15"/>
          <p:cNvSpPr/>
          <p:nvPr/>
        </p:nvSpPr>
        <p:spPr>
          <a:xfrm flipH="1">
            <a:off x="608751" y="749811"/>
            <a:ext cx="126630" cy="185131"/>
          </a:xfrm>
          <a:prstGeom prst="parallelogram">
            <a:avLst>
              <a:gd name="adj" fmla="val 735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34815" y="6581001"/>
            <a:ext cx="566181" cy="276999"/>
          </a:xfrm>
        </p:spPr>
        <p:txBody>
          <a:bodyPr/>
          <a:lstStyle/>
          <a:p>
            <a:fld id="{EDB93F10-0DD2-44F7-B3B2-893F6291AF5B}" type="slidenum">
              <a:rPr lang="ko-KR" altLang="en-US" smtClean="0"/>
              <a:pPr/>
              <a:t>2</a:t>
            </a:fld>
            <a:endParaRPr lang="ko-KR" altLang="en-US"/>
          </a:p>
        </p:txBody>
      </p:sp>
      <p:sp useBgFill="1">
        <p:nvSpPr>
          <p:cNvPr id="3" name="TextBox 2">
            <a:extLst>
              <a:ext uri="{FF2B5EF4-FFF2-40B4-BE49-F238E27FC236}">
                <a16:creationId xmlns:a16="http://schemas.microsoft.com/office/drawing/2014/main" id="{A34C070F-5BC6-463E-B95F-B80B3DE43DE1}"/>
              </a:ext>
            </a:extLst>
          </p:cNvPr>
          <p:cNvSpPr txBox="1"/>
          <p:nvPr/>
        </p:nvSpPr>
        <p:spPr>
          <a:xfrm>
            <a:off x="7329160" y="667324"/>
            <a:ext cx="2175596" cy="126188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소프트웨어설계공학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분반 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</a:p>
          <a:p>
            <a:pPr algn="r"/>
            <a:r>
              <a:rPr lang="ko-KR" altLang="en-US" sz="3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FD2C4B-4552-4A3F-A67E-0C3EEF67DC28}"/>
              </a:ext>
            </a:extLst>
          </p:cNvPr>
          <p:cNvCxnSpPr>
            <a:cxnSpLocks/>
          </p:cNvCxnSpPr>
          <p:nvPr/>
        </p:nvCxnSpPr>
        <p:spPr>
          <a:xfrm>
            <a:off x="7276268" y="2006152"/>
            <a:ext cx="2171895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0145DE-2DD2-4829-BCA2-3E872F55944A}"/>
              </a:ext>
            </a:extLst>
          </p:cNvPr>
          <p:cNvSpPr txBox="1"/>
          <p:nvPr/>
        </p:nvSpPr>
        <p:spPr>
          <a:xfrm>
            <a:off x="2770458" y="142989"/>
            <a:ext cx="4465140" cy="6778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Ⅰ. 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2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Ⅱ. 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비전</a:t>
            </a:r>
            <a:endParaRPr lang="en-US" altLang="ko-KR" sz="2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Ⅲ. 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전략패턴 </a:t>
            </a:r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로그인</a:t>
            </a:r>
            <a:endParaRPr lang="en-US" altLang="ko-KR" sz="2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Ⅳ. </a:t>
            </a:r>
            <a:r>
              <a:rPr lang="ko-KR" altLang="en-US" sz="20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옵저버패턴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사용자 관리</a:t>
            </a:r>
            <a:endParaRPr lang="en-US" altLang="ko-KR" sz="2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endParaRPr lang="en-US" altLang="ko-KR" sz="9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Ⅴ. </a:t>
            </a:r>
            <a:r>
              <a:rPr lang="ko-KR" altLang="en-US" sz="20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브릿지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패턴 </a:t>
            </a:r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재생</a:t>
            </a:r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정지</a:t>
            </a:r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9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Ⅵ. 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상태패턴 </a:t>
            </a:r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검색</a:t>
            </a:r>
            <a:endParaRPr lang="en-US" altLang="ko-KR" sz="2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endParaRPr lang="en-US" altLang="ko-KR" sz="9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Ⅶ. 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커맨드패턴 </a:t>
            </a:r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플레이리스트 </a:t>
            </a:r>
            <a:endParaRPr lang="en-US" altLang="ko-KR" sz="2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endParaRPr lang="en-US" altLang="ko-KR" sz="9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Ⅷ. </a:t>
            </a:r>
            <a:r>
              <a:rPr lang="ko-KR" altLang="en-US" sz="20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빌더패턴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추가</a:t>
            </a:r>
            <a:endParaRPr lang="en-US" altLang="ko-KR" sz="2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endParaRPr lang="ko-KR" altLang="en-US" sz="9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Ⅸ. 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전략패턴 </a:t>
            </a:r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이용권 및 음악 구매</a:t>
            </a:r>
            <a:endParaRPr lang="en-US" altLang="ko-KR" sz="2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20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Ⅹ</a:t>
            </a:r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. 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역할분담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6215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942" y="597587"/>
            <a:ext cx="109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5-3.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테스팅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D93797-DCB9-4413-A5B4-4F933715C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B02F733-F1EC-479A-918C-FE3BEBBA6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D6D7570-E113-40B1-9003-E5FDEFA78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45AFC36-C127-4B58-9791-EDEB816646C1}"/>
              </a:ext>
            </a:extLst>
          </p:cNvPr>
          <p:cNvGrpSpPr/>
          <p:nvPr/>
        </p:nvGrpSpPr>
        <p:grpSpPr>
          <a:xfrm>
            <a:off x="1214859" y="1267988"/>
            <a:ext cx="7476281" cy="3484042"/>
            <a:chOff x="1214859" y="1267988"/>
            <a:chExt cx="7476281" cy="3484042"/>
          </a:xfrm>
        </p:grpSpPr>
        <p:pic>
          <p:nvPicPr>
            <p:cNvPr id="30721" name="_x214199032">
              <a:extLst>
                <a:ext uri="{FF2B5EF4-FFF2-40B4-BE49-F238E27FC236}">
                  <a16:creationId xmlns:a16="http://schemas.microsoft.com/office/drawing/2014/main" id="{76FA0B64-0F68-4827-8EC1-F6C3033179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859" y="1267988"/>
              <a:ext cx="7476281" cy="992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23" name="_x206954512">
              <a:extLst>
                <a:ext uri="{FF2B5EF4-FFF2-40B4-BE49-F238E27FC236}">
                  <a16:creationId xmlns:a16="http://schemas.microsoft.com/office/drawing/2014/main" id="{EF17CA88-FBFB-4308-8D4C-B1C0BECC20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913" y="2400677"/>
              <a:ext cx="5142348" cy="15222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25" name="_x214193432">
              <a:extLst>
                <a:ext uri="{FF2B5EF4-FFF2-40B4-BE49-F238E27FC236}">
                  <a16:creationId xmlns:a16="http://schemas.microsoft.com/office/drawing/2014/main" id="{F0DFFB10-A5F2-480D-A12E-29A5835DE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1713" y="3922886"/>
              <a:ext cx="4922572" cy="829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75B93CF-4587-4533-885C-ABBF2144ED01}"/>
              </a:ext>
            </a:extLst>
          </p:cNvPr>
          <p:cNvSpPr txBox="1"/>
          <p:nvPr/>
        </p:nvSpPr>
        <p:spPr>
          <a:xfrm>
            <a:off x="470646" y="5445095"/>
            <a:ext cx="8964706" cy="584775"/>
          </a:xfrm>
          <a:prstGeom prst="rect">
            <a:avLst/>
          </a:prstGeom>
          <a:noFill/>
          <a:ln>
            <a:solidFill>
              <a:srgbClr val="308DCA"/>
            </a:solidFill>
          </a:ln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</a:rPr>
              <a:t>일반사용자로 로그인을 성공할 시 음악 재생 기능을 실행하면 사용자의 선택에 맞게 일반재생과 랜덤재생을 할 수 있는지 확인하였다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sz="1600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52CA4-5DE5-46E3-A322-4C676EFCCB8F}"/>
              </a:ext>
            </a:extLst>
          </p:cNvPr>
          <p:cNvSpPr txBox="1"/>
          <p:nvPr/>
        </p:nvSpPr>
        <p:spPr>
          <a:xfrm>
            <a:off x="175948" y="69668"/>
            <a:ext cx="290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Ⅴ. </a:t>
            </a:r>
            <a:r>
              <a:rPr lang="ko-KR" altLang="en-US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브릿지패턴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음악 재생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A3D101-3B0A-428E-8E18-A4FA12FF6CFF}"/>
              </a:ext>
            </a:extLst>
          </p:cNvPr>
          <p:cNvSpPr/>
          <p:nvPr/>
        </p:nvSpPr>
        <p:spPr>
          <a:xfrm>
            <a:off x="7718612" y="161365"/>
            <a:ext cx="1855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306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942" y="597587"/>
            <a:ext cx="127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5-4.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실행결과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D37EBC-7C22-4D2D-9F43-4FF4323CD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697" name="_x206953952">
            <a:extLst>
              <a:ext uri="{FF2B5EF4-FFF2-40B4-BE49-F238E27FC236}">
                <a16:creationId xmlns:a16="http://schemas.microsoft.com/office/drawing/2014/main" id="{37D9834D-8C39-4EF1-9A81-7B3AEC80A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32" y="1446301"/>
            <a:ext cx="4362998" cy="396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FD9AD597-4DD9-4A0E-B5D1-61F05B3DD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48" y="6966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699" name="_x206954672">
            <a:extLst>
              <a:ext uri="{FF2B5EF4-FFF2-40B4-BE49-F238E27FC236}">
                <a16:creationId xmlns:a16="http://schemas.microsoft.com/office/drawing/2014/main" id="{1569DDD2-842F-4B1C-971A-B881151B4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03261"/>
            <a:ext cx="4362998" cy="400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257DC9-DC9B-424D-8B48-292943AFF40A}"/>
              </a:ext>
            </a:extLst>
          </p:cNvPr>
          <p:cNvSpPr txBox="1"/>
          <p:nvPr/>
        </p:nvSpPr>
        <p:spPr>
          <a:xfrm>
            <a:off x="175948" y="69668"/>
            <a:ext cx="290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Ⅴ. </a:t>
            </a:r>
            <a:r>
              <a:rPr lang="ko-KR" altLang="en-US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브릿지패턴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음악 재생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81D3CD-6D34-4185-82EF-B5049796A4DA}"/>
              </a:ext>
            </a:extLst>
          </p:cNvPr>
          <p:cNvSpPr/>
          <p:nvPr/>
        </p:nvSpPr>
        <p:spPr>
          <a:xfrm>
            <a:off x="7718612" y="161365"/>
            <a:ext cx="1855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616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22</a:t>
            </a:fld>
            <a:endParaRPr lang="ko-KR" altLang="en-US"/>
          </a:p>
        </p:txBody>
      </p:sp>
      <p:sp useBgFill="1">
        <p:nvSpPr>
          <p:cNvPr id="6" name="TextBox 5"/>
          <p:cNvSpPr txBox="1"/>
          <p:nvPr/>
        </p:nvSpPr>
        <p:spPr>
          <a:xfrm>
            <a:off x="539534" y="680422"/>
            <a:ext cx="229902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상태패턴 </a:t>
            </a:r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음악 검색</a:t>
            </a:r>
            <a:endParaRPr lang="ko-KR" altLang="en-US" sz="3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1A89B-BF5C-49EE-A532-246967BE3604}"/>
              </a:ext>
            </a:extLst>
          </p:cNvPr>
          <p:cNvSpPr txBox="1"/>
          <p:nvPr/>
        </p:nvSpPr>
        <p:spPr>
          <a:xfrm>
            <a:off x="996735" y="981295"/>
            <a:ext cx="31390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 PATTERN</a:t>
            </a:r>
          </a:p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6-1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분석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6-2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다이어그램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기능설명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6-3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테스팅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6-4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실행결과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A3A8FC-EEF8-4F2F-A964-4E1D300648BD}"/>
              </a:ext>
            </a:extLst>
          </p:cNvPr>
          <p:cNvSpPr/>
          <p:nvPr/>
        </p:nvSpPr>
        <p:spPr>
          <a:xfrm>
            <a:off x="6129128" y="2251814"/>
            <a:ext cx="3163045" cy="580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Ⅵ 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상태패턴 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음악 검색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3BD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B486A-2DEE-4080-8506-7B331338812E}"/>
              </a:ext>
            </a:extLst>
          </p:cNvPr>
          <p:cNvSpPr txBox="1"/>
          <p:nvPr/>
        </p:nvSpPr>
        <p:spPr>
          <a:xfrm>
            <a:off x="6457421" y="2832166"/>
            <a:ext cx="3118161" cy="374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Ⅰ.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Ⅱ.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비전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Ⅲ.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로그인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Ⅳ. </a:t>
            </a: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옵저버패턴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사용자 관리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Ⅴ. </a:t>
            </a: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브릿지패턴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재생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정지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Ⅵ.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상태패턴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검색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Ⅶ.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커맨드패턴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플레이리스트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Ⅷ. </a:t>
            </a: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빌더패턴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추가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Ⅸ.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이용권 및 음악 구매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Ⅹ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역할분담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981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948" y="69668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Ⅵ. </a:t>
            </a:r>
            <a:r>
              <a:rPr lang="ko-KR" altLang="en-US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상태패턴 </a:t>
            </a:r>
            <a:r>
              <a:rPr lang="en-US" altLang="ko-KR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음악검색</a:t>
            </a:r>
            <a:endParaRPr lang="ko-KR" altLang="en-US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942" y="597587"/>
            <a:ext cx="1500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6-1. </a:t>
            </a:r>
            <a:r>
              <a:rPr lang="ko-KR" altLang="en-US" sz="16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분석</a:t>
            </a:r>
            <a:endParaRPr lang="ko-KR" altLang="en-US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3B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9256A4A-2536-4C21-B8E0-42CCDDA4D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05234"/>
              </p:ext>
            </p:extLst>
          </p:nvPr>
        </p:nvGraphicFramePr>
        <p:xfrm>
          <a:off x="1109308" y="1094728"/>
          <a:ext cx="7611783" cy="5335007"/>
        </p:xfrm>
        <a:graphic>
          <a:graphicData uri="http://schemas.openxmlformats.org/drawingml/2006/table">
            <a:tbl>
              <a:tblPr/>
              <a:tblGrid>
                <a:gridCol w="2653649">
                  <a:extLst>
                    <a:ext uri="{9D8B030D-6E8A-4147-A177-3AD203B41FA5}">
                      <a16:colId xmlns:a16="http://schemas.microsoft.com/office/drawing/2014/main" val="2797068375"/>
                    </a:ext>
                  </a:extLst>
                </a:gridCol>
                <a:gridCol w="2653649">
                  <a:extLst>
                    <a:ext uri="{9D8B030D-6E8A-4147-A177-3AD203B41FA5}">
                      <a16:colId xmlns:a16="http://schemas.microsoft.com/office/drawing/2014/main" val="1006758285"/>
                    </a:ext>
                  </a:extLst>
                </a:gridCol>
                <a:gridCol w="2304485">
                  <a:extLst>
                    <a:ext uri="{9D8B030D-6E8A-4147-A177-3AD203B41FA5}">
                      <a16:colId xmlns:a16="http://schemas.microsoft.com/office/drawing/2014/main" val="2472185504"/>
                    </a:ext>
                  </a:extLst>
                </a:gridCol>
              </a:tblGrid>
              <a:tr h="38914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유스케이스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2" marR="7412" marT="7412" marB="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음악 검색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2" marR="7412" marT="7412" marB="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207173"/>
                  </a:ext>
                </a:extLst>
              </a:tr>
              <a:tr h="24090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2" marR="7412" marT="7412" marB="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뮤직플레이어 사용자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2" marR="7412" marT="7412" marB="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56667"/>
                  </a:ext>
                </a:extLst>
              </a:tr>
              <a:tr h="24090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목적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2" marR="7412" marT="7412" marB="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음악을 검색한다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2" marR="7412" marT="7412" marB="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260957"/>
                  </a:ext>
                </a:extLst>
              </a:tr>
              <a:tr h="38914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2" marR="7412" marT="7412" marB="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사용자는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 저장된 음악을 검색 한 후 재생하거나 간단한 정보를 열람한다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2" marR="7412" marT="7412" marB="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040616"/>
                  </a:ext>
                </a:extLst>
              </a:tr>
              <a:tr h="24090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2" marR="7412" marT="7412" marB="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핵심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2" marR="7412" marT="7412" marB="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1217"/>
                  </a:ext>
                </a:extLst>
              </a:tr>
              <a:tr h="18549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참조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2" marR="7412" marT="7412" marB="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292934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412" marR="7412" marT="7412" marB="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93977"/>
                  </a:ext>
                </a:extLst>
              </a:tr>
              <a:tr h="291675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이벤트흐름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flow of events)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또는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주흐름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main flow, basic flow)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2" marR="7412" marT="7412" marB="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2" marR="7412" marT="7412" marB="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2" marR="7412" marT="7412" marB="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933385"/>
                  </a:ext>
                </a:extLst>
              </a:tr>
              <a:tr h="2172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① 사용자가 검색을 선택할 시 </a:t>
                      </a:r>
                      <a:r>
                        <a:rPr lang="ko-KR" altLang="en-US" sz="800" kern="0" spc="0" dirty="0" err="1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유스</a:t>
                      </a:r>
                      <a:r>
                        <a:rPr lang="ko-KR" altLang="en-US" sz="800" kern="0" spc="0" dirty="0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 케이스가 시작된다</a:t>
                      </a:r>
                      <a:r>
                        <a:rPr lang="en-US" altLang="ko-KR" sz="800" kern="0" spc="0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② 검색기능을 선택하면 플레이 리스트 내 찾고 싶은 음악을 입력할 수 있다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>
                        <a:solidFill>
                          <a:srgbClr val="292934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④ 플레이리스트 내 존재하는 음악은 음악정보를 알려준다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>
                        <a:solidFill>
                          <a:srgbClr val="292934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>
                        <a:solidFill>
                          <a:srgbClr val="292934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⑥ 검색 종료 기능을 선택하면 종료된다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2" marR="7412" marT="7412" marB="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292934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③ 사용자가 저장한 플레이리스트 내 음악인지 확인한다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>
                        <a:solidFill>
                          <a:srgbClr val="292934"/>
                        </a:solidFill>
                        <a:effectLst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>
                        <a:solidFill>
                          <a:srgbClr val="292934"/>
                        </a:solidFill>
                        <a:effectLst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⑤ 검색 시 플레이리스트 내 음악에 없을 경우 검색 실패를 알린다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2" marR="7412" marT="7412" marB="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187781"/>
                  </a:ext>
                </a:extLst>
              </a:tr>
              <a:tr h="38914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대체 이벤트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2" marR="7412" marT="7412" marB="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⑤ 플레이리스트 내 없는 음악이면 검색 실패 메시지를 띄운다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2" marR="7412" marT="7412" marB="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973004"/>
                  </a:ext>
                </a:extLst>
              </a:tr>
              <a:tr h="75476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디자인 패턴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2" marR="7412" marT="7412" marB="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②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State Pattern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Search.java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ko-KR" altLang="en-US" sz="800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구현되어있는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 검색시작 상태가 되었을 때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, SearchStart.java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에서 기능을 시작한다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⑥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State Pattern - Search.java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ko-KR" altLang="en-US" sz="800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구현되어있는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 검색종료 상태가 되었을 때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, SearchStart.java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에서 기능을 시작한다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2" marR="7412" marT="7412" marB="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728104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51C1B767-ABE6-405D-90EC-8FCAB069D3F5}"/>
              </a:ext>
            </a:extLst>
          </p:cNvPr>
          <p:cNvSpPr/>
          <p:nvPr/>
        </p:nvSpPr>
        <p:spPr>
          <a:xfrm>
            <a:off x="7718612" y="161365"/>
            <a:ext cx="1855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02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942" y="597587"/>
            <a:ext cx="2412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6-2.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다이어그램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BEF81-FEA5-4499-B817-805602D60CA2}"/>
              </a:ext>
            </a:extLst>
          </p:cNvPr>
          <p:cNvSpPr txBox="1"/>
          <p:nvPr/>
        </p:nvSpPr>
        <p:spPr>
          <a:xfrm>
            <a:off x="510988" y="4857750"/>
            <a:ext cx="8964706" cy="1477328"/>
          </a:xfrm>
          <a:prstGeom prst="rect">
            <a:avLst/>
          </a:prstGeom>
          <a:noFill/>
          <a:ln>
            <a:solidFill>
              <a:srgbClr val="308DCA"/>
            </a:solidFill>
          </a:ln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Search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클래스는 여러 가지 내부 상태를 가질 수 있는 클래스로 내부의 메소드가 호출되면 각 상태 객체에게 그 작업을 위임하도록 한다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. State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클래스는 모든 구상 상태클래스에 대한 공통 인터페이스를 정의한다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. </a:t>
            </a:r>
            <a:r>
              <a:rPr lang="en-US" altLang="ko-KR" dirty="0" err="1">
                <a:latin typeface="나눔고딕" panose="020B0600000101010101" charset="-127"/>
                <a:ea typeface="나눔고딕" panose="020B0600000101010101" charset="-127"/>
              </a:rPr>
              <a:t>SearchStart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en-US" altLang="ko-KR" dirty="0" err="1">
                <a:latin typeface="나눔고딕" panose="020B0600000101010101" charset="-127"/>
                <a:ea typeface="나눔고딕" panose="020B0600000101010101" charset="-127"/>
              </a:rPr>
              <a:t>SearchStop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클래스는 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Search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클래스로부터 전달된 요청을 처리하는 </a:t>
            </a:r>
            <a:r>
              <a:rPr lang="ko-KR" altLang="en-US" dirty="0" err="1">
                <a:latin typeface="나눔고딕" panose="020B0600000101010101" charset="-127"/>
                <a:ea typeface="나눔고딕" panose="020B0600000101010101" charset="-127"/>
              </a:rPr>
              <a:t>구상클래스이다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만약 검색기능에 대한 다른 상태가 생긴다면 그 상태에 대한 행위를 추가하여 구현하면 된다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C313E1-649D-4601-9388-B7C741AD4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A5325-A5AF-4143-BC11-DF0519F8B38B}"/>
              </a:ext>
            </a:extLst>
          </p:cNvPr>
          <p:cNvSpPr txBox="1"/>
          <p:nvPr/>
        </p:nvSpPr>
        <p:spPr>
          <a:xfrm>
            <a:off x="175948" y="69668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Ⅵ.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상태패턴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음악검색</a:t>
            </a:r>
          </a:p>
        </p:txBody>
      </p:sp>
      <p:pic>
        <p:nvPicPr>
          <p:cNvPr id="26625" name="_x206954592">
            <a:extLst>
              <a:ext uri="{FF2B5EF4-FFF2-40B4-BE49-F238E27FC236}">
                <a16:creationId xmlns:a16="http://schemas.microsoft.com/office/drawing/2014/main" id="{BD18B613-77E6-4B38-BC08-DC9C74260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957" y="936141"/>
            <a:ext cx="6394768" cy="392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288473-A96E-4B59-9715-926510E9FFC5}"/>
              </a:ext>
            </a:extLst>
          </p:cNvPr>
          <p:cNvSpPr/>
          <p:nvPr/>
        </p:nvSpPr>
        <p:spPr>
          <a:xfrm>
            <a:off x="7718612" y="161365"/>
            <a:ext cx="1855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403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942" y="597587"/>
            <a:ext cx="109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6-3.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A2CAB-C53F-4C5A-B144-C48A1E223C90}"/>
              </a:ext>
            </a:extLst>
          </p:cNvPr>
          <p:cNvSpPr txBox="1"/>
          <p:nvPr/>
        </p:nvSpPr>
        <p:spPr>
          <a:xfrm>
            <a:off x="175948" y="69668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Ⅵ.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상태패턴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음악검색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BC4AC1-D9CC-43DE-A3B8-5310EA40D977}"/>
              </a:ext>
            </a:extLst>
          </p:cNvPr>
          <p:cNvSpPr txBox="1"/>
          <p:nvPr/>
        </p:nvSpPr>
        <p:spPr>
          <a:xfrm>
            <a:off x="470646" y="5445095"/>
            <a:ext cx="8964706" cy="584775"/>
          </a:xfrm>
          <a:prstGeom prst="rect">
            <a:avLst/>
          </a:prstGeom>
          <a:noFill/>
          <a:ln>
            <a:solidFill>
              <a:srgbClr val="308DCA"/>
            </a:solidFill>
          </a:ln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</a:rPr>
              <a:t>일반 사용자로 로그인을 성공할 시 음악검색을 실행 했을 때 사용자가 요청하는 상태에 맞게 올바르게 실행되는지 테스트하였다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sz="1600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EAD6159-3229-4F43-984B-A6278EDAC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01" name="_x214198792">
            <a:extLst>
              <a:ext uri="{FF2B5EF4-FFF2-40B4-BE49-F238E27FC236}">
                <a16:creationId xmlns:a16="http://schemas.microsoft.com/office/drawing/2014/main" id="{8B10CD87-EA48-4682-B305-D48AD0B1C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96" y="1143910"/>
            <a:ext cx="7197407" cy="387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E4E76B-CA8D-4569-AB43-D5D664D50524}"/>
              </a:ext>
            </a:extLst>
          </p:cNvPr>
          <p:cNvSpPr/>
          <p:nvPr/>
        </p:nvSpPr>
        <p:spPr>
          <a:xfrm>
            <a:off x="7718612" y="161365"/>
            <a:ext cx="1855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011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942" y="597587"/>
            <a:ext cx="127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6-4.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75B14-0FA3-45C4-AEF7-0B60D71F7F33}"/>
              </a:ext>
            </a:extLst>
          </p:cNvPr>
          <p:cNvSpPr txBox="1"/>
          <p:nvPr/>
        </p:nvSpPr>
        <p:spPr>
          <a:xfrm>
            <a:off x="175948" y="69668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Ⅵ.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상태패턴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음악검색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F7DBDED-3C11-4A16-B87F-9289C8762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6379B3-C33C-4070-B001-97A7A3E25177}"/>
              </a:ext>
            </a:extLst>
          </p:cNvPr>
          <p:cNvGrpSpPr/>
          <p:nvPr/>
        </p:nvGrpSpPr>
        <p:grpSpPr>
          <a:xfrm>
            <a:off x="1099057" y="1225813"/>
            <a:ext cx="7883216" cy="4746047"/>
            <a:chOff x="1259077" y="1351543"/>
            <a:chExt cx="7883216" cy="4746047"/>
          </a:xfrm>
        </p:grpSpPr>
        <p:pic>
          <p:nvPicPr>
            <p:cNvPr id="24577" name="_x206954192">
              <a:extLst>
                <a:ext uri="{FF2B5EF4-FFF2-40B4-BE49-F238E27FC236}">
                  <a16:creationId xmlns:a16="http://schemas.microsoft.com/office/drawing/2014/main" id="{8712CEC2-7EFB-4AD7-B4E2-8550E5A4B6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077" y="1351543"/>
              <a:ext cx="4570223" cy="1068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579" name="_x214198152">
              <a:extLst>
                <a:ext uri="{FF2B5EF4-FFF2-40B4-BE49-F238E27FC236}">
                  <a16:creationId xmlns:a16="http://schemas.microsoft.com/office/drawing/2014/main" id="{D789708B-2B58-4666-9DAF-83C5DFB408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087" y="2420357"/>
              <a:ext cx="7803206" cy="3677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C895DF-341B-4F10-88B2-15D3FA2E7793}"/>
              </a:ext>
            </a:extLst>
          </p:cNvPr>
          <p:cNvSpPr/>
          <p:nvPr/>
        </p:nvSpPr>
        <p:spPr>
          <a:xfrm>
            <a:off x="7718612" y="161365"/>
            <a:ext cx="1855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272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27</a:t>
            </a:fld>
            <a:endParaRPr lang="ko-KR" altLang="en-US"/>
          </a:p>
        </p:txBody>
      </p:sp>
      <p:sp useBgFill="1">
        <p:nvSpPr>
          <p:cNvPr id="6" name="TextBox 5"/>
          <p:cNvSpPr txBox="1"/>
          <p:nvPr/>
        </p:nvSpPr>
        <p:spPr>
          <a:xfrm>
            <a:off x="539534" y="680422"/>
            <a:ext cx="2941831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커맨드패턴 </a:t>
            </a:r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플레이리스트</a:t>
            </a:r>
            <a:endParaRPr lang="ko-KR" altLang="en-US" sz="3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1A89B-BF5C-49EE-A532-246967BE3604}"/>
              </a:ext>
            </a:extLst>
          </p:cNvPr>
          <p:cNvSpPr txBox="1"/>
          <p:nvPr/>
        </p:nvSpPr>
        <p:spPr>
          <a:xfrm>
            <a:off x="996735" y="981295"/>
            <a:ext cx="31390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COMMAND PATTERN</a:t>
            </a:r>
          </a:p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7-1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분석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7-2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다이어그램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기능설명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7-3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테스팅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7-4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실행결과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A3A8FC-EEF8-4F2F-A964-4E1D300648BD}"/>
              </a:ext>
            </a:extLst>
          </p:cNvPr>
          <p:cNvSpPr/>
          <p:nvPr/>
        </p:nvSpPr>
        <p:spPr>
          <a:xfrm>
            <a:off x="5770266" y="2251814"/>
            <a:ext cx="3942105" cy="580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Ⅶ 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커맨드패턴 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플레이리스트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3BD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146501-F866-465E-AD9A-9B92B1E85507}"/>
              </a:ext>
            </a:extLst>
          </p:cNvPr>
          <p:cNvSpPr txBox="1"/>
          <p:nvPr/>
        </p:nvSpPr>
        <p:spPr>
          <a:xfrm>
            <a:off x="6457421" y="2832166"/>
            <a:ext cx="3118161" cy="374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Ⅰ.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Ⅱ.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비전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Ⅲ.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로그인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Ⅳ. </a:t>
            </a: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옵저버패턴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사용자 관리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Ⅴ. </a:t>
            </a: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브릿지패턴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재생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정지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Ⅵ.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상태패턴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검색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Ⅶ.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커맨드패턴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플레이리스트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Ⅷ. </a:t>
            </a: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빌더패턴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추가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Ⅸ.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이용권 및 음악 구매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Ⅹ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역할분담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0269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948" y="69668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Ⅶ. </a:t>
            </a:r>
            <a:r>
              <a:rPr lang="ko-KR" altLang="en-US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커맨드패턴 </a:t>
            </a:r>
            <a:r>
              <a:rPr lang="en-US" altLang="ko-KR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플레이리스트</a:t>
            </a:r>
            <a:endParaRPr lang="ko-KR" altLang="en-US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942" y="597587"/>
            <a:ext cx="1500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7-1. </a:t>
            </a:r>
            <a:r>
              <a:rPr lang="ko-KR" altLang="en-US" sz="16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분석</a:t>
            </a:r>
            <a:endParaRPr lang="ko-KR" altLang="en-US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3B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DC64D0-D97B-413E-A5EC-AA3927B81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792247"/>
              </p:ext>
            </p:extLst>
          </p:nvPr>
        </p:nvGraphicFramePr>
        <p:xfrm>
          <a:off x="1109308" y="936140"/>
          <a:ext cx="7600352" cy="5174058"/>
        </p:xfrm>
        <a:graphic>
          <a:graphicData uri="http://schemas.openxmlformats.org/drawingml/2006/table">
            <a:tbl>
              <a:tblPr/>
              <a:tblGrid>
                <a:gridCol w="2649664">
                  <a:extLst>
                    <a:ext uri="{9D8B030D-6E8A-4147-A177-3AD203B41FA5}">
                      <a16:colId xmlns:a16="http://schemas.microsoft.com/office/drawing/2014/main" val="301087708"/>
                    </a:ext>
                  </a:extLst>
                </a:gridCol>
                <a:gridCol w="2649664">
                  <a:extLst>
                    <a:ext uri="{9D8B030D-6E8A-4147-A177-3AD203B41FA5}">
                      <a16:colId xmlns:a16="http://schemas.microsoft.com/office/drawing/2014/main" val="94266086"/>
                    </a:ext>
                  </a:extLst>
                </a:gridCol>
                <a:gridCol w="2301024">
                  <a:extLst>
                    <a:ext uri="{9D8B030D-6E8A-4147-A177-3AD203B41FA5}">
                      <a16:colId xmlns:a16="http://schemas.microsoft.com/office/drawing/2014/main" val="4092143848"/>
                    </a:ext>
                  </a:extLst>
                </a:gridCol>
              </a:tblGrid>
              <a:tr h="36392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유스케이스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플레이리스트 생성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삭제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296033"/>
                  </a:ext>
                </a:extLst>
              </a:tr>
              <a:tr h="2252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뮤직플레이어 사용자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37202"/>
                  </a:ext>
                </a:extLst>
              </a:tr>
              <a:tr h="2252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목적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플레이리스트를 생성하거나 삭제할 수 있다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505613"/>
                  </a:ext>
                </a:extLst>
              </a:tr>
              <a:tr h="3741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사용자는 로그인 후 자신이 원하는 이름을 입력하여 해당 이름의 플레이리스트를 생성할 수 있고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해당 이름을 입력하면 플레이리스트를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삭제시킬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수 있다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15006"/>
                  </a:ext>
                </a:extLst>
              </a:tr>
              <a:tr h="2252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핵심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822667"/>
                  </a:ext>
                </a:extLst>
              </a:tr>
              <a:tr h="1843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참조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292934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720569"/>
                  </a:ext>
                </a:extLst>
              </a:tr>
              <a:tr h="207378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이벤트흐름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flow of events)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또는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주흐름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main flow, basic flow)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436062"/>
                  </a:ext>
                </a:extLst>
              </a:tr>
              <a:tr h="18199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① 사용자가 플레이리스트 추가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삭제를 선택하면 </a:t>
                      </a:r>
                      <a:r>
                        <a:rPr lang="ko-KR" altLang="en-US" sz="800" kern="0" spc="0" dirty="0" err="1">
                          <a:solidFill>
                            <a:srgbClr val="C75252"/>
                          </a:solidFill>
                          <a:effectLst/>
                          <a:ea typeface="맑은 고딕" panose="020B0503020000020004" pitchFamily="50" charset="-127"/>
                        </a:rPr>
                        <a:t>유스케이스가</a:t>
                      </a:r>
                      <a:r>
                        <a:rPr lang="ko-KR" altLang="en-US" sz="800" kern="0" spc="0" dirty="0">
                          <a:solidFill>
                            <a:srgbClr val="C75252"/>
                          </a:solidFill>
                          <a:effectLst/>
                          <a:ea typeface="맑은 고딕" panose="020B0503020000020004" pitchFamily="50" charset="-127"/>
                        </a:rPr>
                        <a:t> 시작된다</a:t>
                      </a:r>
                      <a:r>
                        <a:rPr lang="en-US" altLang="ko-KR" sz="800" kern="0" spc="0" dirty="0">
                          <a:solidFill>
                            <a:srgbClr val="C75252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③사용자는 원하는 영문자로 원하는 이름의 플레이리스트를 생성하도록 이름을 입력한다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⑤ 사용자는 삭제 </a:t>
                      </a:r>
                      <a:r>
                        <a:rPr lang="ko-KR" altLang="en-US" sz="800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하고자하는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 리스트의 이름을 입력한다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292934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② 플레이 리스트를 추가 할 것인지 삭제할 것인지 선택하라는 문구를 출력한다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④ </a:t>
                      </a:r>
                      <a:r>
                        <a:rPr lang="ko-KR" altLang="en-US" sz="800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입력받은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 이름의 플레이리스트를 생성시키고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생성되었다는 문구를 출력해준다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⑥ </a:t>
                      </a:r>
                      <a:r>
                        <a:rPr lang="ko-KR" altLang="en-US" sz="800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입력받은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 이름의 플레이 리스트를 삭제 시키고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삭제되었다는 문구를 출력해준다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854493"/>
                  </a:ext>
                </a:extLst>
              </a:tr>
              <a:tr h="3741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대체 이벤트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④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플레이리스트가 제대로 생성이 되지 않았다면 에러 메시지를 띄운다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⑥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플레이리스트가 삭제가 이루어지지 않았다면 에러 메시지를 띄운다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471756"/>
                  </a:ext>
                </a:extLst>
              </a:tr>
              <a:tr h="113339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디자인 패턴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Command Pattern - </a:t>
                      </a:r>
                      <a:r>
                        <a:rPr lang="en-US" altLang="ko-KR" sz="8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PlayListDriver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에 있는 명령을 </a:t>
                      </a:r>
                      <a:r>
                        <a:rPr lang="en-US" altLang="ko-KR" sz="8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PlayList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클래스가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Command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인터페이스로 전달한다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④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Command Pattern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Command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인터페이스에서 온 명령을 </a:t>
                      </a:r>
                      <a:r>
                        <a:rPr lang="en-US" altLang="ko-KR" sz="8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addMusicList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를 거쳐 </a:t>
                      </a:r>
                      <a:r>
                        <a:rPr lang="en-US" altLang="ko-KR" sz="8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addDeleteMyList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클래스의 </a:t>
                      </a:r>
                      <a:r>
                        <a:rPr lang="en-US" altLang="ko-KR" sz="8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addList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()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메서드를 실행한다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⑥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Command Pattern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Command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인터페이스에서 온 명령을 </a:t>
                      </a:r>
                      <a:r>
                        <a:rPr lang="en-US" altLang="ko-KR" sz="8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deleteMusicList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를 거쳐 </a:t>
                      </a:r>
                      <a:r>
                        <a:rPr lang="en-US" altLang="ko-KR" sz="8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addDeleteMyList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클래스의 </a:t>
                      </a:r>
                      <a:r>
                        <a:rPr lang="en-US" altLang="ko-KR" sz="8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deleteList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()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메서드를 실행한다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591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2457AA6-82D7-4EEE-8E85-74860B5D73D8}"/>
              </a:ext>
            </a:extLst>
          </p:cNvPr>
          <p:cNvSpPr/>
          <p:nvPr/>
        </p:nvSpPr>
        <p:spPr>
          <a:xfrm>
            <a:off x="7718612" y="161365"/>
            <a:ext cx="1855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661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948" y="69668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Ⅶ.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커맨드패턴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플레이리스트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942" y="597587"/>
            <a:ext cx="1500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7-1.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분석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7C7A1C5-7171-4389-9FF2-8AC0268ED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746100"/>
              </p:ext>
            </p:extLst>
          </p:nvPr>
        </p:nvGraphicFramePr>
        <p:xfrm>
          <a:off x="1109308" y="1120923"/>
          <a:ext cx="7634641" cy="5156597"/>
        </p:xfrm>
        <a:graphic>
          <a:graphicData uri="http://schemas.openxmlformats.org/drawingml/2006/table">
            <a:tbl>
              <a:tblPr/>
              <a:tblGrid>
                <a:gridCol w="2661618">
                  <a:extLst>
                    <a:ext uri="{9D8B030D-6E8A-4147-A177-3AD203B41FA5}">
                      <a16:colId xmlns:a16="http://schemas.microsoft.com/office/drawing/2014/main" val="2091043863"/>
                    </a:ext>
                  </a:extLst>
                </a:gridCol>
                <a:gridCol w="2661618">
                  <a:extLst>
                    <a:ext uri="{9D8B030D-6E8A-4147-A177-3AD203B41FA5}">
                      <a16:colId xmlns:a16="http://schemas.microsoft.com/office/drawing/2014/main" val="4067229628"/>
                    </a:ext>
                  </a:extLst>
                </a:gridCol>
                <a:gridCol w="2311405">
                  <a:extLst>
                    <a:ext uri="{9D8B030D-6E8A-4147-A177-3AD203B41FA5}">
                      <a16:colId xmlns:a16="http://schemas.microsoft.com/office/drawing/2014/main" val="132647771"/>
                    </a:ext>
                  </a:extLst>
                </a:gridCol>
              </a:tblGrid>
              <a:tr h="3783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유스케이스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플레이리스트 음악 삽입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삭제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33508"/>
                  </a:ext>
                </a:extLst>
              </a:tr>
              <a:tr h="23422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뮤직플레이어 사용자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743381"/>
                  </a:ext>
                </a:extLst>
              </a:tr>
              <a:tr h="23422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목적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플레이리스트 안에 음악을 추가하거나 삭제할 수 있다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21476"/>
                  </a:ext>
                </a:extLst>
              </a:tr>
              <a:tr h="3890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사용자는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등록되어있는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음악에 한하여 원하는 음악을 원하는 플레이리스트 안에 삽입할 수 있고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플레이리스트 안에서 음악을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삭제시킬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수 있다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371031"/>
                  </a:ext>
                </a:extLst>
              </a:tr>
              <a:tr h="23422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핵심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595650"/>
                  </a:ext>
                </a:extLst>
              </a:tr>
              <a:tr h="1916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참조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292934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7814"/>
                  </a:ext>
                </a:extLst>
              </a:tr>
              <a:tr h="215605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이벤트흐름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flow of events)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또는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주흐름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main flow, basic flow)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967561"/>
                  </a:ext>
                </a:extLst>
              </a:tr>
              <a:tr h="18921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① 사용자가 리스트에 음악 추가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삭제를 선택하면 </a:t>
                      </a:r>
                      <a:r>
                        <a:rPr lang="ko-KR" altLang="en-US" sz="800" kern="0" spc="0" dirty="0" err="1">
                          <a:solidFill>
                            <a:srgbClr val="C75252"/>
                          </a:solidFill>
                          <a:effectLst/>
                          <a:ea typeface="맑은 고딕" panose="020B0503020000020004" pitchFamily="50" charset="-127"/>
                        </a:rPr>
                        <a:t>유스케이스가</a:t>
                      </a:r>
                      <a:r>
                        <a:rPr lang="ko-KR" altLang="en-US" sz="800" kern="0" spc="0" dirty="0">
                          <a:solidFill>
                            <a:srgbClr val="C75252"/>
                          </a:solidFill>
                          <a:effectLst/>
                          <a:ea typeface="맑은 고딕" panose="020B0503020000020004" pitchFamily="50" charset="-127"/>
                        </a:rPr>
                        <a:t> 시작된다</a:t>
                      </a:r>
                      <a:r>
                        <a:rPr lang="en-US" altLang="ko-KR" sz="800" kern="0" spc="0" dirty="0">
                          <a:solidFill>
                            <a:srgbClr val="C75252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③사용자는 리스트에 추가를 원하는 음악 이름을 입력한다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⑤ 사용자는 리스트에서 삭제 </a:t>
                      </a:r>
                      <a:r>
                        <a:rPr lang="ko-KR" altLang="en-US" sz="800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하고자하는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 음악 이름을 입력한다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292934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② 플레이 리스트에서 음악을 추가 할 것인지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음악을 삭제할 것인지에 대해 문구를 출력한다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④ </a:t>
                      </a:r>
                      <a:r>
                        <a:rPr lang="ko-KR" altLang="en-US" sz="800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입력받은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 이름의 음악을 리스트에 추가시키고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추가되었다는 문구를 출력해준다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⑥ </a:t>
                      </a:r>
                      <a:r>
                        <a:rPr lang="ko-KR" altLang="en-US" sz="800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입력받은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 이름의 음악을 리스트에서 삭제 시키고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삭제되었다는 문구를 출력해준다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2320"/>
                  </a:ext>
                </a:extLst>
              </a:tr>
              <a:tr h="3890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대체 이벤트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④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음악이 추가되지 않았다면 에러 메시지를 띄운다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⑥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리스트에서 음악이 삭제가 이루어지지 않았다면 에러 메시지를 띄운다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91700"/>
                  </a:ext>
                </a:extLst>
              </a:tr>
              <a:tr h="9810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디자인 패턴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Command Pattern - </a:t>
                      </a:r>
                      <a:r>
                        <a:rPr lang="en-US" altLang="ko-KR" sz="8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PlayListDriver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에 있는 명령을 </a:t>
                      </a:r>
                      <a:r>
                        <a:rPr lang="en-US" altLang="ko-KR" sz="8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PlayList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클래스가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Command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인터페이스로 전달한다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④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Command Pattern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Command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인터페이스에서 온 명령을 </a:t>
                      </a:r>
                      <a:r>
                        <a:rPr lang="en-US" altLang="ko-KR" sz="8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addMusicOnList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를 거쳐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addDeleteMyMusic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클래스의 </a:t>
                      </a:r>
                      <a:r>
                        <a:rPr lang="en-US" altLang="ko-KR" sz="8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addMusic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()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메서드를 실행한다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⑥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Command Pattern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Command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인터페이스에서 온 명령을 </a:t>
                      </a:r>
                      <a:r>
                        <a:rPr lang="en-US" altLang="ko-KR" sz="8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deleteMusicOnList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를 거쳐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addDeleteMyMusic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클래스의 </a:t>
                      </a:r>
                      <a:r>
                        <a:rPr lang="en-US" altLang="ko-KR" sz="8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deleteMusic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()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메서드를 실행한다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38959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D033486-048E-404E-A096-0ACA43354A63}"/>
              </a:ext>
            </a:extLst>
          </p:cNvPr>
          <p:cNvSpPr/>
          <p:nvPr/>
        </p:nvSpPr>
        <p:spPr>
          <a:xfrm>
            <a:off x="7718612" y="161365"/>
            <a:ext cx="1855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89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34" y="1021263"/>
            <a:ext cx="10182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분반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39819" y="6370604"/>
            <a:ext cx="566181" cy="276999"/>
          </a:xfrm>
        </p:spPr>
        <p:txBody>
          <a:bodyPr/>
          <a:lstStyle/>
          <a:p>
            <a:fld id="{EDB93F10-0DD2-44F7-B3B2-893F6291AF5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 useBgFill="1">
        <p:nvSpPr>
          <p:cNvPr id="6" name="TextBox 5"/>
          <p:cNvSpPr txBox="1"/>
          <p:nvPr/>
        </p:nvSpPr>
        <p:spPr>
          <a:xfrm>
            <a:off x="539534" y="621153"/>
            <a:ext cx="2228495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설계공학</a:t>
            </a:r>
            <a:endParaRPr lang="ko-KR" altLang="en-US" sz="3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1438C-6F15-4944-99B7-777BDF0F4ABA}"/>
              </a:ext>
            </a:extLst>
          </p:cNvPr>
          <p:cNvSpPr txBox="1"/>
          <p:nvPr/>
        </p:nvSpPr>
        <p:spPr>
          <a:xfrm>
            <a:off x="6457421" y="2832166"/>
            <a:ext cx="3118161" cy="374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Ⅰ.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Ⅱ.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비전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Ⅲ.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로그인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Ⅳ. </a:t>
            </a: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옵저버패턴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사용자 관리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Ⅴ. </a:t>
            </a: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브릿지패턴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재생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정지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Ⅵ.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상태패턴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검색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Ⅶ.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커맨드패턴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플레이리스트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Ⅷ. </a:t>
            </a: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빌더패턴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추가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Ⅸ.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이용권 및 음악 구매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Ⅹ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역할분담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8113DD-08C0-4ECD-8113-76528100BFDE}"/>
              </a:ext>
            </a:extLst>
          </p:cNvPr>
          <p:cNvSpPr/>
          <p:nvPr/>
        </p:nvSpPr>
        <p:spPr>
          <a:xfrm>
            <a:off x="6283334" y="2251814"/>
            <a:ext cx="1733167" cy="580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Ⅰ 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개발환경</a:t>
            </a:r>
            <a:endParaRPr lang="en-US" altLang="ko-KR" sz="5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3BD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149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948" y="69668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Ⅶ. </a:t>
            </a:r>
            <a:r>
              <a:rPr lang="ko-KR" altLang="en-US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커맨드패턴 </a:t>
            </a:r>
            <a:r>
              <a:rPr lang="en-US" altLang="ko-KR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플레이리스트</a:t>
            </a:r>
            <a:endParaRPr lang="ko-KR" altLang="en-US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942" y="597587"/>
            <a:ext cx="1500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7-1. </a:t>
            </a:r>
            <a:r>
              <a:rPr lang="ko-KR" altLang="en-US" sz="16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분석</a:t>
            </a:r>
            <a:endParaRPr lang="ko-KR" altLang="en-US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3B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D200538-FAEB-40E3-84A2-A5D821CB3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700592"/>
              </p:ext>
            </p:extLst>
          </p:nvPr>
        </p:nvGraphicFramePr>
        <p:xfrm>
          <a:off x="1109308" y="1094728"/>
          <a:ext cx="7543202" cy="5509478"/>
        </p:xfrm>
        <a:graphic>
          <a:graphicData uri="http://schemas.openxmlformats.org/drawingml/2006/table">
            <a:tbl>
              <a:tblPr/>
              <a:tblGrid>
                <a:gridCol w="2629740">
                  <a:extLst>
                    <a:ext uri="{9D8B030D-6E8A-4147-A177-3AD203B41FA5}">
                      <a16:colId xmlns:a16="http://schemas.microsoft.com/office/drawing/2014/main" val="3140068915"/>
                    </a:ext>
                  </a:extLst>
                </a:gridCol>
                <a:gridCol w="2629740">
                  <a:extLst>
                    <a:ext uri="{9D8B030D-6E8A-4147-A177-3AD203B41FA5}">
                      <a16:colId xmlns:a16="http://schemas.microsoft.com/office/drawing/2014/main" val="1424461577"/>
                    </a:ext>
                  </a:extLst>
                </a:gridCol>
                <a:gridCol w="2283722">
                  <a:extLst>
                    <a:ext uri="{9D8B030D-6E8A-4147-A177-3AD203B41FA5}">
                      <a16:colId xmlns:a16="http://schemas.microsoft.com/office/drawing/2014/main" val="3233559289"/>
                    </a:ext>
                  </a:extLst>
                </a:gridCol>
              </a:tblGrid>
              <a:tr h="37870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유스케이스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플레이리스트 출력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플레이리스트 안의 음악 출력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896742"/>
                  </a:ext>
                </a:extLst>
              </a:tr>
              <a:tr h="2415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뮤직플레이어 사용자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513340"/>
                  </a:ext>
                </a:extLst>
              </a:tr>
              <a:tr h="2415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목적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플레이리스트 목록을 출력하거나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플레이리스트 안의 음악정보를 출력한다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586961"/>
                  </a:ext>
                </a:extLst>
              </a:tr>
              <a:tr h="4424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사용자는 자신이 생성한 플레이리스트들을 확인할 수 있고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플레이 리스트 안에 음악들이 무엇이 들어가 있는지 확인할 수 있다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20455"/>
                  </a:ext>
                </a:extLst>
              </a:tr>
              <a:tr h="2415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핵심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057828"/>
                  </a:ext>
                </a:extLst>
              </a:tr>
              <a:tr h="2415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참조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292934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62980"/>
                  </a:ext>
                </a:extLst>
              </a:tr>
              <a:tr h="216759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이벤트흐름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flow of events)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또는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주흐름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main flow, basic flow)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270596"/>
                  </a:ext>
                </a:extLst>
              </a:tr>
              <a:tr h="1893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① 사용자가 리스트에 플레이리스트 출력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리스트안의 음악정보 출력을 선택하면 </a:t>
                      </a:r>
                      <a:r>
                        <a:rPr lang="ko-KR" altLang="en-US" sz="800" kern="0" spc="0" dirty="0" err="1">
                          <a:solidFill>
                            <a:srgbClr val="C75252"/>
                          </a:solidFill>
                          <a:effectLst/>
                          <a:ea typeface="맑은 고딕" panose="020B0503020000020004" pitchFamily="50" charset="-127"/>
                        </a:rPr>
                        <a:t>유스케이스가</a:t>
                      </a:r>
                      <a:r>
                        <a:rPr lang="ko-KR" altLang="en-US" sz="800" kern="0" spc="0" dirty="0">
                          <a:solidFill>
                            <a:srgbClr val="C75252"/>
                          </a:solidFill>
                          <a:effectLst/>
                          <a:ea typeface="맑은 고딕" panose="020B0503020000020004" pitchFamily="50" charset="-127"/>
                        </a:rPr>
                        <a:t> 시작된다</a:t>
                      </a:r>
                      <a:r>
                        <a:rPr lang="en-US" altLang="ko-KR" sz="800" kern="0" spc="0" dirty="0">
                          <a:solidFill>
                            <a:srgbClr val="C75252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③사용자는 자신이 생성한 플레이 리스트 목록을 출력하는 것을 택한다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⑤ 사용자는 리스트에 음악정보들을 보기위해 원하는 리스트의 이름을 입력한다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292934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② 플레이 리스트 목록을 출력할 것인지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원하는 플레이리스트 안에 음악 목록을 출력할 것인지 선택하도록 문구를 출력한다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④ </a:t>
                      </a:r>
                      <a:r>
                        <a:rPr lang="ko-KR" altLang="en-US" sz="800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생성되어있는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 플레이 리스트 목록을 출력시킨다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>
                        <a:solidFill>
                          <a:srgbClr val="292934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⑥ </a:t>
                      </a:r>
                      <a:r>
                        <a:rPr lang="ko-KR" altLang="en-US" sz="800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입력받은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 이름의 리스트 안에 있는 음악 정보들을 출력해준다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192206"/>
                  </a:ext>
                </a:extLst>
              </a:tr>
              <a:tr h="4424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대체 이벤트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④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생성된 리스트가 없다면 에러 메시지를 띄운다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⑥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생성된 리스트가 없다면 에러 메시지를 띄운다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93765"/>
                  </a:ext>
                </a:extLst>
              </a:tr>
              <a:tr h="111968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디자인 패턴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Command Pattern - </a:t>
                      </a:r>
                      <a:r>
                        <a:rPr lang="en-US" altLang="ko-KR" sz="8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PlayListDriver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에 있는 명령을 </a:t>
                      </a:r>
                      <a:r>
                        <a:rPr lang="en-US" altLang="ko-KR" sz="8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PlayList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클래스가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Command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인터페이스로 전달한다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④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Command Pattern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Command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인터페이스에서 온 명령을 </a:t>
                      </a:r>
                      <a:r>
                        <a:rPr lang="en-US" altLang="ko-KR" sz="8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showMusicList</a:t>
                      </a:r>
                      <a:r>
                        <a:rPr lang="ko-KR" altLang="en-US" sz="800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를거쳐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showMyList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클래스의 </a:t>
                      </a:r>
                      <a:r>
                        <a:rPr lang="en-US" altLang="ko-KR" sz="8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showList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()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메서드를 실행한다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⑥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Command Pattern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Command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인터페이스에서 온 명령을 </a:t>
                      </a:r>
                      <a:r>
                        <a:rPr lang="en-US" altLang="ko-KR" sz="8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showMusic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를 거쳐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showMyList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클래스의 </a:t>
                      </a:r>
                      <a:r>
                        <a:rPr lang="en-US" altLang="ko-KR" sz="8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showMusic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()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메서드를 실행한다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84" marR="7584" marT="7584" marB="7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44497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5852B86-8048-40D9-989E-23E5B1AC3F85}"/>
              </a:ext>
            </a:extLst>
          </p:cNvPr>
          <p:cNvSpPr/>
          <p:nvPr/>
        </p:nvSpPr>
        <p:spPr>
          <a:xfrm>
            <a:off x="7718612" y="161365"/>
            <a:ext cx="1855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151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942" y="597587"/>
            <a:ext cx="2412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7-2.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다이어그램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BEF81-FEA5-4499-B817-805602D60CA2}"/>
              </a:ext>
            </a:extLst>
          </p:cNvPr>
          <p:cNvSpPr txBox="1"/>
          <p:nvPr/>
        </p:nvSpPr>
        <p:spPr>
          <a:xfrm>
            <a:off x="510988" y="4992893"/>
            <a:ext cx="8964706" cy="1754326"/>
          </a:xfrm>
          <a:prstGeom prst="rect">
            <a:avLst/>
          </a:prstGeom>
          <a:noFill/>
          <a:ln>
            <a:solidFill>
              <a:srgbClr val="308DCA"/>
            </a:solidFill>
          </a:ln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dirty="0" err="1">
                <a:latin typeface="나눔고딕" panose="020B0600000101010101" charset="-127"/>
                <a:ea typeface="나눔고딕" panose="020B0600000101010101" charset="-127"/>
              </a:rPr>
              <a:t>PlayList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(Invoker, </a:t>
            </a:r>
            <a:r>
              <a:rPr lang="ko-KR" altLang="en-US" dirty="0" err="1">
                <a:latin typeface="나눔고딕" panose="020B0600000101010101" charset="-127"/>
                <a:ea typeface="나눔고딕" panose="020B0600000101010101" charset="-127"/>
              </a:rPr>
              <a:t>호출자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)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에서 </a:t>
            </a:r>
            <a:r>
              <a:rPr lang="ko-KR" altLang="en-US" dirty="0" err="1">
                <a:latin typeface="나눔고딕" panose="020B0600000101010101" charset="-127"/>
                <a:ea typeface="나눔고딕" panose="020B0600000101010101" charset="-127"/>
              </a:rPr>
              <a:t>메인클래스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(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클라이언트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)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의 명령을 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Command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인터페이스에 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execute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메서드를 실행 하도록 한다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추상 메서드이기 때문에 하위 </a:t>
            </a:r>
            <a:r>
              <a:rPr lang="ko-KR" altLang="en-US" dirty="0" err="1">
                <a:latin typeface="나눔고딕" panose="020B0600000101010101" charset="-127"/>
                <a:ea typeface="나눔고딕" panose="020B0600000101010101" charset="-127"/>
              </a:rPr>
              <a:t>클래스들에서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dirty="0" err="1">
                <a:latin typeface="나눔고딕" panose="020B0600000101010101" charset="-127"/>
                <a:ea typeface="나눔고딕" panose="020B0600000101010101" charset="-127"/>
              </a:rPr>
              <a:t>오버라이드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 하여 실행되도록 하고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, Command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객체에서 받아온 명령들을 </a:t>
            </a:r>
            <a:r>
              <a:rPr lang="en-US" altLang="ko-KR" dirty="0" err="1">
                <a:latin typeface="나눔고딕" panose="020B0600000101010101" charset="-127"/>
                <a:ea typeface="나눔고딕" panose="020B0600000101010101" charset="-127"/>
              </a:rPr>
              <a:t>addMusicList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클래스 같은 </a:t>
            </a:r>
            <a:r>
              <a:rPr lang="en-US" altLang="ko-KR" dirty="0" err="1">
                <a:latin typeface="나눔고딕" panose="020B0600000101010101" charset="-127"/>
                <a:ea typeface="나눔고딕" panose="020B0600000101010101" charset="-127"/>
              </a:rPr>
              <a:t>ConcreteCommand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부분에서 객체 캡슐화를 진행 한 뒤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en-US" altLang="ko-KR" dirty="0" err="1">
                <a:latin typeface="나눔고딕" panose="020B0600000101010101" charset="-127"/>
                <a:ea typeface="나눔고딕" panose="020B0600000101010101" charset="-127"/>
              </a:rPr>
              <a:t>addDeleteMyList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같은 리시버 클래스에서 해당 명령들을 실행하도록 한다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각 명령들에 대해 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list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형으로 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0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번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,1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번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,2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번째 리스트에 저장하도록 한다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C313E1-649D-4601-9388-B7C741AD4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651DA-5D39-45F5-B0C0-AD57BCB675E4}"/>
              </a:ext>
            </a:extLst>
          </p:cNvPr>
          <p:cNvSpPr txBox="1"/>
          <p:nvPr/>
        </p:nvSpPr>
        <p:spPr>
          <a:xfrm>
            <a:off x="175948" y="69668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Ⅶ.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커맨드패턴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플레이리스트</a:t>
            </a:r>
          </a:p>
        </p:txBody>
      </p:sp>
      <p:pic>
        <p:nvPicPr>
          <p:cNvPr id="21505" name="_x206954512">
            <a:extLst>
              <a:ext uri="{FF2B5EF4-FFF2-40B4-BE49-F238E27FC236}">
                <a16:creationId xmlns:a16="http://schemas.microsoft.com/office/drawing/2014/main" id="{A00555AB-21D6-45A8-800C-FF0D8666E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80" y="936141"/>
            <a:ext cx="6949440" cy="376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E7393F7-C428-47BE-BBEC-5BF87B5FCB60}"/>
              </a:ext>
            </a:extLst>
          </p:cNvPr>
          <p:cNvSpPr/>
          <p:nvPr/>
        </p:nvSpPr>
        <p:spPr>
          <a:xfrm>
            <a:off x="7718612" y="161365"/>
            <a:ext cx="1855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568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942" y="597587"/>
            <a:ext cx="109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7-3.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13BF2-C29E-4571-AFC6-D4EBF33FE967}"/>
              </a:ext>
            </a:extLst>
          </p:cNvPr>
          <p:cNvSpPr txBox="1"/>
          <p:nvPr/>
        </p:nvSpPr>
        <p:spPr>
          <a:xfrm>
            <a:off x="175948" y="69668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Ⅶ.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커맨드패턴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플레이리스트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30CCCED-2792-4FE8-BA5D-04587EA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206954912">
            <a:extLst>
              <a:ext uri="{FF2B5EF4-FFF2-40B4-BE49-F238E27FC236}">
                <a16:creationId xmlns:a16="http://schemas.microsoft.com/office/drawing/2014/main" id="{B5FBCB76-B643-40AF-B66F-0DF074112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56" y="1076528"/>
            <a:ext cx="3733112" cy="536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_x214197512">
            <a:extLst>
              <a:ext uri="{FF2B5EF4-FFF2-40B4-BE49-F238E27FC236}">
                <a16:creationId xmlns:a16="http://schemas.microsoft.com/office/drawing/2014/main" id="{9D6DEC5F-9947-42FF-805D-6DC20F309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76528"/>
            <a:ext cx="4413584" cy="263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9E9CD6DC-AE59-4FBA-AFCC-A987E3B4A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5" name="_x206953792">
            <a:extLst>
              <a:ext uri="{FF2B5EF4-FFF2-40B4-BE49-F238E27FC236}">
                <a16:creationId xmlns:a16="http://schemas.microsoft.com/office/drawing/2014/main" id="{A7339D4A-103F-4376-9C9E-ACA89F0DD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31633"/>
            <a:ext cx="3733112" cy="282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1B533EB-EA26-4779-B4A3-0B32B15C9959}"/>
              </a:ext>
            </a:extLst>
          </p:cNvPr>
          <p:cNvSpPr/>
          <p:nvPr/>
        </p:nvSpPr>
        <p:spPr>
          <a:xfrm>
            <a:off x="7718612" y="161365"/>
            <a:ext cx="1855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106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942" y="597587"/>
            <a:ext cx="109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7-3.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13BF2-C29E-4571-AFC6-D4EBF33FE967}"/>
              </a:ext>
            </a:extLst>
          </p:cNvPr>
          <p:cNvSpPr txBox="1"/>
          <p:nvPr/>
        </p:nvSpPr>
        <p:spPr>
          <a:xfrm>
            <a:off x="175948" y="69668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Ⅶ.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커맨드패턴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플레이리스트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30CCCED-2792-4FE8-BA5D-04587EA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9CD6DC-AE59-4FBA-AFCC-A987E3B4A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9CCEA1-6DAD-43C2-AC9B-09AB470A7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7" name="_x214198792">
            <a:extLst>
              <a:ext uri="{FF2B5EF4-FFF2-40B4-BE49-F238E27FC236}">
                <a16:creationId xmlns:a16="http://schemas.microsoft.com/office/drawing/2014/main" id="{EF601ACC-0AC1-4B08-84C7-6CAFDE7F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23" y="1076528"/>
            <a:ext cx="7371197" cy="382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53970E-4E80-467A-AB29-65F35A7615F5}"/>
              </a:ext>
            </a:extLst>
          </p:cNvPr>
          <p:cNvSpPr txBox="1"/>
          <p:nvPr/>
        </p:nvSpPr>
        <p:spPr>
          <a:xfrm>
            <a:off x="470646" y="5445095"/>
            <a:ext cx="8964706" cy="584775"/>
          </a:xfrm>
          <a:prstGeom prst="rect">
            <a:avLst/>
          </a:prstGeom>
          <a:noFill/>
          <a:ln>
            <a:solidFill>
              <a:srgbClr val="308DCA"/>
            </a:solidFill>
          </a:ln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</a:rPr>
              <a:t>‘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</a:rPr>
              <a:t>Rock’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</a:rPr>
              <a:t>이라는 플레이 리스트를 생성하도록 한다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</a:rPr>
              <a:t>. 0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</a:rPr>
              <a:t>번을 누르고 추가 기능을 선택하여 ‘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</a:rPr>
              <a:t>Rock’ 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</a:rPr>
              <a:t>이라고 타이핑 한다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</a:rPr>
              <a:t>. 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</a:rPr>
              <a:t>또한 프로그램을 </a:t>
            </a:r>
            <a:r>
              <a:rPr lang="ko-KR" altLang="en-US" sz="1600" dirty="0" err="1">
                <a:latin typeface="나눔고딕" panose="020B0600000101010101" charset="-127"/>
                <a:ea typeface="나눔고딕" panose="020B0600000101010101" charset="-127"/>
              </a:rPr>
              <a:t>재시작하여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</a:rPr>
              <a:t> ‘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</a:rPr>
              <a:t>Rock‘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</a:rPr>
              <a:t>라는 플레이리스트를 삭제 하도록 한다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sz="1600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76D391-0653-46F7-ADC0-7FF5DB37A02E}"/>
              </a:ext>
            </a:extLst>
          </p:cNvPr>
          <p:cNvSpPr/>
          <p:nvPr/>
        </p:nvSpPr>
        <p:spPr>
          <a:xfrm>
            <a:off x="7718612" y="161365"/>
            <a:ext cx="1855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454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942" y="597587"/>
            <a:ext cx="127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7-4.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704DE-AB27-4F99-A719-7D109C4D6B76}"/>
              </a:ext>
            </a:extLst>
          </p:cNvPr>
          <p:cNvSpPr txBox="1"/>
          <p:nvPr/>
        </p:nvSpPr>
        <p:spPr>
          <a:xfrm>
            <a:off x="175948" y="69668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Ⅶ.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커맨드패턴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플레이리스트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A33CAB-2D75-4655-8610-F9F38E99E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196324752">
            <a:extLst>
              <a:ext uri="{FF2B5EF4-FFF2-40B4-BE49-F238E27FC236}">
                <a16:creationId xmlns:a16="http://schemas.microsoft.com/office/drawing/2014/main" id="{93C7B291-7377-469A-AE31-3D5D553D8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17" y="1020564"/>
            <a:ext cx="7232503" cy="271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CF385672-97F2-4F3A-9F8A-BA8A2FF66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97" y="3824074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9" name="_x196324512">
            <a:extLst>
              <a:ext uri="{FF2B5EF4-FFF2-40B4-BE49-F238E27FC236}">
                <a16:creationId xmlns:a16="http://schemas.microsoft.com/office/drawing/2014/main" id="{AF1F2830-C2E0-4667-9AD3-666A3B92B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16" y="3836035"/>
            <a:ext cx="7232503" cy="271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5242429-6BE0-4821-8CB4-590ACF5F2981}"/>
              </a:ext>
            </a:extLst>
          </p:cNvPr>
          <p:cNvSpPr/>
          <p:nvPr/>
        </p:nvSpPr>
        <p:spPr>
          <a:xfrm>
            <a:off x="7718612" y="161365"/>
            <a:ext cx="1855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034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35</a:t>
            </a:fld>
            <a:endParaRPr lang="ko-KR" altLang="en-US"/>
          </a:p>
        </p:txBody>
      </p:sp>
      <p:sp useBgFill="1">
        <p:nvSpPr>
          <p:cNvPr id="6" name="TextBox 5"/>
          <p:cNvSpPr txBox="1"/>
          <p:nvPr/>
        </p:nvSpPr>
        <p:spPr>
          <a:xfrm>
            <a:off x="539534" y="680422"/>
            <a:ext cx="229902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빌더패턴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음악 추가</a:t>
            </a:r>
            <a:endParaRPr lang="ko-KR" altLang="en-US" sz="3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1A89B-BF5C-49EE-A532-246967BE3604}"/>
              </a:ext>
            </a:extLst>
          </p:cNvPr>
          <p:cNvSpPr txBox="1"/>
          <p:nvPr/>
        </p:nvSpPr>
        <p:spPr>
          <a:xfrm>
            <a:off x="996735" y="981295"/>
            <a:ext cx="31390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BUILDER PATTERN</a:t>
            </a:r>
          </a:p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8-1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분석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8-2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다이어그램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기능설명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8-3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테스팅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8-4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실행결과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A3A8FC-EEF8-4F2F-A964-4E1D300648BD}"/>
              </a:ext>
            </a:extLst>
          </p:cNvPr>
          <p:cNvSpPr/>
          <p:nvPr/>
        </p:nvSpPr>
        <p:spPr>
          <a:xfrm>
            <a:off x="6129128" y="2251814"/>
            <a:ext cx="3163045" cy="580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Ⅷ </a:t>
            </a:r>
            <a:r>
              <a:rPr lang="ko-KR" altLang="en-US" sz="24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빌더패턴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음악 추가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3BD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855AFF-DBAC-4CFB-B001-548C7308221C}"/>
              </a:ext>
            </a:extLst>
          </p:cNvPr>
          <p:cNvSpPr txBox="1"/>
          <p:nvPr/>
        </p:nvSpPr>
        <p:spPr>
          <a:xfrm>
            <a:off x="6457421" y="2832166"/>
            <a:ext cx="3118161" cy="374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Ⅰ.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Ⅱ.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비전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Ⅲ.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로그인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Ⅳ. </a:t>
            </a: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옵저버패턴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사용자 관리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Ⅴ. </a:t>
            </a: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브릿지패턴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재생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정지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Ⅵ.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상태패턴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검색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Ⅶ.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커맨드패턴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플레이리스트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Ⅷ. </a:t>
            </a: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빌더패턴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추가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Ⅸ.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이용권 및 음악 구매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Ⅹ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역할분담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282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948" y="69668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Ⅷ. </a:t>
            </a:r>
            <a:r>
              <a:rPr lang="ko-KR" altLang="en-US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빌더패턴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음악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942" y="597587"/>
            <a:ext cx="1500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8-1.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분석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4A60774-FA42-44D0-8CD3-57FA96454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039013"/>
              </p:ext>
            </p:extLst>
          </p:nvPr>
        </p:nvGraphicFramePr>
        <p:xfrm>
          <a:off x="1109308" y="1094728"/>
          <a:ext cx="7611782" cy="5229923"/>
        </p:xfrm>
        <a:graphic>
          <a:graphicData uri="http://schemas.openxmlformats.org/drawingml/2006/table">
            <a:tbl>
              <a:tblPr/>
              <a:tblGrid>
                <a:gridCol w="2653649">
                  <a:extLst>
                    <a:ext uri="{9D8B030D-6E8A-4147-A177-3AD203B41FA5}">
                      <a16:colId xmlns:a16="http://schemas.microsoft.com/office/drawing/2014/main" val="274512524"/>
                    </a:ext>
                  </a:extLst>
                </a:gridCol>
                <a:gridCol w="2653649">
                  <a:extLst>
                    <a:ext uri="{9D8B030D-6E8A-4147-A177-3AD203B41FA5}">
                      <a16:colId xmlns:a16="http://schemas.microsoft.com/office/drawing/2014/main" val="62202743"/>
                    </a:ext>
                  </a:extLst>
                </a:gridCol>
                <a:gridCol w="2304484">
                  <a:extLst>
                    <a:ext uri="{9D8B030D-6E8A-4147-A177-3AD203B41FA5}">
                      <a16:colId xmlns:a16="http://schemas.microsoft.com/office/drawing/2014/main" val="1912567316"/>
                    </a:ext>
                  </a:extLst>
                </a:gridCol>
              </a:tblGrid>
              <a:tr h="3917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유스케이스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음악추가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803017"/>
                  </a:ext>
                </a:extLst>
              </a:tr>
              <a:tr h="2588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뮤직플레이어 관리자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754524"/>
                  </a:ext>
                </a:extLst>
              </a:tr>
              <a:tr h="2588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목적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새로운 음악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노래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을 추가한다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86144"/>
                  </a:ext>
                </a:extLst>
              </a:tr>
              <a:tr h="3917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뮤직플레이어 관리자는 음악추가를 선택하여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새로운 음악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노래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을 추가한다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28249"/>
                  </a:ext>
                </a:extLst>
              </a:tr>
              <a:tr h="2588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핵심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089637"/>
                  </a:ext>
                </a:extLst>
              </a:tr>
              <a:tr h="2588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참조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292934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465386"/>
                  </a:ext>
                </a:extLst>
              </a:tr>
              <a:tr h="293604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이벤트흐름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flow of events)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또는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주흐름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main flow, basic flow)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840812"/>
                  </a:ext>
                </a:extLst>
              </a:tr>
              <a:tr h="21850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① 관리자가 음악추가를 선택할 시 </a:t>
                      </a:r>
                      <a:r>
                        <a:rPr lang="ko-KR" altLang="en-US" sz="800" kern="0" spc="0" dirty="0" err="1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유스</a:t>
                      </a:r>
                      <a:r>
                        <a:rPr lang="ko-KR" altLang="en-US" sz="800" kern="0" spc="0" dirty="0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 케이스가 시작된다</a:t>
                      </a:r>
                      <a:r>
                        <a:rPr lang="en-US" altLang="ko-KR" sz="800" kern="0" spc="0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+mn-ea"/>
                        </a:rPr>
                        <a:t>③ 관리자는 카테고리에 따라 새로 추가하는 음악정보를 입력한다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+mn-ea"/>
                        </a:rPr>
                        <a:t>⑤ 관리자는 입력한 정보가 맞는지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y/n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+mn-ea"/>
                        </a:rPr>
                        <a:t>을 입력한다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② 음악정보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제목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재생시간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아티스트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곡 유형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장르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발매 일 등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를 입력하라는 메시지를 보여준다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④ 입력한 정보가 맞는지 물어보는 메시지를 보여준다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⑥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-1 y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의 경우 추가된 음악의 정보를 보여준다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⑥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-2 n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의 경우 재입력하라는 메시지를 보여준다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688571"/>
                  </a:ext>
                </a:extLst>
              </a:tr>
              <a:tr h="3917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대체 이벤트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③ 잘못 입력한 경우 다시 입력하라는 메시지를 보여준다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437073"/>
                  </a:ext>
                </a:extLst>
              </a:tr>
              <a:tr h="3882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디자인 패턴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④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Builder Pattern - set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을 이용하여 간편하게 매개변수에 값을 입력할 수 있다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271" marR="9271" marT="9271" marB="9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31396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A094105-3CCC-453C-84FC-298E790A41E3}"/>
              </a:ext>
            </a:extLst>
          </p:cNvPr>
          <p:cNvSpPr/>
          <p:nvPr/>
        </p:nvSpPr>
        <p:spPr>
          <a:xfrm>
            <a:off x="7718612" y="161365"/>
            <a:ext cx="1855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310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942" y="597587"/>
            <a:ext cx="2412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8-2.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다이어그램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BEF81-FEA5-4499-B817-805602D60CA2}"/>
              </a:ext>
            </a:extLst>
          </p:cNvPr>
          <p:cNvSpPr txBox="1"/>
          <p:nvPr/>
        </p:nvSpPr>
        <p:spPr>
          <a:xfrm>
            <a:off x="510988" y="4992893"/>
            <a:ext cx="8964706" cy="1200329"/>
          </a:xfrm>
          <a:prstGeom prst="rect">
            <a:avLst/>
          </a:prstGeom>
          <a:noFill/>
          <a:ln>
            <a:solidFill>
              <a:srgbClr val="308DCA"/>
            </a:solidFill>
          </a:ln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dirty="0" err="1">
                <a:latin typeface="나눔고딕" panose="020B0600000101010101" charset="-127"/>
                <a:ea typeface="나눔고딕" panose="020B0600000101010101" charset="-127"/>
              </a:rPr>
              <a:t>Musicinformation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클래스는 데이터에 순서에 관계없이 객체를 만들어 내고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관리자가 보다 쉽게 음악을 추가할 수 있게 하려고 </a:t>
            </a:r>
            <a:r>
              <a:rPr lang="en-US" altLang="ko-KR" dirty="0" err="1">
                <a:latin typeface="나눔고딕" panose="020B0600000101010101" charset="-127"/>
                <a:ea typeface="나눔고딕" panose="020B0600000101010101" charset="-127"/>
              </a:rPr>
              <a:t>MusicinformationBuilder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클래스를 이용한다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각각에 매개변수의 값을 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setter method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로 호출하여 추가해 주고 마지막에 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build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메서드를 호출하여 변하지 않는 객체를 만들어 통합하여 한 번에 사용한다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. 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C313E1-649D-4601-9388-B7C741AD4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F71CED-31DC-4971-86A7-FF7E63BE383E}"/>
              </a:ext>
            </a:extLst>
          </p:cNvPr>
          <p:cNvSpPr txBox="1"/>
          <p:nvPr/>
        </p:nvSpPr>
        <p:spPr>
          <a:xfrm>
            <a:off x="175948" y="69668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Ⅷ. </a:t>
            </a:r>
            <a:r>
              <a:rPr lang="ko-KR" altLang="en-US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빌더패턴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음악 추가</a:t>
            </a:r>
          </a:p>
        </p:txBody>
      </p:sp>
      <p:pic>
        <p:nvPicPr>
          <p:cNvPr id="16385" name="_x206953872">
            <a:extLst>
              <a:ext uri="{FF2B5EF4-FFF2-40B4-BE49-F238E27FC236}">
                <a16:creationId xmlns:a16="http://schemas.microsoft.com/office/drawing/2014/main" id="{2CBCCEB4-C77A-45C6-A63C-7373DC2A4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183" y="1016559"/>
            <a:ext cx="6131633" cy="378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366752E-E080-4E92-A612-3567E9A81300}"/>
              </a:ext>
            </a:extLst>
          </p:cNvPr>
          <p:cNvSpPr/>
          <p:nvPr/>
        </p:nvSpPr>
        <p:spPr>
          <a:xfrm>
            <a:off x="7718612" y="161365"/>
            <a:ext cx="1855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125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942" y="597587"/>
            <a:ext cx="109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8-3.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03918-6192-4161-81FB-B51B95CA3D72}"/>
              </a:ext>
            </a:extLst>
          </p:cNvPr>
          <p:cNvSpPr txBox="1"/>
          <p:nvPr/>
        </p:nvSpPr>
        <p:spPr>
          <a:xfrm>
            <a:off x="175948" y="69668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Ⅷ. </a:t>
            </a:r>
            <a:r>
              <a:rPr lang="ko-KR" altLang="en-US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빌더패턴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음악 추가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0BA4AB5-6807-4C83-9EF2-88E06ACA1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254728752">
            <a:extLst>
              <a:ext uri="{FF2B5EF4-FFF2-40B4-BE49-F238E27FC236}">
                <a16:creationId xmlns:a16="http://schemas.microsoft.com/office/drawing/2014/main" id="{BCAEB5E6-D395-4396-BC1C-337EEF7D9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023" y="1210343"/>
            <a:ext cx="7287954" cy="394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ECB938-7E2D-4CF7-B4E0-6CAB84FFDE1E}"/>
              </a:ext>
            </a:extLst>
          </p:cNvPr>
          <p:cNvSpPr txBox="1"/>
          <p:nvPr/>
        </p:nvSpPr>
        <p:spPr>
          <a:xfrm>
            <a:off x="470646" y="5562622"/>
            <a:ext cx="8964706" cy="584775"/>
          </a:xfrm>
          <a:prstGeom prst="rect">
            <a:avLst/>
          </a:prstGeom>
          <a:noFill/>
          <a:ln>
            <a:solidFill>
              <a:srgbClr val="308DCA"/>
            </a:solidFill>
          </a:ln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sz="1600" dirty="0" err="1">
                <a:latin typeface="나눔고딕" panose="020B0600000101010101" charset="-127"/>
                <a:ea typeface="나눔고딕" panose="020B0600000101010101" charset="-127"/>
              </a:rPr>
              <a:t>빌더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</a:rPr>
              <a:t> 객체를 통해서 생성자를 사용할 때 생성자 안에 각각의 매개변수 값이 제대로 들어가서 합쳐지는지 확인했다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sz="1600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F62EBF-3AD8-4650-9809-938A1FF31A40}"/>
              </a:ext>
            </a:extLst>
          </p:cNvPr>
          <p:cNvSpPr/>
          <p:nvPr/>
        </p:nvSpPr>
        <p:spPr>
          <a:xfrm>
            <a:off x="7718612" y="161365"/>
            <a:ext cx="1855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5879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942" y="597587"/>
            <a:ext cx="127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8-4.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575D8-1016-432C-A9BD-85F794DC4752}"/>
              </a:ext>
            </a:extLst>
          </p:cNvPr>
          <p:cNvSpPr txBox="1"/>
          <p:nvPr/>
        </p:nvSpPr>
        <p:spPr>
          <a:xfrm>
            <a:off x="175948" y="69668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Ⅷ. </a:t>
            </a:r>
            <a:r>
              <a:rPr lang="ko-KR" altLang="en-US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빌더패턴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음악 추가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3286D3-BABF-4B29-B3F1-4E5C2B499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254727552">
            <a:extLst>
              <a:ext uri="{FF2B5EF4-FFF2-40B4-BE49-F238E27FC236}">
                <a16:creationId xmlns:a16="http://schemas.microsoft.com/office/drawing/2014/main" id="{9CB63BBC-401F-4BC0-9375-297EA34DA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803" y="1689619"/>
            <a:ext cx="6310394" cy="363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FC078D7-ADF8-407A-BCD1-09B9B13B9E2D}"/>
              </a:ext>
            </a:extLst>
          </p:cNvPr>
          <p:cNvSpPr/>
          <p:nvPr/>
        </p:nvSpPr>
        <p:spPr>
          <a:xfrm>
            <a:off x="7718612" y="161365"/>
            <a:ext cx="1855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1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/>
        </p:nvSpPr>
        <p:spPr>
          <a:xfrm flipH="1">
            <a:off x="1025494" y="667324"/>
            <a:ext cx="376586" cy="550564"/>
          </a:xfrm>
          <a:prstGeom prst="parallelogram">
            <a:avLst>
              <a:gd name="adj" fmla="val 735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평행 사변형 9"/>
          <p:cNvSpPr/>
          <p:nvPr/>
        </p:nvSpPr>
        <p:spPr>
          <a:xfrm flipH="1">
            <a:off x="743639" y="-4081"/>
            <a:ext cx="376586" cy="550564"/>
          </a:xfrm>
          <a:prstGeom prst="parallelogram">
            <a:avLst>
              <a:gd name="adj" fmla="val 735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평행 사변형 10"/>
          <p:cNvSpPr/>
          <p:nvPr/>
        </p:nvSpPr>
        <p:spPr>
          <a:xfrm flipH="1">
            <a:off x="931932" y="1030980"/>
            <a:ext cx="376586" cy="550564"/>
          </a:xfrm>
          <a:prstGeom prst="parallelogram">
            <a:avLst>
              <a:gd name="adj" fmla="val 735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1"/>
          <p:cNvSpPr/>
          <p:nvPr/>
        </p:nvSpPr>
        <p:spPr>
          <a:xfrm flipH="1">
            <a:off x="702897" y="50424"/>
            <a:ext cx="126630" cy="185131"/>
          </a:xfrm>
          <a:prstGeom prst="parallelogram">
            <a:avLst>
              <a:gd name="adj" fmla="val 735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평행 사변형 12"/>
          <p:cNvSpPr/>
          <p:nvPr/>
        </p:nvSpPr>
        <p:spPr>
          <a:xfrm flipH="1">
            <a:off x="0" y="-4081"/>
            <a:ext cx="691886" cy="1011529"/>
          </a:xfrm>
          <a:prstGeom prst="parallelogram">
            <a:avLst>
              <a:gd name="adj" fmla="val 735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 flipH="1">
            <a:off x="526166" y="1032756"/>
            <a:ext cx="126630" cy="185131"/>
          </a:xfrm>
          <a:prstGeom prst="parallelogram">
            <a:avLst>
              <a:gd name="adj" fmla="val 735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평행 사변형 14"/>
          <p:cNvSpPr/>
          <p:nvPr/>
        </p:nvSpPr>
        <p:spPr>
          <a:xfrm flipH="1">
            <a:off x="1245202" y="749811"/>
            <a:ext cx="126630" cy="185131"/>
          </a:xfrm>
          <a:prstGeom prst="parallelogram">
            <a:avLst>
              <a:gd name="adj" fmla="val 735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평행 사변형 15"/>
          <p:cNvSpPr/>
          <p:nvPr/>
        </p:nvSpPr>
        <p:spPr>
          <a:xfrm flipH="1">
            <a:off x="608751" y="749811"/>
            <a:ext cx="126630" cy="185131"/>
          </a:xfrm>
          <a:prstGeom prst="parallelogram">
            <a:avLst>
              <a:gd name="adj" fmla="val 735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39819" y="6581001"/>
            <a:ext cx="566181" cy="276999"/>
          </a:xfrm>
        </p:spPr>
        <p:txBody>
          <a:bodyPr/>
          <a:lstStyle/>
          <a:p>
            <a:fld id="{EDB93F10-0DD2-44F7-B3B2-893F6291AF5B}" type="slidenum">
              <a:rPr lang="ko-KR" altLang="en-US" smtClean="0"/>
              <a:pPr/>
              <a:t>4</a:t>
            </a:fld>
            <a:endParaRPr lang="ko-KR" altLang="en-US"/>
          </a:p>
        </p:txBody>
      </p:sp>
      <p:sp useBgFill="1">
        <p:nvSpPr>
          <p:cNvPr id="3" name="TextBox 2">
            <a:extLst>
              <a:ext uri="{FF2B5EF4-FFF2-40B4-BE49-F238E27FC236}">
                <a16:creationId xmlns:a16="http://schemas.microsoft.com/office/drawing/2014/main" id="{A34C070F-5BC6-463E-B95F-B80B3DE43DE1}"/>
              </a:ext>
            </a:extLst>
          </p:cNvPr>
          <p:cNvSpPr txBox="1"/>
          <p:nvPr/>
        </p:nvSpPr>
        <p:spPr>
          <a:xfrm>
            <a:off x="1538334" y="894721"/>
            <a:ext cx="2491388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Ⅰ.</a:t>
            </a:r>
            <a:r>
              <a:rPr lang="ko-KR" altLang="en-US" sz="3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FD2C4B-4552-4A3F-A67E-0C3EEF67DC28}"/>
              </a:ext>
            </a:extLst>
          </p:cNvPr>
          <p:cNvCxnSpPr>
            <a:cxnSpLocks/>
          </p:cNvCxnSpPr>
          <p:nvPr/>
        </p:nvCxnSpPr>
        <p:spPr>
          <a:xfrm>
            <a:off x="1591355" y="1565884"/>
            <a:ext cx="2438367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EDF8E9-8E29-4938-B51D-682F3F567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28693"/>
              </p:ext>
            </p:extLst>
          </p:nvPr>
        </p:nvGraphicFramePr>
        <p:xfrm>
          <a:off x="2017645" y="2330476"/>
          <a:ext cx="6259329" cy="29616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41754">
                  <a:extLst>
                    <a:ext uri="{9D8B030D-6E8A-4147-A177-3AD203B41FA5}">
                      <a16:colId xmlns:a16="http://schemas.microsoft.com/office/drawing/2014/main" val="2604058264"/>
                    </a:ext>
                  </a:extLst>
                </a:gridCol>
                <a:gridCol w="3917575">
                  <a:extLst>
                    <a:ext uri="{9D8B030D-6E8A-4147-A177-3AD203B41FA5}">
                      <a16:colId xmlns:a16="http://schemas.microsoft.com/office/drawing/2014/main" val="2743820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프로그램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83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IDE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NetBeans IDB(maven)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58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OS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Window 10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4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테스팅 도구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테스트 주도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3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형상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Smart git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71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 도구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Bouml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5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입출력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IOException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3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자바 개발 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JDK Zulu 11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746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623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40</a:t>
            </a:fld>
            <a:endParaRPr lang="ko-KR" altLang="en-US"/>
          </a:p>
        </p:txBody>
      </p:sp>
      <p:sp useBgFill="1">
        <p:nvSpPr>
          <p:cNvPr id="6" name="TextBox 5"/>
          <p:cNvSpPr txBox="1"/>
          <p:nvPr/>
        </p:nvSpPr>
        <p:spPr>
          <a:xfrm>
            <a:off x="539534" y="680422"/>
            <a:ext cx="333777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전략패턴 </a:t>
            </a:r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이용권 및 음악 구매</a:t>
            </a:r>
            <a:endParaRPr lang="ko-KR" altLang="en-US" sz="3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1A89B-BF5C-49EE-A532-246967BE3604}"/>
              </a:ext>
            </a:extLst>
          </p:cNvPr>
          <p:cNvSpPr txBox="1"/>
          <p:nvPr/>
        </p:nvSpPr>
        <p:spPr>
          <a:xfrm>
            <a:off x="996735" y="981295"/>
            <a:ext cx="31390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STRATEGY PATTERN</a:t>
            </a:r>
          </a:p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9-1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분석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9-2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다이어그램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기능설명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9-3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테스팅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9-4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실행결과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A3A8FC-EEF8-4F2F-A964-4E1D300648BD}"/>
              </a:ext>
            </a:extLst>
          </p:cNvPr>
          <p:cNvSpPr/>
          <p:nvPr/>
        </p:nvSpPr>
        <p:spPr>
          <a:xfrm>
            <a:off x="5294738" y="2251814"/>
            <a:ext cx="4432624" cy="580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Ⅸ 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전략패턴 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이용권 및 음악 구매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3BD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8CB05F-CD0C-4331-A988-C88ADB881811}"/>
              </a:ext>
            </a:extLst>
          </p:cNvPr>
          <p:cNvSpPr txBox="1"/>
          <p:nvPr/>
        </p:nvSpPr>
        <p:spPr>
          <a:xfrm>
            <a:off x="6457421" y="2832166"/>
            <a:ext cx="3118161" cy="374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Ⅰ.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Ⅱ.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비전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Ⅲ.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로그인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Ⅳ. </a:t>
            </a: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옵저버패턴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사용자 관리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Ⅴ. </a:t>
            </a: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브릿지패턴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재생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정지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Ⅵ.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상태패턴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검색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Ⅶ.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커맨드패턴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플레이리스트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Ⅷ. </a:t>
            </a: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빌더패턴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추가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Ⅸ.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이용권 및 음악 구매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Ⅹ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역할분담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807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948" y="69668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Ⅸ.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전략패턴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이용권 및 음악 구매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942" y="597587"/>
            <a:ext cx="1500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9-1.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분석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12DB121-C228-4644-A65C-6DE28AB3F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478595"/>
              </p:ext>
            </p:extLst>
          </p:nvPr>
        </p:nvGraphicFramePr>
        <p:xfrm>
          <a:off x="1109308" y="1094728"/>
          <a:ext cx="7611783" cy="5070807"/>
        </p:xfrm>
        <a:graphic>
          <a:graphicData uri="http://schemas.openxmlformats.org/drawingml/2006/table">
            <a:tbl>
              <a:tblPr/>
              <a:tblGrid>
                <a:gridCol w="2653649">
                  <a:extLst>
                    <a:ext uri="{9D8B030D-6E8A-4147-A177-3AD203B41FA5}">
                      <a16:colId xmlns:a16="http://schemas.microsoft.com/office/drawing/2014/main" val="2663872377"/>
                    </a:ext>
                  </a:extLst>
                </a:gridCol>
                <a:gridCol w="2653649">
                  <a:extLst>
                    <a:ext uri="{9D8B030D-6E8A-4147-A177-3AD203B41FA5}">
                      <a16:colId xmlns:a16="http://schemas.microsoft.com/office/drawing/2014/main" val="2111458832"/>
                    </a:ext>
                  </a:extLst>
                </a:gridCol>
                <a:gridCol w="2304485">
                  <a:extLst>
                    <a:ext uri="{9D8B030D-6E8A-4147-A177-3AD203B41FA5}">
                      <a16:colId xmlns:a16="http://schemas.microsoft.com/office/drawing/2014/main" val="1523459312"/>
                    </a:ext>
                  </a:extLst>
                </a:gridCol>
              </a:tblGrid>
              <a:tr h="39880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유스케이스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961" marR="7961" marT="7961" marB="7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이용권 및 음악구매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961" marR="7961" marT="7961" marB="7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80272"/>
                  </a:ext>
                </a:extLst>
              </a:tr>
              <a:tr h="24688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961" marR="7961" marT="7961" marB="7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뮤직플레이어 사용자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961" marR="7961" marT="7961" marB="7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86570"/>
                  </a:ext>
                </a:extLst>
              </a:tr>
              <a:tr h="24688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목적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961" marR="7961" marT="7961" marB="7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사용자는 음악 이용을 위해 음악 이용권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기간권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및 음악구매가 이루어진다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961" marR="7961" marT="7961" marB="7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51857"/>
                  </a:ext>
                </a:extLst>
              </a:tr>
              <a:tr h="39880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961" marR="7961" marT="7961" marB="7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사용자는 구매목록을 선택한다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사용자는 이용권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기간권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과 음악구매 중 원하는 카테고리를 선택하여 원하는 구매품을 선택한 후 구매상태를 보여준다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961" marR="7961" marT="7961" marB="7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790859"/>
                  </a:ext>
                </a:extLst>
              </a:tr>
              <a:tr h="24688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961" marR="7961" marT="7961" marB="7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961" marR="7961" marT="7961" marB="7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45538"/>
                  </a:ext>
                </a:extLst>
              </a:tr>
              <a:tr h="19333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참조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961" marR="7961" marT="7961" marB="7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292934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961" marR="7961" marT="7961" marB="7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0896"/>
                  </a:ext>
                </a:extLst>
              </a:tr>
              <a:tr h="298916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이벤트흐름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flow of events)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또는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주흐름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main flow, basic flow)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961" marR="7961" marT="7961" marB="7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961" marR="7961" marT="7961" marB="7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961" marR="7961" marT="7961" marB="7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034262"/>
                  </a:ext>
                </a:extLst>
              </a:tr>
              <a:tr h="22264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① 사용자가 구매목록을 선택 시 </a:t>
                      </a:r>
                      <a:r>
                        <a:rPr lang="ko-KR" altLang="en-US" sz="800" kern="0" spc="0" dirty="0" err="1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유스</a:t>
                      </a:r>
                      <a:r>
                        <a:rPr lang="ko-KR" altLang="en-US" sz="800" kern="0" spc="0" dirty="0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 케이스가 시작된다</a:t>
                      </a:r>
                      <a:r>
                        <a:rPr lang="en-US" altLang="ko-KR" sz="800" kern="0" spc="0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③ 사용자는 원하는 카테고리를 선택한다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⑤ 사용자는 구매품을 선택한다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⑦ 사용자는 구매품이 맞는지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y/n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을 선택한다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961" marR="7961" marT="7961" marB="7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>
                        <a:solidFill>
                          <a:srgbClr val="292934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>
                        <a:solidFill>
                          <a:srgbClr val="292934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② 구매목록 카테고리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기간권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음악구매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를 보여준다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④ 사용자가 선택한 카테고리에 맞는 목록형태를 보여준다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.(</a:t>
                      </a:r>
                      <a:r>
                        <a:rPr lang="ko-KR" altLang="en-US" sz="800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기간권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기간 한 달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음악구매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구매권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곡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⑥ 사용자가 선택한 구매품을 보여준다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⑧구매상태를 보여준다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961" marR="7961" marT="7961" marB="7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983608"/>
                  </a:ext>
                </a:extLst>
              </a:tr>
              <a:tr h="39880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대체 이벤트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961" marR="7961" marT="7961" marB="7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③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⑤ 잘못된 식별자 선택 시 에러 메시지를 표시한다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⑥ 사용자가 잘못 선택한 경우 이전 페이지로 돌아간다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961" marR="7961" marT="7961" marB="7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748749"/>
                  </a:ext>
                </a:extLst>
              </a:tr>
              <a:tr h="39880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디자인 패턴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961" marR="7961" marT="7961" marB="7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⑦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Strategy Pattern -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음악구매부분과 이용권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기간권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구매 부분을 부분적으로 캡슐 화하여 분리시켜 사용한다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961" marR="7961" marT="7961" marB="7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61534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D680F4DD-BE15-46ED-8459-08337CF5D25F}"/>
              </a:ext>
            </a:extLst>
          </p:cNvPr>
          <p:cNvSpPr/>
          <p:nvPr/>
        </p:nvSpPr>
        <p:spPr>
          <a:xfrm>
            <a:off x="7718612" y="161365"/>
            <a:ext cx="1855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70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942" y="597587"/>
            <a:ext cx="2412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9-2.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다이어그램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BEF81-FEA5-4499-B817-805602D60CA2}"/>
              </a:ext>
            </a:extLst>
          </p:cNvPr>
          <p:cNvSpPr txBox="1"/>
          <p:nvPr/>
        </p:nvSpPr>
        <p:spPr>
          <a:xfrm>
            <a:off x="510988" y="5118623"/>
            <a:ext cx="8964706" cy="923330"/>
          </a:xfrm>
          <a:prstGeom prst="rect">
            <a:avLst/>
          </a:prstGeom>
          <a:noFill/>
          <a:ln>
            <a:solidFill>
              <a:srgbClr val="308DCA"/>
            </a:solidFill>
          </a:ln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dirty="0"/>
              <a:t>만약 기존의 곡의 이용권과 음악 구매의 세부사항의 수정사항이나 확장이 필요하다면 클래스를 생성 후 만든 클래스에 맞는 </a:t>
            </a:r>
            <a:r>
              <a:rPr lang="en-US" altLang="ko-KR" dirty="0" err="1"/>
              <a:t>BuyMusicBehavior</a:t>
            </a:r>
            <a:r>
              <a:rPr lang="ko-KR" altLang="en-US" dirty="0"/>
              <a:t>과 </a:t>
            </a:r>
            <a:r>
              <a:rPr lang="en-US" altLang="ko-KR" dirty="0" err="1"/>
              <a:t>BuyPeriodBehavior</a:t>
            </a:r>
            <a:r>
              <a:rPr lang="en-US" altLang="ko-KR" dirty="0"/>
              <a:t> </a:t>
            </a:r>
            <a:r>
              <a:rPr lang="ko-KR" altLang="en-US" dirty="0"/>
              <a:t>인터페이스에 새로운 클래스를 </a:t>
            </a:r>
            <a:r>
              <a:rPr lang="en-US" altLang="ko-KR" dirty="0"/>
              <a:t>implements</a:t>
            </a:r>
            <a:r>
              <a:rPr lang="ko-KR" altLang="en-US" dirty="0"/>
              <a:t>를 해주면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C313E1-649D-4601-9388-B7C741AD4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10A2ED-D3EC-4DD7-AAD6-6B62668F3452}"/>
              </a:ext>
            </a:extLst>
          </p:cNvPr>
          <p:cNvSpPr txBox="1"/>
          <p:nvPr/>
        </p:nvSpPr>
        <p:spPr>
          <a:xfrm>
            <a:off x="175948" y="69668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Ⅸ.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전략패턴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이용권 및 음악 구매</a:t>
            </a:r>
          </a:p>
        </p:txBody>
      </p:sp>
      <p:pic>
        <p:nvPicPr>
          <p:cNvPr id="11265" name="_x206954112">
            <a:extLst>
              <a:ext uri="{FF2B5EF4-FFF2-40B4-BE49-F238E27FC236}">
                <a16:creationId xmlns:a16="http://schemas.microsoft.com/office/drawing/2014/main" id="{45985896-B7AD-4C88-A680-D479A6C00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71" y="1130247"/>
            <a:ext cx="6835140" cy="366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5B67C48-B971-4594-9BB3-2C00F7BBFEAD}"/>
              </a:ext>
            </a:extLst>
          </p:cNvPr>
          <p:cNvSpPr/>
          <p:nvPr/>
        </p:nvSpPr>
        <p:spPr>
          <a:xfrm>
            <a:off x="7718612" y="161365"/>
            <a:ext cx="1855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9811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942" y="597587"/>
            <a:ext cx="109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9-3.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F0409-66BB-433A-A730-A31DA52B1AA2}"/>
              </a:ext>
            </a:extLst>
          </p:cNvPr>
          <p:cNvSpPr txBox="1"/>
          <p:nvPr/>
        </p:nvSpPr>
        <p:spPr>
          <a:xfrm>
            <a:off x="175948" y="69668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Ⅸ.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전략패턴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이용권 및 음악 구매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4EB04-0E62-492B-A425-8BA050512ACD}"/>
              </a:ext>
            </a:extLst>
          </p:cNvPr>
          <p:cNvSpPr txBox="1"/>
          <p:nvPr/>
        </p:nvSpPr>
        <p:spPr>
          <a:xfrm>
            <a:off x="470646" y="5562622"/>
            <a:ext cx="8964706" cy="584775"/>
          </a:xfrm>
          <a:prstGeom prst="rect">
            <a:avLst/>
          </a:prstGeom>
          <a:noFill/>
          <a:ln>
            <a:solidFill>
              <a:srgbClr val="308DCA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</a:rPr>
              <a:t>곡 일곱 개 구매권을 추가할 경우 </a:t>
            </a:r>
            <a:r>
              <a:rPr lang="en-US" altLang="ko-KR" sz="1600" dirty="0" err="1">
                <a:latin typeface="나눔고딕" panose="020B0600000101010101" charset="-127"/>
                <a:ea typeface="나눔고딕" panose="020B0600000101010101" charset="-127"/>
              </a:rPr>
              <a:t>BuyMusicBehavior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</a:rPr>
              <a:t>에 </a:t>
            </a:r>
            <a:r>
              <a:rPr lang="en-US" altLang="ko-KR" sz="1600" dirty="0" err="1">
                <a:latin typeface="나눔고딕" panose="020B0600000101010101" charset="-127"/>
                <a:ea typeface="나눔고딕" panose="020B0600000101010101" charset="-127"/>
              </a:rPr>
              <a:t>BuySeven</a:t>
            </a:r>
            <a:r>
              <a:rPr lang="ko-KR" altLang="en-US" sz="1600">
                <a:latin typeface="나눔고딕" panose="020B0600000101010101" charset="-127"/>
                <a:ea typeface="나눔고딕" panose="020B0600000101010101" charset="-127"/>
              </a:rPr>
              <a:t>을 새로 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</a:rPr>
              <a:t>구현하여 호출해 출력할 수 있다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sz="1600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62BB91F-857C-4FC7-93CE-C3E437E42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DE02D0C-4627-4A45-B1CC-DB2EB6D43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FC99C93-4455-48A8-AF2D-11C03C8817E3}"/>
              </a:ext>
            </a:extLst>
          </p:cNvPr>
          <p:cNvGrpSpPr/>
          <p:nvPr/>
        </p:nvGrpSpPr>
        <p:grpSpPr>
          <a:xfrm>
            <a:off x="1627444" y="1132991"/>
            <a:ext cx="6651109" cy="3932490"/>
            <a:chOff x="904122" y="1151190"/>
            <a:chExt cx="6651109" cy="3932490"/>
          </a:xfrm>
        </p:grpSpPr>
        <p:pic>
          <p:nvPicPr>
            <p:cNvPr id="10241" name="_x254729632">
              <a:extLst>
                <a:ext uri="{FF2B5EF4-FFF2-40B4-BE49-F238E27FC236}">
                  <a16:creationId xmlns:a16="http://schemas.microsoft.com/office/drawing/2014/main" id="{26DA1056-C238-4DA4-A1B8-C6A6DCF712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123" y="1151190"/>
              <a:ext cx="6651108" cy="1619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3" name="_x254729632">
              <a:extLst>
                <a:ext uri="{FF2B5EF4-FFF2-40B4-BE49-F238E27FC236}">
                  <a16:creationId xmlns:a16="http://schemas.microsoft.com/office/drawing/2014/main" id="{EDA17F69-A078-4443-825B-7BC1AA1D78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122" y="2918697"/>
              <a:ext cx="6651108" cy="2164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AACBAB-FCBA-4E38-A386-3C0217434B81}"/>
              </a:ext>
            </a:extLst>
          </p:cNvPr>
          <p:cNvSpPr/>
          <p:nvPr/>
        </p:nvSpPr>
        <p:spPr>
          <a:xfrm>
            <a:off x="7718612" y="161365"/>
            <a:ext cx="1855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138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942" y="597587"/>
            <a:ext cx="127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9-4.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BAB83-9C48-4F9A-873D-7F7B8F6D3534}"/>
              </a:ext>
            </a:extLst>
          </p:cNvPr>
          <p:cNvSpPr txBox="1"/>
          <p:nvPr/>
        </p:nvSpPr>
        <p:spPr>
          <a:xfrm>
            <a:off x="175948" y="69668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Ⅸ.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전략패턴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이용권 및 음악 구매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F9FFC95-DFC2-4305-929E-2C5AA0A75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254728192">
            <a:extLst>
              <a:ext uri="{FF2B5EF4-FFF2-40B4-BE49-F238E27FC236}">
                <a16:creationId xmlns:a16="http://schemas.microsoft.com/office/drawing/2014/main" id="{45EFA43B-804D-4A8D-B3B8-035B28B1C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517" y="2171700"/>
            <a:ext cx="7588583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E0813AD-94BF-4BEA-B4BC-28A6B4E860CA}"/>
              </a:ext>
            </a:extLst>
          </p:cNvPr>
          <p:cNvSpPr/>
          <p:nvPr/>
        </p:nvSpPr>
        <p:spPr>
          <a:xfrm>
            <a:off x="7718612" y="161365"/>
            <a:ext cx="1855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374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34" y="1021263"/>
            <a:ext cx="973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분반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역할분담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39819" y="6370604"/>
            <a:ext cx="566181" cy="276999"/>
          </a:xfrm>
        </p:spPr>
        <p:txBody>
          <a:bodyPr/>
          <a:lstStyle/>
          <a:p>
            <a:fld id="{EDB93F10-0DD2-44F7-B3B2-893F6291AF5B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 useBgFill="1">
        <p:nvSpPr>
          <p:cNvPr id="6" name="TextBox 5"/>
          <p:cNvSpPr txBox="1"/>
          <p:nvPr/>
        </p:nvSpPr>
        <p:spPr>
          <a:xfrm>
            <a:off x="539534" y="621153"/>
            <a:ext cx="2228495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설계공학</a:t>
            </a:r>
            <a:endParaRPr lang="ko-KR" altLang="en-US" sz="3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1438C-6F15-4944-99B7-777BDF0F4ABA}"/>
              </a:ext>
            </a:extLst>
          </p:cNvPr>
          <p:cNvSpPr txBox="1"/>
          <p:nvPr/>
        </p:nvSpPr>
        <p:spPr>
          <a:xfrm>
            <a:off x="6457421" y="2832166"/>
            <a:ext cx="3118161" cy="374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Ⅰ.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Ⅱ.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비전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Ⅲ.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로그인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Ⅳ. </a:t>
            </a: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옵저버패턴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사용자 관리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Ⅴ. </a:t>
            </a: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브릿지패턴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재생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정지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Ⅵ.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상태패턴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검색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Ⅶ.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커맨드패턴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플레이리스트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Ⅷ. </a:t>
            </a: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빌더패턴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추가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Ⅸ.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이용권 및 음악 구매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Ⅹ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역할분담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8113DD-08C0-4ECD-8113-76528100BFDE}"/>
              </a:ext>
            </a:extLst>
          </p:cNvPr>
          <p:cNvSpPr/>
          <p:nvPr/>
        </p:nvSpPr>
        <p:spPr>
          <a:xfrm>
            <a:off x="6283334" y="2251814"/>
            <a:ext cx="1656223" cy="580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Ⅹ 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역할분담</a:t>
            </a:r>
            <a:endParaRPr lang="en-US" altLang="ko-KR" sz="5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3BD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72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/>
        </p:nvSpPr>
        <p:spPr>
          <a:xfrm flipH="1">
            <a:off x="1025494" y="667324"/>
            <a:ext cx="376586" cy="550564"/>
          </a:xfrm>
          <a:prstGeom prst="parallelogram">
            <a:avLst>
              <a:gd name="adj" fmla="val 735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평행 사변형 9"/>
          <p:cNvSpPr/>
          <p:nvPr/>
        </p:nvSpPr>
        <p:spPr>
          <a:xfrm flipH="1">
            <a:off x="743639" y="-4081"/>
            <a:ext cx="376586" cy="550564"/>
          </a:xfrm>
          <a:prstGeom prst="parallelogram">
            <a:avLst>
              <a:gd name="adj" fmla="val 735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평행 사변형 10"/>
          <p:cNvSpPr/>
          <p:nvPr/>
        </p:nvSpPr>
        <p:spPr>
          <a:xfrm flipH="1">
            <a:off x="931932" y="1030980"/>
            <a:ext cx="376586" cy="550564"/>
          </a:xfrm>
          <a:prstGeom prst="parallelogram">
            <a:avLst>
              <a:gd name="adj" fmla="val 735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1"/>
          <p:cNvSpPr/>
          <p:nvPr/>
        </p:nvSpPr>
        <p:spPr>
          <a:xfrm flipH="1">
            <a:off x="702897" y="50424"/>
            <a:ext cx="126630" cy="185131"/>
          </a:xfrm>
          <a:prstGeom prst="parallelogram">
            <a:avLst>
              <a:gd name="adj" fmla="val 735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평행 사변형 12"/>
          <p:cNvSpPr/>
          <p:nvPr/>
        </p:nvSpPr>
        <p:spPr>
          <a:xfrm flipH="1">
            <a:off x="0" y="-4081"/>
            <a:ext cx="691886" cy="1011529"/>
          </a:xfrm>
          <a:prstGeom prst="parallelogram">
            <a:avLst>
              <a:gd name="adj" fmla="val 735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 flipH="1">
            <a:off x="526166" y="1032756"/>
            <a:ext cx="126630" cy="185131"/>
          </a:xfrm>
          <a:prstGeom prst="parallelogram">
            <a:avLst>
              <a:gd name="adj" fmla="val 735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평행 사변형 14"/>
          <p:cNvSpPr/>
          <p:nvPr/>
        </p:nvSpPr>
        <p:spPr>
          <a:xfrm flipH="1">
            <a:off x="1245202" y="749811"/>
            <a:ext cx="126630" cy="185131"/>
          </a:xfrm>
          <a:prstGeom prst="parallelogram">
            <a:avLst>
              <a:gd name="adj" fmla="val 735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평행 사변형 15"/>
          <p:cNvSpPr/>
          <p:nvPr/>
        </p:nvSpPr>
        <p:spPr>
          <a:xfrm flipH="1">
            <a:off x="608751" y="749811"/>
            <a:ext cx="126630" cy="185131"/>
          </a:xfrm>
          <a:prstGeom prst="parallelogram">
            <a:avLst>
              <a:gd name="adj" fmla="val 735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39819" y="6581001"/>
            <a:ext cx="566181" cy="276999"/>
          </a:xfrm>
        </p:spPr>
        <p:txBody>
          <a:bodyPr/>
          <a:lstStyle/>
          <a:p>
            <a:fld id="{EDB93F10-0DD2-44F7-B3B2-893F6291AF5B}" type="slidenum">
              <a:rPr lang="ko-KR" altLang="en-US" smtClean="0"/>
              <a:pPr/>
              <a:t>46</a:t>
            </a:fld>
            <a:endParaRPr lang="ko-KR" altLang="en-US"/>
          </a:p>
        </p:txBody>
      </p:sp>
      <p:sp useBgFill="1">
        <p:nvSpPr>
          <p:cNvPr id="3" name="TextBox 2">
            <a:extLst>
              <a:ext uri="{FF2B5EF4-FFF2-40B4-BE49-F238E27FC236}">
                <a16:creationId xmlns:a16="http://schemas.microsoft.com/office/drawing/2014/main" id="{A34C070F-5BC6-463E-B95F-B80B3DE43DE1}"/>
              </a:ext>
            </a:extLst>
          </p:cNvPr>
          <p:cNvSpPr txBox="1"/>
          <p:nvPr/>
        </p:nvSpPr>
        <p:spPr>
          <a:xfrm>
            <a:off x="1428081" y="842376"/>
            <a:ext cx="251863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Ⅹ. </a:t>
            </a:r>
            <a:r>
              <a:rPr lang="ko-KR" altLang="en-US" sz="3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역할분담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FD2C4B-4552-4A3F-A67E-0C3EEF67DC28}"/>
              </a:ext>
            </a:extLst>
          </p:cNvPr>
          <p:cNvCxnSpPr>
            <a:cxnSpLocks/>
          </p:cNvCxnSpPr>
          <p:nvPr/>
        </p:nvCxnSpPr>
        <p:spPr>
          <a:xfrm>
            <a:off x="1582390" y="1547954"/>
            <a:ext cx="2355365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E2F613B-683A-4FC8-B4D6-DF0CAA30D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56" y="2375664"/>
            <a:ext cx="2151550" cy="238207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3E4738-0794-441F-8BC8-5244DD238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436" y="2375664"/>
            <a:ext cx="2151550" cy="238207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7328B45-9062-4ED0-81A4-F6BEE7D90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440" y="2375664"/>
            <a:ext cx="2151550" cy="238207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02D96CF-73EC-48AD-92C3-364965AA8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190" y="2341674"/>
            <a:ext cx="2586988" cy="259606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1C0ECD4-B811-4328-992D-F7E20CD27F21}"/>
              </a:ext>
            </a:extLst>
          </p:cNvPr>
          <p:cNvSpPr txBox="1"/>
          <p:nvPr/>
        </p:nvSpPr>
        <p:spPr>
          <a:xfrm>
            <a:off x="305365" y="5310046"/>
            <a:ext cx="2118941" cy="1169551"/>
          </a:xfrm>
          <a:prstGeom prst="rect">
            <a:avLst/>
          </a:prstGeom>
          <a:noFill/>
          <a:ln>
            <a:solidFill>
              <a:srgbClr val="308DCA"/>
            </a:solidFill>
          </a:ln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1400" dirty="0">
                <a:latin typeface="나눔고딕" panose="020B0600000101010101" charset="-127"/>
                <a:ea typeface="나눔고딕" panose="020B0600000101010101" charset="-127"/>
              </a:rPr>
              <a:t>로그인 구현</a:t>
            </a:r>
            <a:endParaRPr lang="en-US" altLang="ko-KR" sz="1400" dirty="0">
              <a:latin typeface="나눔고딕" panose="020B0600000101010101" charset="-127"/>
              <a:ea typeface="나눔고딕" panose="020B0600000101010101" charset="-127"/>
            </a:endParaRPr>
          </a:p>
          <a:p>
            <a:pPr algn="ctr" fontAlgn="base"/>
            <a:r>
              <a:rPr lang="ko-KR" altLang="en-US" sz="1400" dirty="0">
                <a:latin typeface="나눔고딕" panose="020B0600000101010101" charset="-127"/>
                <a:ea typeface="나눔고딕" panose="020B0600000101010101" charset="-127"/>
              </a:rPr>
              <a:t>사용자 관리 구현</a:t>
            </a:r>
            <a:endParaRPr lang="en-US" altLang="ko-KR" sz="1400" dirty="0">
              <a:latin typeface="나눔고딕" panose="020B0600000101010101" charset="-127"/>
              <a:ea typeface="나눔고딕" panose="020B0600000101010101" charset="-127"/>
            </a:endParaRPr>
          </a:p>
          <a:p>
            <a:pPr algn="ctr" fontAlgn="base"/>
            <a:r>
              <a:rPr lang="ko-KR" altLang="en-US" sz="1400" dirty="0">
                <a:latin typeface="나눔고딕" panose="020B0600000101010101" charset="-127"/>
                <a:ea typeface="나눔고딕" panose="020B0600000101010101" charset="-127"/>
              </a:rPr>
              <a:t>회의록</a:t>
            </a:r>
            <a:r>
              <a:rPr lang="en-US" altLang="ko-KR" sz="1400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1400" dirty="0">
                <a:latin typeface="나눔고딕" panose="020B0600000101010101" charset="-127"/>
                <a:ea typeface="나눔고딕" panose="020B0600000101010101" charset="-127"/>
              </a:rPr>
              <a:t>계획서</a:t>
            </a:r>
            <a:r>
              <a:rPr lang="en-US" altLang="ko-KR" sz="1400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1400" dirty="0">
                <a:latin typeface="나눔고딕" panose="020B0600000101010101" charset="-127"/>
                <a:ea typeface="나눔고딕" panose="020B0600000101010101" charset="-127"/>
              </a:rPr>
              <a:t>보고서작성</a:t>
            </a:r>
            <a:r>
              <a:rPr lang="en-US" altLang="ko-KR" sz="1400" dirty="0">
                <a:latin typeface="나눔고딕" panose="020B0600000101010101" charset="-127"/>
                <a:ea typeface="나눔고딕" panose="020B0600000101010101" charset="-127"/>
              </a:rPr>
              <a:t> </a:t>
            </a:r>
          </a:p>
          <a:p>
            <a:pPr algn="ctr" fontAlgn="base"/>
            <a:r>
              <a:rPr lang="en-US" altLang="ko-KR" sz="1400" dirty="0">
                <a:latin typeface="나눔고딕" panose="020B0600000101010101" charset="-127"/>
                <a:ea typeface="나눔고딕" panose="020B0600000101010101" charset="-127"/>
              </a:rPr>
              <a:t>PPT </a:t>
            </a:r>
            <a:r>
              <a:rPr lang="ko-KR" altLang="en-US" sz="1400" dirty="0">
                <a:latin typeface="나눔고딕" panose="020B0600000101010101" charset="-127"/>
                <a:ea typeface="나눔고딕" panose="020B0600000101010101" charset="-127"/>
              </a:rPr>
              <a:t>제작</a:t>
            </a:r>
            <a:r>
              <a:rPr lang="en-US" altLang="ko-KR" sz="1400" dirty="0"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ko-KR" altLang="en-US" sz="1400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9D44B5-21C1-4C3F-A116-3AF3FBB1196D}"/>
              </a:ext>
            </a:extLst>
          </p:cNvPr>
          <p:cNvSpPr txBox="1"/>
          <p:nvPr/>
        </p:nvSpPr>
        <p:spPr>
          <a:xfrm>
            <a:off x="5045436" y="5310046"/>
            <a:ext cx="2118941" cy="1169551"/>
          </a:xfrm>
          <a:prstGeom prst="rect">
            <a:avLst/>
          </a:prstGeom>
          <a:noFill/>
          <a:ln>
            <a:solidFill>
              <a:srgbClr val="308DCA"/>
            </a:solidFill>
          </a:ln>
        </p:spPr>
        <p:txBody>
          <a:bodyPr wrap="square" rtlCol="0">
            <a:spAutoFit/>
          </a:bodyPr>
          <a:lstStyle/>
          <a:p>
            <a:pPr algn="ctr" fontAlgn="base"/>
            <a:endParaRPr lang="en-US" altLang="ko-KR" sz="700" dirty="0">
              <a:latin typeface="나눔고딕" panose="020B0600000101010101" charset="-127"/>
              <a:ea typeface="나눔고딕" panose="020B0600000101010101" charset="-127"/>
            </a:endParaRPr>
          </a:p>
          <a:p>
            <a:pPr algn="ctr" fontAlgn="base"/>
            <a:r>
              <a:rPr lang="ko-KR" altLang="en-US" sz="1400" dirty="0">
                <a:latin typeface="나눔고딕" panose="020B0600000101010101" charset="-127"/>
                <a:ea typeface="나눔고딕" panose="020B0600000101010101" charset="-127"/>
              </a:rPr>
              <a:t>음악 재생</a:t>
            </a:r>
            <a:r>
              <a:rPr lang="en-US" altLang="ko-KR" sz="1400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1400" dirty="0">
                <a:latin typeface="나눔고딕" panose="020B0600000101010101" charset="-127"/>
                <a:ea typeface="나눔고딕" panose="020B0600000101010101" charset="-127"/>
              </a:rPr>
              <a:t>정지 구현</a:t>
            </a:r>
            <a:endParaRPr lang="en-US" altLang="ko-KR" sz="1400" dirty="0">
              <a:latin typeface="나눔고딕" panose="020B0600000101010101" charset="-127"/>
              <a:ea typeface="나눔고딕" panose="020B0600000101010101" charset="-127"/>
            </a:endParaRPr>
          </a:p>
          <a:p>
            <a:pPr algn="ctr" fontAlgn="base"/>
            <a:r>
              <a:rPr lang="ko-KR" altLang="en-US" sz="1400" dirty="0">
                <a:latin typeface="나눔고딕" panose="020B0600000101010101" charset="-127"/>
                <a:ea typeface="나눔고딕" panose="020B0600000101010101" charset="-127"/>
              </a:rPr>
              <a:t>음악 검색 구현</a:t>
            </a:r>
            <a:endParaRPr lang="en-US" altLang="ko-KR" sz="1400" dirty="0">
              <a:latin typeface="나눔고딕" panose="020B0600000101010101" charset="-127"/>
              <a:ea typeface="나눔고딕" panose="020B0600000101010101" charset="-127"/>
            </a:endParaRPr>
          </a:p>
          <a:p>
            <a:pPr algn="ctr" fontAlgn="base"/>
            <a:r>
              <a:rPr lang="ko-KR" altLang="en-US" sz="1400" dirty="0">
                <a:latin typeface="나눔고딕" panose="020B0600000101010101" charset="-127"/>
                <a:ea typeface="나눔고딕" panose="020B0600000101010101" charset="-127"/>
              </a:rPr>
              <a:t>회의록</a:t>
            </a:r>
            <a:r>
              <a:rPr lang="en-US" altLang="ko-KR" sz="1400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1400" dirty="0">
                <a:latin typeface="나눔고딕" panose="020B0600000101010101" charset="-127"/>
                <a:ea typeface="나눔고딕" panose="020B0600000101010101" charset="-127"/>
              </a:rPr>
              <a:t>계획서</a:t>
            </a:r>
            <a:r>
              <a:rPr lang="en-US" altLang="ko-KR" sz="1400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</a:p>
          <a:p>
            <a:pPr algn="ctr" fontAlgn="base"/>
            <a:r>
              <a:rPr lang="ko-KR" altLang="en-US" sz="1400" dirty="0">
                <a:latin typeface="나눔고딕" panose="020B0600000101010101" charset="-127"/>
                <a:ea typeface="나눔고딕" panose="020B0600000101010101" charset="-127"/>
              </a:rPr>
              <a:t>보고서 작성</a:t>
            </a:r>
            <a:endParaRPr lang="en-US" altLang="ko-KR" sz="1400" dirty="0">
              <a:latin typeface="나눔고딕" panose="020B0600000101010101" charset="-127"/>
              <a:ea typeface="나눔고딕" panose="020B0600000101010101" charset="-127"/>
            </a:endParaRPr>
          </a:p>
          <a:p>
            <a:pPr algn="ctr" fontAlgn="base"/>
            <a:endParaRPr lang="ko-KR" altLang="en-US" sz="700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B02DFD-701C-4C4B-9064-5DDEAF2416D3}"/>
              </a:ext>
            </a:extLst>
          </p:cNvPr>
          <p:cNvSpPr txBox="1"/>
          <p:nvPr/>
        </p:nvSpPr>
        <p:spPr>
          <a:xfrm>
            <a:off x="7443073" y="5310046"/>
            <a:ext cx="2157562" cy="1169551"/>
          </a:xfrm>
          <a:prstGeom prst="rect">
            <a:avLst/>
          </a:prstGeom>
          <a:noFill/>
          <a:ln>
            <a:solidFill>
              <a:srgbClr val="308DCA"/>
            </a:solidFill>
          </a:ln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1400" dirty="0">
                <a:latin typeface="나눔고딕" panose="020B0600000101010101" charset="-127"/>
                <a:ea typeface="나눔고딕" panose="020B0600000101010101" charset="-127"/>
              </a:rPr>
              <a:t>음악 추가</a:t>
            </a:r>
            <a:r>
              <a:rPr lang="en-US" altLang="ko-KR" sz="1400" dirty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1400" dirty="0">
                <a:latin typeface="나눔고딕" panose="020B0600000101010101" charset="-127"/>
                <a:ea typeface="나눔고딕" panose="020B0600000101010101" charset="-127"/>
              </a:rPr>
              <a:t>구현</a:t>
            </a:r>
            <a:endParaRPr lang="en-US" altLang="ko-KR" sz="1400" dirty="0">
              <a:latin typeface="나눔고딕" panose="020B0600000101010101" charset="-127"/>
              <a:ea typeface="나눔고딕" panose="020B0600000101010101" charset="-127"/>
            </a:endParaRPr>
          </a:p>
          <a:p>
            <a:pPr algn="ctr" fontAlgn="base"/>
            <a:r>
              <a:rPr lang="ko-KR" altLang="en-US" sz="1400" dirty="0">
                <a:latin typeface="나눔고딕" panose="020B0600000101010101" charset="-127"/>
                <a:ea typeface="나눔고딕" panose="020B0600000101010101" charset="-127"/>
              </a:rPr>
              <a:t>이용권 및 음악구매 구현</a:t>
            </a:r>
            <a:endParaRPr lang="en-US" altLang="ko-KR" sz="1400" dirty="0">
              <a:latin typeface="나눔고딕" panose="020B0600000101010101" charset="-127"/>
              <a:ea typeface="나눔고딕" panose="020B0600000101010101" charset="-127"/>
            </a:endParaRPr>
          </a:p>
          <a:p>
            <a:pPr algn="ctr" fontAlgn="base"/>
            <a:r>
              <a:rPr lang="ko-KR" altLang="en-US" sz="1400" dirty="0">
                <a:latin typeface="나눔고딕" panose="020B0600000101010101" charset="-127"/>
                <a:ea typeface="나눔고딕" panose="020B0600000101010101" charset="-127"/>
              </a:rPr>
              <a:t>회의록</a:t>
            </a:r>
            <a:r>
              <a:rPr lang="en-US" altLang="ko-KR" sz="1400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1400" dirty="0">
                <a:latin typeface="나눔고딕" panose="020B0600000101010101" charset="-127"/>
                <a:ea typeface="나눔고딕" panose="020B0600000101010101" charset="-127"/>
              </a:rPr>
              <a:t>계획서</a:t>
            </a:r>
            <a:r>
              <a:rPr lang="en-US" altLang="ko-KR" sz="1400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</a:p>
          <a:p>
            <a:pPr algn="ctr" fontAlgn="base"/>
            <a:r>
              <a:rPr lang="ko-KR" altLang="en-US" sz="1400" dirty="0">
                <a:latin typeface="나눔고딕" panose="020B0600000101010101" charset="-127"/>
                <a:ea typeface="나눔고딕" panose="020B0600000101010101" charset="-127"/>
              </a:rPr>
              <a:t>보고서 작성</a:t>
            </a:r>
            <a:endParaRPr lang="en-US" altLang="ko-KR" sz="1400" dirty="0">
              <a:latin typeface="나눔고딕" panose="020B0600000101010101" charset="-127"/>
              <a:ea typeface="나눔고딕" panose="020B0600000101010101" charset="-127"/>
            </a:endParaRPr>
          </a:p>
          <a:p>
            <a:pPr algn="ctr" fontAlgn="base"/>
            <a:r>
              <a:rPr lang="en-US" altLang="ko-KR" sz="1400" dirty="0">
                <a:latin typeface="나눔고딕" panose="020B0600000101010101" charset="-127"/>
                <a:ea typeface="나눔고딕" panose="020B0600000101010101" charset="-127"/>
              </a:rPr>
              <a:t>PPT </a:t>
            </a:r>
            <a:r>
              <a:rPr lang="ko-KR" altLang="en-US" sz="1400" dirty="0">
                <a:latin typeface="나눔고딕" panose="020B0600000101010101" charset="-127"/>
                <a:ea typeface="나눔고딕" panose="020B0600000101010101" charset="-127"/>
              </a:rPr>
              <a:t>제작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69ADF7-FAA9-45B6-83DE-360849F0EE35}"/>
              </a:ext>
            </a:extLst>
          </p:cNvPr>
          <p:cNvSpPr txBox="1"/>
          <p:nvPr/>
        </p:nvSpPr>
        <p:spPr>
          <a:xfrm>
            <a:off x="2647799" y="5310046"/>
            <a:ext cx="2118941" cy="1169551"/>
          </a:xfrm>
          <a:prstGeom prst="rect">
            <a:avLst/>
          </a:prstGeom>
          <a:noFill/>
          <a:ln>
            <a:solidFill>
              <a:srgbClr val="308DCA"/>
            </a:solidFill>
          </a:ln>
        </p:spPr>
        <p:txBody>
          <a:bodyPr wrap="square" rtlCol="0">
            <a:spAutoFit/>
          </a:bodyPr>
          <a:lstStyle/>
          <a:p>
            <a:pPr algn="ctr" fontAlgn="base"/>
            <a:endParaRPr lang="en-US" altLang="ko-KR" sz="1400" dirty="0">
              <a:latin typeface="나눔고딕" panose="020B0600000101010101" charset="-127"/>
              <a:ea typeface="나눔고딕" panose="020B0600000101010101" charset="-127"/>
            </a:endParaRPr>
          </a:p>
          <a:p>
            <a:pPr algn="ctr" fontAlgn="base"/>
            <a:r>
              <a:rPr lang="ko-KR" altLang="en-US" sz="1400" dirty="0">
                <a:latin typeface="나눔고딕" panose="020B0600000101010101" charset="-127"/>
                <a:ea typeface="나눔고딕" panose="020B0600000101010101" charset="-127"/>
              </a:rPr>
              <a:t>플레이 리스트 구현</a:t>
            </a:r>
            <a:endParaRPr lang="en-US" altLang="ko-KR" sz="1400" dirty="0">
              <a:latin typeface="나눔고딕" panose="020B0600000101010101" charset="-127"/>
              <a:ea typeface="나눔고딕" panose="020B0600000101010101" charset="-127"/>
            </a:endParaRPr>
          </a:p>
          <a:p>
            <a:pPr algn="ctr" fontAlgn="base"/>
            <a:r>
              <a:rPr lang="ko-KR" altLang="en-US" sz="1400" dirty="0">
                <a:latin typeface="나눔고딕" panose="020B0600000101010101" charset="-127"/>
                <a:ea typeface="나눔고딕" panose="020B0600000101010101" charset="-127"/>
              </a:rPr>
              <a:t>회의록</a:t>
            </a:r>
            <a:r>
              <a:rPr lang="en-US" altLang="ko-KR" sz="1400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1400" dirty="0">
                <a:latin typeface="나눔고딕" panose="020B0600000101010101" charset="-127"/>
                <a:ea typeface="나눔고딕" panose="020B0600000101010101" charset="-127"/>
              </a:rPr>
              <a:t>계획서</a:t>
            </a:r>
            <a:r>
              <a:rPr lang="en-US" altLang="ko-KR" sz="1400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</a:p>
          <a:p>
            <a:pPr algn="ctr" fontAlgn="base"/>
            <a:r>
              <a:rPr lang="ko-KR" altLang="en-US" sz="1400" dirty="0">
                <a:latin typeface="나눔고딕" panose="020B0600000101010101" charset="-127"/>
                <a:ea typeface="나눔고딕" panose="020B0600000101010101" charset="-127"/>
              </a:rPr>
              <a:t>보고서 작성</a:t>
            </a:r>
            <a:endParaRPr lang="en-US" altLang="ko-KR" sz="1400" dirty="0">
              <a:latin typeface="나눔고딕" panose="020B0600000101010101" charset="-127"/>
              <a:ea typeface="나눔고딕" panose="020B0600000101010101" charset="-127"/>
            </a:endParaRPr>
          </a:p>
          <a:p>
            <a:pPr algn="ctr" fontAlgn="base"/>
            <a:endParaRPr lang="ko-KR" altLang="en-US" sz="1400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E84BA6-6A57-40FE-8B2A-2223E2D77F99}"/>
              </a:ext>
            </a:extLst>
          </p:cNvPr>
          <p:cNvSpPr txBox="1"/>
          <p:nvPr/>
        </p:nvSpPr>
        <p:spPr>
          <a:xfrm>
            <a:off x="5229780" y="4739012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highlight>
                  <a:srgbClr val="00AEE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20183183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highlight>
                  <a:srgbClr val="00AEE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이유나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2DA1B2-7C4E-4A7E-BA8C-E2BDD035FBC1}"/>
              </a:ext>
            </a:extLst>
          </p:cNvPr>
          <p:cNvSpPr txBox="1"/>
          <p:nvPr/>
        </p:nvSpPr>
        <p:spPr>
          <a:xfrm>
            <a:off x="501066" y="4739012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highlight>
                  <a:srgbClr val="00AEE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20183108 </a:t>
            </a:r>
            <a:r>
              <a:rPr lang="ko-KR" altLang="en-US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highlight>
                  <a:srgbClr val="00AEE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양윤지</a:t>
            </a:r>
            <a:endParaRPr lang="ko-KR" altLang="en-US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highlight>
                <a:srgbClr val="00AEEF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F8495A-3464-4DD0-A22C-25825BDC1AA0}"/>
              </a:ext>
            </a:extLst>
          </p:cNvPr>
          <p:cNvSpPr txBox="1"/>
          <p:nvPr/>
        </p:nvSpPr>
        <p:spPr>
          <a:xfrm>
            <a:off x="7591785" y="4739012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highlight>
                  <a:srgbClr val="00AEE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20173163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highlight>
                  <a:srgbClr val="00AEE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김성은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9459DD-CDF3-44AA-89DF-EE9D50A9EB57}"/>
              </a:ext>
            </a:extLst>
          </p:cNvPr>
          <p:cNvSpPr txBox="1"/>
          <p:nvPr/>
        </p:nvSpPr>
        <p:spPr>
          <a:xfrm>
            <a:off x="2808312" y="4739012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highlight>
                  <a:srgbClr val="00AEE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20163346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highlight>
                  <a:srgbClr val="00AEE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김창호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9938D4-3BA4-4C90-B551-634622C6BB6F}"/>
              </a:ext>
            </a:extLst>
          </p:cNvPr>
          <p:cNvSpPr txBox="1"/>
          <p:nvPr/>
        </p:nvSpPr>
        <p:spPr>
          <a:xfrm>
            <a:off x="5855579" y="426882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</a:t>
            </a:r>
            <a:r>
              <a:rPr lang="ko-KR" altLang="en-US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</a:t>
            </a:r>
            <a:endParaRPr lang="ko-KR" altLang="en-US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B224C4-FE30-4388-BC66-C578C1B9F00D}"/>
              </a:ext>
            </a:extLst>
          </p:cNvPr>
          <p:cNvSpPr txBox="1"/>
          <p:nvPr/>
        </p:nvSpPr>
        <p:spPr>
          <a:xfrm>
            <a:off x="8193712" y="426882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BC4A6B-624A-4979-BBBA-36652504D1FF}"/>
              </a:ext>
            </a:extLst>
          </p:cNvPr>
          <p:cNvSpPr txBox="1"/>
          <p:nvPr/>
        </p:nvSpPr>
        <p:spPr>
          <a:xfrm>
            <a:off x="3486311" y="426882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66D0A5-2EA5-4AD8-A4D0-EE06E32F80F4}"/>
              </a:ext>
            </a:extLst>
          </p:cNvPr>
          <p:cNvSpPr txBox="1"/>
          <p:nvPr/>
        </p:nvSpPr>
        <p:spPr>
          <a:xfrm>
            <a:off x="1059028" y="426882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4133958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/>
        </p:nvSpPr>
        <p:spPr>
          <a:xfrm flipH="1">
            <a:off x="1025494" y="667324"/>
            <a:ext cx="376586" cy="550564"/>
          </a:xfrm>
          <a:prstGeom prst="parallelogram">
            <a:avLst>
              <a:gd name="adj" fmla="val 735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평행 사변형 9"/>
          <p:cNvSpPr/>
          <p:nvPr/>
        </p:nvSpPr>
        <p:spPr>
          <a:xfrm flipH="1">
            <a:off x="743639" y="-4081"/>
            <a:ext cx="376586" cy="550564"/>
          </a:xfrm>
          <a:prstGeom prst="parallelogram">
            <a:avLst>
              <a:gd name="adj" fmla="val 735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평행 사변형 10"/>
          <p:cNvSpPr/>
          <p:nvPr/>
        </p:nvSpPr>
        <p:spPr>
          <a:xfrm flipH="1">
            <a:off x="931932" y="1030980"/>
            <a:ext cx="376586" cy="550564"/>
          </a:xfrm>
          <a:prstGeom prst="parallelogram">
            <a:avLst>
              <a:gd name="adj" fmla="val 735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1"/>
          <p:cNvSpPr/>
          <p:nvPr/>
        </p:nvSpPr>
        <p:spPr>
          <a:xfrm flipH="1">
            <a:off x="702897" y="50424"/>
            <a:ext cx="126630" cy="185131"/>
          </a:xfrm>
          <a:prstGeom prst="parallelogram">
            <a:avLst>
              <a:gd name="adj" fmla="val 735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평행 사변형 12"/>
          <p:cNvSpPr/>
          <p:nvPr/>
        </p:nvSpPr>
        <p:spPr>
          <a:xfrm flipH="1">
            <a:off x="0" y="-4081"/>
            <a:ext cx="691886" cy="1011529"/>
          </a:xfrm>
          <a:prstGeom prst="parallelogram">
            <a:avLst>
              <a:gd name="adj" fmla="val 735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 flipH="1">
            <a:off x="526166" y="1032756"/>
            <a:ext cx="126630" cy="185131"/>
          </a:xfrm>
          <a:prstGeom prst="parallelogram">
            <a:avLst>
              <a:gd name="adj" fmla="val 735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평행 사변형 14"/>
          <p:cNvSpPr/>
          <p:nvPr/>
        </p:nvSpPr>
        <p:spPr>
          <a:xfrm flipH="1">
            <a:off x="1245202" y="749811"/>
            <a:ext cx="126630" cy="185131"/>
          </a:xfrm>
          <a:prstGeom prst="parallelogram">
            <a:avLst>
              <a:gd name="adj" fmla="val 735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평행 사변형 15"/>
          <p:cNvSpPr/>
          <p:nvPr/>
        </p:nvSpPr>
        <p:spPr>
          <a:xfrm flipH="1">
            <a:off x="608751" y="749811"/>
            <a:ext cx="126630" cy="185131"/>
          </a:xfrm>
          <a:prstGeom prst="parallelogram">
            <a:avLst>
              <a:gd name="adj" fmla="val 735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148550" y="6428719"/>
            <a:ext cx="566181" cy="276999"/>
          </a:xfrm>
        </p:spPr>
        <p:txBody>
          <a:bodyPr/>
          <a:lstStyle/>
          <a:p>
            <a:fld id="{EDB93F10-0DD2-44F7-B3B2-893F6291AF5B}" type="slidenum">
              <a:rPr lang="ko-KR" altLang="en-US" smtClean="0"/>
              <a:pPr/>
              <a:t>47</a:t>
            </a:fld>
            <a:endParaRPr lang="ko-KR" altLang="en-US"/>
          </a:p>
        </p:txBody>
      </p:sp>
      <p:sp useBgFill="1">
        <p:nvSpPr>
          <p:cNvPr id="3" name="TextBox 2">
            <a:extLst>
              <a:ext uri="{FF2B5EF4-FFF2-40B4-BE49-F238E27FC236}">
                <a16:creationId xmlns:a16="http://schemas.microsoft.com/office/drawing/2014/main" id="{A34C070F-5BC6-463E-B95F-B80B3DE43DE1}"/>
              </a:ext>
            </a:extLst>
          </p:cNvPr>
          <p:cNvSpPr txBox="1"/>
          <p:nvPr/>
        </p:nvSpPr>
        <p:spPr>
          <a:xfrm>
            <a:off x="2805617" y="2725519"/>
            <a:ext cx="4294765" cy="110799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/>
            <a:r>
              <a:rPr lang="en-US" altLang="ko-KR" sz="6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you.</a:t>
            </a:r>
            <a:endParaRPr lang="ko-KR" altLang="en-US" sz="6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53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34" y="1021263"/>
            <a:ext cx="7601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분반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39819" y="6370604"/>
            <a:ext cx="566181" cy="276999"/>
          </a:xfrm>
        </p:spPr>
        <p:txBody>
          <a:bodyPr/>
          <a:lstStyle/>
          <a:p>
            <a:fld id="{EDB93F10-0DD2-44F7-B3B2-893F6291AF5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 useBgFill="1">
        <p:nvSpPr>
          <p:cNvPr id="6" name="TextBox 5"/>
          <p:cNvSpPr txBox="1"/>
          <p:nvPr/>
        </p:nvSpPr>
        <p:spPr>
          <a:xfrm>
            <a:off x="539534" y="621153"/>
            <a:ext cx="2228495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설계공학</a:t>
            </a:r>
            <a:endParaRPr lang="ko-KR" altLang="en-US" sz="3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8113DD-08C0-4ECD-8113-76528100BFDE}"/>
              </a:ext>
            </a:extLst>
          </p:cNvPr>
          <p:cNvSpPr/>
          <p:nvPr/>
        </p:nvSpPr>
        <p:spPr>
          <a:xfrm>
            <a:off x="6283334" y="2251814"/>
            <a:ext cx="1136850" cy="580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Ⅱ 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비전</a:t>
            </a:r>
            <a:endParaRPr lang="en-US" altLang="ko-KR" sz="5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3BD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6DDD1E-645C-4CF5-9338-BCF0F1DDD410}"/>
              </a:ext>
            </a:extLst>
          </p:cNvPr>
          <p:cNvSpPr txBox="1"/>
          <p:nvPr/>
        </p:nvSpPr>
        <p:spPr>
          <a:xfrm>
            <a:off x="6457421" y="2832166"/>
            <a:ext cx="3118161" cy="374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Ⅰ.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Ⅱ.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비전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Ⅲ.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로그인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Ⅳ. </a:t>
            </a: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옵저버패턴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사용자 관리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Ⅴ. </a:t>
            </a: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브릿지패턴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재생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정지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Ⅵ.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상태패턴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검색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Ⅶ.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커맨드패턴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플레이리스트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Ⅷ. </a:t>
            </a: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빌더패턴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추가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Ⅸ.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이용권 및 음악 구매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Ⅹ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역할분담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90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/>
        </p:nvSpPr>
        <p:spPr>
          <a:xfrm flipH="1">
            <a:off x="1025494" y="667324"/>
            <a:ext cx="376586" cy="550564"/>
          </a:xfrm>
          <a:prstGeom prst="parallelogram">
            <a:avLst>
              <a:gd name="adj" fmla="val 735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평행 사변형 9"/>
          <p:cNvSpPr/>
          <p:nvPr/>
        </p:nvSpPr>
        <p:spPr>
          <a:xfrm flipH="1">
            <a:off x="743639" y="-4081"/>
            <a:ext cx="376586" cy="550564"/>
          </a:xfrm>
          <a:prstGeom prst="parallelogram">
            <a:avLst>
              <a:gd name="adj" fmla="val 735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평행 사변형 10"/>
          <p:cNvSpPr/>
          <p:nvPr/>
        </p:nvSpPr>
        <p:spPr>
          <a:xfrm flipH="1">
            <a:off x="931932" y="1030980"/>
            <a:ext cx="376586" cy="550564"/>
          </a:xfrm>
          <a:prstGeom prst="parallelogram">
            <a:avLst>
              <a:gd name="adj" fmla="val 735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1"/>
          <p:cNvSpPr/>
          <p:nvPr/>
        </p:nvSpPr>
        <p:spPr>
          <a:xfrm flipH="1">
            <a:off x="702897" y="50424"/>
            <a:ext cx="126630" cy="185131"/>
          </a:xfrm>
          <a:prstGeom prst="parallelogram">
            <a:avLst>
              <a:gd name="adj" fmla="val 735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평행 사변형 12"/>
          <p:cNvSpPr/>
          <p:nvPr/>
        </p:nvSpPr>
        <p:spPr>
          <a:xfrm flipH="1">
            <a:off x="0" y="-4081"/>
            <a:ext cx="691886" cy="1011529"/>
          </a:xfrm>
          <a:prstGeom prst="parallelogram">
            <a:avLst>
              <a:gd name="adj" fmla="val 735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 flipH="1">
            <a:off x="526166" y="1032756"/>
            <a:ext cx="126630" cy="185131"/>
          </a:xfrm>
          <a:prstGeom prst="parallelogram">
            <a:avLst>
              <a:gd name="adj" fmla="val 735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평행 사변형 14"/>
          <p:cNvSpPr/>
          <p:nvPr/>
        </p:nvSpPr>
        <p:spPr>
          <a:xfrm flipH="1">
            <a:off x="1245202" y="749811"/>
            <a:ext cx="126630" cy="185131"/>
          </a:xfrm>
          <a:prstGeom prst="parallelogram">
            <a:avLst>
              <a:gd name="adj" fmla="val 735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평행 사변형 15"/>
          <p:cNvSpPr/>
          <p:nvPr/>
        </p:nvSpPr>
        <p:spPr>
          <a:xfrm flipH="1">
            <a:off x="608751" y="749811"/>
            <a:ext cx="126630" cy="185131"/>
          </a:xfrm>
          <a:prstGeom prst="parallelogram">
            <a:avLst>
              <a:gd name="adj" fmla="val 735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39819" y="6581001"/>
            <a:ext cx="566181" cy="276999"/>
          </a:xfrm>
        </p:spPr>
        <p:txBody>
          <a:bodyPr/>
          <a:lstStyle/>
          <a:p>
            <a:fld id="{EDB93F10-0DD2-44F7-B3B2-893F6291AF5B}" type="slidenum">
              <a:rPr lang="ko-KR" altLang="en-US" smtClean="0"/>
              <a:pPr/>
              <a:t>6</a:t>
            </a:fld>
            <a:endParaRPr lang="ko-KR" altLang="en-US"/>
          </a:p>
        </p:txBody>
      </p:sp>
      <p:sp useBgFill="1">
        <p:nvSpPr>
          <p:cNvPr id="3" name="TextBox 2">
            <a:extLst>
              <a:ext uri="{FF2B5EF4-FFF2-40B4-BE49-F238E27FC236}">
                <a16:creationId xmlns:a16="http://schemas.microsoft.com/office/drawing/2014/main" id="{A34C070F-5BC6-463E-B95F-B80B3DE43DE1}"/>
              </a:ext>
            </a:extLst>
          </p:cNvPr>
          <p:cNvSpPr txBox="1"/>
          <p:nvPr/>
        </p:nvSpPr>
        <p:spPr>
          <a:xfrm>
            <a:off x="1495642" y="913469"/>
            <a:ext cx="1604927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Ⅱ.</a:t>
            </a:r>
            <a:r>
              <a:rPr lang="ko-KR" altLang="en-US" sz="3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FD2C4B-4552-4A3F-A67E-0C3EEF67DC28}"/>
              </a:ext>
            </a:extLst>
          </p:cNvPr>
          <p:cNvCxnSpPr>
            <a:cxnSpLocks/>
          </p:cNvCxnSpPr>
          <p:nvPr/>
        </p:nvCxnSpPr>
        <p:spPr>
          <a:xfrm>
            <a:off x="1591355" y="1565884"/>
            <a:ext cx="1509214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7BC525-7636-4F94-A53B-F27AB1404202}"/>
              </a:ext>
            </a:extLst>
          </p:cNvPr>
          <p:cNvSpPr txBox="1"/>
          <p:nvPr/>
        </p:nvSpPr>
        <p:spPr>
          <a:xfrm>
            <a:off x="735381" y="2274838"/>
            <a:ext cx="8543538" cy="2308324"/>
          </a:xfrm>
          <a:prstGeom prst="rect">
            <a:avLst/>
          </a:prstGeom>
          <a:noFill/>
          <a:ln>
            <a:solidFill>
              <a:srgbClr val="308DCA"/>
            </a:solidFill>
          </a:ln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</a:rPr>
              <a:t>평소 음악을 자주 듣는 사용자들에게 편리하고 효율적인 프로그램을 지원하기 위해 음악 재생 시스템을 구축하였다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</a:rPr>
              <a:t>.</a:t>
            </a:r>
          </a:p>
          <a:p>
            <a:pPr fontAlgn="base" latinLnBrk="1"/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</a:rPr>
              <a:t>현재 대부분 소비자들은 스트리밍으로 음악을 듣기에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</a:rPr>
              <a:t>원하는 음악을 바로 재생하는데 검색 시 오랜 시간이 걸린다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</a:rPr>
              <a:t>. 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</a:rPr>
              <a:t>이 시스템을 이용할 경우에는 저장해 둔 음악들을 가져올 때에도 검색 하나면 바로 찾아줄 수 있는 체계적인 시스템을 가지고 있기 때문에 시간을 좀 더 단축할 수 있다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</a:rPr>
              <a:t>. 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</a:rPr>
              <a:t>각 노래를 리스트에 추가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</a:rPr>
              <a:t>/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</a:rPr>
              <a:t>삭제를 철저하게 할 수 있고 편하게 재생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</a:rPr>
              <a:t>검색이 가능하다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</a:rPr>
              <a:t>. </a:t>
            </a:r>
          </a:p>
          <a:p>
            <a:pPr fontAlgn="base" latinLnBrk="1"/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</a:rPr>
              <a:t>전반적인 음악의 플레이리스트를 좀 더 효율적으로 이용할 수 있는 장점이 있으며 여러 가지의 재생 기능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</a:rPr>
              <a:t>플레이리스트 관리 기능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</a:rPr>
              <a:t>검색 기능</a:t>
            </a:r>
            <a:r>
              <a:rPr lang="en-US" altLang="ko-KR" sz="1600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1600" dirty="0">
                <a:latin typeface="나눔고딕" panose="020B0600000101010101" charset="-127"/>
                <a:ea typeface="나눔고딕" panose="020B0600000101010101" charset="-127"/>
              </a:rPr>
              <a:t>구매 기능 등을 추가하여서 원하는 리스트관리를 좀 더 체계적이고 사용자가 이용하기에 편리하게 만드는 것에 가장 큰 비전이 있다</a:t>
            </a:r>
          </a:p>
        </p:txBody>
      </p:sp>
    </p:spTree>
    <p:extLst>
      <p:ext uri="{BB962C8B-B14F-4D97-AF65-F5344CB8AC3E}">
        <p14:creationId xmlns:p14="http://schemas.microsoft.com/office/powerpoint/2010/main" val="202428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7</a:t>
            </a:fld>
            <a:endParaRPr lang="ko-KR" altLang="en-US"/>
          </a:p>
        </p:txBody>
      </p:sp>
      <p:sp useBgFill="1">
        <p:nvSpPr>
          <p:cNvPr id="6" name="TextBox 5"/>
          <p:cNvSpPr txBox="1"/>
          <p:nvPr/>
        </p:nvSpPr>
        <p:spPr>
          <a:xfrm>
            <a:off x="539534" y="680422"/>
            <a:ext cx="197682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전략패턴 </a:t>
            </a:r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sz="3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1A89B-BF5C-49EE-A532-246967BE3604}"/>
              </a:ext>
            </a:extLst>
          </p:cNvPr>
          <p:cNvSpPr txBox="1"/>
          <p:nvPr/>
        </p:nvSpPr>
        <p:spPr>
          <a:xfrm>
            <a:off x="996735" y="981295"/>
            <a:ext cx="31390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STRATEGY PATTERN – LOG IN</a:t>
            </a:r>
          </a:p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3-1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분석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3-2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다이어그램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기능설명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3-3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테스팅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3-4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E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실행결과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AEE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F449F5-9EAD-4E4E-BDEA-EFE91825E4C0}"/>
              </a:ext>
            </a:extLst>
          </p:cNvPr>
          <p:cNvSpPr/>
          <p:nvPr/>
        </p:nvSpPr>
        <p:spPr>
          <a:xfrm>
            <a:off x="6129128" y="2251814"/>
            <a:ext cx="2768707" cy="5803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Ⅲ 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전략패턴 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B0600000101010101" charset="-127"/>
                <a:ea typeface="나눔고딕" panose="020B0600000101010101" charset="-127"/>
              </a:rPr>
              <a:t>로그인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3BD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A0912-B6FB-4C70-AB75-93FF2174B650}"/>
              </a:ext>
            </a:extLst>
          </p:cNvPr>
          <p:cNvSpPr txBox="1"/>
          <p:nvPr/>
        </p:nvSpPr>
        <p:spPr>
          <a:xfrm>
            <a:off x="6457421" y="2832166"/>
            <a:ext cx="3118161" cy="374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Ⅰ.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Ⅱ.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비전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Ⅲ.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로그인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Ⅳ. </a:t>
            </a: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옵저버패턴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사용자 관리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Ⅴ. </a:t>
            </a: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브릿지패턴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재생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정지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Ⅵ.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상태패턴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검색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Ⅶ.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커맨드패턴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플레이리스트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Ⅷ. </a:t>
            </a: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빌더패턴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음악 추가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Ⅸ.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전략패턴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이용권 및 음악 구매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Ⅹ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역할분담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743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948" y="69668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Ⅲ.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전략패턴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942" y="597587"/>
            <a:ext cx="1500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3-1.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분석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15CF4CC-5268-46B6-84B5-290BAC5C6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096472"/>
              </p:ext>
            </p:extLst>
          </p:nvPr>
        </p:nvGraphicFramePr>
        <p:xfrm>
          <a:off x="1114608" y="1178160"/>
          <a:ext cx="7676783" cy="5337833"/>
        </p:xfrm>
        <a:graphic>
          <a:graphicData uri="http://schemas.openxmlformats.org/drawingml/2006/table">
            <a:tbl>
              <a:tblPr/>
              <a:tblGrid>
                <a:gridCol w="2676310">
                  <a:extLst>
                    <a:ext uri="{9D8B030D-6E8A-4147-A177-3AD203B41FA5}">
                      <a16:colId xmlns:a16="http://schemas.microsoft.com/office/drawing/2014/main" val="1388265525"/>
                    </a:ext>
                  </a:extLst>
                </a:gridCol>
                <a:gridCol w="2676310">
                  <a:extLst>
                    <a:ext uri="{9D8B030D-6E8A-4147-A177-3AD203B41FA5}">
                      <a16:colId xmlns:a16="http://schemas.microsoft.com/office/drawing/2014/main" val="1085308833"/>
                    </a:ext>
                  </a:extLst>
                </a:gridCol>
                <a:gridCol w="2324163">
                  <a:extLst>
                    <a:ext uri="{9D8B030D-6E8A-4147-A177-3AD203B41FA5}">
                      <a16:colId xmlns:a16="http://schemas.microsoft.com/office/drawing/2014/main" val="65705773"/>
                    </a:ext>
                  </a:extLst>
                </a:gridCol>
              </a:tblGrid>
              <a:tr h="3957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유스케이스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77" marR="7477" marT="7477" marB="74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77" marR="7477" marT="7477" marB="74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234741"/>
                  </a:ext>
                </a:extLst>
              </a:tr>
              <a:tr h="32988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77" marR="7477" marT="7477" marB="74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뮤직플레이어 사용자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관리자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77" marR="7477" marT="7477" marB="74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33970"/>
                  </a:ext>
                </a:extLst>
              </a:tr>
              <a:tr h="32988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목적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77" marR="7477" marT="7477" marB="74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로그인을 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77" marR="7477" marT="7477" marB="74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063602"/>
                  </a:ext>
                </a:extLst>
              </a:tr>
              <a:tr h="4713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77" marR="7477" marT="7477" marB="74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사용자는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 저장된 정보를 이용해서 로그인한다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사용자는 아이디와 비밀번호를 입력한다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입력받은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정보를 통해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와 비교 후 로그인 결과를 화면에 보여준다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77" marR="7477" marT="7477" marB="74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206127"/>
                  </a:ext>
                </a:extLst>
              </a:tr>
              <a:tr h="29652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77" marR="7477" marT="7477" marB="74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핵심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77" marR="7477" marT="7477" marB="74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421008"/>
                  </a:ext>
                </a:extLst>
              </a:tr>
              <a:tr h="24490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참조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77" marR="7477" marT="7477" marB="74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292934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477" marR="7477" marT="7477" marB="74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64136"/>
                  </a:ext>
                </a:extLst>
              </a:tr>
              <a:tr h="344967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이벤트흐름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flow of events)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또는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주흐름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900" b="1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main flow, basic flow)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77" marR="7477" marT="7477" marB="74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77" marR="7477" marT="7477" marB="74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77" marR="7477" marT="7477" marB="74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982988"/>
                  </a:ext>
                </a:extLst>
              </a:tr>
              <a:tr h="14692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① 사용자가 로그인 페이지에 접속 시 </a:t>
                      </a:r>
                      <a:r>
                        <a:rPr lang="ko-KR" altLang="en-US" sz="800" kern="0" spc="0" dirty="0" err="1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유스</a:t>
                      </a:r>
                      <a:r>
                        <a:rPr lang="ko-KR" altLang="en-US" sz="800" kern="0" spc="0" dirty="0">
                          <a:solidFill>
                            <a:srgbClr val="C00000"/>
                          </a:solidFill>
                          <a:effectLst/>
                          <a:ea typeface="맑은 고딕" panose="020B0503020000020004" pitchFamily="50" charset="-127"/>
                        </a:rPr>
                        <a:t> 케이스가 시작된다</a:t>
                      </a:r>
                      <a:r>
                        <a:rPr lang="en-US" altLang="ko-KR" sz="800" kern="0" spc="0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② 사용자는 폼에 아이디와 비밀번호를 입력한다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>
                        <a:solidFill>
                          <a:srgbClr val="292934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>
                        <a:solidFill>
                          <a:srgbClr val="292934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>
                        <a:solidFill>
                          <a:srgbClr val="292934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>
                        <a:solidFill>
                          <a:srgbClr val="292934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⑤ 사용자는 로그인 결과를 확인한다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77" marR="7477" marT="7477" marB="747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>
                        <a:solidFill>
                          <a:srgbClr val="292934"/>
                        </a:solidFill>
                        <a:effectLst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>
                        <a:solidFill>
                          <a:srgbClr val="292934"/>
                        </a:solidFill>
                        <a:effectLst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③ 폼의 아이디와 비밀번호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와 대조하여 존재하는 사용자인지 확인한다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④ 사용자가 맞으면 관리자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일반 사용자에 맞는 화면을 표시한다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77" marR="7477" marT="7477" marB="747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648056"/>
                  </a:ext>
                </a:extLst>
              </a:tr>
              <a:tr h="4046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대체 이벤트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77" marR="7477" marT="7477" marB="74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② 잘못된 식별자가 입력되면 에러를 표시한다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④ 사용자가 아니라면 로그인 실패를 띄운다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77" marR="7477" marT="7477" marB="74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720969"/>
                  </a:ext>
                </a:extLst>
              </a:tr>
              <a:tr h="72004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디자인 패턴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77" marR="7477" marT="7477" marB="74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②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Strategy Pattern- </a:t>
                      </a:r>
                      <a:r>
                        <a:rPr lang="en-US" altLang="ko-KR" sz="800" kern="0" spc="0" dirty="0" err="1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ID,Password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를 입력하면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strategy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객체를 생성한다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③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Strategy Pattern - Context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에게 생성된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strategy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객체를 주입한다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④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Strategy Pattern 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800" kern="0" spc="0" dirty="0">
                          <a:solidFill>
                            <a:srgbClr val="292934"/>
                          </a:solidFill>
                          <a:effectLst/>
                          <a:ea typeface="맑은 고딕" panose="020B0503020000020004" pitchFamily="50" charset="-127"/>
                        </a:rPr>
                        <a:t>사용자에 따라 다르게 화면을 출력해야 하나 출력방식이 같기에 사용자별 맞는 화면을 출력한다</a:t>
                      </a:r>
                      <a:r>
                        <a:rPr lang="en-US" altLang="ko-KR" sz="800" kern="0" spc="0" dirty="0">
                          <a:solidFill>
                            <a:srgbClr val="292934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77" marR="7477" marT="7477" marB="74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28114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A124FC7-2843-45F6-A4F4-A73B86CE6C7F}"/>
              </a:ext>
            </a:extLst>
          </p:cNvPr>
          <p:cNvSpPr/>
          <p:nvPr/>
        </p:nvSpPr>
        <p:spPr>
          <a:xfrm>
            <a:off x="7718612" y="161365"/>
            <a:ext cx="1855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713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3F10-0DD2-44F7-B3B2-893F6291AF5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942" y="597587"/>
            <a:ext cx="2412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3-2.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다이어그램 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3B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기능설명</a:t>
            </a:r>
          </a:p>
        </p:txBody>
      </p:sp>
      <p:pic>
        <p:nvPicPr>
          <p:cNvPr id="2051" name="_x214196712">
            <a:extLst>
              <a:ext uri="{FF2B5EF4-FFF2-40B4-BE49-F238E27FC236}">
                <a16:creationId xmlns:a16="http://schemas.microsoft.com/office/drawing/2014/main" id="{3B820BC4-8CD2-4AB7-A6A5-4FA1DA56A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858" y="1094728"/>
            <a:ext cx="5526310" cy="432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2BEF81-FEA5-4499-B817-805602D60CA2}"/>
              </a:ext>
            </a:extLst>
          </p:cNvPr>
          <p:cNvSpPr txBox="1"/>
          <p:nvPr/>
        </p:nvSpPr>
        <p:spPr>
          <a:xfrm>
            <a:off x="510988" y="5244353"/>
            <a:ext cx="8964706" cy="1077218"/>
          </a:xfrm>
          <a:prstGeom prst="rect">
            <a:avLst/>
          </a:prstGeom>
          <a:noFill/>
          <a:ln>
            <a:solidFill>
              <a:srgbClr val="308DCA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전략 패턴은 사용자에 따라 다르게 화면을 출력해야 하나 비슷한 유형의 알고리즘을 가지므로 그 중 하나를 선택하여 사용한다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just"/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이는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 알아서는 안되는 데이터나 자료 구조를 숨겨주는 역할을 한다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전략 패턴을 이용하여 외부에서 데이터를 입력하면 권한에 따라 다른 결과창을 보여준다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C1A898-2989-47F5-9B8D-1BB697049CE1}"/>
              </a:ext>
            </a:extLst>
          </p:cNvPr>
          <p:cNvSpPr txBox="1"/>
          <p:nvPr/>
        </p:nvSpPr>
        <p:spPr>
          <a:xfrm>
            <a:off x="175948" y="69668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Ⅲ.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전략패턴 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DE4664-57AF-479B-B996-563CE52857C2}"/>
              </a:ext>
            </a:extLst>
          </p:cNvPr>
          <p:cNvSpPr/>
          <p:nvPr/>
        </p:nvSpPr>
        <p:spPr>
          <a:xfrm>
            <a:off x="7718612" y="161365"/>
            <a:ext cx="185569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56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pc="-150" smtClean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3611</Words>
  <Application>Microsoft Office PowerPoint</Application>
  <PresentationFormat>A4 용지(210x297mm)</PresentationFormat>
  <Paragraphs>701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Calibri</vt:lpstr>
      <vt:lpstr>맑은 고딕</vt:lpstr>
      <vt:lpstr>나눔고딕</vt:lpstr>
      <vt:lpstr>Calibri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제주꾼</dc:creator>
  <cp:lastModifiedBy>김 성은</cp:lastModifiedBy>
  <cp:revision>25</cp:revision>
  <dcterms:created xsi:type="dcterms:W3CDTF">2020-03-11T00:18:37Z</dcterms:created>
  <dcterms:modified xsi:type="dcterms:W3CDTF">2020-06-16T10:12:47Z</dcterms:modified>
</cp:coreProperties>
</file>