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2" r:id="rId3"/>
    <p:sldId id="281" r:id="rId4"/>
    <p:sldId id="263" r:id="rId5"/>
    <p:sldId id="275" r:id="rId6"/>
    <p:sldId id="258" r:id="rId7"/>
    <p:sldId id="259" r:id="rId8"/>
    <p:sldId id="260" r:id="rId9"/>
    <p:sldId id="276" r:id="rId10"/>
    <p:sldId id="269" r:id="rId11"/>
    <p:sldId id="264" r:id="rId12"/>
    <p:sldId id="266" r:id="rId13"/>
    <p:sldId id="267" r:id="rId14"/>
    <p:sldId id="261" r:id="rId15"/>
    <p:sldId id="268" r:id="rId16"/>
    <p:sldId id="273" r:id="rId17"/>
    <p:sldId id="274" r:id="rId18"/>
    <p:sldId id="280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8B3"/>
    <a:srgbClr val="C8DFD9"/>
    <a:srgbClr val="44546A"/>
    <a:srgbClr val="90DA80"/>
    <a:srgbClr val="E4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88932" autoAdjust="0"/>
  </p:normalViewPr>
  <p:slideViewPr>
    <p:cSldViewPr snapToGrid="0">
      <p:cViewPr varScale="1">
        <p:scale>
          <a:sx n="58" d="100"/>
          <a:sy n="58" d="100"/>
        </p:scale>
        <p:origin x="10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C5497-5FC6-4A51-99E3-21AA24DD1471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B4BCD-E34B-4958-9CBB-BFBFD4E5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파이토치를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이용하여 욕설 감지 모델을  웹을 통해 서비스를 제공하는 프로젝트입니다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 </a:t>
            </a:r>
            <a:r>
              <a:rPr lang="ko-KR" altLang="en-US" sz="12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프로젝트를통해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데이터 </a:t>
            </a:r>
            <a:r>
              <a:rPr lang="ko-KR" altLang="en-US" sz="12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및 웹을 통한 서비스 제공을 익히는 것 입니다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4BCD-E34B-4958-9CBB-BFBFD4E5D3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3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파이토치를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이용하여 욕설 감지 모델을  웹을 통해 서비스를 제공하는 프로젝트입니다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 </a:t>
            </a:r>
            <a:r>
              <a:rPr lang="ko-KR" altLang="en-US" sz="12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프로젝트를통해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데이터 </a:t>
            </a:r>
            <a:r>
              <a:rPr lang="ko-KR" altLang="en-US" sz="12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전처리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및 웹을 통한 서비스 제공을 익히는 것 입니다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4BCD-E34B-4958-9CBB-BFBFD4E5D3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7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): 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학습은 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Google </a:t>
            </a:r>
            <a:r>
              <a:rPr lang="en-US" altLang="ko-KR" sz="12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Colab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백엔드는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Flask, 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서버는 </a:t>
            </a:r>
            <a:r>
              <a:rPr lang="ko-KR" altLang="en-US" sz="1200" spc="-15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노트북과코랩을</a:t>
            </a:r>
            <a:r>
              <a:rPr lang="ko-KR" altLang="en-US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이용하였습니다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4BCD-E34B-4958-9CBB-BFBFD4E5D3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4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데이터 수</a:t>
            </a:r>
            <a:r>
              <a:rPr lang="en-US" altLang="ko-KR" dirty="0"/>
              <a:t>: 10,000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결측 데이터 수</a:t>
            </a:r>
            <a:r>
              <a:rPr lang="en-US" altLang="ko-KR" dirty="0"/>
              <a:t>: 25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사용 데이터 수</a:t>
            </a:r>
            <a:r>
              <a:rPr lang="en-US" altLang="ko-KR" dirty="0"/>
              <a:t>: 9,975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학습 데이터 수</a:t>
            </a:r>
            <a:r>
              <a:rPr lang="en-US" altLang="ko-KR" dirty="0"/>
              <a:t>: 7,972</a:t>
            </a:r>
          </a:p>
          <a:p>
            <a:r>
              <a:rPr lang="ko-KR" altLang="en-US" dirty="0"/>
              <a:t>테스트 데이터 수</a:t>
            </a:r>
            <a:r>
              <a:rPr lang="en-US" altLang="ko-KR" dirty="0"/>
              <a:t>: 1,997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4BCD-E34B-4958-9CBB-BFBFD4E5D3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8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4BCD-E34B-4958-9CBB-BFBFD4E5D3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1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Transformer Model</a:t>
            </a:r>
            <a:r>
              <a:rPr lang="ko-KR" altLang="en-US" dirty="0"/>
              <a:t>이 적용된 </a:t>
            </a:r>
            <a:r>
              <a:rPr lang="en-US" altLang="ko-KR" dirty="0" err="1"/>
              <a:t>KcELECTRA</a:t>
            </a:r>
            <a:r>
              <a:rPr lang="en-US" altLang="ko-KR" dirty="0"/>
              <a:t> </a:t>
            </a:r>
            <a:r>
              <a:rPr lang="ko-KR" altLang="en-US" dirty="0"/>
              <a:t>모델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4BCD-E34B-4958-9CBB-BFBFD4E5D3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코랩에서</a:t>
            </a:r>
            <a:r>
              <a:rPr lang="ko-KR" altLang="en-US" dirty="0"/>
              <a:t> 사용한 모델은 </a:t>
            </a:r>
            <a:r>
              <a:rPr lang="en-US" altLang="ko-KR" dirty="0"/>
              <a:t>Train_8,</a:t>
            </a:r>
            <a:r>
              <a:rPr lang="ko-KR" altLang="en-US" dirty="0"/>
              <a:t> </a:t>
            </a:r>
            <a:r>
              <a:rPr lang="en-US" altLang="ko-KR" dirty="0"/>
              <a:t>eval_64,</a:t>
            </a:r>
            <a:r>
              <a:rPr lang="ko-KR" altLang="en-US" dirty="0"/>
              <a:t> </a:t>
            </a:r>
            <a:r>
              <a:rPr lang="en-US" altLang="ko-KR" dirty="0"/>
              <a:t>epoch_100</a:t>
            </a:r>
            <a:r>
              <a:rPr lang="ko-KR" altLang="en-US" dirty="0"/>
              <a:t>을 적용함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4BCD-E34B-4958-9CBB-BFBFD4E5D31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66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컴퓨터에 사용한 모델은 </a:t>
            </a:r>
            <a:r>
              <a:rPr lang="en-US" altLang="ko-KR" dirty="0"/>
              <a:t>Train_32,</a:t>
            </a:r>
            <a:r>
              <a:rPr lang="ko-KR" altLang="en-US" dirty="0"/>
              <a:t> </a:t>
            </a:r>
            <a:r>
              <a:rPr lang="en-US" altLang="ko-KR" dirty="0"/>
              <a:t>eval_64,</a:t>
            </a:r>
            <a:r>
              <a:rPr lang="ko-KR" altLang="en-US" dirty="0"/>
              <a:t> </a:t>
            </a:r>
            <a:r>
              <a:rPr lang="en-US" altLang="ko-KR" dirty="0"/>
              <a:t>epoch_10</a:t>
            </a:r>
            <a:r>
              <a:rPr lang="ko-KR" altLang="en-US" dirty="0"/>
              <a:t>을 적용함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4BCD-E34B-4958-9CBB-BFBFD4E5D3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6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4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3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1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7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1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9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9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3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1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prstClr val="white"/>
                </a:solidFill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prstClr val="white"/>
                </a:solidFill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3" y="2869008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dirty="0">
                  <a:solidFill>
                    <a:srgbClr val="44546A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rPr>
                <a:t>댓글 비속어 분석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00" kern="0" dirty="0">
                  <a:solidFill>
                    <a:srgbClr val="44546A">
                      <a:lumMod val="75000"/>
                    </a:srgbClr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215444"/>
              <a:chOff x="9512757" y="369386"/>
              <a:chExt cx="2051714" cy="285053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44546A"/>
                    </a:solidFill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44546A"/>
                    </a:solidFill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44546A"/>
                    </a:solidFill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44546A"/>
                    </a:solidFill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44546A"/>
                    </a:solidFill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44546A"/>
                    </a:solidFill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srgbClr val="44546A"/>
                    </a:solidFill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44546A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581560" cy="2850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srgbClr val="44546A"/>
                    </a:solidFill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dirty="0">
                  <a:solidFill>
                    <a:srgbClr val="44546A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srgbClr val="44546A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967569" cy="2850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srgbClr val="44546A"/>
                    </a:solidFill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dirty="0">
                  <a:solidFill>
                    <a:srgbClr val="44546A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1100" b="1" dirty="0">
                <a:solidFill>
                  <a:prstClr val="white"/>
                </a:solidFill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white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white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white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white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white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white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9A5982-4820-AF40-92D8-50C2359AEE1C}"/>
              </a:ext>
            </a:extLst>
          </p:cNvPr>
          <p:cNvSpPr txBox="1"/>
          <p:nvPr/>
        </p:nvSpPr>
        <p:spPr>
          <a:xfrm>
            <a:off x="9885569" y="4481118"/>
            <a:ext cx="2223484" cy="189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동의대 김선현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동의대 문지민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동아대 박민석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동의대 서민지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동의대 이유나</a:t>
            </a:r>
          </a:p>
        </p:txBody>
      </p:sp>
    </p:spTree>
    <p:extLst>
      <p:ext uri="{BB962C8B-B14F-4D97-AF65-F5344CB8AC3E}">
        <p14:creationId xmlns:p14="http://schemas.microsoft.com/office/powerpoint/2010/main" val="21933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216C6F4-6DF5-73A8-5A81-B92C312FD31A}"/>
              </a:ext>
            </a:extLst>
          </p:cNvPr>
          <p:cNvSpPr txBox="1"/>
          <p:nvPr/>
        </p:nvSpPr>
        <p:spPr>
          <a:xfrm>
            <a:off x="1322900" y="1704107"/>
            <a:ext cx="8857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https://github.com/Beomi/KcELECTRA</a:t>
            </a:r>
            <a:endParaRPr lang="ko-KR" altLang="en-US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61BDC8-906B-DDB6-D304-7AEE797D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455" y="2258432"/>
            <a:ext cx="6745334" cy="3830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5DA3A-A4B4-7BFC-D141-CB38B9933E9A}"/>
              </a:ext>
            </a:extLst>
          </p:cNvPr>
          <p:cNvSpPr txBox="1"/>
          <p:nvPr/>
        </p:nvSpPr>
        <p:spPr>
          <a:xfrm>
            <a:off x="767310" y="914400"/>
            <a:ext cx="9156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 모델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r>
              <a:rPr lang="en-US" altLang="ko-KR" sz="1600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en-US" sz="1600" b="1" spc="-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다른 모델과 비교했을 때 높은 인식률</a:t>
            </a:r>
            <a:r>
              <a:rPr lang="en-US" altLang="ko-KR" sz="1600" b="1" spc="-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b="1" spc="-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나타냄 </a:t>
            </a:r>
            <a:r>
              <a:rPr lang="en-US" altLang="ko-KR" sz="1600" b="1" spc="-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–&gt; </a:t>
            </a:r>
            <a:r>
              <a:rPr lang="ko-KR" altLang="en-US" sz="1600" b="1" spc="-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기존 모델에서 튜닝하여 학습 </a:t>
            </a:r>
            <a:endParaRPr lang="en-US" altLang="ko-KR" sz="1600" b="1" spc="-1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63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BB49307-EE38-8BDF-B68D-3DA1E78081B3}"/>
              </a:ext>
            </a:extLst>
          </p:cNvPr>
          <p:cNvSpPr txBox="1"/>
          <p:nvPr/>
        </p:nvSpPr>
        <p:spPr>
          <a:xfrm>
            <a:off x="1250732" y="1961147"/>
            <a:ext cx="82563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확인 및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전처리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7A68B3-C091-4D44-A440-C795C24B0E5E}"/>
              </a:ext>
            </a:extLst>
          </p:cNvPr>
          <p:cNvSpPr txBox="1"/>
          <p:nvPr/>
        </p:nvSpPr>
        <p:spPr>
          <a:xfrm>
            <a:off x="722092" y="186210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8D0CA23-D577-D28F-4264-A42322C5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2" y="2610333"/>
            <a:ext cx="3855655" cy="264464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281D561-75E9-3A8B-BE77-5FEDB1126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380" y="2625481"/>
            <a:ext cx="6589973" cy="4381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5D50D10-0273-3355-A6AD-4962B4C43BCF}"/>
              </a:ext>
            </a:extLst>
          </p:cNvPr>
          <p:cNvSpPr txBox="1"/>
          <p:nvPr/>
        </p:nvSpPr>
        <p:spPr>
          <a:xfrm>
            <a:off x="5042630" y="3173338"/>
            <a:ext cx="4464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긍정댓글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 1</a:t>
            </a:r>
          </a:p>
          <a:p>
            <a:pPr>
              <a:defRPr/>
            </a:pP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부정댓글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-&gt; 0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라벨링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5F24684-24AB-DACB-BA15-E6308782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380" y="3825388"/>
            <a:ext cx="6505575" cy="1429586"/>
          </a:xfrm>
          <a:prstGeom prst="rect">
            <a:avLst/>
          </a:prstGeom>
        </p:spPr>
      </p:pic>
      <p:sp>
        <p:nvSpPr>
          <p:cNvPr id="42" name="액자 41">
            <a:extLst>
              <a:ext uri="{FF2B5EF4-FFF2-40B4-BE49-F238E27FC236}">
                <a16:creationId xmlns:a16="http://schemas.microsoft.com/office/drawing/2014/main" id="{FF633C71-C0B4-9A28-EDEC-18F4DCB41BBA}"/>
              </a:ext>
            </a:extLst>
          </p:cNvPr>
          <p:cNvSpPr/>
          <p:nvPr/>
        </p:nvSpPr>
        <p:spPr>
          <a:xfrm>
            <a:off x="10515237" y="2589477"/>
            <a:ext cx="360040" cy="27003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7E435F19-7691-3D88-727A-2E226E771FDA}"/>
              </a:ext>
            </a:extLst>
          </p:cNvPr>
          <p:cNvSpPr/>
          <p:nvPr/>
        </p:nvSpPr>
        <p:spPr>
          <a:xfrm>
            <a:off x="11073517" y="2805501"/>
            <a:ext cx="360040" cy="27003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79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BB49307-EE38-8BDF-B68D-3DA1E78081B3}"/>
              </a:ext>
            </a:extLst>
          </p:cNvPr>
          <p:cNvSpPr txBox="1"/>
          <p:nvPr/>
        </p:nvSpPr>
        <p:spPr>
          <a:xfrm>
            <a:off x="1250732" y="1001923"/>
            <a:ext cx="82563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확인 및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전처리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 –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데이터셋 나누기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중복제거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7A68B3-C091-4D44-A440-C795C24B0E5E}"/>
              </a:ext>
            </a:extLst>
          </p:cNvPr>
          <p:cNvSpPr txBox="1"/>
          <p:nvPr/>
        </p:nvSpPr>
        <p:spPr>
          <a:xfrm>
            <a:off x="722092" y="90288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0A8A4-375D-3C83-195D-7E9FD6F3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91" y="1426103"/>
            <a:ext cx="6080087" cy="48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4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BB49307-EE38-8BDF-B68D-3DA1E78081B3}"/>
              </a:ext>
            </a:extLst>
          </p:cNvPr>
          <p:cNvSpPr txBox="1"/>
          <p:nvPr/>
        </p:nvSpPr>
        <p:spPr>
          <a:xfrm>
            <a:off x="1250732" y="1001923"/>
            <a:ext cx="82563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테스트 데이터 토크나이징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7A68B3-C091-4D44-A440-C795C24B0E5E}"/>
              </a:ext>
            </a:extLst>
          </p:cNvPr>
          <p:cNvSpPr txBox="1"/>
          <p:nvPr/>
        </p:nvSpPr>
        <p:spPr>
          <a:xfrm>
            <a:off x="722092" y="90288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0E264D-FDB6-4E81-3792-93B8EF76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35" y="1536676"/>
            <a:ext cx="3752850" cy="17430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A1EBE3D-3CA6-3EE4-426E-317CB6739D20}"/>
              </a:ext>
            </a:extLst>
          </p:cNvPr>
          <p:cNvSpPr txBox="1"/>
          <p:nvPr/>
        </p:nvSpPr>
        <p:spPr>
          <a:xfrm>
            <a:off x="1291355" y="3596648"/>
            <a:ext cx="82563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결과 확인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67C255B-531B-D1AC-14A6-F509324C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110" y="4073267"/>
            <a:ext cx="10132135" cy="18573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4B12CB-2E2A-DAE2-CCAA-2E73FD9FBFE8}"/>
              </a:ext>
            </a:extLst>
          </p:cNvPr>
          <p:cNvSpPr txBox="1"/>
          <p:nvPr/>
        </p:nvSpPr>
        <p:spPr>
          <a:xfrm>
            <a:off x="871279" y="350431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91797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1E82F4-1D1A-4A33-793D-5290B56632D3}"/>
              </a:ext>
            </a:extLst>
          </p:cNvPr>
          <p:cNvGrpSpPr/>
          <p:nvPr/>
        </p:nvGrpSpPr>
        <p:grpSpPr>
          <a:xfrm>
            <a:off x="150810" y="0"/>
            <a:ext cx="11890375" cy="6680200"/>
            <a:chOff x="150812" y="0"/>
            <a:chExt cx="11890375" cy="6680200"/>
          </a:xfrm>
        </p:grpSpPr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6EDE78F5-C0E0-2BD9-9122-634D83BE4B64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id="{C3B2891D-9B3A-0C6A-715C-53289AF7348E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81A14C5-636E-58F4-0DC4-9C66988D4617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F2E1808-F25A-CBC1-BE7F-2DCDEE22FEBE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770C82D2-613A-0FDF-AB68-06434A4A179D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50EAFC39-B317-D570-D46B-B324D6692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7AF775-DB51-9D45-709A-1062216E455E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49" name="Group 8">
                <a:extLst>
                  <a:ext uri="{FF2B5EF4-FFF2-40B4-BE49-F238E27FC236}">
                    <a16:creationId xmlns:a16="http://schemas.microsoft.com/office/drawing/2014/main" id="{445BE1FB-C1F7-8014-94AF-EDDE81CCE9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61" name="Freeform 9">
                  <a:extLst>
                    <a:ext uri="{FF2B5EF4-FFF2-40B4-BE49-F238E27FC236}">
                      <a16:creationId xmlns:a16="http://schemas.microsoft.com/office/drawing/2014/main" id="{77838D8F-B8EF-0FB3-AF3D-07D53044A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62" name="Freeform 10">
                  <a:extLst>
                    <a:ext uri="{FF2B5EF4-FFF2-40B4-BE49-F238E27FC236}">
                      <a16:creationId xmlns:a16="http://schemas.microsoft.com/office/drawing/2014/main" id="{3EB0B4B9-DAB9-2120-FDF7-5FD836126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63" name="Freeform 11">
                  <a:extLst>
                    <a:ext uri="{FF2B5EF4-FFF2-40B4-BE49-F238E27FC236}">
                      <a16:creationId xmlns:a16="http://schemas.microsoft.com/office/drawing/2014/main" id="{8A54668C-784F-BD5C-492B-3735E01E2B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64" name="Freeform 12">
                  <a:extLst>
                    <a:ext uri="{FF2B5EF4-FFF2-40B4-BE49-F238E27FC236}">
                      <a16:creationId xmlns:a16="http://schemas.microsoft.com/office/drawing/2014/main" id="{33D9A3A3-DECF-E460-004A-029281F05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50" name="Group 19">
                <a:extLst>
                  <a:ext uri="{FF2B5EF4-FFF2-40B4-BE49-F238E27FC236}">
                    <a16:creationId xmlns:a16="http://schemas.microsoft.com/office/drawing/2014/main" id="{0A7A160F-F148-B106-3541-C502DD5726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56" name="Freeform 20">
                  <a:extLst>
                    <a:ext uri="{FF2B5EF4-FFF2-40B4-BE49-F238E27FC236}">
                      <a16:creationId xmlns:a16="http://schemas.microsoft.com/office/drawing/2014/main" id="{90A0190F-AA14-F818-2351-699DEEB58B7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57" name="Freeform 21">
                  <a:extLst>
                    <a:ext uri="{FF2B5EF4-FFF2-40B4-BE49-F238E27FC236}">
                      <a16:creationId xmlns:a16="http://schemas.microsoft.com/office/drawing/2014/main" id="{8B0B1F51-C358-2627-BA7C-F2DEE0F520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59" name="Freeform 22">
                  <a:extLst>
                    <a:ext uri="{FF2B5EF4-FFF2-40B4-BE49-F238E27FC236}">
                      <a16:creationId xmlns:a16="http://schemas.microsoft.com/office/drawing/2014/main" id="{142CC81A-310C-FBB4-4EF4-7822804109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4A33CF6F-DC56-E5D4-59A3-E7BFA42F00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49FA745-B77E-EA97-C711-4CAB49786BB0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C1B19C67-F0CE-61A8-D479-DF41631A20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14B1100-60B1-B150-AEDA-C48488E1182B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16C9E7A-58E2-A5D1-89BA-BE778702EC5F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D8BC32E-22FA-DCE0-AF44-BF2EE4E0C0E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74C0BFC-394E-84FA-389C-8452C0F7894D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82A4A87-255A-6775-70DA-425DA538DAEC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A2AC5C5-3162-375D-5948-E1256A6CC9D6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F3BFC1E-CFF5-D2DE-0CB4-0D0F6CB5E374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89261B1-CD9C-6247-87E3-3C057888BA4F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F287439-3FAC-CEE9-6A31-65298A2B6870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30F095-C3BA-05C2-EEB3-6CD0A3B406B1}"/>
              </a:ext>
            </a:extLst>
          </p:cNvPr>
          <p:cNvSpPr txBox="1"/>
          <p:nvPr/>
        </p:nvSpPr>
        <p:spPr>
          <a:xfrm>
            <a:off x="767408" y="13083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4893A-D274-6584-C5CB-3A99CFE70D43}"/>
              </a:ext>
            </a:extLst>
          </p:cNvPr>
          <p:cNvSpPr txBox="1"/>
          <p:nvPr/>
        </p:nvSpPr>
        <p:spPr>
          <a:xfrm>
            <a:off x="1042994" y="1352505"/>
            <a:ext cx="10106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 파라미터 설정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–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기존 모델에서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batch_size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eval_size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,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epochs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조정하여 파라미터 값 튜닝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98C8A-63DD-0AF6-B8BF-1D022F6ACDFB}"/>
              </a:ext>
            </a:extLst>
          </p:cNvPr>
          <p:cNvSpPr txBox="1"/>
          <p:nvPr/>
        </p:nvSpPr>
        <p:spPr>
          <a:xfrm>
            <a:off x="1349410" y="2630444"/>
            <a:ext cx="408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모델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61978E-D8D9-1DB5-FA82-F2352623C4F5}"/>
              </a:ext>
            </a:extLst>
          </p:cNvPr>
          <p:cNvSpPr txBox="1"/>
          <p:nvPr/>
        </p:nvSpPr>
        <p:spPr>
          <a:xfrm>
            <a:off x="6340912" y="2619320"/>
            <a:ext cx="408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모델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BEAC277-293C-9E34-CA3C-3CF4300B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51" y="3127680"/>
            <a:ext cx="3865228" cy="231457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92B2995-18A1-316D-CA18-DD96D7DB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880" y="3127680"/>
            <a:ext cx="3677861" cy="23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30F095-C3BA-05C2-EEB3-6CD0A3B406B1}"/>
              </a:ext>
            </a:extLst>
          </p:cNvPr>
          <p:cNvSpPr txBox="1"/>
          <p:nvPr/>
        </p:nvSpPr>
        <p:spPr>
          <a:xfrm>
            <a:off x="767408" y="13083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4893A-D274-6584-C5CB-3A99CFE70D43}"/>
              </a:ext>
            </a:extLst>
          </p:cNvPr>
          <p:cNvSpPr txBox="1"/>
          <p:nvPr/>
        </p:nvSpPr>
        <p:spPr>
          <a:xfrm>
            <a:off x="1271464" y="14488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모델 평가 지표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98C8A-63DD-0AF6-B8BF-1D022F6ACDFB}"/>
              </a:ext>
            </a:extLst>
          </p:cNvPr>
          <p:cNvSpPr txBox="1"/>
          <p:nvPr/>
        </p:nvSpPr>
        <p:spPr>
          <a:xfrm>
            <a:off x="1349410" y="2630444"/>
            <a:ext cx="408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Train_32,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eval_64,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epoch_10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61978E-D8D9-1DB5-FA82-F2352623C4F5}"/>
              </a:ext>
            </a:extLst>
          </p:cNvPr>
          <p:cNvSpPr txBox="1"/>
          <p:nvPr/>
        </p:nvSpPr>
        <p:spPr>
          <a:xfrm>
            <a:off x="6340912" y="2619320"/>
            <a:ext cx="408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Train_8,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eval_64,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epoch_100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A2E8901F-C800-4CAF-4641-679021DE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70" y="3147792"/>
            <a:ext cx="3990975" cy="23145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E236FC13-0E17-121E-3DA3-6EABA340F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420" y="3127680"/>
            <a:ext cx="3945077" cy="23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30F095-C3BA-05C2-EEB3-6CD0A3B406B1}"/>
              </a:ext>
            </a:extLst>
          </p:cNvPr>
          <p:cNvSpPr txBox="1"/>
          <p:nvPr/>
        </p:nvSpPr>
        <p:spPr>
          <a:xfrm>
            <a:off x="767408" y="13083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4893A-D274-6584-C5CB-3A99CFE70D43}"/>
              </a:ext>
            </a:extLst>
          </p:cNvPr>
          <p:cNvSpPr txBox="1"/>
          <p:nvPr/>
        </p:nvSpPr>
        <p:spPr>
          <a:xfrm>
            <a:off x="1271464" y="14488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Flask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적용하여 웹에 서비스 적용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61978E-D8D9-1DB5-FA82-F2352623C4F5}"/>
              </a:ext>
            </a:extLst>
          </p:cNvPr>
          <p:cNvSpPr txBox="1"/>
          <p:nvPr/>
        </p:nvSpPr>
        <p:spPr>
          <a:xfrm>
            <a:off x="1356282" y="5039850"/>
            <a:ext cx="4855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모델 용량이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100 mb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제한 문제로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학습한 모델 적용 불가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E3F33-97C4-3B2E-24C0-3D1963E6549B}"/>
              </a:ext>
            </a:extLst>
          </p:cNvPr>
          <p:cNvSpPr txBox="1"/>
          <p:nvPr/>
        </p:nvSpPr>
        <p:spPr>
          <a:xfrm>
            <a:off x="1271464" y="4496925"/>
            <a:ext cx="241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IDE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F415EB-5695-6A77-6FAF-6924D5C78C47}"/>
              </a:ext>
            </a:extLst>
          </p:cNvPr>
          <p:cNvSpPr txBox="1"/>
          <p:nvPr/>
        </p:nvSpPr>
        <p:spPr>
          <a:xfrm>
            <a:off x="1271464" y="2368487"/>
            <a:ext cx="2417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ngrok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0A84AF4-F838-8972-368D-03181035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73" y="4410128"/>
            <a:ext cx="1362075" cy="5429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2ABB526-FE95-8728-A3F2-E57A1F447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051" y="2244011"/>
            <a:ext cx="974506" cy="57323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DB3B845-DAD2-95C9-886F-FB058750445E}"/>
              </a:ext>
            </a:extLst>
          </p:cNvPr>
          <p:cNvSpPr txBox="1"/>
          <p:nvPr/>
        </p:nvSpPr>
        <p:spPr>
          <a:xfrm>
            <a:off x="1374198" y="2941726"/>
            <a:ext cx="4855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로컬서버를 다른 컴퓨터에 제공하기 위해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Ngrok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+ </a:t>
            </a:r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colab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 사용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B4AD0B2-65D2-3883-9D41-58701E64E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253" y="2381444"/>
            <a:ext cx="4357688" cy="248592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370A92-997E-2437-5FF9-8804D30AFF66}"/>
              </a:ext>
            </a:extLst>
          </p:cNvPr>
          <p:cNvCxnSpPr/>
          <p:nvPr/>
        </p:nvCxnSpPr>
        <p:spPr>
          <a:xfrm>
            <a:off x="4536141" y="2737819"/>
            <a:ext cx="11991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2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30F095-C3BA-05C2-EEB3-6CD0A3B406B1}"/>
              </a:ext>
            </a:extLst>
          </p:cNvPr>
          <p:cNvSpPr txBox="1"/>
          <p:nvPr/>
        </p:nvSpPr>
        <p:spPr>
          <a:xfrm>
            <a:off x="767408" y="13083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4893A-D274-6584-C5CB-3A99CFE70D43}"/>
              </a:ext>
            </a:extLst>
          </p:cNvPr>
          <p:cNvSpPr txBox="1"/>
          <p:nvPr/>
        </p:nvSpPr>
        <p:spPr>
          <a:xfrm>
            <a:off x="1271464" y="14488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Colab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9FF59-53C0-715D-9E54-34ECF21741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70"/>
          <a:stretch/>
        </p:blipFill>
        <p:spPr>
          <a:xfrm>
            <a:off x="1019436" y="1852571"/>
            <a:ext cx="4701675" cy="384063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9BAA3C2-E0DB-66F6-D8EC-724A1C0DE6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154"/>
          <a:stretch/>
        </p:blipFill>
        <p:spPr>
          <a:xfrm>
            <a:off x="6095999" y="1852571"/>
            <a:ext cx="5204366" cy="37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0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0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30F095-C3BA-05C2-EEB3-6CD0A3B406B1}"/>
              </a:ext>
            </a:extLst>
          </p:cNvPr>
          <p:cNvSpPr txBox="1"/>
          <p:nvPr/>
        </p:nvSpPr>
        <p:spPr>
          <a:xfrm>
            <a:off x="144415" y="112015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4893A-D274-6584-C5CB-3A99CFE70D43}"/>
              </a:ext>
            </a:extLst>
          </p:cNvPr>
          <p:cNvSpPr txBox="1"/>
          <p:nvPr/>
        </p:nvSpPr>
        <p:spPr>
          <a:xfrm>
            <a:off x="648471" y="12605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Local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71B4741-A81A-BA8A-B374-9827EF0E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44" y="1668182"/>
            <a:ext cx="6427727" cy="265417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C75883C-B7E5-B2C2-099B-231DA297C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856" y="2995271"/>
            <a:ext cx="4571401" cy="26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1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자체 평가 의견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30F095-C3BA-05C2-EEB3-6CD0A3B406B1}"/>
              </a:ext>
            </a:extLst>
          </p:cNvPr>
          <p:cNvSpPr txBox="1"/>
          <p:nvPr/>
        </p:nvSpPr>
        <p:spPr>
          <a:xfrm>
            <a:off x="795484" y="1308396"/>
            <a:ext cx="102718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 데이터 수 및 학습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Epochs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부족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    -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이로인하여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학습을 하지 못한 비속어는 판별불가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2.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 데이터 다양화 실패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    -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타 커뮤니티에서 수집한 데이터 셋을 발견하였지만 데이터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전처리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문제로 인해 사용불가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3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단일 모델 사용으로 인한 비속어 검출 결과 다양화 실패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    - LSTM, RNN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등 타 모델 사용을 하지 못함으로 인한 결과 단일화 초래</a:t>
            </a:r>
            <a:r>
              <a:rPr lang="en-US" altLang="ko-KR" sz="16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64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000" dirty="0">
                  <a:solidFill>
                    <a:srgbClr val="44546A"/>
                  </a:solidFill>
                  <a:ea typeface="함초롬돋움" panose="02030504000101010101" pitchFamily="18" charset="-127"/>
                  <a:cs typeface="함초롬돋움" panose="02030504000101010101" pitchFamily="18" charset="-127"/>
                </a:rPr>
                <a:t>댓글 비속어 분석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510824-B0D7-00DD-F911-F761FB133C2C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4459D-6227-AD11-C986-3ED192FC7785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팀 구성 및 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215F-7B07-BD38-93F5-51461C2216BA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수행 절차 및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0FE7C-0E39-96C4-E027-C4F83C23D142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수행 결과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47BC62-789C-598E-47FE-E24D21142520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자체 평가 의견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5A20BA-2ED2-D67E-2C56-C1C33DCCA0E4}"/>
              </a:ext>
            </a:extLst>
          </p:cNvPr>
          <p:cNvSpPr/>
          <p:nvPr/>
        </p:nvSpPr>
        <p:spPr bwMode="auto">
          <a:xfrm>
            <a:off x="286543" y="771524"/>
            <a:ext cx="4840940" cy="5738019"/>
          </a:xfrm>
          <a:prstGeom prst="rect">
            <a:avLst/>
          </a:prstGeom>
          <a:solidFill>
            <a:srgbClr val="C8D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89418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개요</a:t>
              </a:r>
              <a:endParaRPr lang="ko-KR" altLang="en-US" sz="3000" dirty="0">
                <a:solidFill>
                  <a:srgbClr val="44546A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BCD8EBE-EF37-D537-7973-4D24A0329551}"/>
              </a:ext>
            </a:extLst>
          </p:cNvPr>
          <p:cNvSpPr txBox="1"/>
          <p:nvPr/>
        </p:nvSpPr>
        <p:spPr>
          <a:xfrm>
            <a:off x="767310" y="914400"/>
            <a:ext cx="258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6CF26-35ED-3A45-26C9-362BA5C88514}"/>
              </a:ext>
            </a:extLst>
          </p:cNvPr>
          <p:cNvSpPr txBox="1"/>
          <p:nvPr/>
        </p:nvSpPr>
        <p:spPr>
          <a:xfrm>
            <a:off x="5092561" y="2459504"/>
            <a:ext cx="62849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주제 선정 배경</a:t>
            </a: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사용자들은 비속어의 중성(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nucleus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)을 바꿔 사용하거나,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신조어처럼 새로운 비속어를 만들어 사용하고 있는 상황</a:t>
            </a:r>
          </a:p>
          <a:p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비속어를 학습시켜 변형된 비속어를 탐지한다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5" name="그래픽 34" descr="화난 얼굴(윤곽선) 단색으로 채워진">
            <a:extLst>
              <a:ext uri="{FF2B5EF4-FFF2-40B4-BE49-F238E27FC236}">
                <a16:creationId xmlns:a16="http://schemas.microsoft.com/office/drawing/2014/main" id="{0DED6F5B-9FBD-093B-9D50-08C5158F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4387" y="2340371"/>
            <a:ext cx="914400" cy="914400"/>
          </a:xfrm>
          <a:prstGeom prst="rect">
            <a:avLst/>
          </a:prstGeom>
        </p:spPr>
      </p:pic>
      <p:pic>
        <p:nvPicPr>
          <p:cNvPr id="40" name="그래픽 39" descr="꽉 쥔 주먹 윤곽선">
            <a:extLst>
              <a:ext uri="{FF2B5EF4-FFF2-40B4-BE49-F238E27FC236}">
                <a16:creationId xmlns:a16="http://schemas.microsoft.com/office/drawing/2014/main" id="{5767421C-072F-8604-B4E9-98C891901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0824" y="3246852"/>
            <a:ext cx="1352985" cy="1352985"/>
          </a:xfrm>
          <a:prstGeom prst="rect">
            <a:avLst/>
          </a:prstGeom>
        </p:spPr>
      </p:pic>
      <p:pic>
        <p:nvPicPr>
          <p:cNvPr id="42" name="그래픽 41" descr="화난 남자 얼굴">
            <a:extLst>
              <a:ext uri="{FF2B5EF4-FFF2-40B4-BE49-F238E27FC236}">
                <a16:creationId xmlns:a16="http://schemas.microsoft.com/office/drawing/2014/main" id="{53A28568-5E10-956A-72DF-2C5C24897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391" y="3195216"/>
            <a:ext cx="1352986" cy="13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개요</a:t>
              </a:r>
              <a:endParaRPr lang="ko-KR" altLang="en-US" sz="3000" dirty="0">
                <a:solidFill>
                  <a:srgbClr val="44546A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pic>
        <p:nvPicPr>
          <p:cNvPr id="1026" name="Picture 2" descr="lnD+7XR255c+S4oSD+BwmVhK5yJCDXfTMh1fLm9E1GHnXMhJy+GZBvFc2EPGibCbnpmAk5fcn4H5+Fmj2PnVvYAAAAAElFTkSuQmCC (318×159)">
            <a:extLst>
              <a:ext uri="{FF2B5EF4-FFF2-40B4-BE49-F238E27FC236}">
                <a16:creationId xmlns:a16="http://schemas.microsoft.com/office/drawing/2014/main" id="{413A51B6-EB05-99BA-FABF-B78EEB1C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02" y="148744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JypoK6N1wgydqIq58sGYHj5RMdTgw8LXA1fu27W4ZhGIZhGIZhGIZhGIZhGIZhGIZhGIZhGIZhGIZhGIZhGIZhGIZhGIa53PwCI416Vs8LxFoAAAAASUVORK5CYII= (306×165)">
            <a:extLst>
              <a:ext uri="{FF2B5EF4-FFF2-40B4-BE49-F238E27FC236}">
                <a16:creationId xmlns:a16="http://schemas.microsoft.com/office/drawing/2014/main" id="{4F25A111-9FCB-57A8-8A0E-62C6654C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20" y="342900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PruRA16yXwAAAABJRU5ErkJggg== (225×225)">
            <a:extLst>
              <a:ext uri="{FF2B5EF4-FFF2-40B4-BE49-F238E27FC236}">
                <a16:creationId xmlns:a16="http://schemas.microsoft.com/office/drawing/2014/main" id="{B9A379AF-45F6-9719-9EFF-C3093CD0E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32" y="1382725"/>
            <a:ext cx="1723908" cy="17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9Yk9nmOncFIAtgYX7zq6ynBKVxw+ERlhUhadftzZxfgUuxylltNK0i1MR294aaFFvicfd6Ioqv1OpVeWqZ25vven2uEfE5r3hz3fHwcAAAAASUVORK5CYII= (259×194)">
            <a:extLst>
              <a:ext uri="{FF2B5EF4-FFF2-40B4-BE49-F238E27FC236}">
                <a16:creationId xmlns:a16="http://schemas.microsoft.com/office/drawing/2014/main" id="{149614BF-F520-D97D-3749-C876AAF1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81" y="3471614"/>
            <a:ext cx="1984410" cy="148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재생 단색으로 채워진">
            <a:extLst>
              <a:ext uri="{FF2B5EF4-FFF2-40B4-BE49-F238E27FC236}">
                <a16:creationId xmlns:a16="http://schemas.microsoft.com/office/drawing/2014/main" id="{C3F077D9-737A-7E1E-306D-FDF278F1A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1297" y="3113284"/>
            <a:ext cx="399223" cy="631428"/>
          </a:xfrm>
          <a:prstGeom prst="rect">
            <a:avLst/>
          </a:prstGeom>
        </p:spPr>
      </p:pic>
      <p:pic>
        <p:nvPicPr>
          <p:cNvPr id="5" name="그래픽 4" descr="재생 단색으로 채워진">
            <a:extLst>
              <a:ext uri="{FF2B5EF4-FFF2-40B4-BE49-F238E27FC236}">
                <a16:creationId xmlns:a16="http://schemas.microsoft.com/office/drawing/2014/main" id="{F22D6AC7-FFB5-C634-01BE-75139FF083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4830" y="3113284"/>
            <a:ext cx="399223" cy="6314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6CB5873-B712-2A45-A79E-E5EA647164B7}"/>
              </a:ext>
            </a:extLst>
          </p:cNvPr>
          <p:cNvSpPr txBox="1"/>
          <p:nvPr/>
        </p:nvSpPr>
        <p:spPr>
          <a:xfrm>
            <a:off x="5170773" y="4787385"/>
            <a:ext cx="19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901FB6-7C38-D36B-4909-8734E8562D32}"/>
              </a:ext>
            </a:extLst>
          </p:cNvPr>
          <p:cNvSpPr txBox="1"/>
          <p:nvPr/>
        </p:nvSpPr>
        <p:spPr>
          <a:xfrm>
            <a:off x="8772430" y="5290609"/>
            <a:ext cx="19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제공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CD8EBE-EF37-D537-7973-4D24A0329551}"/>
              </a:ext>
            </a:extLst>
          </p:cNvPr>
          <p:cNvSpPr txBox="1"/>
          <p:nvPr/>
        </p:nvSpPr>
        <p:spPr>
          <a:xfrm>
            <a:off x="767310" y="914400"/>
            <a:ext cx="258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개요</a:t>
            </a:r>
          </a:p>
        </p:txBody>
      </p:sp>
      <p:pic>
        <p:nvPicPr>
          <p:cNvPr id="3" name="Picture 2" descr="Pandas - 위키백과, 우리 모두의 백과사전">
            <a:extLst>
              <a:ext uri="{FF2B5EF4-FFF2-40B4-BE49-F238E27FC236}">
                <a16:creationId xmlns:a16="http://schemas.microsoft.com/office/drawing/2014/main" id="{04D090A6-DD6B-71B8-845B-0190F6FE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10" y="2747960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F03E1AA-9C73-EE18-BB38-89C7D17BAE2E}"/>
              </a:ext>
            </a:extLst>
          </p:cNvPr>
          <p:cNvSpPr txBox="1"/>
          <p:nvPr/>
        </p:nvSpPr>
        <p:spPr>
          <a:xfrm>
            <a:off x="1707853" y="4030144"/>
            <a:ext cx="19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18416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1.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개요</a:t>
              </a:r>
              <a:endParaRPr lang="ko-KR" altLang="en-US" sz="3000" dirty="0">
                <a:solidFill>
                  <a:srgbClr val="44546A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6CB5873-B712-2A45-A79E-E5EA647164B7}"/>
              </a:ext>
            </a:extLst>
          </p:cNvPr>
          <p:cNvSpPr txBox="1"/>
          <p:nvPr/>
        </p:nvSpPr>
        <p:spPr>
          <a:xfrm>
            <a:off x="1392553" y="3954858"/>
            <a:ext cx="19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모델 학습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901FB6-7C38-D36B-4909-8734E8562D32}"/>
              </a:ext>
            </a:extLst>
          </p:cNvPr>
          <p:cNvSpPr txBox="1"/>
          <p:nvPr/>
        </p:nvSpPr>
        <p:spPr>
          <a:xfrm>
            <a:off x="4846606" y="5247995"/>
            <a:ext cx="19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제공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CD8EBE-EF37-D537-7973-4D24A0329551}"/>
              </a:ext>
            </a:extLst>
          </p:cNvPr>
          <p:cNvSpPr txBox="1"/>
          <p:nvPr/>
        </p:nvSpPr>
        <p:spPr>
          <a:xfrm>
            <a:off x="767310" y="914400"/>
            <a:ext cx="258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기술 스택</a:t>
            </a:r>
          </a:p>
        </p:txBody>
      </p:sp>
      <p:pic>
        <p:nvPicPr>
          <p:cNvPr id="2052" name="Picture 4" descr="9lGMOcmIlHHAAAAAElFTkSuQmCC (344×147)">
            <a:extLst>
              <a:ext uri="{FF2B5EF4-FFF2-40B4-BE49-F238E27FC236}">
                <a16:creationId xmlns:a16="http://schemas.microsoft.com/office/drawing/2014/main" id="{A40C39CE-7B1E-A801-733D-C20883C4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5" y="2554683"/>
            <a:ext cx="32766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qPruRA16yXwAAAABJRU5ErkJggg== (225×225)">
            <a:extLst>
              <a:ext uri="{FF2B5EF4-FFF2-40B4-BE49-F238E27FC236}">
                <a16:creationId xmlns:a16="http://schemas.microsoft.com/office/drawing/2014/main" id="{BD8EE5C0-2D01-C037-4E56-98B1FA20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08" y="1340111"/>
            <a:ext cx="1723908" cy="17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9Yk9nmOncFIAtgYX7zq6ynBKVxw+ERlhUhadftzZxfgUuxylltNK0i1MR294aaFFvicfd6Ioqv1OpVeWqZ25vven2uEfE5r3hz3fHwcAAAAASUVORK5CYII= (259×194)">
            <a:extLst>
              <a:ext uri="{FF2B5EF4-FFF2-40B4-BE49-F238E27FC236}">
                <a16:creationId xmlns:a16="http://schemas.microsoft.com/office/drawing/2014/main" id="{A071B1D7-ABAB-604D-B891-BE205D9A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57" y="3429000"/>
            <a:ext cx="1984410" cy="148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s (225×225)">
            <a:extLst>
              <a:ext uri="{FF2B5EF4-FFF2-40B4-BE49-F238E27FC236}">
                <a16:creationId xmlns:a16="http://schemas.microsoft.com/office/drawing/2014/main" id="{DA571B7B-17F9-8CC0-171D-0ABD20C5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33" y="11969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9lGMOcmIlHHAAAAAElFTkSuQmCC (344×147)">
            <a:extLst>
              <a:ext uri="{FF2B5EF4-FFF2-40B4-BE49-F238E27FC236}">
                <a16:creationId xmlns:a16="http://schemas.microsoft.com/office/drawing/2014/main" id="{E3693C21-5318-B30F-DD31-20714131E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81" y="3515217"/>
            <a:ext cx="32766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4A3EFF1-A87A-05EA-3505-AF455533932B}"/>
              </a:ext>
            </a:extLst>
          </p:cNvPr>
          <p:cNvSpPr txBox="1"/>
          <p:nvPr/>
        </p:nvSpPr>
        <p:spPr>
          <a:xfrm>
            <a:off x="8534624" y="5158469"/>
            <a:ext cx="19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7623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2.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팀 구성 및 역할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5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823881-1AA1-B141-5228-E02474FC1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3956"/>
              </p:ext>
            </p:extLst>
          </p:nvPr>
        </p:nvGraphicFramePr>
        <p:xfrm>
          <a:off x="824785" y="1137019"/>
          <a:ext cx="10729675" cy="488583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61949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841661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72606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41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3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김선현</a:t>
                      </a:r>
                      <a:endParaRPr lang="ko-KR" altLang="en-US" sz="1600" b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비속어 판별 </a:t>
                      </a: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모델 학습</a:t>
                      </a:r>
                      <a:endParaRPr lang="en-US" altLang="ko-KR" sz="1600" b="0" noProof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로컬 웹 서비스 구현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35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문지민</a:t>
                      </a:r>
                      <a:endParaRPr lang="ko-KR" altLang="en-US" sz="1600" b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  <a:endParaRPr lang="en-US" altLang="ko-KR" sz="1600" b="0" noProof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비속어 판별</a:t>
                      </a: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모델 학습</a:t>
                      </a:r>
                      <a:endParaRPr lang="en-US" altLang="ko-KR" sz="1600" b="0" noProof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수집 및 </a:t>
                      </a:r>
                      <a:r>
                        <a:rPr lang="ko-KR" altLang="en-US" sz="1600" b="0" noProof="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전처리</a:t>
                      </a:r>
                      <a:endParaRPr lang="en-US" altLang="ko-KR" sz="1600" b="0" noProof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35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서민지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경제기사 긍정</a:t>
                      </a:r>
                      <a:r>
                        <a:rPr lang="en-US" altLang="ko-KR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</a:t>
                      </a: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부정 판별</a:t>
                      </a: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모델 학습</a:t>
                      </a:r>
                      <a:endParaRPr lang="en-US" altLang="ko-KR" sz="1600" b="0" noProof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경제기사 댓글 데이터 수집 및 </a:t>
                      </a:r>
                      <a:r>
                        <a:rPr lang="ko-KR" altLang="en-US" sz="1600" b="0" noProof="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전처리</a:t>
                      </a:r>
                      <a:endParaRPr lang="ko-KR" altLang="en-US" sz="1600" b="0" noProof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35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이유나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비속어 판별</a:t>
                      </a: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모델 학습</a:t>
                      </a:r>
                      <a:endParaRPr lang="en-US" altLang="ko-KR" sz="1600" b="0" noProof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en-US" altLang="ko-KR" sz="1600" b="0" noProof="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Colab</a:t>
                      </a:r>
                      <a:r>
                        <a:rPr lang="en-US" altLang="ko-KR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</a:t>
                      </a: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웹 서비스 구현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703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박민석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웹 서비스 구현</a:t>
                      </a:r>
                      <a:endParaRPr lang="ko-KR" altLang="en-US" sz="1600" b="0" noProof="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41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3.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절차 및 방법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EF49BAD-FF7B-A14C-EA77-AE02F1AA9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79064"/>
              </p:ext>
            </p:extLst>
          </p:nvPr>
        </p:nvGraphicFramePr>
        <p:xfrm>
          <a:off x="711325" y="1248168"/>
          <a:ext cx="10843136" cy="49331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0028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3045475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63307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334066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기간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활동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비고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122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60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사전 기획</a:t>
                      </a:r>
                      <a:endParaRPr lang="ko-KR" altLang="en-US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9/20(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화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프로젝트 기획 및 주제 선정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ko-KR" altLang="en-US" sz="16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기획안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작성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아이디어 선정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104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9/20(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화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필요 데이터  및 수집 절차 정의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외부 데이터 수집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96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9/20(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화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데이터 정제 및 정규화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64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모델링</a:t>
                      </a:r>
                      <a:endParaRPr lang="ko-KR" altLang="en-US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9/20(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화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모형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ko-KR" altLang="en-US" sz="1600" dirty="0" err="1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팀별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81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9/21(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수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모바일 서비스 시스템 설계</a:t>
                      </a:r>
                      <a:endParaRPr lang="en-US" altLang="ko-KR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최적화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964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noProof="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▶ 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9/20(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화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 ~ 9/21(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수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)(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총 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 </a:t>
                      </a:r>
                      <a:r>
                        <a:rPr lang="ko-KR" altLang="en-US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일</a:t>
                      </a: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-</a:t>
                      </a:r>
                      <a:endParaRPr lang="ko-KR" altLang="en-US" sz="16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4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216C6F4-6DF5-73A8-5A81-B92C312FD31A}"/>
              </a:ext>
            </a:extLst>
          </p:cNvPr>
          <p:cNvSpPr txBox="1"/>
          <p:nvPr/>
        </p:nvSpPr>
        <p:spPr>
          <a:xfrm>
            <a:off x="595935" y="14583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897ED3C-9E09-7930-0AF4-98DD416B9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61" y="1920684"/>
            <a:ext cx="7056901" cy="24157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0794F67-138F-647C-4C25-CA33A490D8A8}"/>
              </a:ext>
            </a:extLst>
          </p:cNvPr>
          <p:cNvSpPr txBox="1"/>
          <p:nvPr/>
        </p:nvSpPr>
        <p:spPr>
          <a:xfrm>
            <a:off x="1000241" y="1598775"/>
            <a:ext cx="6817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https://github.com/ZIZUN/korean-malicious-comments-dataset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68AC9-74AD-DE45-92E7-36A8FB935B86}"/>
              </a:ext>
            </a:extLst>
          </p:cNvPr>
          <p:cNvSpPr txBox="1"/>
          <p:nvPr/>
        </p:nvSpPr>
        <p:spPr>
          <a:xfrm>
            <a:off x="767310" y="914400"/>
            <a:ext cx="393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(Train/</a:t>
            </a:r>
            <a:r>
              <a:rPr lang="en-US" altLang="ko-KR" b="1" spc="-100" dirty="0" err="1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val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set)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5EBCC-4D47-1910-AB12-EB8F59EDC51E}"/>
              </a:ext>
            </a:extLst>
          </p:cNvPr>
          <p:cNvSpPr txBox="1"/>
          <p:nvPr/>
        </p:nvSpPr>
        <p:spPr>
          <a:xfrm>
            <a:off x="7800922" y="150259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C3F06-05A6-C9F9-55A9-9F1D21CE1701}"/>
              </a:ext>
            </a:extLst>
          </p:cNvPr>
          <p:cNvSpPr txBox="1"/>
          <p:nvPr/>
        </p:nvSpPr>
        <p:spPr>
          <a:xfrm>
            <a:off x="8304978" y="1643018"/>
            <a:ext cx="319226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총 데이터 수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10,000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결측 데이터 수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25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 데이터 수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9,975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 데이터 수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7,972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</a:t>
            </a:r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테스트 데이터 수</a:t>
            </a:r>
            <a:r>
              <a:rPr lang="en-US" altLang="ko-KR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1,997</a:t>
            </a:r>
            <a:r>
              <a:rPr lang="ko-KR" altLang="en-US" sz="16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</a:t>
            </a:r>
          </a:p>
          <a:p>
            <a:endParaRPr lang="ko-KR" altLang="en-US" sz="16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6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504D83-44AD-9593-2C50-D10FDE19432B}"/>
              </a:ext>
            </a:extLst>
          </p:cNvPr>
          <p:cNvGrpSpPr/>
          <p:nvPr/>
        </p:nvGrpSpPr>
        <p:grpSpPr>
          <a:xfrm>
            <a:off x="150812" y="0"/>
            <a:ext cx="11890375" cy="6680200"/>
            <a:chOff x="150812" y="0"/>
            <a:chExt cx="11890375" cy="66802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AA36567-66C6-09C2-21B9-38340B037FA9}"/>
                </a:ext>
              </a:extLst>
            </p:cNvPr>
            <p:cNvSpPr/>
            <p:nvPr/>
          </p:nvSpPr>
          <p:spPr>
            <a:xfrm>
              <a:off x="150812" y="0"/>
              <a:ext cx="11890375" cy="6680200"/>
            </a:xfrm>
            <a:prstGeom prst="round2SameRect">
              <a:avLst>
                <a:gd name="adj1" fmla="val 0"/>
                <a:gd name="adj2" fmla="val 5079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337176-6ADA-B2B4-3159-4A5BCFCCAF7D}"/>
                </a:ext>
              </a:extLst>
            </p:cNvPr>
            <p:cNvSpPr/>
            <p:nvPr/>
          </p:nvSpPr>
          <p:spPr>
            <a:xfrm>
              <a:off x="286543" y="0"/>
              <a:ext cx="11618912" cy="6509543"/>
            </a:xfrm>
            <a:prstGeom prst="round2SameRect">
              <a:avLst>
                <a:gd name="adj1" fmla="val 0"/>
                <a:gd name="adj2" fmla="val 3479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39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A0E22B2A-1069-92CF-18D3-5DD45B803976}"/>
                </a:ext>
              </a:extLst>
            </p:cNvPr>
            <p:cNvSpPr/>
            <p:nvPr/>
          </p:nvSpPr>
          <p:spPr>
            <a:xfrm>
              <a:off x="286544" y="0"/>
              <a:ext cx="11618912" cy="771525"/>
            </a:xfrm>
            <a:prstGeom prst="round2SameRect">
              <a:avLst>
                <a:gd name="adj1" fmla="val 0"/>
                <a:gd name="adj2" fmla="val 29630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4. </a:t>
              </a:r>
              <a:r>
                <a:rPr lang="ko-KR" altLang="en-US" sz="3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프로젝트 수행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030232-F06F-4B93-25B6-38EED9F8BBEC}"/>
                </a:ext>
              </a:extLst>
            </p:cNvPr>
            <p:cNvGrpSpPr/>
            <p:nvPr/>
          </p:nvGrpSpPr>
          <p:grpSpPr>
            <a:xfrm>
              <a:off x="11067369" y="185874"/>
              <a:ext cx="429876" cy="429876"/>
              <a:chOff x="215317" y="343634"/>
              <a:chExt cx="684000" cy="68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444B7B8-A7B3-240C-4C7D-59AE87BF1E61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3926795-5FBC-2A7B-3F89-0A0BE2424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24BA17-C8C3-952A-E5D0-ECF35AF264C0}"/>
                </a:ext>
              </a:extLst>
            </p:cNvPr>
            <p:cNvGrpSpPr/>
            <p:nvPr/>
          </p:nvGrpSpPr>
          <p:grpSpPr>
            <a:xfrm>
              <a:off x="8951163" y="320145"/>
              <a:ext cx="1550689" cy="169277"/>
              <a:chOff x="9512757" y="369386"/>
              <a:chExt cx="2051714" cy="223970"/>
            </a:xfrm>
            <a:solidFill>
              <a:schemeClr val="tx2"/>
            </a:solidFill>
          </p:grpSpPr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C7E5A387-209C-7079-AC58-A4CE702CAA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3" name="Freeform 9">
                  <a:extLst>
                    <a:ext uri="{FF2B5EF4-FFF2-40B4-BE49-F238E27FC236}">
                      <a16:creationId xmlns:a16="http://schemas.microsoft.com/office/drawing/2014/main" id="{80269811-3577-85C3-963B-45B540C0A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4" name="Freeform 10">
                  <a:extLst>
                    <a:ext uri="{FF2B5EF4-FFF2-40B4-BE49-F238E27FC236}">
                      <a16:creationId xmlns:a16="http://schemas.microsoft.com/office/drawing/2014/main" id="{1351B79D-3F79-264A-AF00-58DBBD7A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5" name="Freeform 11">
                  <a:extLst>
                    <a:ext uri="{FF2B5EF4-FFF2-40B4-BE49-F238E27FC236}">
                      <a16:creationId xmlns:a16="http://schemas.microsoft.com/office/drawing/2014/main" id="{B771DE99-A349-3EAA-231C-6AFA8ED516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6" name="Freeform 12">
                  <a:extLst>
                    <a:ext uri="{FF2B5EF4-FFF2-40B4-BE49-F238E27FC236}">
                      <a16:creationId xmlns:a16="http://schemas.microsoft.com/office/drawing/2014/main" id="{1F52AE91-8C50-BBE2-FC7D-284144626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A6B09313-6BDE-64C5-1986-F3A0FB96B7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83B11081-B08A-5D74-EA37-1D0EC387EE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78D908-5A74-F69F-E223-E748C19BA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FD30EA11-BE30-5DD9-1A29-52E44BBF1D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endParaRPr>
                </a:p>
              </p:txBody>
            </p:sp>
          </p:grp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D62D0EDA-A18C-270D-7A14-50519FD36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BC93055-683A-7EB4-D3FF-FDE8A92C7B12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100%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4BB3B9B1-5A40-DD42-C76C-77DE2198A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6150A9-65AE-A01A-9A0D-4565E195AEC0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5178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44546A"/>
                    </a:solidFill>
                    <a:latin typeface="함초롬돋움" panose="02030504000101010101" pitchFamily="18" charset="-127"/>
                    <a:ea typeface="함초롬돋움" panose="02030504000101010101" pitchFamily="18" charset="-127"/>
                    <a:cs typeface="함초롬돋움" panose="02030504000101010101" pitchFamily="18" charset="-127"/>
                  </a:rPr>
                  <a:t>PPTBIZCAM</a:t>
                </a:r>
                <a:endParaRPr lang="ko-KR" altLang="en-US" sz="1200" dirty="0">
                  <a:solidFill>
                    <a:srgbClr val="44546A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BE8F6B-CC0B-C8FC-237A-00309E5632E8}"/>
                </a:ext>
              </a:extLst>
            </p:cNvPr>
            <p:cNvSpPr/>
            <p:nvPr/>
          </p:nvSpPr>
          <p:spPr>
            <a:xfrm>
              <a:off x="11377471" y="133570"/>
              <a:ext cx="176990" cy="17699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5</a:t>
              </a:r>
              <a:endParaRPr lang="ko-KR" altLang="en-US" sz="900" b="1" dirty="0">
                <a:solidFill>
                  <a:prstClr val="white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03FAD7-0418-FEEE-FC75-29340FF37056}"/>
                </a:ext>
              </a:extLst>
            </p:cNvPr>
            <p:cNvGrpSpPr/>
            <p:nvPr/>
          </p:nvGrpSpPr>
          <p:grpSpPr>
            <a:xfrm>
              <a:off x="653849" y="193034"/>
              <a:ext cx="343364" cy="344856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0115D53-196B-D1B9-7A8E-58F06EEFB270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31FAFE0-7A33-6A4C-9034-3453143E9ADF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33D497-6EFE-67E2-9E7B-3656591229DD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218CE5B-1B62-6CB9-B217-0E5FF0BBD67F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067D61D-536A-0534-5174-141619A72CD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F67B4-E605-D43E-819B-1C4CD0BC766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A5DA3A-A4B4-7BFC-D141-CB38B9933E9A}"/>
              </a:ext>
            </a:extLst>
          </p:cNvPr>
          <p:cNvSpPr txBox="1"/>
          <p:nvPr/>
        </p:nvSpPr>
        <p:spPr>
          <a:xfrm>
            <a:off x="767310" y="914400"/>
            <a:ext cx="91566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학습 모델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Transformer Model</a:t>
            </a:r>
          </a:p>
          <a:p>
            <a:pPr>
              <a:defRPr/>
            </a:pPr>
            <a:r>
              <a:rPr lang="en-US" altLang="ko-KR" sz="1600" b="1" spc="-100" dirty="0">
                <a:solidFill>
                  <a:schemeClr val="bg2">
                    <a:lumMod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             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 문장 속 단어와 같은 순차 데이터 내의 관계를 추적해 맥락과 의미를 학습하는 신경망</a:t>
            </a:r>
            <a:endParaRPr lang="en-US" altLang="ko-KR" sz="1600" b="0" i="0" dirty="0">
              <a:solidFill>
                <a:srgbClr val="000000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defRPr/>
            </a:pP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96F6F6A9-B292-AF0F-7889-7EB86AEA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90" y="1829826"/>
            <a:ext cx="6605924" cy="45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8790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851</Words>
  <Application>Microsoft Office PowerPoint</Application>
  <PresentationFormat>와이드스크린</PresentationFormat>
  <Paragraphs>228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함초롬돋움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김선현</cp:lastModifiedBy>
  <cp:revision>70</cp:revision>
  <dcterms:created xsi:type="dcterms:W3CDTF">2022-09-02T06:05:00Z</dcterms:created>
  <dcterms:modified xsi:type="dcterms:W3CDTF">2022-09-22T05:13:38Z</dcterms:modified>
</cp:coreProperties>
</file>