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>
          <p15:clr>
            <a:srgbClr val="A4A3A4"/>
          </p15:clr>
        </p15:guide>
        <p15:guide id="4" orient="horz" pos="236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Ii8ACfUee4OxJ4Ya11PeWHn0j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CE0A0E-87D3-4AD0-AEC9-AFF0FE6634D1}">
  <a:tblStyle styleId="{AACE0A0E-87D3-4AD0-AEC9-AFF0FE6634D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2273" orient="horz"/>
        <p:guide pos="23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a399d292d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15a399d292d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deac9075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5deac9075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deda762d6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5deda762d6_2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deda762d6_2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5deda762d6_2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/>
          <p:nvPr/>
        </p:nvSpPr>
        <p:spPr>
          <a:xfrm>
            <a:off x="6708068" y="4149070"/>
            <a:ext cx="5158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TEAM 1조 (</a:t>
            </a:r>
            <a:r>
              <a:rPr b="1" lang="ko-K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피카다</a:t>
            </a:r>
            <a:r>
              <a:rPr b="1" i="0" lang="ko-KR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김</a:t>
            </a:r>
            <a:r>
              <a:rPr b="1" lang="ko-K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선현, 문지민, 이유나, 서민지, 박민석</a:t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○○ (훈련기관명)</a:t>
            </a:r>
            <a:endParaRPr b="1" i="0" sz="1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3968875" y="2367350"/>
            <a:ext cx="795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항만 현장의 객체인식을 통한 현장 모니터링 및 사고감지 </a:t>
            </a:r>
            <a:endParaRPr b="1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00" y="3937575"/>
            <a:ext cx="6193624" cy="27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"/>
          <p:cNvSpPr txBox="1"/>
          <p:nvPr/>
        </p:nvSpPr>
        <p:spPr>
          <a:xfrm>
            <a:off x="6784268" y="6054070"/>
            <a:ext cx="51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작성자 :  이유나, 서민지</a:t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9496" y="1695713"/>
            <a:ext cx="8861933" cy="44335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2"/>
          <p:cNvCxnSpPr/>
          <p:nvPr/>
        </p:nvCxnSpPr>
        <p:spPr>
          <a:xfrm flipH="1" rot="10800000">
            <a:off x="3719736" y="980728"/>
            <a:ext cx="8168256" cy="21249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12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2"/>
          <p:cNvSpPr txBox="1"/>
          <p:nvPr/>
        </p:nvSpPr>
        <p:spPr>
          <a:xfrm>
            <a:off x="1164403" y="313350"/>
            <a:ext cx="39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sz="2400">
                <a:solidFill>
                  <a:srgbClr val="3F3F3F"/>
                </a:solidFill>
              </a:rPr>
              <a:t>예상 청사진</a:t>
            </a:r>
            <a:endParaRPr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3"/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[자체 평가 의견]은 프로젝트 결과물에 대한 프로젝트 기획 의도와의 부합 정도 및 실무 활용 가능 정도, 달성도, 완성도 등 훈련기관 또는 훈련생의 자체적인 평가 의견과 느낀 점을 작성한다.</a:t>
            </a:r>
            <a:endParaRPr/>
          </a:p>
        </p:txBody>
      </p:sp>
      <p:sp>
        <p:nvSpPr>
          <p:cNvPr id="147" name="Google Shape;147;p13"/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개인 또는 우리 팀이 잘한 부분과 아쉬운 점을 작성한다.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*  예. 모델 평가 결과, 정확도가 00.00%로 정확도 향상을 위해 모델 추후 개선 필요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cxnSp>
        <p:nvCxnSpPr>
          <p:cNvPr id="149" name="Google Shape;149;p13"/>
          <p:cNvCxnSpPr/>
          <p:nvPr/>
        </p:nvCxnSpPr>
        <p:spPr>
          <a:xfrm>
            <a:off x="3683732" y="790307"/>
            <a:ext cx="820426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3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3"/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자체 평가 의견</a:t>
            </a:r>
            <a:endParaRPr/>
          </a:p>
        </p:txBody>
      </p:sp>
      <p:sp>
        <p:nvSpPr>
          <p:cNvPr id="152" name="Google Shape;152;p13"/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프로젝트를 수행하면서 느낀 점이나 경험한 성과에 대하여 기재할 수 있으며, 경력 계획 등과 연관시켜 팀별 공통 의견 또는 개인 의견을 자유롭게 작성한다.</a:t>
            </a:r>
            <a:endParaRPr/>
          </a:p>
        </p:txBody>
      </p:sp>
      <p:pic>
        <p:nvPicPr>
          <p:cNvPr id="153" name="Google Shape;153;p1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263696" y="3760800"/>
            <a:ext cx="4042123" cy="28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작성요령</a:t>
            </a:r>
            <a:endParaRPr/>
          </a:p>
        </p:txBody>
      </p:sp>
      <p:cxnSp>
        <p:nvCxnSpPr>
          <p:cNvPr id="38" name="Google Shape;38;p2"/>
          <p:cNvCxnSpPr/>
          <p:nvPr/>
        </p:nvCxnSpPr>
        <p:spPr>
          <a:xfrm flipH="1" rot="10800000">
            <a:off x="3179676" y="717736"/>
            <a:ext cx="8744320" cy="10402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" name="Google Shape;39;p2"/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본 훈련생 포트폴리오 양식은 대표 프로젝트의 팀 별로 각각 작성하여 제출</a:t>
            </a:r>
            <a:endParaRPr/>
          </a:p>
        </p:txBody>
      </p:sp>
      <p:sp>
        <p:nvSpPr>
          <p:cNvPr id="40" name="Google Shape;40;p2"/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수행 과정 및 결과에 대해서는 제공된 목차 및 세부 항목별 작성요령을 참조하여 작성하되, 프로젝트 특성에 따라 기본적인 구성을 유지한 상태에서 제공 양식을 보완하거나 추가하여 작성할 수 있음</a:t>
            </a:r>
            <a:endParaRPr/>
          </a:p>
        </p:txBody>
      </p:sp>
      <p:sp>
        <p:nvSpPr>
          <p:cNvPr id="41" name="Google Shape;41;p2"/>
          <p:cNvSpPr txBox="1"/>
          <p:nvPr/>
        </p:nvSpPr>
        <p:spPr>
          <a:xfrm>
            <a:off x="1293829" y="4669895"/>
            <a:ext cx="80645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훈련생 포트폴리오에 작성한 내용은 관련 증빙자료를 제출해야 함</a:t>
            </a:r>
            <a:endParaRPr/>
          </a:p>
        </p:txBody>
      </p:sp>
      <p:sp>
        <p:nvSpPr>
          <p:cNvPr id="42" name="Google Shape;42;p2"/>
          <p:cNvSpPr txBox="1"/>
          <p:nvPr/>
        </p:nvSpPr>
        <p:spPr>
          <a:xfrm>
            <a:off x="1293829" y="5450252"/>
            <a:ext cx="604837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작성 예시 및 작성요령 등은 모두 삭제 후 제출</a:t>
            </a:r>
            <a:endParaRPr/>
          </a:p>
        </p:txBody>
      </p:sp>
      <p:sp>
        <p:nvSpPr>
          <p:cNvPr id="43" name="Google Shape;43;p2"/>
          <p:cNvSpPr txBox="1"/>
          <p:nvPr/>
        </p:nvSpPr>
        <p:spPr>
          <a:xfrm>
            <a:off x="1293829" y="3416843"/>
            <a:ext cx="10154563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[별첨2] 팀별 프로젝트 수행 결과 작성 양식을 대체할 수 있는 훈련생 포트폴리오, 결과보고서 등 다른 문서가 있는 경우 대체하여 제출 가능</a:t>
            </a:r>
            <a:endParaRPr/>
          </a:p>
        </p:txBody>
      </p:sp>
      <p:sp>
        <p:nvSpPr>
          <p:cNvPr id="44" name="Google Shape;44;p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46" name="Google Shape;46;p2"/>
          <p:cNvSpPr txBox="1"/>
          <p:nvPr/>
        </p:nvSpPr>
        <p:spPr>
          <a:xfrm>
            <a:off x="762103" y="3370929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47" name="Google Shape;47;p2"/>
          <p:cNvSpPr txBox="1"/>
          <p:nvPr/>
        </p:nvSpPr>
        <p:spPr>
          <a:xfrm>
            <a:off x="762103" y="4552134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48" name="Google Shape;48;p2"/>
          <p:cNvSpPr txBox="1"/>
          <p:nvPr/>
        </p:nvSpPr>
        <p:spPr>
          <a:xfrm>
            <a:off x="770357" y="5365613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939597">
            <a:alpha val="9803"/>
          </a:srgbClr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"/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01. 프로젝트 개요</a:t>
            </a:r>
            <a:endParaRPr/>
          </a:p>
        </p:txBody>
      </p:sp>
      <p:sp>
        <p:nvSpPr>
          <p:cNvPr id="55" name="Google Shape;55;p3"/>
          <p:cNvSpPr txBox="1"/>
          <p:nvPr/>
        </p:nvSpPr>
        <p:spPr>
          <a:xfrm>
            <a:off x="6296549" y="2287034"/>
            <a:ext cx="496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02. </a:t>
            </a: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프로젝트 수행 절차 및 방법</a:t>
            </a:r>
            <a:endParaRPr/>
          </a:p>
        </p:txBody>
      </p:sp>
      <p:sp>
        <p:nvSpPr>
          <p:cNvPr id="56" name="Google Shape;56;p3"/>
          <p:cNvSpPr txBox="1"/>
          <p:nvPr/>
        </p:nvSpPr>
        <p:spPr>
          <a:xfrm>
            <a:off x="6296549" y="3088123"/>
            <a:ext cx="529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03. </a:t>
            </a: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프로젝트 팀 구성 및 역할</a:t>
            </a:r>
            <a:endParaRPr b="1"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6296549" y="3889212"/>
            <a:ext cx="447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04. 예상 결과</a:t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a399d292d_2_10"/>
          <p:cNvSpPr/>
          <p:nvPr/>
        </p:nvSpPr>
        <p:spPr>
          <a:xfrm>
            <a:off x="227389" y="224696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15a399d292d_2_10"/>
          <p:cNvSpPr txBox="1"/>
          <p:nvPr/>
        </p:nvSpPr>
        <p:spPr>
          <a:xfrm>
            <a:off x="1200772" y="1250152"/>
            <a:ext cx="860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선정 이유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5" name="Google Shape;65;g15a399d292d_2_10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g15a399d292d_2_10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g15a399d292d_2_10"/>
          <p:cNvSpPr txBox="1"/>
          <p:nvPr/>
        </p:nvSpPr>
        <p:spPr>
          <a:xfrm>
            <a:off x="1164392" y="313361"/>
            <a:ext cx="218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/>
          </a:p>
        </p:txBody>
      </p:sp>
      <p:sp>
        <p:nvSpPr>
          <p:cNvPr id="68" name="Google Shape;68;g15a399d292d_2_10"/>
          <p:cNvSpPr txBox="1"/>
          <p:nvPr/>
        </p:nvSpPr>
        <p:spPr>
          <a:xfrm>
            <a:off x="659396" y="1160748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69" name="Google Shape;69;g15a399d292d_2_10"/>
          <p:cNvSpPr/>
          <p:nvPr/>
        </p:nvSpPr>
        <p:spPr>
          <a:xfrm>
            <a:off x="1272025" y="1916825"/>
            <a:ext cx="9685500" cy="1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Calibri"/>
              <a:buChar char="-"/>
            </a:pPr>
            <a:r>
              <a:rPr lang="ko-KR">
                <a:solidFill>
                  <a:srgbClr val="22222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안전사고 사각지대에 있는 항만하역 협력업체 근로자들이 주로 안전사고를 당하고 있는 상황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Calibri"/>
              <a:buChar char="-"/>
            </a:pPr>
            <a:r>
              <a:rPr lang="ko-KR">
                <a:solidFill>
                  <a:srgbClr val="22222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안전관리 역량 부족한 개별사업장에 맡기기보다 안전관리체계 구축이 필요하다는 의견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algun Gothic"/>
              <a:buChar char="-"/>
            </a:pPr>
            <a:r>
              <a:rPr lang="ko-KR">
                <a:solidFill>
                  <a:srgbClr val="22222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항만 사고의 특징은 기계, 사물 등이 밀집되어 대형사고로 커질 우려가 있어 미연에 사고를 방지하는 것이 필요</a:t>
            </a:r>
            <a:endParaRPr sz="23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g15a399d292d_2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296" y="3243908"/>
            <a:ext cx="5686154" cy="2277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15a399d292d_2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9875" y="790300"/>
            <a:ext cx="1703950" cy="170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15a399d292d_2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825" y="3183473"/>
            <a:ext cx="4831653" cy="23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deac90750_0_0"/>
          <p:cNvSpPr/>
          <p:nvPr/>
        </p:nvSpPr>
        <p:spPr>
          <a:xfrm>
            <a:off x="150639" y="224696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15deac90750_0_0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g15deac90750_0_0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" name="Google Shape;80;g15deac90750_0_0"/>
          <p:cNvSpPr txBox="1"/>
          <p:nvPr/>
        </p:nvSpPr>
        <p:spPr>
          <a:xfrm>
            <a:off x="1164408" y="313350"/>
            <a:ext cx="443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sz="2400">
                <a:solidFill>
                  <a:srgbClr val="3F3F3F"/>
                </a:solidFill>
              </a:rPr>
              <a:t>개요</a:t>
            </a:r>
            <a:endParaRPr/>
          </a:p>
        </p:txBody>
      </p:sp>
      <p:sp>
        <p:nvSpPr>
          <p:cNvPr id="81" name="Google Shape;81;g15deac90750_0_0"/>
          <p:cNvSpPr txBox="1"/>
          <p:nvPr/>
        </p:nvSpPr>
        <p:spPr>
          <a:xfrm>
            <a:off x="659417" y="1160750"/>
            <a:ext cx="35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pic>
        <p:nvPicPr>
          <p:cNvPr id="82" name="Google Shape;82;g15deac9075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400" y="1481487"/>
            <a:ext cx="10294648" cy="45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15deac90750_0_0"/>
          <p:cNvSpPr txBox="1"/>
          <p:nvPr/>
        </p:nvSpPr>
        <p:spPr>
          <a:xfrm>
            <a:off x="1233450" y="1292650"/>
            <a:ext cx="4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사용 도구 및 기술스택</a:t>
            </a:r>
            <a:endParaRPr/>
          </a:p>
        </p:txBody>
      </p:sp>
      <p:sp>
        <p:nvSpPr>
          <p:cNvPr id="84" name="Google Shape;84;g15deac90750_0_0"/>
          <p:cNvSpPr/>
          <p:nvPr/>
        </p:nvSpPr>
        <p:spPr>
          <a:xfrm>
            <a:off x="8782175" y="1825525"/>
            <a:ext cx="2676900" cy="108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deda762d6_2_2"/>
          <p:cNvSpPr/>
          <p:nvPr/>
        </p:nvSpPr>
        <p:spPr>
          <a:xfrm>
            <a:off x="246164" y="224696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5deda762d6_2_2"/>
          <p:cNvSpPr txBox="1"/>
          <p:nvPr/>
        </p:nvSpPr>
        <p:spPr>
          <a:xfrm>
            <a:off x="1200772" y="1250152"/>
            <a:ext cx="860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91" name="Google Shape;91;g15deda762d6_2_2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g15deda762d6_2_2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g15deda762d6_2_2"/>
          <p:cNvSpPr txBox="1"/>
          <p:nvPr/>
        </p:nvSpPr>
        <p:spPr>
          <a:xfrm>
            <a:off x="1164403" y="313350"/>
            <a:ext cx="311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sz="2400">
                <a:solidFill>
                  <a:srgbClr val="3F3F3F"/>
                </a:solidFill>
              </a:rPr>
              <a:t>수행방향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4" name="Google Shape;94;g15deda762d6_2_2"/>
          <p:cNvSpPr txBox="1"/>
          <p:nvPr/>
        </p:nvSpPr>
        <p:spPr>
          <a:xfrm>
            <a:off x="659396" y="1160748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95" name="Google Shape;95;g15deda762d6_2_2"/>
          <p:cNvSpPr/>
          <p:nvPr/>
        </p:nvSpPr>
        <p:spPr>
          <a:xfrm>
            <a:off x="3541850" y="1758450"/>
            <a:ext cx="7445100" cy="3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객체인식이 필요한 클래스를 먼저 선정하였다.</a:t>
            </a:r>
            <a:endParaRPr sz="2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roboflow, 크롤링을 통해 데이터를 먼저 수집한다.</a:t>
            </a:r>
            <a:endParaRPr sz="2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이후 YOLOv5m, YOLOv7에 각각 전이학습을 시켜 객체탐지의 정확도와 class의 종류를 개선할 예정입니다.</a:t>
            </a:r>
            <a:endParaRPr sz="2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그리고 서비스 제공을 위해 winsound 라이브러리를 사용해 사람과 장비 간 거리가 특정 값 이하가되면 소리를 출력해 근로자에게 알림을 주어 미연에 사고를 방지하는 서비스를 제공할 예정이다.</a:t>
            </a:r>
            <a:endParaRPr sz="2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g15deda762d6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6950" y="5728575"/>
            <a:ext cx="796900" cy="7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5deda762d6_2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50" y="5862044"/>
            <a:ext cx="643300" cy="68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5deda762d6_2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2250" y="1902900"/>
            <a:ext cx="1572455" cy="36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deda762d6_2_17"/>
          <p:cNvSpPr/>
          <p:nvPr/>
        </p:nvSpPr>
        <p:spPr>
          <a:xfrm>
            <a:off x="227389" y="224696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5deda762d6_2_17"/>
          <p:cNvSpPr txBox="1"/>
          <p:nvPr/>
        </p:nvSpPr>
        <p:spPr>
          <a:xfrm>
            <a:off x="1163401" y="1403400"/>
            <a:ext cx="103314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기대 효과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현장 모니터링으로 미연에 사고를 방지함으로 인해 각종 비용을 줄일 수 있을것으로 예상.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이 프로젝트를 응용하여 건설현장 등 다른분야에서도 서비스를 제공해 사고를 방지할 수 있을것으로 예상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15deda762d6_2_17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g15deda762d6_2_17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g15deda762d6_2_17"/>
          <p:cNvSpPr txBox="1"/>
          <p:nvPr/>
        </p:nvSpPr>
        <p:spPr>
          <a:xfrm>
            <a:off x="659396" y="1160748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pic>
        <p:nvPicPr>
          <p:cNvPr id="108" name="Google Shape;108;g15deda762d6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0550" y="5882176"/>
            <a:ext cx="643300" cy="6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5deda762d6_2_17"/>
          <p:cNvSpPr txBox="1"/>
          <p:nvPr/>
        </p:nvSpPr>
        <p:spPr>
          <a:xfrm>
            <a:off x="1164403" y="313350"/>
            <a:ext cx="311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sz="2400">
                <a:solidFill>
                  <a:srgbClr val="3F3F3F"/>
                </a:solidFill>
              </a:rPr>
              <a:t>수행방향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5"/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5"/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팀 구성 및 역할</a:t>
            </a:r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119" name="Google Shape;119;p5"/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팀 구성 및 역할]은 프로젝트를 기본 단위로 작성하며 팀원의 수에 따라 칸을 추가/삭제할 수 있다.</a:t>
            </a:r>
            <a:endParaRPr/>
          </a:p>
        </p:txBody>
      </p:sp>
      <p:graphicFrame>
        <p:nvGraphicFramePr>
          <p:cNvPr id="120" name="Google Shape;120;p5"/>
          <p:cNvGraphicFramePr/>
          <p:nvPr/>
        </p:nvGraphicFramePr>
        <p:xfrm>
          <a:off x="1263127" y="19877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{AACE0A0E-87D3-4AD0-AEC9-AFF0FE6634D1}</a:tableStyleId>
              </a:tblPr>
              <a:tblGrid>
                <a:gridCol w="2016225"/>
                <a:gridCol w="1584175"/>
                <a:gridCol w="6048675"/>
              </a:tblGrid>
              <a:tr h="427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3A3838"/>
                          </a:solidFill>
                        </a:rPr>
                        <a:t>팀원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3A3838"/>
                          </a:solidFill>
                        </a:rPr>
                        <a:t>역할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3A3838"/>
                          </a:solidFill>
                        </a:rPr>
                        <a:t>담당 업무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818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김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선현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팀장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데이터 정제 및 정규화  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및 라벨링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서비스 테스팅</a:t>
                      </a:r>
                      <a:endParaRPr i="1" sz="16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1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박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민석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팀원</a:t>
                      </a:r>
                      <a:endParaRPr i="1" sz="16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모바일 플랫폼 구현</a:t>
                      </a:r>
                      <a:endParaRPr i="1" sz="16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외부 데이터 수집 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및 라벨링</a:t>
                      </a:r>
                      <a:endParaRPr i="1" sz="16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이유나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1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서비스 시스템 설계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외부데이터 수집 및 라벨링</a:t>
                      </a:r>
                      <a:endParaRPr b="0" i="1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24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문지민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팀원</a:t>
                      </a:r>
                      <a:endParaRPr i="1" sz="16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모바일 플랫폼 구현</a:t>
                      </a:r>
                      <a:endParaRPr i="1" sz="16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외부 데이터 수집 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및 라벨링</a:t>
                      </a:r>
                      <a:endParaRPr b="0" i="1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서민지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팀원</a:t>
                      </a:r>
                      <a:endParaRPr i="1" sz="16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데이터 정제 및 정규화 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및 라벨링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서비스 테스팅</a:t>
                      </a:r>
                      <a:endParaRPr b="1" i="1" sz="16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수행 절차 및 방법]은 프로젝트의 사전 기획과 프로젝트 수행 및 완료 과정으로 나누어서 작성한다. </a:t>
            </a:r>
            <a:endParaRPr/>
          </a:p>
        </p:txBody>
      </p:sp>
      <p:graphicFrame>
        <p:nvGraphicFramePr>
          <p:cNvPr id="127" name="Google Shape;127;p6"/>
          <p:cNvGraphicFramePr/>
          <p:nvPr/>
        </p:nvGraphicFramePr>
        <p:xfrm>
          <a:off x="1019429" y="21709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{AACE0A0E-87D3-4AD0-AEC9-AFF0FE6634D1}</a:tableStyleId>
              </a:tblPr>
              <a:tblGrid>
                <a:gridCol w="1779350"/>
                <a:gridCol w="2363900"/>
                <a:gridCol w="3824350"/>
                <a:gridCol w="2185525"/>
              </a:tblGrid>
              <a:tr h="39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구분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기간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활동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비고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54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사전 기획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9/22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목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) ~ 9/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28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수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프로젝트 기획 및 주제 선정</a:t>
                      </a:r>
                      <a:endParaRPr i="1" sz="15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기획안 작성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아이디어 선정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수집</a:t>
                      </a:r>
                      <a:endParaRPr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26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월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27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화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필요 데이터  및 수집 절차 정의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외부 데이터 수집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크롤링,  roboflow, aihub 등 데이터 수집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4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전처리</a:t>
                      </a:r>
                      <a:endParaRPr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9/27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화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30(금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정제 및 정규화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6200" lvl="0" marL="17145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모델링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10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3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월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10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10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화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모형 구현 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팀별 중간보고 실시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5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최종 마무리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10/10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(월) ~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10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13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목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서비스 시스템 설계 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플랫폼 구현 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최적화, 오류 수정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총 개발기간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22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(월) ~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10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13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(금)(총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3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주)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또잉똥이또잉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-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-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28" name="Google Shape;128;p6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129" name="Google Shape;129;p6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/>
          </a:p>
        </p:txBody>
      </p:sp>
      <p:cxnSp>
        <p:nvCxnSpPr>
          <p:cNvPr id="131" name="Google Shape;131;p6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김당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2014-04-29T00:37:20Z</dcterms:created>
  <dc:creator>김다은</dc:creator>
</cp:coreProperties>
</file>