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+pJ/jYO4BkeEkzxa+iaSPMstt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FF7075-8027-4936-9169-59F49FFE0699}">
  <a:tblStyle styleId="{0AFF7075-8027-4936-9169-59F49FFE06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현장 모니터링으로 미연에 사고를 방지함으로 인해 각종 안전관련 비용을 줄일 수 있을 것으로 예상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•"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이 프로젝트를 응용하여 건설현장 등 다른 분야에서도 서비스를 제공해 사고를 방지할 수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있을 것으로 예상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335" name="Google Shape;3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://www.maritimepress.co.kr/news/articleView.html?idxno=301832" TargetMode="External"/><Relationship Id="rId5" Type="http://schemas.openxmlformats.org/officeDocument/2006/relationships/hyperlink" Target="http://www.kopla.or.kr/" TargetMode="External"/><Relationship Id="rId6" Type="http://schemas.openxmlformats.org/officeDocument/2006/relationships/hyperlink" Target="http://www.ctman.kr/news/22795" TargetMode="External"/><Relationship Id="rId7" Type="http://schemas.openxmlformats.org/officeDocument/2006/relationships/hyperlink" Target="https://cdn.dailycnc.com/news/articleView.html?idxno=202723" TargetMode="External"/><Relationship Id="rId8" Type="http://schemas.openxmlformats.org/officeDocument/2006/relationships/hyperlink" Target="https://www.kci.go.kr/kciportal/ci/sereArticleSearch/ciSereArtiView.kci?sereArticleSearchBean.artiId=ART00281242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10" Type="http://schemas.openxmlformats.org/officeDocument/2006/relationships/image" Target="../media/image20.jpg"/><Relationship Id="rId9" Type="http://schemas.openxmlformats.org/officeDocument/2006/relationships/image" Target="../media/image19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7.jpg"/><Relationship Id="rId8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9.jpg"/><Relationship Id="rId7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883211" y="4605632"/>
            <a:ext cx="2223484" cy="189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김선현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문지민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동아대 박민석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서민지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이유나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637814" y="4223736"/>
            <a:ext cx="26435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1조 (피카다)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50812" y="0"/>
            <a:ext cx="11890500" cy="6680100"/>
            <a:chOff x="150812" y="0"/>
            <a:chExt cx="11890500" cy="6680100"/>
          </a:xfrm>
        </p:grpSpPr>
        <p:sp>
          <p:nvSpPr>
            <p:cNvPr id="92" name="Google Shape;92;p1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1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95" name="Google Shape;95;p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6" name="Google Shape;96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1"/>
            <p:cNvGrpSpPr/>
            <p:nvPr/>
          </p:nvGrpSpPr>
          <p:grpSpPr>
            <a:xfrm>
              <a:off x="9479783" y="348456"/>
              <a:ext cx="1022049" cy="106533"/>
              <a:chOff x="10212196" y="406846"/>
              <a:chExt cx="1352275" cy="140954"/>
            </a:xfrm>
          </p:grpSpPr>
          <p:grpSp>
            <p:nvGrpSpPr>
              <p:cNvPr id="98" name="Google Shape;98;p1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99" name="Google Shape;99;p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" name="Google Shape;103;p1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104" name="Google Shape;104;p1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" name="Google Shape;107;p1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1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" name="Google Shape;117;p1"/>
            <p:cNvSpPr/>
            <p:nvPr/>
          </p:nvSpPr>
          <p:spPr>
            <a:xfrm>
              <a:off x="286543" y="2869008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000" u="none" cap="none" strike="noStrike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항만 현장의 객체인식을 통한 현장 모니터링 및 사고감지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10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454" name="Google Shape;454;p10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프로젝트 수행 결과</a:t>
              </a:r>
              <a:endParaRPr/>
            </a:p>
          </p:txBody>
        </p:sp>
        <p:grpSp>
          <p:nvGrpSpPr>
            <p:cNvPr id="457" name="Google Shape;457;p10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458" name="Google Shape;458;p10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59" name="Google Shape;459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0" name="Google Shape;460;p10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461" name="Google Shape;461;p10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462" name="Google Shape;462;p10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0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0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0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6" name="Google Shape;466;p10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467" name="Google Shape;467;p10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0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0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0" name="Google Shape;470;p10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4" name="Google Shape;474;p10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10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476" name="Google Shape;476;p10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2" name="Google Shape;482;p10"/>
          <p:cNvSpPr txBox="1"/>
          <p:nvPr/>
        </p:nvSpPr>
        <p:spPr>
          <a:xfrm>
            <a:off x="1322900" y="1704107"/>
            <a:ext cx="88574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https://github.com/Beomi/KcELECTRA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455" y="2258432"/>
            <a:ext cx="6745334" cy="383040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0"/>
          <p:cNvSpPr txBox="1"/>
          <p:nvPr/>
        </p:nvSpPr>
        <p:spPr>
          <a:xfrm>
            <a:off x="767310" y="914400"/>
            <a:ext cx="91566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- 학습 모델</a:t>
            </a:r>
            <a:endParaRPr b="1"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모델과 비교했을 때 높은 인식률 나타냄 –&gt; 기존 모델에서 튜닝하여 학습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10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486" name="Google Shape;486;p10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예상결과</a:t>
              </a:r>
              <a:endParaRPr/>
            </a:p>
          </p:txBody>
        </p:sp>
        <p:grpSp>
          <p:nvGrpSpPr>
            <p:cNvPr id="489" name="Google Shape;489;p10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91" name="Google Shape;491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2" name="Google Shape;492;p10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493" name="Google Shape;493;p10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494" name="Google Shape;494;p10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8" name="Google Shape;498;p10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499" name="Google Shape;499;p10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2" name="Google Shape;502;p10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0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0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0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6" name="Google Shape;506;p10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507;p10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508" name="Google Shape;508;p10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0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0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p10"/>
          <p:cNvSpPr txBox="1"/>
          <p:nvPr/>
        </p:nvSpPr>
        <p:spPr>
          <a:xfrm>
            <a:off x="939736" y="1016926"/>
            <a:ext cx="1441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/>
          </a:p>
        </p:txBody>
      </p:sp>
      <p:pic>
        <p:nvPicPr>
          <p:cNvPr id="515" name="Google Shape;515;p10"/>
          <p:cNvPicPr preferRelativeResize="0"/>
          <p:nvPr/>
        </p:nvPicPr>
        <p:blipFill rotWithShape="1">
          <a:blip r:embed="rId5">
            <a:alphaModFix/>
          </a:blip>
          <a:srcRect b="0" l="5201" r="6598" t="0"/>
          <a:stretch/>
        </p:blipFill>
        <p:spPr>
          <a:xfrm>
            <a:off x="2011680" y="2124546"/>
            <a:ext cx="2261063" cy="25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0"/>
          <p:cNvSpPr txBox="1"/>
          <p:nvPr/>
        </p:nvSpPr>
        <p:spPr>
          <a:xfrm>
            <a:off x="2381459" y="4974879"/>
            <a:ext cx="1601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비용 절감</a:t>
            </a:r>
            <a:endParaRPr/>
          </a:p>
        </p:txBody>
      </p:sp>
      <p:pic>
        <p:nvPicPr>
          <p:cNvPr id="517" name="Google Shape;51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8804" y="2117279"/>
            <a:ext cx="2443262" cy="24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0"/>
          <p:cNvSpPr txBox="1"/>
          <p:nvPr/>
        </p:nvSpPr>
        <p:spPr>
          <a:xfrm>
            <a:off x="7619984" y="4840090"/>
            <a:ext cx="16014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보다 나은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업무환경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11"/>
          <p:cNvGrpSpPr/>
          <p:nvPr/>
        </p:nvGrpSpPr>
        <p:grpSpPr>
          <a:xfrm>
            <a:off x="150812" y="88900"/>
            <a:ext cx="11890375" cy="6680200"/>
            <a:chOff x="150812" y="0"/>
            <a:chExt cx="11890375" cy="6680200"/>
          </a:xfrm>
        </p:grpSpPr>
        <p:sp>
          <p:nvSpPr>
            <p:cNvPr id="525" name="Google Shape;525;p11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출처</a:t>
              </a:r>
              <a:endParaRPr/>
            </a:p>
          </p:txBody>
        </p:sp>
        <p:grpSp>
          <p:nvGrpSpPr>
            <p:cNvPr id="528" name="Google Shape;528;p11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529" name="Google Shape;529;p1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30" name="Google Shape;530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1" name="Google Shape;531;p11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532" name="Google Shape;532;p11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533" name="Google Shape;533;p1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1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7" name="Google Shape;537;p11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538" name="Google Shape;538;p11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1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1" name="Google Shape;541;p11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" name="Google Shape;545;p11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6" name="Google Shape;546;p11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547" name="Google Shape;547;p11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3" name="Google Shape;553;p11"/>
          <p:cNvSpPr txBox="1"/>
          <p:nvPr/>
        </p:nvSpPr>
        <p:spPr>
          <a:xfrm>
            <a:off x="997213" y="1571817"/>
            <a:ext cx="9303066" cy="294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한국해운신문, </a:t>
            </a:r>
            <a:r>
              <a:rPr b="0" i="0" lang="ko-KR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http://www.maritimepress.co.kr/news/articleView.html?idxno=301832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항만하역재해통계 및 사례, </a:t>
            </a:r>
            <a:r>
              <a:rPr b="0" i="0" lang="ko-KR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http://www.kopla.or.kr/</a:t>
            </a:r>
            <a:endParaRPr b="0" i="0" sz="1800" u="sng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건설기술신문, </a:t>
            </a:r>
            <a:r>
              <a:rPr b="0" i="0" lang="ko-KR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http://www.ctman.kr/news/22795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소비자경제, </a:t>
            </a:r>
            <a:r>
              <a:rPr b="0" i="0" lang="ko-KR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https://cdn.dailycnc.com/news/articleView.html?idxno=202723</a:t>
            </a:r>
            <a:r>
              <a:rPr b="0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   </a:t>
            </a:r>
            <a:endParaRPr b="0" i="0" sz="18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항만 모니터링 시스템을 위한 딥러닝 기반 객체 검출 알고리즘 연구, 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https://www.kci.go.kr/kciportal/ci/sereArticleSearch/ciSereArtiView.kci?sereArticleSearchBean.artiId=ART002812423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1"/>
          <p:cNvSpPr txBox="1"/>
          <p:nvPr/>
        </p:nvSpPr>
        <p:spPr>
          <a:xfrm>
            <a:off x="939736" y="1016926"/>
            <a:ext cx="1441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12"/>
          <p:cNvGrpSpPr/>
          <p:nvPr/>
        </p:nvGrpSpPr>
        <p:grpSpPr>
          <a:xfrm>
            <a:off x="150812" y="0"/>
            <a:ext cx="11890375" cy="6680200"/>
            <a:chOff x="1235075" y="3804480"/>
            <a:chExt cx="11890375" cy="6680200"/>
          </a:xfrm>
        </p:grpSpPr>
        <p:sp>
          <p:nvSpPr>
            <p:cNvPr id="561" name="Google Shape;561;p12"/>
            <p:cNvSpPr/>
            <p:nvPr/>
          </p:nvSpPr>
          <p:spPr>
            <a:xfrm>
              <a:off x="1235075" y="380448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1355724" y="380448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12"/>
          <p:cNvSpPr/>
          <p:nvPr/>
        </p:nvSpPr>
        <p:spPr>
          <a:xfrm>
            <a:off x="286543" y="2629892"/>
            <a:ext cx="11618912" cy="1249758"/>
          </a:xfrm>
          <a:prstGeom prst="round2SameRect">
            <a:avLst>
              <a:gd fmla="val 0" name="adj1"/>
              <a:gd fmla="val 29630" name="adj2"/>
            </a:avLst>
          </a:prstGeom>
          <a:solidFill>
            <a:schemeClr val="lt1"/>
          </a:solidFill>
          <a:ln>
            <a:noFill/>
          </a:ln>
          <a:effectLst>
            <a:outerShdw blurRad="165100" rotWithShape="0" algn="t" dir="5400000" dist="381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1" sz="7200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123" name="Google Shape;123;p2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항만 현장의 객체인식을 통한 현장 모니터링</a:t>
              </a:r>
              <a:endParaRPr b="0" i="0" sz="2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8" name="Google Shape;12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9" name="Google Shape;129;p2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130" name="Google Shape;130;p2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131" name="Google Shape;131;p2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" name="Google Shape;135;p2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136" name="Google Shape;136;p2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" name="Google Shape;139;p2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885020" y="369386"/>
                <a:ext cx="45642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Google Shape;143;p2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2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" name="Google Shape;151;p2"/>
          <p:cNvSpPr txBox="1"/>
          <p:nvPr/>
        </p:nvSpPr>
        <p:spPr>
          <a:xfrm>
            <a:off x="6296549" y="2008464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프로젝트 개요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6268809" y="359029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프로젝트 팀 구성 및 역할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6288407" y="2799379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프로젝트 수행 절차 및 방법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6296549" y="4411731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예상 결과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86543" y="771524"/>
            <a:ext cx="4840940" cy="5738019"/>
          </a:xfrm>
          <a:prstGeom prst="rect">
            <a:avLst/>
          </a:prstGeom>
          <a:solidFill>
            <a:srgbClr val="C8DF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"/>
          <p:cNvGrpSpPr/>
          <p:nvPr/>
        </p:nvGrpSpPr>
        <p:grpSpPr>
          <a:xfrm>
            <a:off x="150811" y="0"/>
            <a:ext cx="11890375" cy="6680200"/>
            <a:chOff x="150812" y="0"/>
            <a:chExt cx="11890375" cy="6680200"/>
          </a:xfrm>
        </p:grpSpPr>
        <p:sp>
          <p:nvSpPr>
            <p:cNvPr id="162" name="Google Shape;162;p3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sz="30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3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" name="Google Shape;167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8" name="Google Shape;168;p3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169" name="Google Shape;169;p3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170" name="Google Shape;170;p3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" name="Google Shape;174;p3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175" name="Google Shape;175;p3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" name="Google Shape;178;p3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" name="Google Shape;182;p3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3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184" name="Google Shape;184;p3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Google Shape;190;p3"/>
          <p:cNvSpPr txBox="1"/>
          <p:nvPr/>
        </p:nvSpPr>
        <p:spPr>
          <a:xfrm>
            <a:off x="997212" y="1036750"/>
            <a:ext cx="21101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1446962" y="1669072"/>
            <a:ext cx="96626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안전사고 사각지대에 있는 항만하역 협력업체 근로자들이 주로 안전사고를 당하고 있는 상황</a:t>
            </a:r>
            <a:endParaRPr b="0" i="0" sz="1800" u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항만 사고의 특징은 기계, 사물 등이 밀집되어 대형사고로 커질 우려가 있어 미연에 사고를 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방지하는 것이 필요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안전관리 역량 부족한 개별사업장에 맡기기보다 안전관리체계 구축이 필요하다는 의견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"/>
          <p:cNvPicPr preferRelativeResize="0"/>
          <p:nvPr/>
        </p:nvPicPr>
        <p:blipFill rotWithShape="1">
          <a:blip r:embed="rId4">
            <a:alphaModFix/>
          </a:blip>
          <a:srcRect b="-67" l="0" r="0" t="4918"/>
          <a:stretch/>
        </p:blipFill>
        <p:spPr>
          <a:xfrm>
            <a:off x="1109555" y="576715"/>
            <a:ext cx="10337463" cy="448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9663" y="916011"/>
            <a:ext cx="10143748" cy="380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200" name="Google Shape;20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sz="30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" name="Google Shape;205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6" name="Google Shape;20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207" name="Google Shape;20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208" name="Google Shape;20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" name="Google Shape;21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213" name="Google Shape;21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" name="Google Shape;21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222" name="Google Shape;22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lnD+7XR255c+S4oSD+BwmVhK5yJCDXfTMh1fLm9E1GHnXMhJy+GZBvFc2EPGibCbnpmAk5fcn4H5+Fmj2PnVvYAAAAAElFTkSuQmCC (318×159)" id="228" name="Google Shape;228;p4"/>
          <p:cNvPicPr preferRelativeResize="0"/>
          <p:nvPr/>
        </p:nvPicPr>
        <p:blipFill rotWithShape="1">
          <a:blip r:embed="rId4">
            <a:alphaModFix/>
          </a:blip>
          <a:srcRect b="21388" l="0" r="0" t="23674"/>
          <a:stretch/>
        </p:blipFill>
        <p:spPr>
          <a:xfrm>
            <a:off x="4765329" y="4000932"/>
            <a:ext cx="2661337" cy="731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생 단색으로 채워진" id="229" name="Google Shape;2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1060" y="3162942"/>
            <a:ext cx="399223" cy="631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생 단색으로 채워진" id="230" name="Google Shape;2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067" y="3232834"/>
            <a:ext cx="399223" cy="63142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"/>
          <p:cNvSpPr txBox="1"/>
          <p:nvPr/>
        </p:nvSpPr>
        <p:spPr>
          <a:xfrm>
            <a:off x="5006640" y="5032623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8726031" y="4992409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제공</a:t>
            </a:r>
            <a:endParaRPr/>
          </a:p>
        </p:txBody>
      </p:sp>
      <p:pic>
        <p:nvPicPr>
          <p:cNvPr descr="Computer Vision Datasets" id="233" name="Google Shape;2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2332" y="2505610"/>
            <a:ext cx="2466979" cy="456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안심존 포털 | AI 허브" id="234" name="Google Shape;23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5270" y="3103861"/>
            <a:ext cx="2158102" cy="619344"/>
          </a:xfrm>
          <a:prstGeom prst="rect">
            <a:avLst/>
          </a:prstGeom>
          <a:noFill/>
          <a:ln>
            <a:noFill/>
          </a:ln>
        </p:spPr>
      </p:pic>
      <p:sp>
        <p:nvSpPr>
          <p:cNvPr descr="안드로이드(운영체제) - 나무위키" id="235" name="Google Shape;235;p4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안드로이드(운영체제) - 나무위키" id="236" name="Google Shape;236;p4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CV - 위키백과, 우리 모두의 백과사전" id="237" name="Google Shape;23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21429" y="1975105"/>
            <a:ext cx="1180280" cy="145389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"/>
          <p:cNvSpPr txBox="1"/>
          <p:nvPr/>
        </p:nvSpPr>
        <p:spPr>
          <a:xfrm>
            <a:off x="1287249" y="4992409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/>
          </a:p>
        </p:txBody>
      </p:sp>
      <p:pic>
        <p:nvPicPr>
          <p:cNvPr descr="9lGMOcmIlHHAAAAAElFTkSuQmCC (344×147)" id="239" name="Google Shape;23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07624" y="2258515"/>
            <a:ext cx="2376745" cy="101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"/>
          <p:cNvPicPr preferRelativeResize="0"/>
          <p:nvPr/>
        </p:nvPicPr>
        <p:blipFill rotWithShape="1">
          <a:blip r:embed="rId10">
            <a:alphaModFix/>
          </a:blip>
          <a:srcRect b="23205" l="13660" r="4974" t="16700"/>
          <a:stretch/>
        </p:blipFill>
        <p:spPr>
          <a:xfrm>
            <a:off x="8321967" y="3986804"/>
            <a:ext cx="3357530" cy="83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66700" y="3845801"/>
            <a:ext cx="916560" cy="9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5"/>
          <p:cNvGrpSpPr/>
          <p:nvPr/>
        </p:nvGrpSpPr>
        <p:grpSpPr>
          <a:xfrm>
            <a:off x="151346" y="0"/>
            <a:ext cx="11890375" cy="6680200"/>
            <a:chOff x="150812" y="0"/>
            <a:chExt cx="11890375" cy="6680200"/>
          </a:xfrm>
        </p:grpSpPr>
        <p:sp>
          <p:nvSpPr>
            <p:cNvPr id="248" name="Google Shape;248;p5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5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255" name="Google Shape;255;p5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256" name="Google Shape;256;p5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5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5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" name="Google Shape;260;p5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261" name="Google Shape;261;p5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5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5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4" name="Google Shape;264;p5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" name="Google Shape;268;p5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5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5"/>
          <p:cNvSpPr txBox="1"/>
          <p:nvPr/>
        </p:nvSpPr>
        <p:spPr>
          <a:xfrm>
            <a:off x="939736" y="1016926"/>
            <a:ext cx="6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방향 – 클래스 정의 및 데이터 수집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1255692" y="1476815"/>
            <a:ext cx="7695470" cy="868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항만 내부에 있는 이동장비, 객체 등을 취합하여 총 7개 클래스로 정의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Roboflow, 크롤링, Aihub 데이터 수집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go-container-vector-id499089080 (612×408)" id="278" name="Google Shape;278;p5"/>
          <p:cNvPicPr preferRelativeResize="0"/>
          <p:nvPr/>
        </p:nvPicPr>
        <p:blipFill rotWithShape="1">
          <a:blip r:embed="rId4">
            <a:alphaModFix/>
          </a:blip>
          <a:srcRect b="11903" l="22272" r="12550" t="14478"/>
          <a:stretch/>
        </p:blipFill>
        <p:spPr>
          <a:xfrm>
            <a:off x="688562" y="2551061"/>
            <a:ext cx="2035883" cy="153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5">
            <a:alphaModFix/>
          </a:blip>
          <a:srcRect b="8303" l="0" r="0" t="0"/>
          <a:stretch/>
        </p:blipFill>
        <p:spPr>
          <a:xfrm>
            <a:off x="3607741" y="2400145"/>
            <a:ext cx="2495466" cy="2061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oUKFSpUqFChQoUKFSpUqFChQoUKFSpUqNCV6f8BWsoki5HAzgMAAAAASUVORK5CYII= (225×225)" id="280" name="Google Shape;2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2562" y="2519646"/>
            <a:ext cx="1929629" cy="192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"/>
          <p:cNvPicPr preferRelativeResize="0"/>
          <p:nvPr/>
        </p:nvPicPr>
        <p:blipFill rotWithShape="1">
          <a:blip r:embed="rId7">
            <a:alphaModFix/>
          </a:blip>
          <a:srcRect b="19642" l="18544" r="17629" t="10805"/>
          <a:stretch/>
        </p:blipFill>
        <p:spPr>
          <a:xfrm>
            <a:off x="10206419" y="2805476"/>
            <a:ext cx="1110785" cy="130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"/>
          <p:cNvPicPr preferRelativeResize="0"/>
          <p:nvPr/>
        </p:nvPicPr>
        <p:blipFill rotWithShape="1">
          <a:blip r:embed="rId8">
            <a:alphaModFix/>
          </a:blip>
          <a:srcRect b="35037" l="4372" r="3988" t="23892"/>
          <a:stretch/>
        </p:blipFill>
        <p:spPr>
          <a:xfrm>
            <a:off x="410991" y="4626843"/>
            <a:ext cx="3807924" cy="1372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 (256×197)" id="283" name="Google Shape;283;p5"/>
          <p:cNvPicPr preferRelativeResize="0"/>
          <p:nvPr/>
        </p:nvPicPr>
        <p:blipFill rotWithShape="1">
          <a:blip r:embed="rId9">
            <a:alphaModFix/>
          </a:blip>
          <a:srcRect b="10158" l="19549" r="17684" t="14498"/>
          <a:stretch/>
        </p:blipFill>
        <p:spPr>
          <a:xfrm>
            <a:off x="5240667" y="4613306"/>
            <a:ext cx="1736537" cy="160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"/>
          <p:cNvPicPr preferRelativeResize="0"/>
          <p:nvPr/>
        </p:nvPicPr>
        <p:blipFill rotWithShape="1">
          <a:blip r:embed="rId10">
            <a:alphaModFix/>
          </a:blip>
          <a:srcRect b="25380" l="17403" r="16851" t="25138"/>
          <a:stretch/>
        </p:blipFill>
        <p:spPr>
          <a:xfrm>
            <a:off x="8643794" y="4643735"/>
            <a:ext cx="2110167" cy="15881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"/>
          <p:cNvSpPr txBox="1"/>
          <p:nvPr/>
        </p:nvSpPr>
        <p:spPr>
          <a:xfrm>
            <a:off x="754242" y="4116290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 txBox="1"/>
          <p:nvPr/>
        </p:nvSpPr>
        <p:spPr>
          <a:xfrm>
            <a:off x="3898402" y="4459069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 txBox="1"/>
          <p:nvPr/>
        </p:nvSpPr>
        <p:spPr>
          <a:xfrm>
            <a:off x="7058048" y="4279720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Forklift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 txBox="1"/>
          <p:nvPr/>
        </p:nvSpPr>
        <p:spPr>
          <a:xfrm>
            <a:off x="9802479" y="4118801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1357881" y="5979888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 txBox="1"/>
          <p:nvPr/>
        </p:nvSpPr>
        <p:spPr>
          <a:xfrm>
            <a:off x="5021234" y="6133438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8643793" y="6168523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6"/>
          <p:cNvGrpSpPr/>
          <p:nvPr/>
        </p:nvGrpSpPr>
        <p:grpSpPr>
          <a:xfrm>
            <a:off x="150812" y="88900"/>
            <a:ext cx="11890375" cy="6680200"/>
            <a:chOff x="184062" y="0"/>
            <a:chExt cx="11890375" cy="6680200"/>
          </a:xfrm>
        </p:grpSpPr>
        <p:sp>
          <p:nvSpPr>
            <p:cNvPr id="297" name="Google Shape;297;p6"/>
            <p:cNvSpPr/>
            <p:nvPr/>
          </p:nvSpPr>
          <p:spPr>
            <a:xfrm>
              <a:off x="18406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6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01" name="Google Shape;301;p6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2" name="Google Shape;30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3" name="Google Shape;303;p6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04" name="Google Shape;304;p6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6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6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9" name="Google Shape;309;p6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10" name="Google Shape;310;p6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6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6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3" name="Google Shape;313;p6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6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6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5" name="Google Shape;325;p6"/>
          <p:cNvSpPr txBox="1"/>
          <p:nvPr/>
        </p:nvSpPr>
        <p:spPr>
          <a:xfrm>
            <a:off x="274657" y="1162821"/>
            <a:ext cx="6816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도구 – 데이터 학습 모델</a:t>
            </a:r>
            <a:endParaRPr/>
          </a:p>
        </p:txBody>
      </p:sp>
      <p:pic>
        <p:nvPicPr>
          <p:cNvPr id="326" name="Google Shape;3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4060" y="1676871"/>
            <a:ext cx="1762371" cy="3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"/>
          <p:cNvSpPr txBox="1"/>
          <p:nvPr/>
        </p:nvSpPr>
        <p:spPr>
          <a:xfrm>
            <a:off x="1260783" y="5187667"/>
            <a:ext cx="16089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yolov5m모델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전이학습</a:t>
            </a:r>
            <a:endParaRPr/>
          </a:p>
        </p:txBody>
      </p:sp>
      <p:pic>
        <p:nvPicPr>
          <p:cNvPr descr="images (300×168)" id="328" name="Google Shape;3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1243" y="263634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"/>
          <p:cNvSpPr txBox="1"/>
          <p:nvPr/>
        </p:nvSpPr>
        <p:spPr>
          <a:xfrm>
            <a:off x="4759973" y="5187666"/>
            <a:ext cx="2140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yolov7_training.pt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전이학습</a:t>
            </a:r>
            <a:endParaRPr/>
          </a:p>
        </p:txBody>
      </p:sp>
      <p:sp>
        <p:nvSpPr>
          <p:cNvPr id="330" name="Google Shape;330;p6"/>
          <p:cNvSpPr txBox="1"/>
          <p:nvPr/>
        </p:nvSpPr>
        <p:spPr>
          <a:xfrm>
            <a:off x="9000959" y="5328314"/>
            <a:ext cx="1868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RCNN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"/>
          <p:cNvPicPr preferRelativeResize="0"/>
          <p:nvPr/>
        </p:nvPicPr>
        <p:blipFill rotWithShape="1">
          <a:blip r:embed="rId6">
            <a:alphaModFix/>
          </a:blip>
          <a:srcRect b="0" l="3898" r="0" t="0"/>
          <a:stretch/>
        </p:blipFill>
        <p:spPr>
          <a:xfrm>
            <a:off x="7887956" y="2546504"/>
            <a:ext cx="3842842" cy="159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7"/>
          <p:cNvGrpSpPr/>
          <p:nvPr/>
        </p:nvGrpSpPr>
        <p:grpSpPr>
          <a:xfrm>
            <a:off x="150812" y="-18613"/>
            <a:ext cx="11890375" cy="6680200"/>
            <a:chOff x="150812" y="0"/>
            <a:chExt cx="11890375" cy="6680200"/>
          </a:xfrm>
        </p:grpSpPr>
        <p:sp>
          <p:nvSpPr>
            <p:cNvPr id="338" name="Google Shape;338;p7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86544" y="10048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/>
            </a:p>
          </p:txBody>
        </p:sp>
        <p:grpSp>
          <p:nvGrpSpPr>
            <p:cNvPr id="341" name="Google Shape;341;p7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42" name="Google Shape;342;p7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3" name="Google Shape;343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4" name="Google Shape;344;p7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45" name="Google Shape;345;p7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46" name="Google Shape;346;p7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7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7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4" name="Google Shape;354;p7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" name="Google Shape;358;p7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7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60" name="Google Shape;360;p7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6" name="Google Shape;366;p7"/>
          <p:cNvSpPr txBox="1"/>
          <p:nvPr/>
        </p:nvSpPr>
        <p:spPr>
          <a:xfrm>
            <a:off x="8905183" y="4059494"/>
            <a:ext cx="22023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항만 내 작업자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사고 방지 효과 </a:t>
            </a:r>
            <a:endParaRPr/>
          </a:p>
        </p:txBody>
      </p:sp>
      <p:sp>
        <p:nvSpPr>
          <p:cNvPr id="367" name="Google Shape;367;p7"/>
          <p:cNvSpPr/>
          <p:nvPr/>
        </p:nvSpPr>
        <p:spPr>
          <a:xfrm rot="-5400000">
            <a:off x="3961255" y="4246599"/>
            <a:ext cx="391886" cy="4616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262" y="3088190"/>
            <a:ext cx="2486372" cy="28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7"/>
          <p:cNvSpPr txBox="1"/>
          <p:nvPr/>
        </p:nvSpPr>
        <p:spPr>
          <a:xfrm>
            <a:off x="1446962" y="1669072"/>
            <a:ext cx="96626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b="0" i="0" lang="ko-KR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항만 내부의 환경에 맞춘 이동장비, 사람, 배 등의 객체인식으로 </a:t>
            </a:r>
            <a:r>
              <a:rPr lang="ko-K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작업현장 </a:t>
            </a:r>
            <a:r>
              <a:rPr b="0" i="0" lang="ko-KR" sz="1800" u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모니터링</a:t>
            </a:r>
            <a:endParaRPr b="0" i="0" sz="1800" u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작업자들의 안전을 위해 장비 간 거리 측정 후 거리가 특정 값 이하이면 winsound 라이브러리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를 이용하여 경보음 소리 출력</a:t>
            </a:r>
            <a:endParaRPr b="0" i="0" sz="1800" u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939736" y="1016926"/>
            <a:ext cx="28384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방향</a:t>
            </a:r>
            <a:endParaRPr/>
          </a:p>
        </p:txBody>
      </p:sp>
      <p:pic>
        <p:nvPicPr>
          <p:cNvPr descr="남성 건설 노동자 단색으로 채워진" id="371" name="Google Shape;3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3396" y="4281488"/>
            <a:ext cx="673954" cy="67395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7"/>
          <p:cNvSpPr txBox="1"/>
          <p:nvPr/>
        </p:nvSpPr>
        <p:spPr>
          <a:xfrm>
            <a:off x="4363028" y="5038485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가까운 거리</a:t>
            </a:r>
            <a:endParaRPr/>
          </a:p>
        </p:txBody>
      </p:sp>
      <p:pic>
        <p:nvPicPr>
          <p:cNvPr descr="Z (256×197)" id="373" name="Google Shape;373;p7"/>
          <p:cNvPicPr preferRelativeResize="0"/>
          <p:nvPr/>
        </p:nvPicPr>
        <p:blipFill rotWithShape="1">
          <a:blip r:embed="rId6">
            <a:alphaModFix/>
          </a:blip>
          <a:srcRect b="10158" l="19549" r="17684" t="14498"/>
          <a:stretch/>
        </p:blipFill>
        <p:spPr>
          <a:xfrm>
            <a:off x="5162262" y="3986923"/>
            <a:ext cx="1103657" cy="101948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7"/>
          <p:cNvSpPr/>
          <p:nvPr/>
        </p:nvSpPr>
        <p:spPr>
          <a:xfrm rot="-5400000">
            <a:off x="6482847" y="4244161"/>
            <a:ext cx="391886" cy="4616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사이렌 단색으로 채워진" id="375" name="Google Shape;37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0347" y="402023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"/>
          <p:cNvSpPr txBox="1"/>
          <p:nvPr/>
        </p:nvSpPr>
        <p:spPr>
          <a:xfrm>
            <a:off x="6680475" y="4929757"/>
            <a:ext cx="1914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경보음 출력</a:t>
            </a:r>
            <a:endParaRPr/>
          </a:p>
        </p:txBody>
      </p:sp>
      <p:sp>
        <p:nvSpPr>
          <p:cNvPr id="377" name="Google Shape;377;p7"/>
          <p:cNvSpPr/>
          <p:nvPr/>
        </p:nvSpPr>
        <p:spPr>
          <a:xfrm rot="-5400000">
            <a:off x="8398676" y="4244161"/>
            <a:ext cx="391886" cy="4616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8"/>
          <p:cNvGrpSpPr/>
          <p:nvPr/>
        </p:nvGrpSpPr>
        <p:grpSpPr>
          <a:xfrm>
            <a:off x="150812" y="-25496"/>
            <a:ext cx="11890375" cy="6680200"/>
            <a:chOff x="150812" y="0"/>
            <a:chExt cx="11890375" cy="6680200"/>
          </a:xfrm>
        </p:grpSpPr>
        <p:sp>
          <p:nvSpPr>
            <p:cNvPr id="384" name="Google Shape;384;p8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/>
            </a:p>
          </p:txBody>
        </p:sp>
        <p:grpSp>
          <p:nvGrpSpPr>
            <p:cNvPr id="387" name="Google Shape;387;p8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9" name="Google Shape;389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0" name="Google Shape;390;p8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91" name="Google Shape;391;p8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92" name="Google Shape;392;p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8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8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97" name="Google Shape;397;p8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8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0" name="Google Shape;400;p8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4" name="Google Shape;404;p8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8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406" name="Google Shape;406;p8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412" name="Google Shape;412;p8"/>
          <p:cNvGraphicFramePr/>
          <p:nvPr/>
        </p:nvGraphicFramePr>
        <p:xfrm>
          <a:off x="711325" y="1248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{0AFF7075-8027-4936-9169-59F49FFE0699}</a:tableStyleId>
              </a:tblPr>
              <a:tblGrid>
                <a:gridCol w="1900300"/>
                <a:gridCol w="3045475"/>
                <a:gridCol w="3563300"/>
                <a:gridCol w="2334075"/>
              </a:tblGrid>
              <a:tr h="5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71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9/20(화)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프로젝트 기획 및 주제 선정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기획안 작성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아이디어 선정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9/26(월) ~ 9/27(화)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필요 데이터  및 수집 절차 정의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외부 데이터 수집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 및 라벨링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9/27(화) ~ 9/30(금)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데이터 정제 및 정규화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985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모델링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10/4(화) ~ 10/10(화)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모델 구현 및 전이학습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팀내 중간보고 실시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최종 마무리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10/10(월) ~ 10/13(목)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object tracking 서비스 구현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테스트 및 발표자료 작성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최적화, 오류 수정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개발기간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9/20(화) ~ 10/13(수)(총 21 일)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9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419" name="Google Shape;419;p9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0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3. 프로젝트 팀 구성 및 역할</a:t>
              </a:r>
              <a:endParaRPr/>
            </a:p>
          </p:txBody>
        </p:sp>
        <p:grpSp>
          <p:nvGrpSpPr>
            <p:cNvPr id="422" name="Google Shape;422;p9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" name="Google Shape;424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9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426" name="Google Shape;426;p9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427" name="Google Shape;427;p9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1" name="Google Shape;431;p9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432" name="Google Shape;432;p9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5" name="Google Shape;435;p9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500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" name="Google Shape;439;p9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9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441" name="Google Shape;441;p9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447" name="Google Shape;447;p9"/>
          <p:cNvGraphicFramePr/>
          <p:nvPr/>
        </p:nvGraphicFramePr>
        <p:xfrm>
          <a:off x="744401" y="1135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{0AFF7075-8027-4936-9169-59F49FFE0699}</a:tableStyleId>
              </a:tblPr>
              <a:tblGrid>
                <a:gridCol w="2161950"/>
                <a:gridCol w="1826425"/>
                <a:gridCol w="6741300"/>
              </a:tblGrid>
              <a:tr h="387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김선현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팀장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▶리치 스태커 데이터 정제 및 정규화,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Faster RCNN 모델 구현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문지민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크레인, 컨테이너 데이터 수집 및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서민지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배 데이터 셋 구축 및 라벨링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이유나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서비스 시스템 설계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컨테이너 데이터 수집 및 라벨링 Faster RCNN 모델구현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박민석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opencv를 이용한 서비스 구축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yolov5, 7 모델 전이학습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2022-09-02T06:05:00Z</dcterms:created>
  <dc:creator>조현석</dc:creator>
</cp:coreProperties>
</file>