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JWB8cHyBMILEg4KafMkvs7QMV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FDBD93-C33A-46C1-9BD9-8670A5897E87}">
  <a:tblStyle styleId="{76FDBD93-C33A-46C1-9BD9-8670A5897E8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Malgun Gothic"/>
              <a:buNone/>
            </a:pPr>
            <a:r>
              <a:rPr lang="ko-KR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/>
          </a:p>
        </p:txBody>
      </p:sp>
      <p:sp>
        <p:nvSpPr>
          <p:cNvPr id="507" name="Google Shape;50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ko-KR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현장 모니터링으로 미연에 사고를 방지함으로 인해 각종 안전관련 비용을 줄일 수 있을 것으로 예상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ko-KR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이 프로젝트를 응용하여 건설현장 등 다른 분야에서도 서비스를 제공해 사고를 방지할 수 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있을 것으로 예상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0" name="Google Shape;66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29e57c943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629e57c943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629e57c943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29e57c943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629e57c943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629e57c943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629e57c943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629e57c943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1629e57c943_0_1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0.jpg"/><Relationship Id="rId10" Type="http://schemas.openxmlformats.org/officeDocument/2006/relationships/image" Target="../media/image22.jpg"/><Relationship Id="rId9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4.png"/><Relationship Id="rId7" Type="http://schemas.openxmlformats.org/officeDocument/2006/relationships/image" Target="../media/image15.jpg"/><Relationship Id="rId8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17.jpg"/><Relationship Id="rId7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://www.maritimepress.co.kr/news/articleView.html?idxno=301832" TargetMode="External"/><Relationship Id="rId5" Type="http://schemas.openxmlformats.org/officeDocument/2006/relationships/hyperlink" Target="http://www.kopla.or.kr/" TargetMode="External"/><Relationship Id="rId6" Type="http://schemas.openxmlformats.org/officeDocument/2006/relationships/hyperlink" Target="http://www.ctman.kr/news/22795" TargetMode="External"/><Relationship Id="rId7" Type="http://schemas.openxmlformats.org/officeDocument/2006/relationships/hyperlink" Target="https://cdn.dailycnc.com/news/articleView.html?idxno=202723" TargetMode="External"/><Relationship Id="rId8" Type="http://schemas.openxmlformats.org/officeDocument/2006/relationships/hyperlink" Target="https://www.kci.go.kr/kciportal/ci/sereArticleSearch/ciSereArtiView.kci?sereArticleSearchBean.artiId=ART00281242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1" Type="http://schemas.openxmlformats.org/officeDocument/2006/relationships/image" Target="../media/image7.png"/><Relationship Id="rId10" Type="http://schemas.openxmlformats.org/officeDocument/2006/relationships/image" Target="../media/image13.png"/><Relationship Id="rId9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9883211" y="4605632"/>
            <a:ext cx="2223484" cy="1890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김선현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문지민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동아대 박민석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서민지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이유나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637814" y="4223736"/>
            <a:ext cx="26435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TEAM 1조 (피카다)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150812" y="0"/>
            <a:ext cx="11890500" cy="6680100"/>
            <a:chOff x="150812" y="0"/>
            <a:chExt cx="11890500" cy="6680100"/>
          </a:xfrm>
        </p:grpSpPr>
        <p:sp>
          <p:nvSpPr>
            <p:cNvPr id="92" name="Google Shape;92;p1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86543" y="10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" name="Google Shape;94;p1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95" name="Google Shape;95;p1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6" name="Google Shape;96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7" name="Google Shape;97;p1"/>
            <p:cNvGrpSpPr/>
            <p:nvPr/>
          </p:nvGrpSpPr>
          <p:grpSpPr>
            <a:xfrm>
              <a:off x="9479783" y="348456"/>
              <a:ext cx="1022049" cy="106533"/>
              <a:chOff x="10212196" y="406846"/>
              <a:chExt cx="1352275" cy="140954"/>
            </a:xfrm>
          </p:grpSpPr>
          <p:grpSp>
            <p:nvGrpSpPr>
              <p:cNvPr id="98" name="Google Shape;98;p1"/>
              <p:cNvGrpSpPr/>
              <p:nvPr/>
            </p:nvGrpSpPr>
            <p:grpSpPr>
              <a:xfrm>
                <a:off x="10750964" y="406846"/>
                <a:ext cx="132409" cy="140954"/>
                <a:chOff x="4594" y="900"/>
                <a:chExt cx="276" cy="294"/>
              </a:xfrm>
            </p:grpSpPr>
            <p:sp>
              <p:nvSpPr>
                <p:cNvPr id="99" name="Google Shape;99;p1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1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1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3" name="Google Shape;103;p1"/>
              <p:cNvGrpSpPr/>
              <p:nvPr/>
            </p:nvGrpSpPr>
            <p:grpSpPr>
              <a:xfrm>
                <a:off x="10506302" y="406846"/>
                <a:ext cx="140174" cy="140174"/>
                <a:chOff x="1747" y="423"/>
                <a:chExt cx="574" cy="574"/>
              </a:xfrm>
            </p:grpSpPr>
            <p:sp>
              <p:nvSpPr>
                <p:cNvPr id="104" name="Google Shape;104;p1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1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7" name="Google Shape;107;p1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" name="Google Shape;109;p1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-KR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" name="Google Shape;110;p1"/>
            <p:cNvGrpSpPr/>
            <p:nvPr/>
          </p:nvGrpSpPr>
          <p:grpSpPr>
            <a:xfrm>
              <a:off x="653836" y="193032"/>
              <a:ext cx="343426" cy="344918"/>
              <a:chOff x="1157487" y="184451"/>
              <a:chExt cx="489979" cy="492107"/>
            </a:xfrm>
          </p:grpSpPr>
          <p:sp>
            <p:nvSpPr>
              <p:cNvPr id="111" name="Google Shape;111;p1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" name="Google Shape;117;p1"/>
            <p:cNvSpPr/>
            <p:nvPr/>
          </p:nvSpPr>
          <p:spPr>
            <a:xfrm>
              <a:off x="286543" y="2869008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3000">
                  <a:solidFill>
                    <a:schemeClr val="dk1"/>
                  </a:solidFill>
                </a:rPr>
                <a:t>YOLO모델, R-CNN을 이용한</a:t>
              </a:r>
              <a:endParaRPr b="1" sz="30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항만 현장의 객체인식을 통한 현장 모니터링 및 사고감지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5"/>
          <p:cNvGrpSpPr/>
          <p:nvPr/>
        </p:nvGrpSpPr>
        <p:grpSpPr>
          <a:xfrm>
            <a:off x="151346" y="0"/>
            <a:ext cx="11890375" cy="6680200"/>
            <a:chOff x="150812" y="0"/>
            <a:chExt cx="11890375" cy="6680200"/>
          </a:xfrm>
        </p:grpSpPr>
        <p:sp>
          <p:nvSpPr>
            <p:cNvPr id="420" name="Google Shape;420;p5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ko-KR" sz="2800">
                  <a:solidFill>
                    <a:srgbClr val="3F3F3F"/>
                  </a:solidFill>
                </a:rPr>
                <a:t>3</a:t>
              </a:r>
              <a:r>
                <a:rPr b="1" i="0" lang="ko-KR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프로젝트 수행 절차 및 방법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3" name="Google Shape;423;p5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424" name="Google Shape;424;p5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5" name="Google Shape;425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6" name="Google Shape;426;p5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427" name="Google Shape;427;p5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428" name="Google Shape;428;p5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5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Google Shape;430;p5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431;p5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2" name="Google Shape;432;p5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433" name="Google Shape;433;p5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5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5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6" name="Google Shape;436;p5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0" name="Google Shape;440;p5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1" name="Google Shape;441;p5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442" name="Google Shape;442;p5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8" name="Google Shape;448;p5"/>
          <p:cNvSpPr txBox="1"/>
          <p:nvPr/>
        </p:nvSpPr>
        <p:spPr>
          <a:xfrm>
            <a:off x="939723" y="1016925"/>
            <a:ext cx="835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프로젝트 수행 방향 – 클래스 정의 및 데이터 수집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"/>
          <p:cNvSpPr txBox="1"/>
          <p:nvPr/>
        </p:nvSpPr>
        <p:spPr>
          <a:xfrm>
            <a:off x="1255702" y="1476825"/>
            <a:ext cx="1006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항만 내부에 있는 이동장비, 객체 등을 취합하여 총 7개 클래스로 정의</a:t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Roboflow, 크롤링, Aihub 데이터 수집</a:t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rgo-container-vector-id499089080 (612×408)" id="450" name="Google Shape;450;p5"/>
          <p:cNvPicPr preferRelativeResize="0"/>
          <p:nvPr/>
        </p:nvPicPr>
        <p:blipFill rotWithShape="1">
          <a:blip r:embed="rId4">
            <a:alphaModFix/>
          </a:blip>
          <a:srcRect b="11903" l="22272" r="12550" t="14478"/>
          <a:stretch/>
        </p:blipFill>
        <p:spPr>
          <a:xfrm>
            <a:off x="688562" y="2551061"/>
            <a:ext cx="2035883" cy="153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"/>
          <p:cNvPicPr preferRelativeResize="0"/>
          <p:nvPr/>
        </p:nvPicPr>
        <p:blipFill rotWithShape="1">
          <a:blip r:embed="rId5">
            <a:alphaModFix/>
          </a:blip>
          <a:srcRect b="8302" l="0" r="0" t="0"/>
          <a:stretch/>
        </p:blipFill>
        <p:spPr>
          <a:xfrm>
            <a:off x="3607741" y="2400145"/>
            <a:ext cx="2495466" cy="20611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oUKFSpUqFChQoUKFSpUqFChQoUKFSpUqNCV6f8BWsoki5HAzgMAAAAASUVORK5CYII= (225×225)" id="452" name="Google Shape;4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42562" y="2519646"/>
            <a:ext cx="1929629" cy="1929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"/>
          <p:cNvPicPr preferRelativeResize="0"/>
          <p:nvPr/>
        </p:nvPicPr>
        <p:blipFill rotWithShape="1">
          <a:blip r:embed="rId7">
            <a:alphaModFix/>
          </a:blip>
          <a:srcRect b="19642" l="18544" r="17629" t="10805"/>
          <a:stretch/>
        </p:blipFill>
        <p:spPr>
          <a:xfrm>
            <a:off x="10206419" y="2805476"/>
            <a:ext cx="1110785" cy="1303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"/>
          <p:cNvPicPr preferRelativeResize="0"/>
          <p:nvPr/>
        </p:nvPicPr>
        <p:blipFill rotWithShape="1">
          <a:blip r:embed="rId8">
            <a:alphaModFix/>
          </a:blip>
          <a:srcRect b="35036" l="4371" r="3988" t="23892"/>
          <a:stretch/>
        </p:blipFill>
        <p:spPr>
          <a:xfrm>
            <a:off x="410991" y="4626843"/>
            <a:ext cx="3807924" cy="13721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 (256×197)" id="455" name="Google Shape;455;p5"/>
          <p:cNvPicPr preferRelativeResize="0"/>
          <p:nvPr/>
        </p:nvPicPr>
        <p:blipFill rotWithShape="1">
          <a:blip r:embed="rId9">
            <a:alphaModFix/>
          </a:blip>
          <a:srcRect b="10158" l="19549" r="17684" t="14498"/>
          <a:stretch/>
        </p:blipFill>
        <p:spPr>
          <a:xfrm>
            <a:off x="5240667" y="4613306"/>
            <a:ext cx="1736537" cy="160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"/>
          <p:cNvPicPr preferRelativeResize="0"/>
          <p:nvPr/>
        </p:nvPicPr>
        <p:blipFill rotWithShape="1">
          <a:blip r:embed="rId10">
            <a:alphaModFix/>
          </a:blip>
          <a:srcRect b="25380" l="17403" r="16851" t="25138"/>
          <a:stretch/>
        </p:blipFill>
        <p:spPr>
          <a:xfrm>
            <a:off x="8643794" y="4643735"/>
            <a:ext cx="2110167" cy="158817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"/>
          <p:cNvSpPr txBox="1"/>
          <p:nvPr/>
        </p:nvSpPr>
        <p:spPr>
          <a:xfrm>
            <a:off x="754242" y="4116290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"/>
          <p:cNvSpPr txBox="1"/>
          <p:nvPr/>
        </p:nvSpPr>
        <p:spPr>
          <a:xfrm>
            <a:off x="3898402" y="4459069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Crane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"/>
          <p:cNvSpPr txBox="1"/>
          <p:nvPr/>
        </p:nvSpPr>
        <p:spPr>
          <a:xfrm>
            <a:off x="7058048" y="4279720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Forklift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"/>
          <p:cNvSpPr txBox="1"/>
          <p:nvPr/>
        </p:nvSpPr>
        <p:spPr>
          <a:xfrm>
            <a:off x="9802479" y="4118801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"/>
          <p:cNvSpPr txBox="1"/>
          <p:nvPr/>
        </p:nvSpPr>
        <p:spPr>
          <a:xfrm>
            <a:off x="1357881" y="5979888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"/>
          <p:cNvSpPr txBox="1"/>
          <p:nvPr/>
        </p:nvSpPr>
        <p:spPr>
          <a:xfrm>
            <a:off x="5021234" y="6133438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"/>
          <p:cNvSpPr txBox="1"/>
          <p:nvPr/>
        </p:nvSpPr>
        <p:spPr>
          <a:xfrm>
            <a:off x="8643793" y="6168523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Truck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6"/>
          <p:cNvGrpSpPr/>
          <p:nvPr/>
        </p:nvGrpSpPr>
        <p:grpSpPr>
          <a:xfrm>
            <a:off x="150812" y="88900"/>
            <a:ext cx="11890375" cy="6680200"/>
            <a:chOff x="184062" y="0"/>
            <a:chExt cx="11890375" cy="6680200"/>
          </a:xfrm>
        </p:grpSpPr>
        <p:sp>
          <p:nvSpPr>
            <p:cNvPr id="469" name="Google Shape;469;p6"/>
            <p:cNvSpPr/>
            <p:nvPr/>
          </p:nvSpPr>
          <p:spPr>
            <a:xfrm>
              <a:off x="18406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ko-KR" sz="2800">
                  <a:solidFill>
                    <a:srgbClr val="3F3F3F"/>
                  </a:solidFill>
                </a:rPr>
                <a:t>3</a:t>
              </a:r>
              <a:r>
                <a:rPr b="1" i="0" lang="ko-KR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프로젝트 수행 절차 및 방법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2" name="Google Shape;472;p6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473" name="Google Shape;473;p6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74" name="Google Shape;474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75" name="Google Shape;475;p6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476" name="Google Shape;476;p6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477" name="Google Shape;477;p6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1" name="Google Shape;481;p6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482" name="Google Shape;482;p6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5" name="Google Shape;485;p6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" name="Google Shape;489;p6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0" name="Google Shape;490;p6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491" name="Google Shape;491;p6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7" name="Google Shape;497;p6"/>
          <p:cNvSpPr txBox="1"/>
          <p:nvPr/>
        </p:nvSpPr>
        <p:spPr>
          <a:xfrm>
            <a:off x="274657" y="1162821"/>
            <a:ext cx="68164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프로젝트 수행 도구 – 데이터 학습 모델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"/>
          <p:cNvSpPr txBox="1"/>
          <p:nvPr/>
        </p:nvSpPr>
        <p:spPr>
          <a:xfrm>
            <a:off x="1260783" y="5187667"/>
            <a:ext cx="160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yolov5</a:t>
            </a:r>
            <a:r>
              <a:rPr lang="ko-KR" sz="1800">
                <a:solidFill>
                  <a:schemeClr val="dk1"/>
                </a:solidFill>
              </a:rPr>
              <a:t>s</a:t>
            </a: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전이학습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s (300×168)" id="499" name="Google Shape;49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1243" y="2636340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"/>
          <p:cNvSpPr txBox="1"/>
          <p:nvPr/>
        </p:nvSpPr>
        <p:spPr>
          <a:xfrm>
            <a:off x="4759973" y="5187666"/>
            <a:ext cx="21400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yolov7_training.pt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전이학습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6"/>
          <p:cNvSpPr txBox="1"/>
          <p:nvPr/>
        </p:nvSpPr>
        <p:spPr>
          <a:xfrm>
            <a:off x="9000959" y="5328314"/>
            <a:ext cx="1868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RCNN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6"/>
          <p:cNvPicPr preferRelativeResize="0"/>
          <p:nvPr/>
        </p:nvPicPr>
        <p:blipFill rotWithShape="1">
          <a:blip r:embed="rId5">
            <a:alphaModFix/>
          </a:blip>
          <a:srcRect b="0" l="3898" r="0" t="0"/>
          <a:stretch/>
        </p:blipFill>
        <p:spPr>
          <a:xfrm>
            <a:off x="7887956" y="2546504"/>
            <a:ext cx="3842842" cy="159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1400" y="1852549"/>
            <a:ext cx="2053451" cy="33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7"/>
          <p:cNvGrpSpPr/>
          <p:nvPr/>
        </p:nvGrpSpPr>
        <p:grpSpPr>
          <a:xfrm>
            <a:off x="150812" y="-18613"/>
            <a:ext cx="11890375" cy="6680200"/>
            <a:chOff x="150812" y="0"/>
            <a:chExt cx="11890375" cy="6680200"/>
          </a:xfrm>
        </p:grpSpPr>
        <p:sp>
          <p:nvSpPr>
            <p:cNvPr id="510" name="Google Shape;510;p7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286544" y="10048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ko-KR" sz="2800">
                  <a:solidFill>
                    <a:srgbClr val="3F3F3F"/>
                  </a:solidFill>
                </a:rPr>
                <a:t>3</a:t>
              </a:r>
              <a:r>
                <a:rPr b="1" i="0" lang="ko-KR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프로젝트 수행 절차 및 방법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3" name="Google Shape;513;p7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514" name="Google Shape;514;p7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15" name="Google Shape;515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6" name="Google Shape;516;p7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517" name="Google Shape;517;p7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518" name="Google Shape;518;p7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" name="Google Shape;519;p7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Google Shape;520;p7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7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2" name="Google Shape;522;p7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523" name="Google Shape;523;p7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7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7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26" name="Google Shape;526;p7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0" name="Google Shape;530;p7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1" name="Google Shape;531;p7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532" name="Google Shape;532;p7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8" name="Google Shape;538;p7"/>
          <p:cNvSpPr txBox="1"/>
          <p:nvPr/>
        </p:nvSpPr>
        <p:spPr>
          <a:xfrm>
            <a:off x="8905183" y="4059494"/>
            <a:ext cx="22023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항만 내 작업자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사고 방지 효과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7"/>
          <p:cNvSpPr/>
          <p:nvPr/>
        </p:nvSpPr>
        <p:spPr>
          <a:xfrm rot="-5400000">
            <a:off x="3961255" y="4246599"/>
            <a:ext cx="391886" cy="46166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4262" y="3088190"/>
            <a:ext cx="2486372" cy="2857899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"/>
          <p:cNvSpPr txBox="1"/>
          <p:nvPr/>
        </p:nvSpPr>
        <p:spPr>
          <a:xfrm>
            <a:off x="1446962" y="1669072"/>
            <a:ext cx="966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항만 내부의 환경에 맞춘 이동장비, 사람, 배 등의 객체인식으로 작업현장 모니터링</a:t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업자들의 안전을 위해 장비 간 거리 측정 후 거리가 특정 값 이하이면 winsound 라이브러리를 이용하여 경보음 소리 출력</a:t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"/>
          <p:cNvSpPr txBox="1"/>
          <p:nvPr/>
        </p:nvSpPr>
        <p:spPr>
          <a:xfrm>
            <a:off x="939736" y="1016926"/>
            <a:ext cx="28384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프로젝트 수행 방향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남성 건설 노동자 단색으로 채워진" id="543" name="Google Shape;54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3396" y="4281488"/>
            <a:ext cx="673954" cy="67395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7"/>
          <p:cNvSpPr txBox="1"/>
          <p:nvPr/>
        </p:nvSpPr>
        <p:spPr>
          <a:xfrm>
            <a:off x="4363028" y="5038485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가까운 거리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Z (256×197)" id="545" name="Google Shape;545;p7"/>
          <p:cNvPicPr preferRelativeResize="0"/>
          <p:nvPr/>
        </p:nvPicPr>
        <p:blipFill rotWithShape="1">
          <a:blip r:embed="rId6">
            <a:alphaModFix/>
          </a:blip>
          <a:srcRect b="10158" l="19549" r="17684" t="14498"/>
          <a:stretch/>
        </p:blipFill>
        <p:spPr>
          <a:xfrm>
            <a:off x="5162262" y="3986923"/>
            <a:ext cx="1103657" cy="1019489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7"/>
          <p:cNvSpPr/>
          <p:nvPr/>
        </p:nvSpPr>
        <p:spPr>
          <a:xfrm rot="-5400000">
            <a:off x="6482847" y="4244161"/>
            <a:ext cx="391886" cy="46166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사이렌 단색으로 채워진" id="547" name="Google Shape;54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80347" y="402023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"/>
          <p:cNvSpPr txBox="1"/>
          <p:nvPr/>
        </p:nvSpPr>
        <p:spPr>
          <a:xfrm>
            <a:off x="6680475" y="4929757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경보음 출력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7"/>
          <p:cNvSpPr/>
          <p:nvPr/>
        </p:nvSpPr>
        <p:spPr>
          <a:xfrm rot="-5400000">
            <a:off x="8398676" y="4244161"/>
            <a:ext cx="391886" cy="46166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10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556" name="Google Shape;556;p10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4. 프로젝트 수행 결과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9" name="Google Shape;559;p10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560" name="Google Shape;560;p10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61" name="Google Shape;561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2" name="Google Shape;562;p10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563" name="Google Shape;563;p10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564" name="Google Shape;564;p10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10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" name="Google Shape;566;p10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p10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8" name="Google Shape;568;p10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569" name="Google Shape;569;p10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10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10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72" name="Google Shape;572;p10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0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10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10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6" name="Google Shape;576;p10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7" name="Google Shape;577;p10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578" name="Google Shape;578;p10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0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0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0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0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0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4" name="Google Shape;584;p10"/>
          <p:cNvSpPr txBox="1"/>
          <p:nvPr/>
        </p:nvSpPr>
        <p:spPr>
          <a:xfrm>
            <a:off x="1322900" y="1704107"/>
            <a:ext cx="885742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https://github.com/Beomi/KcELECTRA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7455" y="2258432"/>
            <a:ext cx="6745334" cy="3830409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10"/>
          <p:cNvSpPr txBox="1"/>
          <p:nvPr/>
        </p:nvSpPr>
        <p:spPr>
          <a:xfrm>
            <a:off x="767310" y="914400"/>
            <a:ext cx="91566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- 학습 모델</a:t>
            </a:r>
            <a:endParaRPr b="1" i="0" sz="18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모델과 비교했을 때 높은 인식률 나타냄 –&gt; 기존 모델에서 튜닝하여 학습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10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588" name="Google Shape;588;p10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4. 예상결과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1" name="Google Shape;591;p10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592" name="Google Shape;592;p10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93" name="Google Shape;593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4" name="Google Shape;594;p10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595" name="Google Shape;595;p10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596" name="Google Shape;596;p10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10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10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Google Shape;599;p10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0" name="Google Shape;600;p10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601" name="Google Shape;601;p10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" name="Google Shape;602;p10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Google Shape;603;p10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04" name="Google Shape;604;p10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0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0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0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8" name="Google Shape;608;p10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9" name="Google Shape;609;p10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610" name="Google Shape;610;p10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0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0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0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0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0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6" name="Google Shape;616;p10"/>
          <p:cNvSpPr txBox="1"/>
          <p:nvPr/>
        </p:nvSpPr>
        <p:spPr>
          <a:xfrm>
            <a:off x="939736" y="1016926"/>
            <a:ext cx="1441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기대효과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10"/>
          <p:cNvPicPr preferRelativeResize="0"/>
          <p:nvPr/>
        </p:nvPicPr>
        <p:blipFill rotWithShape="1">
          <a:blip r:embed="rId5">
            <a:alphaModFix/>
          </a:blip>
          <a:srcRect b="0" l="5201" r="6598" t="0"/>
          <a:stretch/>
        </p:blipFill>
        <p:spPr>
          <a:xfrm>
            <a:off x="2011680" y="2124546"/>
            <a:ext cx="2261063" cy="2563517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10"/>
          <p:cNvSpPr txBox="1"/>
          <p:nvPr/>
        </p:nvSpPr>
        <p:spPr>
          <a:xfrm>
            <a:off x="2381459" y="4974879"/>
            <a:ext cx="16014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비용 절감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8804" y="2117279"/>
            <a:ext cx="2443262" cy="2443262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10"/>
          <p:cNvSpPr txBox="1"/>
          <p:nvPr/>
        </p:nvSpPr>
        <p:spPr>
          <a:xfrm>
            <a:off x="7619984" y="4840090"/>
            <a:ext cx="16014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보다 나은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업무환경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11"/>
          <p:cNvGrpSpPr/>
          <p:nvPr/>
        </p:nvGrpSpPr>
        <p:grpSpPr>
          <a:xfrm>
            <a:off x="150812" y="88900"/>
            <a:ext cx="11890375" cy="6680200"/>
            <a:chOff x="150812" y="0"/>
            <a:chExt cx="11890375" cy="6680200"/>
          </a:xfrm>
        </p:grpSpPr>
        <p:sp>
          <p:nvSpPr>
            <p:cNvPr id="627" name="Google Shape;627;p11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출처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0" name="Google Shape;630;p11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631" name="Google Shape;631;p11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32" name="Google Shape;632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33" name="Google Shape;633;p11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634" name="Google Shape;634;p11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635" name="Google Shape;635;p11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11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11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11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9" name="Google Shape;639;p11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640" name="Google Shape;640;p11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11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11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3" name="Google Shape;643;p11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1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1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1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7" name="Google Shape;647;p11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8" name="Google Shape;648;p11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649" name="Google Shape;649;p11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1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1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1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1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1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5" name="Google Shape;655;p11"/>
          <p:cNvSpPr txBox="1"/>
          <p:nvPr/>
        </p:nvSpPr>
        <p:spPr>
          <a:xfrm>
            <a:off x="997213" y="1571817"/>
            <a:ext cx="9303000" cy="29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한국해운신문, </a:t>
            </a:r>
            <a:r>
              <a:rPr b="0" i="0" lang="ko-KR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http://www.maritimepress.co.kr/news/articleView.html?idxno=301832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항만하역재해통계 및 사례, </a:t>
            </a:r>
            <a:r>
              <a:rPr b="0" i="0" lang="ko-KR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http://www.kopla.or.kr/</a:t>
            </a:r>
            <a:endParaRPr b="0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건설기술신문, </a:t>
            </a:r>
            <a:r>
              <a:rPr b="0" i="0" lang="ko-KR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http://www.ctman.kr/news/22795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소비자경제, </a:t>
            </a:r>
            <a:r>
              <a:rPr b="0" i="0" lang="ko-KR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https://cdn.dailycnc.com/news/articleView.html?idxno=202723</a:t>
            </a: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   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항만 모니터링 시스템을 위한 딥러닝 기반 객체 검출 알고리즘 연구,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https://www.kci.go.kr/kciportal/ci/sereArticleSearch/ciSereArtiView.kci?sereArticleSearchBean.artiId=ART002812423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1"/>
          <p:cNvSpPr txBox="1"/>
          <p:nvPr/>
        </p:nvSpPr>
        <p:spPr>
          <a:xfrm>
            <a:off x="939736" y="1016926"/>
            <a:ext cx="1441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출처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12"/>
          <p:cNvGrpSpPr/>
          <p:nvPr/>
        </p:nvGrpSpPr>
        <p:grpSpPr>
          <a:xfrm>
            <a:off x="150812" y="0"/>
            <a:ext cx="11890375" cy="6680200"/>
            <a:chOff x="1235075" y="3804480"/>
            <a:chExt cx="11890375" cy="6680200"/>
          </a:xfrm>
        </p:grpSpPr>
        <p:sp>
          <p:nvSpPr>
            <p:cNvPr id="663" name="Google Shape;663;p12"/>
            <p:cNvSpPr/>
            <p:nvPr/>
          </p:nvSpPr>
          <p:spPr>
            <a:xfrm>
              <a:off x="1235075" y="380448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1355724" y="380448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12"/>
          <p:cNvSpPr/>
          <p:nvPr/>
        </p:nvSpPr>
        <p:spPr>
          <a:xfrm>
            <a:off x="286543" y="2629892"/>
            <a:ext cx="11618912" cy="1249758"/>
          </a:xfrm>
          <a:prstGeom prst="round2SameRect">
            <a:avLst>
              <a:gd fmla="val 0" name="adj1"/>
              <a:gd fmla="val 29630" name="adj2"/>
            </a:avLst>
          </a:prstGeom>
          <a:solidFill>
            <a:schemeClr val="lt1"/>
          </a:solidFill>
          <a:ln>
            <a:noFill/>
          </a:ln>
          <a:effectLst>
            <a:outerShdw blurRad="165100" rotWithShape="0" algn="t" dir="5400000" dist="38100">
              <a:srgbClr val="000000">
                <a:alpha val="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ko-KR" sz="7200" u="none" cap="none" strike="noStrike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 b="1" i="0" sz="7200" u="none" cap="none" strike="noStrike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123" name="Google Shape;123;p2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800">
                  <a:solidFill>
                    <a:srgbClr val="FFFFFF"/>
                  </a:solidFill>
                </a:rPr>
                <a:t>2. 활용방안 및 기대효과 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800">
                  <a:solidFill>
                    <a:srgbClr val="FFFFFF"/>
                  </a:solidFill>
                </a:rPr>
                <a:t>3. 수행과정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800">
                  <a:solidFill>
                    <a:srgbClr val="FFFFFF"/>
                  </a:solidFill>
                </a:rPr>
                <a:t>활용 기술 및 모듈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800">
                  <a:solidFill>
                    <a:srgbClr val="FFFFFF"/>
                  </a:solidFill>
                </a:rPr>
                <a:t>동작 일치도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800">
                  <a:solidFill>
                    <a:srgbClr val="FFFFFF"/>
                  </a:solidFill>
                </a:rPr>
                <a:t>모션 딥페이크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0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항만 현장의 객체인식을 통한 현장 모니터링</a:t>
              </a:r>
              <a:endParaRPr b="0" i="0" sz="2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" name="Google Shape;126;p2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8" name="Google Shape;128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9" name="Google Shape;129;p2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130" name="Google Shape;130;p2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131" name="Google Shape;131;p2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5" name="Google Shape;135;p2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136" name="Google Shape;136;p2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9" name="Google Shape;139;p2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0885020" y="369386"/>
                <a:ext cx="45642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" name="Google Shape;143;p2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" name="Google Shape;144;p2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145" name="Google Shape;145;p2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1" name="Google Shape;151;p2"/>
          <p:cNvSpPr txBox="1"/>
          <p:nvPr/>
        </p:nvSpPr>
        <p:spPr>
          <a:xfrm>
            <a:off x="5229675" y="1614425"/>
            <a:ext cx="3000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1. 프로젝트 개요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팀소개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프로젝트 선정 배경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프로젝트 목표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2. 활용방안 및 기대효과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3. 수행과정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활용 기술 및 모듈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서비스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4. 마무리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자체평가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확장 방향성</a:t>
            </a:r>
            <a:endParaRPr sz="1900"/>
          </a:p>
        </p:txBody>
      </p:sp>
      <p:sp>
        <p:nvSpPr>
          <p:cNvPr id="152" name="Google Shape;152;p2"/>
          <p:cNvSpPr/>
          <p:nvPr/>
        </p:nvSpPr>
        <p:spPr>
          <a:xfrm>
            <a:off x="286543" y="771524"/>
            <a:ext cx="4840940" cy="5738019"/>
          </a:xfrm>
          <a:prstGeom prst="rect">
            <a:avLst/>
          </a:prstGeom>
          <a:solidFill>
            <a:srgbClr val="C8DF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g1629e57c943_0_59"/>
          <p:cNvGrpSpPr/>
          <p:nvPr/>
        </p:nvGrpSpPr>
        <p:grpSpPr>
          <a:xfrm>
            <a:off x="150812" y="76200"/>
            <a:ext cx="11890500" cy="6680100"/>
            <a:chOff x="150812" y="0"/>
            <a:chExt cx="11890500" cy="6680100"/>
          </a:xfrm>
        </p:grpSpPr>
        <p:sp>
          <p:nvSpPr>
            <p:cNvPr id="159" name="Google Shape;159;g1629e57c943_0_59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1629e57c943_0_59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1629e57c943_0_59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</a:rPr>
                <a:t>1. 팀소개</a:t>
              </a:r>
              <a:endParaRPr b="1" sz="2800">
                <a:solidFill>
                  <a:srgbClr val="3F3F3F"/>
                </a:solidFill>
              </a:endParaRPr>
            </a:p>
          </p:txBody>
        </p:sp>
        <p:grpSp>
          <p:nvGrpSpPr>
            <p:cNvPr id="162" name="Google Shape;162;g1629e57c943_0_59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163" name="Google Shape;163;g1629e57c943_0_59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4" name="Google Shape;164;g1629e57c943_0_5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g1629e57c943_0_59"/>
            <p:cNvGrpSpPr/>
            <p:nvPr/>
          </p:nvGrpSpPr>
          <p:grpSpPr>
            <a:xfrm>
              <a:off x="8951147" y="320144"/>
              <a:ext cx="1550685" cy="169375"/>
              <a:chOff x="9512757" y="369386"/>
              <a:chExt cx="2051714" cy="224100"/>
            </a:xfrm>
          </p:grpSpPr>
          <p:grpSp>
            <p:nvGrpSpPr>
              <p:cNvPr id="166" name="Google Shape;166;g1629e57c943_0_59"/>
              <p:cNvGrpSpPr/>
              <p:nvPr/>
            </p:nvGrpSpPr>
            <p:grpSpPr>
              <a:xfrm>
                <a:off x="10750964" y="406846"/>
                <a:ext cx="132409" cy="140954"/>
                <a:chOff x="4594" y="900"/>
                <a:chExt cx="276" cy="294"/>
              </a:xfrm>
            </p:grpSpPr>
            <p:sp>
              <p:nvSpPr>
                <p:cNvPr id="167" name="Google Shape;167;g1629e57c943_0_59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g1629e57c943_0_59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g1629e57c943_0_59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g1629e57c943_0_59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1" name="Google Shape;171;g1629e57c943_0_59"/>
              <p:cNvGrpSpPr/>
              <p:nvPr/>
            </p:nvGrpSpPr>
            <p:grpSpPr>
              <a:xfrm>
                <a:off x="10506302" y="406846"/>
                <a:ext cx="140174" cy="140174"/>
                <a:chOff x="1747" y="423"/>
                <a:chExt cx="574" cy="574"/>
              </a:xfrm>
            </p:grpSpPr>
            <p:sp>
              <p:nvSpPr>
                <p:cNvPr id="172" name="Google Shape;172;g1629e57c943_0_59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g1629e57c943_0_59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g1629e57c943_0_59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5" name="Google Shape;175;g1629e57c943_0_59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g1629e57c943_0_59"/>
              <p:cNvSpPr/>
              <p:nvPr/>
            </p:nvSpPr>
            <p:spPr>
              <a:xfrm>
                <a:off x="10885020" y="369386"/>
                <a:ext cx="454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g1629e57c943_0_59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g1629e57c943_0_59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" name="Google Shape;179;g1629e57c943_0_59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0" name="Google Shape;180;g1629e57c943_0_59"/>
            <p:cNvGrpSpPr/>
            <p:nvPr/>
          </p:nvGrpSpPr>
          <p:grpSpPr>
            <a:xfrm>
              <a:off x="653836" y="193032"/>
              <a:ext cx="343426" cy="344918"/>
              <a:chOff x="1157487" y="184451"/>
              <a:chExt cx="489979" cy="492107"/>
            </a:xfrm>
          </p:grpSpPr>
          <p:sp>
            <p:nvSpPr>
              <p:cNvPr id="181" name="Google Shape;181;g1629e57c943_0_59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g1629e57c943_0_59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g1629e57c943_0_59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g1629e57c943_0_59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g1629e57c943_0_59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g1629e57c943_0_59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187" name="Google Shape;187;g1629e57c943_0_59"/>
          <p:cNvGraphicFramePr/>
          <p:nvPr/>
        </p:nvGraphicFramePr>
        <p:xfrm>
          <a:off x="744401" y="1135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{76FDBD93-C33A-46C1-9BD9-8670A5897E87}</a:tableStyleId>
              </a:tblPr>
              <a:tblGrid>
                <a:gridCol w="2161950"/>
                <a:gridCol w="1826425"/>
                <a:gridCol w="6741300"/>
              </a:tblGrid>
              <a:tr h="38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훈련생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역할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 업무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김선현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팀장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▶리치 스태커 데이터 정제 및 정규화, 라벨링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Faster RCNN 모델 구현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문지민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크레인, 컨테이너 데이터 수집 및 라벨링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yolov5, 7 모델 </a:t>
                      </a:r>
                      <a:r>
                        <a:rPr lang="ko-KR" sz="1600"/>
                        <a:t>학습 및 </a:t>
                      </a: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전이학습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서민지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배 데이터 셋 구축 및 라벨링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yolov5, 7 모델 학습 및 전이학습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이유나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서비스 시스템 설계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컨테이너 데이터 수집 및 라벨링 Faster RCNN 모델구현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박민석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opencv를 이용한 서비스 구축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yolov5, 7 모델 학습 및 전이학습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3"/>
          <p:cNvGrpSpPr/>
          <p:nvPr/>
        </p:nvGrpSpPr>
        <p:grpSpPr>
          <a:xfrm>
            <a:off x="150811" y="76200"/>
            <a:ext cx="11890375" cy="6680200"/>
            <a:chOff x="150812" y="0"/>
            <a:chExt cx="11890375" cy="6680200"/>
          </a:xfrm>
        </p:grpSpPr>
        <p:sp>
          <p:nvSpPr>
            <p:cNvPr id="194" name="Google Shape;194;p3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프로젝트 </a:t>
              </a:r>
              <a:r>
                <a:rPr b="1" lang="ko-KR" sz="3000">
                  <a:solidFill>
                    <a:srgbClr val="3F3F3F"/>
                  </a:solidFill>
                </a:rPr>
                <a:t>선정 배경</a:t>
              </a:r>
              <a:endParaRPr b="0" i="0" sz="3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" name="Google Shape;197;p3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98" name="Google Shape;198;p3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9" name="Google Shape;199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0" name="Google Shape;200;p3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201" name="Google Shape;201;p3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202" name="Google Shape;202;p3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3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3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6" name="Google Shape;206;p3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207" name="Google Shape;207;p3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3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3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0" name="Google Shape;210;p3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4" name="Google Shape;214;p3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" name="Google Shape;215;p3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216" name="Google Shape;216;p3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2" name="Google Shape;222;p3"/>
          <p:cNvSpPr txBox="1"/>
          <p:nvPr/>
        </p:nvSpPr>
        <p:spPr>
          <a:xfrm>
            <a:off x="997201" y="1036750"/>
            <a:ext cx="27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900">
                <a:solidFill>
                  <a:schemeClr val="dk1"/>
                </a:solidFill>
              </a:rPr>
              <a:t>프로젝트 선정 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"/>
          <p:cNvPicPr preferRelativeResize="0"/>
          <p:nvPr/>
        </p:nvPicPr>
        <p:blipFill rotWithShape="1">
          <a:blip r:embed="rId4">
            <a:alphaModFix/>
          </a:blip>
          <a:srcRect b="-66" l="0" r="0" t="4919"/>
          <a:stretch/>
        </p:blipFill>
        <p:spPr>
          <a:xfrm>
            <a:off x="1446955" y="4389302"/>
            <a:ext cx="10337463" cy="448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9663" y="6289136"/>
            <a:ext cx="10143748" cy="380632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"/>
          <p:cNvSpPr txBox="1"/>
          <p:nvPr/>
        </p:nvSpPr>
        <p:spPr>
          <a:xfrm>
            <a:off x="1446962" y="1669072"/>
            <a:ext cx="9662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안전사고 사각지대에 있는 항만하역 협력업체 근로자들이 주로 안전사고를 당하고 있는 상황</a:t>
            </a:r>
            <a:endParaRPr sz="18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항만 사고의 특징은 기계, 사물 등이 밀집되어 대형사고로 커질 우려가 있어 미연에 사고를 </a:t>
            </a:r>
            <a:r>
              <a:rPr lang="ko-KR" sz="1800">
                <a:solidFill>
                  <a:srgbClr val="222222"/>
                </a:solidFill>
              </a:rPr>
              <a:t> </a:t>
            </a:r>
            <a:r>
              <a:rPr b="0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방지하는 것이 필요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안전관리 역량 부족한 개별사업장에 맡기기보다 안전관리체계 구축이 필요하다는 의견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g1629e57c943_0_128"/>
          <p:cNvGrpSpPr/>
          <p:nvPr/>
        </p:nvGrpSpPr>
        <p:grpSpPr>
          <a:xfrm>
            <a:off x="150811" y="0"/>
            <a:ext cx="11890500" cy="6680100"/>
            <a:chOff x="150812" y="0"/>
            <a:chExt cx="11890500" cy="6680100"/>
          </a:xfrm>
        </p:grpSpPr>
        <p:sp>
          <p:nvSpPr>
            <p:cNvPr id="232" name="Google Shape;232;g1629e57c943_0_128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1629e57c943_0_128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1629e57c943_0_128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프로젝트 </a:t>
              </a:r>
              <a:r>
                <a:rPr b="1" lang="ko-KR" sz="3000">
                  <a:solidFill>
                    <a:srgbClr val="3F3F3F"/>
                  </a:solidFill>
                </a:rPr>
                <a:t>목표</a:t>
              </a:r>
              <a:endParaRPr b="0" i="0" sz="3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" name="Google Shape;235;g1629e57c943_0_128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236" name="Google Shape;236;g1629e57c943_0_128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7" name="Google Shape;237;g1629e57c943_0_1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8" name="Google Shape;238;g1629e57c943_0_128"/>
            <p:cNvGrpSpPr/>
            <p:nvPr/>
          </p:nvGrpSpPr>
          <p:grpSpPr>
            <a:xfrm>
              <a:off x="8951147" y="320144"/>
              <a:ext cx="1550685" cy="169375"/>
              <a:chOff x="9512757" y="369386"/>
              <a:chExt cx="2051714" cy="224100"/>
            </a:xfrm>
          </p:grpSpPr>
          <p:grpSp>
            <p:nvGrpSpPr>
              <p:cNvPr id="239" name="Google Shape;239;g1629e57c943_0_128"/>
              <p:cNvGrpSpPr/>
              <p:nvPr/>
            </p:nvGrpSpPr>
            <p:grpSpPr>
              <a:xfrm>
                <a:off x="10750964" y="406846"/>
                <a:ext cx="132409" cy="140954"/>
                <a:chOff x="4594" y="900"/>
                <a:chExt cx="276" cy="294"/>
              </a:xfrm>
            </p:grpSpPr>
            <p:sp>
              <p:nvSpPr>
                <p:cNvPr id="240" name="Google Shape;240;g1629e57c943_0_128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g1629e57c943_0_128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g1629e57c943_0_128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g1629e57c943_0_128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4" name="Google Shape;244;g1629e57c943_0_128"/>
              <p:cNvGrpSpPr/>
              <p:nvPr/>
            </p:nvGrpSpPr>
            <p:grpSpPr>
              <a:xfrm>
                <a:off x="10506302" y="406846"/>
                <a:ext cx="140174" cy="140174"/>
                <a:chOff x="1747" y="423"/>
                <a:chExt cx="574" cy="574"/>
              </a:xfrm>
            </p:grpSpPr>
            <p:sp>
              <p:nvSpPr>
                <p:cNvPr id="245" name="Google Shape;245;g1629e57c943_0_128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g1629e57c943_0_128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g1629e57c943_0_128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8" name="Google Shape;248;g1629e57c943_0_128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g1629e57c943_0_128"/>
              <p:cNvSpPr/>
              <p:nvPr/>
            </p:nvSpPr>
            <p:spPr>
              <a:xfrm>
                <a:off x="10885020" y="369386"/>
                <a:ext cx="454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g1629e57c943_0_128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g1629e57c943_0_128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2" name="Google Shape;252;g1629e57c943_0_128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" name="Google Shape;253;g1629e57c943_0_128"/>
            <p:cNvGrpSpPr/>
            <p:nvPr/>
          </p:nvGrpSpPr>
          <p:grpSpPr>
            <a:xfrm>
              <a:off x="653836" y="193032"/>
              <a:ext cx="343426" cy="344918"/>
              <a:chOff x="1157487" y="184451"/>
              <a:chExt cx="489979" cy="492107"/>
            </a:xfrm>
          </p:grpSpPr>
          <p:sp>
            <p:nvSpPr>
              <p:cNvPr id="254" name="Google Shape;254;g1629e57c943_0_128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g1629e57c943_0_128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g1629e57c943_0_128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1629e57c943_0_128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1629e57c943_0_128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g1629e57c943_0_128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0" name="Google Shape;260;g1629e57c943_0_128"/>
          <p:cNvSpPr txBox="1"/>
          <p:nvPr/>
        </p:nvSpPr>
        <p:spPr>
          <a:xfrm>
            <a:off x="997201" y="1036750"/>
            <a:ext cx="27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900">
                <a:solidFill>
                  <a:schemeClr val="dk1"/>
                </a:solidFill>
              </a:rPr>
              <a:t>프로젝트 목표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629e57c943_0_128"/>
          <p:cNvSpPr txBox="1"/>
          <p:nvPr/>
        </p:nvSpPr>
        <p:spPr>
          <a:xfrm>
            <a:off x="1446962" y="1669072"/>
            <a:ext cx="96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g1629e57c943_0_165"/>
          <p:cNvGrpSpPr/>
          <p:nvPr/>
        </p:nvGrpSpPr>
        <p:grpSpPr>
          <a:xfrm>
            <a:off x="150811" y="0"/>
            <a:ext cx="11890500" cy="6680100"/>
            <a:chOff x="150812" y="0"/>
            <a:chExt cx="11890500" cy="6680100"/>
          </a:xfrm>
        </p:grpSpPr>
        <p:sp>
          <p:nvSpPr>
            <p:cNvPr id="268" name="Google Shape;268;g1629e57c943_0_165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629e57c943_0_165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629e57c943_0_165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프로젝트 </a:t>
              </a:r>
              <a:r>
                <a:rPr b="1" lang="ko-KR" sz="3000">
                  <a:solidFill>
                    <a:srgbClr val="3F3F3F"/>
                  </a:solidFill>
                </a:rPr>
                <a:t>시연</a:t>
              </a:r>
              <a:endParaRPr b="0" i="0" sz="3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1" name="Google Shape;271;g1629e57c943_0_165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272" name="Google Shape;272;g1629e57c943_0_165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3" name="Google Shape;273;g1629e57c943_0_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4" name="Google Shape;274;g1629e57c943_0_165"/>
            <p:cNvGrpSpPr/>
            <p:nvPr/>
          </p:nvGrpSpPr>
          <p:grpSpPr>
            <a:xfrm>
              <a:off x="8951147" y="320144"/>
              <a:ext cx="1550685" cy="169375"/>
              <a:chOff x="9512757" y="369386"/>
              <a:chExt cx="2051714" cy="224100"/>
            </a:xfrm>
          </p:grpSpPr>
          <p:grpSp>
            <p:nvGrpSpPr>
              <p:cNvPr id="275" name="Google Shape;275;g1629e57c943_0_165"/>
              <p:cNvGrpSpPr/>
              <p:nvPr/>
            </p:nvGrpSpPr>
            <p:grpSpPr>
              <a:xfrm>
                <a:off x="10750964" y="406846"/>
                <a:ext cx="132409" cy="140954"/>
                <a:chOff x="4594" y="900"/>
                <a:chExt cx="276" cy="294"/>
              </a:xfrm>
            </p:grpSpPr>
            <p:sp>
              <p:nvSpPr>
                <p:cNvPr id="276" name="Google Shape;276;g1629e57c943_0_165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g1629e57c943_0_165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g1629e57c943_0_165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g1629e57c943_0_165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" name="Google Shape;280;g1629e57c943_0_165"/>
              <p:cNvGrpSpPr/>
              <p:nvPr/>
            </p:nvGrpSpPr>
            <p:grpSpPr>
              <a:xfrm>
                <a:off x="10506302" y="406846"/>
                <a:ext cx="140174" cy="140174"/>
                <a:chOff x="1747" y="423"/>
                <a:chExt cx="574" cy="574"/>
              </a:xfrm>
            </p:grpSpPr>
            <p:sp>
              <p:nvSpPr>
                <p:cNvPr id="281" name="Google Shape;281;g1629e57c943_0_165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g1629e57c943_0_165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g1629e57c943_0_165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4" name="Google Shape;284;g1629e57c943_0_165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g1629e57c943_0_165"/>
              <p:cNvSpPr/>
              <p:nvPr/>
            </p:nvSpPr>
            <p:spPr>
              <a:xfrm>
                <a:off x="10885020" y="369386"/>
                <a:ext cx="454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g1629e57c943_0_165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g1629e57c943_0_165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8" name="Google Shape;288;g1629e57c943_0_165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" name="Google Shape;289;g1629e57c943_0_165"/>
            <p:cNvGrpSpPr/>
            <p:nvPr/>
          </p:nvGrpSpPr>
          <p:grpSpPr>
            <a:xfrm>
              <a:off x="653836" y="193032"/>
              <a:ext cx="343426" cy="344918"/>
              <a:chOff x="1157487" y="184451"/>
              <a:chExt cx="489979" cy="492107"/>
            </a:xfrm>
          </p:grpSpPr>
          <p:sp>
            <p:nvSpPr>
              <p:cNvPr id="290" name="Google Shape;290;g1629e57c943_0_165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g1629e57c943_0_165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g1629e57c943_0_165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g1629e57c943_0_165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g1629e57c943_0_165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g1629e57c943_0_165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4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302" name="Google Shape;302;p4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프로젝트 </a:t>
              </a:r>
              <a:r>
                <a:rPr b="1" lang="ko-KR" sz="3000">
                  <a:solidFill>
                    <a:srgbClr val="3F3F3F"/>
                  </a:solidFill>
                </a:rPr>
                <a:t>개요</a:t>
              </a:r>
              <a:endParaRPr b="0" i="0" sz="3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" name="Google Shape;305;p4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306" name="Google Shape;306;p4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7" name="Google Shape;307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8" name="Google Shape;308;p4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309" name="Google Shape;309;p4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310" name="Google Shape;310;p4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4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4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4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4" name="Google Shape;314;p4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315" name="Google Shape;315;p4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4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4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8" name="Google Shape;318;p4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" name="Google Shape;322;p4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3" name="Google Shape;323;p4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324" name="Google Shape;324;p4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4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lnD+7XR255c+S4oSD+BwmVhK5yJCDXfTMh1fLm9E1GHnXMhJy+GZBvFc2EPGibCbnpmAk5fcn4H5+Fmj2PnVvYAAAAAElFTkSuQmCC (318×159)" id="330" name="Google Shape;330;p4"/>
          <p:cNvPicPr preferRelativeResize="0"/>
          <p:nvPr/>
        </p:nvPicPr>
        <p:blipFill rotWithShape="1">
          <a:blip r:embed="rId4">
            <a:alphaModFix/>
          </a:blip>
          <a:srcRect b="21387" l="0" r="0" t="23674"/>
          <a:stretch/>
        </p:blipFill>
        <p:spPr>
          <a:xfrm>
            <a:off x="4765329" y="4000932"/>
            <a:ext cx="2661337" cy="7310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재생 단색으로 채워진" id="331" name="Google Shape;33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1060" y="3162942"/>
            <a:ext cx="399223" cy="631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재생 단색으로 채워진" id="332" name="Google Shape;3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067" y="3232834"/>
            <a:ext cx="399223" cy="63142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"/>
          <p:cNvSpPr txBox="1"/>
          <p:nvPr/>
        </p:nvSpPr>
        <p:spPr>
          <a:xfrm>
            <a:off x="5006640" y="5032623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"/>
          <p:cNvSpPr txBox="1"/>
          <p:nvPr/>
        </p:nvSpPr>
        <p:spPr>
          <a:xfrm>
            <a:off x="8726031" y="4992409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puter Vision Datasets" id="335" name="Google Shape;33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2332" y="2505610"/>
            <a:ext cx="2466979" cy="4564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안심존 포털 | AI 허브" id="336" name="Google Shape;33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5270" y="3103861"/>
            <a:ext cx="2158102" cy="619344"/>
          </a:xfrm>
          <a:prstGeom prst="rect">
            <a:avLst/>
          </a:prstGeom>
          <a:noFill/>
          <a:ln>
            <a:noFill/>
          </a:ln>
        </p:spPr>
      </p:pic>
      <p:sp>
        <p:nvSpPr>
          <p:cNvPr descr="안드로이드(운영체제) - 나무위키" id="337" name="Google Shape;337;p4"/>
          <p:cNvSpPr/>
          <p:nvPr/>
        </p:nvSpPr>
        <p:spPr>
          <a:xfrm>
            <a:off x="6300122" y="381619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안드로이드(운영체제) - 나무위키" id="338" name="Google Shape;338;p4"/>
          <p:cNvSpPr/>
          <p:nvPr/>
        </p:nvSpPr>
        <p:spPr>
          <a:xfrm>
            <a:off x="6452522" y="4424411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penCV - 위키백과, 우리 모두의 백과사전" id="339" name="Google Shape;33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21429" y="1975105"/>
            <a:ext cx="1180280" cy="145389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"/>
          <p:cNvSpPr txBox="1"/>
          <p:nvPr/>
        </p:nvSpPr>
        <p:spPr>
          <a:xfrm>
            <a:off x="1287249" y="4992409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수집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9lGMOcmIlHHAAAAAElFTkSuQmCC (344×147)" id="341" name="Google Shape;341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07624" y="2258515"/>
            <a:ext cx="2376745" cy="101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"/>
          <p:cNvPicPr preferRelativeResize="0"/>
          <p:nvPr/>
        </p:nvPicPr>
        <p:blipFill rotWithShape="1">
          <a:blip r:embed="rId10">
            <a:alphaModFix/>
          </a:blip>
          <a:srcRect b="23205" l="13660" r="4974" t="16700"/>
          <a:stretch/>
        </p:blipFill>
        <p:spPr>
          <a:xfrm>
            <a:off x="8321967" y="3986804"/>
            <a:ext cx="3357530" cy="83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66700" y="3845801"/>
            <a:ext cx="916560" cy="9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9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350" name="Google Shape;350;p9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ko-KR" sz="2800">
                  <a:solidFill>
                    <a:srgbClr val="3F3F3F"/>
                  </a:solidFill>
                </a:rPr>
                <a:t>2</a:t>
              </a:r>
              <a:r>
                <a:rPr b="1" i="0" lang="ko-KR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프로젝트 팀 구성 및 역할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" name="Google Shape;353;p9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354" name="Google Shape;354;p9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5" name="Google Shape;355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6" name="Google Shape;356;p9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357" name="Google Shape;357;p9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358" name="Google Shape;358;p9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9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9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9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2" name="Google Shape;362;p9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363" name="Google Shape;363;p9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9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9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6" name="Google Shape;366;p9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0" name="Google Shape;370;p9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" name="Google Shape;371;p9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372" name="Google Shape;372;p9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9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9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9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9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378" name="Google Shape;378;p9"/>
          <p:cNvGraphicFramePr/>
          <p:nvPr/>
        </p:nvGraphicFramePr>
        <p:xfrm>
          <a:off x="744401" y="1135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{76FDBD93-C33A-46C1-9BD9-8670A5897E87}</a:tableStyleId>
              </a:tblPr>
              <a:tblGrid>
                <a:gridCol w="2161950"/>
                <a:gridCol w="1826425"/>
                <a:gridCol w="6741300"/>
              </a:tblGrid>
              <a:tr h="38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훈련생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역할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 업무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김선현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팀장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▶리치 스태커 데이터 정제 및 정규화, 라벨링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Faster RCNN 모델 구현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문지민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크레인, 컨테이너 데이터 수집 및 라벨링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yolov5, 7 모델 전이학습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서민지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배 데이터 셋 구축 및 라벨링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yolov5, 7 모델 전이학습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이유나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서비스 시스템 설계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컨테이너 데이터 수집 및 라벨링 Faster RCNN 모델구현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박민석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opencv를 이용한 서비스 구축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yolov5, 7 모델 전이학습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8"/>
          <p:cNvGrpSpPr/>
          <p:nvPr/>
        </p:nvGrpSpPr>
        <p:grpSpPr>
          <a:xfrm>
            <a:off x="150812" y="126904"/>
            <a:ext cx="11890375" cy="6680200"/>
            <a:chOff x="150812" y="0"/>
            <a:chExt cx="11890375" cy="6680200"/>
          </a:xfrm>
        </p:grpSpPr>
        <p:sp>
          <p:nvSpPr>
            <p:cNvPr id="385" name="Google Shape;385;p8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31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2. 프로젝트 수행 절차 및 방법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8" name="Google Shape;388;p8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0" name="Google Shape;390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1" name="Google Shape;391;p8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392" name="Google Shape;392;p8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393" name="Google Shape;393;p8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8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8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8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7" name="Google Shape;397;p8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398" name="Google Shape;398;p8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8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8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1" name="Google Shape;401;p8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5" name="Google Shape;405;p8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" name="Google Shape;406;p8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407" name="Google Shape;407;p8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413" name="Google Shape;413;p8"/>
          <p:cNvGraphicFramePr/>
          <p:nvPr/>
        </p:nvGraphicFramePr>
        <p:xfrm>
          <a:off x="711325" y="12481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{76FDBD93-C33A-46C1-9BD9-8670A5897E87}</a:tableStyleId>
              </a:tblPr>
              <a:tblGrid>
                <a:gridCol w="1900300"/>
                <a:gridCol w="3045475"/>
                <a:gridCol w="3563300"/>
                <a:gridCol w="2334075"/>
              </a:tblGrid>
              <a:tr h="51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기간</a:t>
                      </a:r>
                      <a:endParaRPr sz="1400" u="none" cap="none" strike="noStrike"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활동</a:t>
                      </a:r>
                      <a:endParaRPr sz="1400" u="none" cap="none" strike="noStrike"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400" u="none" cap="none" strike="noStrike"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</a:tr>
              <a:tr h="71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사전 기획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9/20(화)</a:t>
                      </a:r>
                      <a:endParaRPr sz="1400" u="none" cap="none" strike="noStrike"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프로젝트 기획 및 주제 선정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기획안 작성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아이디어 선정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수집</a:t>
                      </a:r>
                      <a:endParaRPr sz="1400" u="none" cap="none" strike="noStrike"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9/26(월) ~ 9/27(화)</a:t>
                      </a:r>
                      <a:endParaRPr sz="1400" u="none" cap="none" strike="noStrike"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필요 데이터  및 수집 절차 정의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외부 데이터 수집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69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전처리 및 라벨링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9/27(화) ~ 9/30(금)</a:t>
                      </a:r>
                      <a:endParaRPr sz="1400" u="none" cap="none" strike="noStrike"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데이터 정제 및 정규화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69850" lvl="0" marL="17145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모델링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10/4(화) ~ 10/10(화)</a:t>
                      </a:r>
                      <a:endParaRPr sz="1400" u="none" cap="none" strike="noStrike"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모델 구현 및 전이학습</a:t>
                      </a:r>
                      <a:endParaRPr sz="1400" u="none" cap="none" strike="noStrike"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팀내 중간보고 실시</a:t>
                      </a:r>
                      <a:endParaRPr sz="1400" u="none" cap="none" strike="noStrike"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1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최종 마무리</a:t>
                      </a:r>
                      <a:endParaRPr sz="1400" u="none" cap="none" strike="noStrike"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10/10(월) ~ 10/13(목)</a:t>
                      </a:r>
                      <a:endParaRPr sz="1400" u="none" cap="none" strike="noStrike"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object tracking 서비스 구현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테스트 및 발표자료 작성</a:t>
                      </a:r>
                      <a:endParaRPr sz="1400" u="none" cap="none" strike="noStrike"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최적화, 오류 수정</a:t>
                      </a:r>
                      <a:endParaRPr sz="1400" u="none" cap="none" strike="noStrike"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 개발기간</a:t>
                      </a:r>
                      <a:endParaRPr sz="1400" u="none" cap="none" strike="noStrike"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9/20(화) ~ 10/13(수)(총 21 일)</a:t>
                      </a:r>
                      <a:endParaRPr sz="1400" u="none" cap="none" strike="noStrike"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2022-09-02T06:05:00Z</dcterms:created>
  <dc:creator>조현석</dc:creator>
</cp:coreProperties>
</file>