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1/u9vCXf1ij0pvYUvVcevVjl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0BE88B-D5B3-495E-9670-A4B7911673F8}">
  <a:tblStyle styleId="{E60BE88B-D5B3-495E-9670-A4B7911673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Files\20173231\&#54876;&#46041;\2022_&#46356;&#51648;&#53560;%20&#49828;&#47560;&#53944;%20&#48512;&#49328;_%20&#49828;&#47560;&#53944;&#47932;&#47448;&#54637;&#47564;\&#52572;&#51333;&#54532;&#47196;&#51229;&#53944;\&#44592;&#54925;&#49436;\&#52280;&#44256;&#51088;&#47308;\&#54637;&#47564;%20&#48128;&#51077;&#44397;%20&#45800;&#49549;&#53685;&#44228;%20&#52264;&#5394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n-cs"/>
              </a:defRPr>
            </a:pPr>
            <a:r>
              <a:rPr lang="ko-KR" altLang="en-US" sz="2200" b="1" i="0" baseline="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국내 전체 화물 수출입 현황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575369094488191"/>
          <c:y val="0.11764461628662548"/>
          <c:w val="0.52849261811023618"/>
          <c:h val="0.792738878399429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수출입 현황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85C-424D-8005-EDB97695D62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5C-424D-8005-EDB97695D6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36-4458-B711-B0DC26D1C8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36-4458-B711-B0DC26D1C8C4}"/>
              </c:ext>
            </c:extLst>
          </c:dPt>
          <c:dLbls>
            <c:dLbl>
              <c:idx val="0"/>
              <c:layout>
                <c:manualLayout>
                  <c:x val="-0.18029175125479122"/>
                  <c:y val="-0.2216672885240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0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5C-424D-8005-EDB97695D62D}"/>
                </c:ext>
              </c:extLst>
            </c:dLbl>
            <c:dLbl>
              <c:idx val="1"/>
              <c:layout>
                <c:manualLayout>
                  <c:x val="0.17075946561045238"/>
                  <c:y val="0.136964517048548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5C-424D-8005-EDB97695D6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항만</c:v>
                </c:pt>
                <c:pt idx="1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68.7</c:v>
                </c:pt>
                <c:pt idx="1">
                  <c:v>31.3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C-424D-8005-EDB97695D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8036531705790435"/>
          <c:y val="0.85508745014519016"/>
          <c:w val="0.43217245223810025"/>
          <c:h val="0.144912549854809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685364878840697E-2"/>
          <c:y val="9.1891236200883381E-2"/>
          <c:w val="0.96340226702431431"/>
          <c:h val="0.80128801557381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무단이탈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&quot;건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  <c:pt idx="4">
                  <c:v>2021년</c:v>
                </c:pt>
                <c:pt idx="5">
                  <c:v>2022.8월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D-414B-8F28-6BEFB0D9C9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63575856"/>
        <c:axId val="763575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무단이탈</c:v>
                </c:pt>
              </c:strCache>
            </c:strRef>
          </c:tx>
          <c:spPr>
            <a:ln w="889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2017년</c:v>
                </c:pt>
                <c:pt idx="1">
                  <c:v>2018년</c:v>
                </c:pt>
                <c:pt idx="2">
                  <c:v>2019년</c:v>
                </c:pt>
                <c:pt idx="3">
                  <c:v>2020년</c:v>
                </c:pt>
                <c:pt idx="4">
                  <c:v>2021년</c:v>
                </c:pt>
                <c:pt idx="5">
                  <c:v>2022.8월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8D-414B-8F28-6BEFB0D9C9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63575856"/>
        <c:axId val="763575440"/>
      </c:lineChart>
      <c:catAx>
        <c:axId val="76357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3575440"/>
        <c:crosses val="autoZero"/>
        <c:auto val="1"/>
        <c:lblAlgn val="ctr"/>
        <c:lblOffset val="100"/>
        <c:tickMarkSkip val="1"/>
        <c:noMultiLvlLbl val="0"/>
      </c:catAx>
      <c:valAx>
        <c:axId val="7635754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357585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2000" b="0" i="0" u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함초롬돋움"/>
              </a:defRPr>
            </a:pPr>
            <a:r>
              <a:rPr lang="ko-KR" altLang="en-US" sz="2000" b="0" i="0" u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함초롬돋움"/>
              </a:rPr>
              <a:t>인천보안공사 고용형태별 퇴사율</a:t>
            </a:r>
            <a:endParaRPr lang="ko-KR" altLang="en-US" sz="20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c:rich>
      </c:tx>
      <c:layout>
        <c:manualLayout>
          <c:xMode val="edge"/>
          <c:yMode val="edge"/>
          <c:x val="0.24649998063697293"/>
          <c:y val="1.7660228331456064E-2"/>
          <c:w val="0.50674998760223389"/>
          <c:h val="0.13249999284744263"/>
        </c:manualLayout>
      </c:layout>
      <c:overlay val="0"/>
      <c:spPr>
        <a:noFill/>
      </c:spPr>
    </c:title>
    <c:autoTitleDeleted val="0"/>
    <c:plotArea>
      <c:layout>
        <c:manualLayout>
          <c:layoutTarget val="inner"/>
          <c:xMode val="edge"/>
          <c:yMode val="edge"/>
          <c:x val="4.7796718904622594E-2"/>
          <c:y val="0.13567976949675409"/>
          <c:w val="0.76032213744436783"/>
          <c:h val="0.7695000171661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행정직</c:f>
              <c:strCache>
                <c:ptCount val="1"/>
                <c:pt idx="0">
                  <c:v>행정직</c:v>
                </c:pt>
              </c:strCache>
            </c:strRef>
          </c:tx>
          <c:spPr>
            <a:solidFill>
              <a:srgbClr val="73B1D1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4"/>
              <c:pt idx="0">
                <c:v>2016년</c:v>
              </c:pt>
              <c:pt idx="1">
                <c:v>2017년</c:v>
              </c:pt>
              <c:pt idx="2">
                <c:v>2018년</c:v>
              </c:pt>
              <c:pt idx="3">
                <c:v>2019년</c:v>
              </c:pt>
            </c:strLit>
          </c:cat>
          <c:val>
            <c:numLit>
              <c:formatCode>General</c:formatCode>
              <c:ptCount val="4"/>
              <c:pt idx="0">
                <c:v>13</c:v>
              </c:pt>
              <c:pt idx="1">
                <c:v>17</c:v>
              </c:pt>
              <c:pt idx="2">
                <c:v>22</c:v>
              </c:pt>
              <c:pt idx="3">
                <c:v>21</c:v>
              </c:pt>
            </c:numLit>
          </c:val>
          <c:extLst>
            <c:ext xmlns:c16="http://schemas.microsoft.com/office/drawing/2014/chart" uri="{C3380CC4-5D6E-409C-BE32-E72D297353CC}">
              <c16:uniqueId val="{00000000-42F6-4895-9BAB-4285F4EB4931}"/>
            </c:ext>
          </c:extLst>
        </c:ser>
        <c:ser>
          <c:idx val="1"/>
          <c:order val="1"/>
          <c:tx>
            <c:strRef>
              <c:f>청원경찰</c:f>
              <c:strCache>
                <c:ptCount val="1"/>
                <c:pt idx="0">
                  <c:v>청원경찰</c:v>
                </c:pt>
              </c:strCache>
            </c:strRef>
          </c:tx>
          <c:spPr>
            <a:solidFill>
              <a:srgbClr val="CD6565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4"/>
              <c:pt idx="0">
                <c:v>2016년</c:v>
              </c:pt>
              <c:pt idx="1">
                <c:v>2017년</c:v>
              </c:pt>
              <c:pt idx="2">
                <c:v>2018년</c:v>
              </c:pt>
              <c:pt idx="3">
                <c:v>2019년</c:v>
              </c:pt>
            </c:strLit>
          </c:cat>
          <c:val>
            <c:numLit>
              <c:formatCode>General</c:formatCode>
              <c:ptCount val="4"/>
              <c:pt idx="0">
                <c:v>8</c:v>
              </c:pt>
              <c:pt idx="1">
                <c:v>12</c:v>
              </c:pt>
              <c:pt idx="2">
                <c:v>3</c:v>
              </c:pt>
              <c:pt idx="3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1-42F6-4895-9BAB-4285F4EB4931}"/>
            </c:ext>
          </c:extLst>
        </c:ser>
        <c:ser>
          <c:idx val="2"/>
          <c:order val="2"/>
          <c:tx>
            <c:strRef>
              <c:f>특수경비원</c:f>
              <c:strCache>
                <c:ptCount val="1"/>
                <c:pt idx="0">
                  <c:v>특수경비원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700" b="1">
                    <a:solidFill>
                      <a:srgbClr val="002060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4"/>
              <c:pt idx="0">
                <c:v>2016년</c:v>
              </c:pt>
              <c:pt idx="1">
                <c:v>2017년</c:v>
              </c:pt>
              <c:pt idx="2">
                <c:v>2018년</c:v>
              </c:pt>
              <c:pt idx="3">
                <c:v>2019년</c:v>
              </c:pt>
            </c:strLit>
          </c:cat>
          <c:val>
            <c:numLit>
              <c:formatCode>General</c:formatCode>
              <c:ptCount val="4"/>
              <c:pt idx="0">
                <c:v>74</c:v>
              </c:pt>
              <c:pt idx="1">
                <c:v>41</c:v>
              </c:pt>
              <c:pt idx="2">
                <c:v>72</c:v>
              </c:pt>
              <c:pt idx="3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42F6-4895-9BAB-4285F4EB4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05526863"/>
        <c:axId val="1"/>
      </c:barChart>
      <c:catAx>
        <c:axId val="200552686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300" b="0" i="0" u="none">
                <a:solidFill>
                  <a:srgbClr val="000000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endParaRPr lang="ko-KR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300" b="0" i="0" u="none">
                <a:solidFill>
                  <a:srgbClr val="000000"/>
                </a:solidFill>
                <a:latin typeface="함초롬돋움"/>
                <a:ea typeface="함초롬돋움"/>
                <a:cs typeface="함초롬돋움"/>
                <a:sym typeface="함초롬돋움"/>
              </a:defRPr>
            </a:pPr>
            <a:endParaRPr lang="ko-KR"/>
          </a:p>
        </c:txPr>
        <c:crossAx val="2005526863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tr"/>
      <c:layout>
        <c:manualLayout>
          <c:xMode val="edge"/>
          <c:yMode val="edge"/>
          <c:x val="0.83217699121941535"/>
          <c:y val="0.36785005435164703"/>
          <c:w val="0.15854336940539432"/>
          <c:h val="0.26932214572731156"/>
        </c:manualLayout>
      </c:layout>
      <c:overlay val="0"/>
      <c:txPr>
        <a:bodyPr/>
        <a:lstStyle/>
        <a:p>
          <a:pPr>
            <a:defRPr sz="17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defRPr>
          </a:pPr>
          <a:endParaRPr lang="ko-KR"/>
        </a:p>
      </c:txPr>
    </c:legend>
    <c:plotVisOnly val="0"/>
    <c:dispBlanksAs val="gap"/>
    <c:showDLblsOverMax val="0"/>
  </c:chart>
  <c:spPr>
    <a:solidFill>
      <a:srgbClr val="FFFFFF"/>
    </a:solidFill>
    <a:ln w="12700" cap="flat" cmpd="sng" algn="ctr">
      <a:solidFill>
        <a:srgbClr val="8C8C8C"/>
      </a:solidFill>
      <a:prstDash val="solid"/>
      <a:round/>
      <a:headEnd w="med" len="med"/>
      <a:tailEnd w="med" len="med"/>
    </a:ln>
  </c:spPr>
  <c:extLst>
    <c:ext uri="CC8EB2C9-7E31-499d-B8F2-F6CE61031016">
      <ho:hncChartStyle xmlns:ho="http://schemas.haansoft.com/office/8.0" layoutIndex="-1" colorIndex="0" styleIndex="0"/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685eb7fcf_6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685eb7fcf_6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안녕하세요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지능형 CCTV를 활용한 항만 거수자 감시 시스템 기획안 발표를 맡은 ~~입니다.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발표 시작하겠습니다.</a:t>
            </a:r>
            <a:endParaRPr/>
          </a:p>
        </p:txBody>
      </p:sp>
      <p:sp>
        <p:nvSpPr>
          <p:cNvPr id="87" name="Google Shape;87;g17685eb7fcf_6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클래스는 사람만 사용할 예정이고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사람데이터 2만장 정도를 수집 후 전처리를 거쳐 데이터셋을 구성할 예정입니다.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학습을 진행하는 동안 추가로 데이터를 수집해 더 많은 데이터로 학습을 진행할 예정입니다.</a:t>
            </a:r>
            <a:endParaRPr/>
          </a:p>
        </p:txBody>
      </p:sp>
      <p:sp>
        <p:nvSpPr>
          <p:cNvPr id="438" name="Google Shape;43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여러 모델을 사용하려고 하였으나,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현재 보유하고 있는 하드웨어로 Yolov7 사용 시 프레임저하가 심하지만 Yolov5 모델은 프레임 저하가 심하지 않아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원활하게 사용할 수 있어 Yolov5 모델을 사용하여 학습을 진행할 예정입니다.</a:t>
            </a:r>
            <a:endParaRPr/>
          </a:p>
        </p:txBody>
      </p:sp>
      <p:sp>
        <p:nvSpPr>
          <p:cNvPr id="476" name="Google Shape;4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프로젝트 일정입니다.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남은 일정동안 데이터셋 구성과 모델학습, 서비스개발을 진행할 예정입니다.</a:t>
            </a:r>
            <a:endParaRPr/>
          </a:p>
        </p:txBody>
      </p:sp>
      <p:sp>
        <p:nvSpPr>
          <p:cNvPr id="517" name="Google Shape;51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794e39f263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1794e39f263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서비스는 실시간 영상과 OpenCV라이브러리를 이용해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영상의 원하는 구역에 박스를 그려 해당 박스에 사람 객체가 들어오게 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경보음을 출력하는 서비스를 구현할 예정입니다.</a:t>
            </a:r>
            <a:endParaRPr/>
          </a:p>
        </p:txBody>
      </p:sp>
      <p:sp>
        <p:nvSpPr>
          <p:cNvPr id="552" name="Google Shape;552;g1794e39f263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서비스는 실시간 영상과 OpenCV라이브러리를 이용해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영상의 원하는 구역에 박스를 그려 해당 박스에 사람 객체가 들어오게 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경보음을 출력하는 서비스를 구현할 예정입니다.</a:t>
            </a:r>
            <a:endParaRPr/>
          </a:p>
        </p:txBody>
      </p:sp>
      <p:sp>
        <p:nvSpPr>
          <p:cNvPr id="591" name="Google Shape;591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서비스는 실시간 영상과 OpenCV라이브러리를 이용해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영상의 원하는 구역에 박스를 그려 해당 박스에 사람 객체가 들어오게 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Malgun Gothic"/>
              <a:buNone/>
            </a:pPr>
            <a:r>
              <a:rPr lang="ko-KR"/>
              <a:t>경보음을 출력하는 서비스를 구현할 예정입니다.</a:t>
            </a:r>
            <a:endParaRPr/>
          </a:p>
        </p:txBody>
      </p:sp>
      <p:sp>
        <p:nvSpPr>
          <p:cNvPr id="634" name="Google Shape;63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794e39f263_4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1794e39f263_4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기대효과로는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보안사고 예방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해당 시스템 도입으로 업무 효율 증가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범죄율 감소로 인한 편익 증가가 기대됩니다.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스마트 재난관리 영상감시시스템과 적용 논문( 영상저장비용 75% 감소 부분 근거)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5" name="Google Shape;675;g1794e39f263_4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기대효과로는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보안사고 예방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해당 시스템 도입으로 업무 효율 증가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범죄율 감소로 인한 편익 증가가 기대됩니다.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스마트 재난관리 영상감시시스템과 적용 논문( 영상저장비용 75% 감소 부분 근거)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다음은 팀 구성 및 역할입니다</a:t>
            </a:r>
            <a:endParaRPr/>
          </a:p>
        </p:txBody>
      </p:sp>
      <p:sp>
        <p:nvSpPr>
          <p:cNvPr id="754" name="Google Shape;75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목차는 ~~~ 입니다.</a:t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4" name="Google Shape;82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685eb7fcf_4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7685eb7fcf_4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이 원그래프는 국내 화물 수출입 현황입니다.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그래프를 보면 수출입의 대부분은 항만을 통해 이루어지고 있으며,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2018년 기준으로 전체 화물의 약 68.7%가 항만을 통해 수출입 되고 있습니다.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그리고 많은 품목들을 수출과 수입에 의존하므로 국가산업에서 매우 중추적인 역할을 담당하고 있는 것을 알 수 있다.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00">
                <a:latin typeface="Arial"/>
                <a:ea typeface="Arial"/>
                <a:cs typeface="Arial"/>
                <a:sym typeface="Arial"/>
              </a:rPr>
              <a:t>그래서 국가에서 보안시설로 지정해 관리하고 있다.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500"/>
              <a:t>(</a:t>
            </a:r>
            <a:r>
              <a:rPr lang="ko-KR" sz="800">
                <a:latin typeface="Arial"/>
                <a:ea typeface="Arial"/>
                <a:cs typeface="Arial"/>
                <a:sym typeface="Arial"/>
              </a:rPr>
              <a:t>그런데 항만 내 CCTV 등 보안 시스템을 이용해 보안을 수행하고 있음에도 불구하고 많은 보안사고들이 일어나고 있고 이로 인하여 밀수출입, 밀입출국 등 많은 범죄들이 발생하고 있다. </a:t>
            </a:r>
            <a:r>
              <a:rPr lang="ko-KR" sz="500"/>
              <a:t>)</a:t>
            </a:r>
            <a:endParaRPr sz="500"/>
          </a:p>
        </p:txBody>
      </p:sp>
      <p:sp>
        <p:nvSpPr>
          <p:cNvPr id="161" name="Google Shape;161;g17685eb7fcf_4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94e39f263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794e39f26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항만에서 보안을 수행하기 위해 많은 예산을 들여 항만을 지키고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해양수산부의 전국 항만 보안예산 현황에 따르면 보안예산은 평균적으로 매년 약 1000억원 이상의 예산이 집행되었습니다.</a:t>
            </a:r>
            <a:endParaRPr/>
          </a:p>
        </p:txBody>
      </p:sp>
      <p:sp>
        <p:nvSpPr>
          <p:cNvPr id="198" name="Google Shape;198;g1794e39f263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94e39f26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794e39f26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앞에서 매년 1000억원 이상을 항만 보안에 사용하고 있는가운데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지속적으로 항만 내 보안사고에 관한 기사가 나오고 있음을 알 수 있습니다.</a:t>
            </a:r>
            <a:endParaRPr/>
          </a:p>
        </p:txBody>
      </p:sp>
      <p:sp>
        <p:nvSpPr>
          <p:cNvPr id="236" name="Google Shape;236;g1794e39f26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이렇게 그래프를 보시면 예산을 들여 항만 보안시스템을 구축하여 운영하고 있음에도 꾸준한 보안사고가 발생하고 있는것을 알 수 있습니다.</a:t>
            </a:r>
            <a:endParaRPr/>
          </a:p>
        </p:txBody>
      </p:sp>
      <p:sp>
        <p:nvSpPr>
          <p:cNvPr id="275" name="Google Shape;275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685eb7fcf_1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7685eb7fcf_1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ko-K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보안 사고의 주요한 이유  중 </a:t>
            </a: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“부족한 인력에 비한 과도한 업무”</a:t>
            </a:r>
            <a:r>
              <a:rPr b="0" lang="ko-K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가 있었음을 기사를 통해 알 수 있었습니다.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ko-K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이로 인하여 </a:t>
            </a:r>
            <a:r>
              <a:rPr lang="ko-KR"/>
              <a:t>인천항만공사의 통계를 보시면 인천항보안공사 경비직 퇴사율은 47.4%로 나타났다.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7685eb7fcf_1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따라서 항만 내 인력 및 업무 강도로 인해 보안이 부실하다는 문제점을 인지하여 업무 강도 완화와 항만 내 보안을 강화하기 위해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지능형 CCTV시스템 이라는 주제로 이번 프로젝트를 진행하려고 한다.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프로젝트를 수행하기 위해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로보플로, Aihub, 크롤링으로 사람 데이터를 수집하고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코랩과 파이토치로 모델학습을 진행한 후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OpernCV와 파이썬으로 서비스를 제공할 예정입니다.</a:t>
            </a:r>
            <a:endParaRPr/>
          </a:p>
        </p:txBody>
      </p:sp>
      <p:sp>
        <p:nvSpPr>
          <p:cNvPr id="390" name="Google Shape;39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9.jpg"/><Relationship Id="rId5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chart" Target="../charts/char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1" Type="http://schemas.openxmlformats.org/officeDocument/2006/relationships/image" Target="../media/image31.png"/><Relationship Id="rId10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685eb7fcf_6_17"/>
          <p:cNvSpPr txBox="1"/>
          <p:nvPr/>
        </p:nvSpPr>
        <p:spPr>
          <a:xfrm>
            <a:off x="9883211" y="4605632"/>
            <a:ext cx="2223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김선현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정성웅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동아대 박민석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서민지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이유나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7685eb7fcf_6_17"/>
          <p:cNvSpPr txBox="1"/>
          <p:nvPr/>
        </p:nvSpPr>
        <p:spPr>
          <a:xfrm>
            <a:off x="8676064" y="4045186"/>
            <a:ext cx="26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1조 (허르헉헉헉)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g17685eb7fcf_6_17"/>
          <p:cNvGrpSpPr/>
          <p:nvPr/>
        </p:nvGrpSpPr>
        <p:grpSpPr>
          <a:xfrm>
            <a:off x="140120" y="11277"/>
            <a:ext cx="11890500" cy="6680100"/>
            <a:chOff x="150812" y="0"/>
            <a:chExt cx="11890500" cy="6680100"/>
          </a:xfrm>
        </p:grpSpPr>
        <p:sp>
          <p:nvSpPr>
            <p:cNvPr id="92" name="Google Shape;92;g17685eb7fcf_6_17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7685eb7fcf_6_17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rotWithShape="0" algn="t" dir="5400000" dist="1397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7685eb7fcf_6_17"/>
            <p:cNvSpPr/>
            <p:nvPr/>
          </p:nvSpPr>
          <p:spPr>
            <a:xfrm>
              <a:off x="307841" y="1958487"/>
              <a:ext cx="11619000" cy="16062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지능형 CCTV를 활용한 항만 거수자 감시 시스템</a:t>
              </a:r>
              <a:endParaRPr b="1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-No Blind spot System-</a:t>
              </a:r>
              <a:endParaRPr b="1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g17685eb7fcf_6_17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96" name="Google Shape;96;g17685eb7fcf_6_17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7" name="Google Shape;97;g17685eb7fcf_6_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" name="Google Shape;98;g17685eb7fcf_6_17"/>
            <p:cNvGrpSpPr/>
            <p:nvPr/>
          </p:nvGrpSpPr>
          <p:grpSpPr>
            <a:xfrm>
              <a:off x="9479789" y="348457"/>
              <a:ext cx="1022049" cy="106457"/>
              <a:chOff x="10212196" y="406846"/>
              <a:chExt cx="1352275" cy="140854"/>
            </a:xfrm>
          </p:grpSpPr>
          <p:grpSp>
            <p:nvGrpSpPr>
              <p:cNvPr id="99" name="Google Shape;99;g17685eb7fcf_6_17"/>
              <p:cNvGrpSpPr/>
              <p:nvPr/>
            </p:nvGrpSpPr>
            <p:grpSpPr>
              <a:xfrm>
                <a:off x="10750964" y="406846"/>
                <a:ext cx="132483" cy="140854"/>
                <a:chOff x="4594" y="900"/>
                <a:chExt cx="276" cy="294"/>
              </a:xfrm>
            </p:grpSpPr>
            <p:sp>
              <p:nvSpPr>
                <p:cNvPr id="100" name="Google Shape;100;g17685eb7fcf_6_17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g17685eb7fcf_6_17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g17685eb7fcf_6_17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g17685eb7fcf_6_17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" name="Google Shape;104;g17685eb7fcf_6_17"/>
              <p:cNvGrpSpPr/>
              <p:nvPr/>
            </p:nvGrpSpPr>
            <p:grpSpPr>
              <a:xfrm>
                <a:off x="10506302" y="406846"/>
                <a:ext cx="139960" cy="139960"/>
                <a:chOff x="1747" y="423"/>
                <a:chExt cx="574" cy="574"/>
              </a:xfrm>
            </p:grpSpPr>
            <p:sp>
              <p:nvSpPr>
                <p:cNvPr id="105" name="Google Shape;105;g17685eb7fcf_6_17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g17685eb7fcf_6_17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g17685eb7fcf_6_17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" name="Google Shape;108;g17685eb7fcf_6_17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17685eb7fcf_6_17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" name="Google Shape;110;g17685eb7fcf_6_17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ko-KR" sz="11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g17685eb7fcf_6_17"/>
            <p:cNvGrpSpPr/>
            <p:nvPr/>
          </p:nvGrpSpPr>
          <p:grpSpPr>
            <a:xfrm>
              <a:off x="653838" y="193032"/>
              <a:ext cx="343426" cy="344918"/>
              <a:chOff x="1157487" y="184451"/>
              <a:chExt cx="489979" cy="492107"/>
            </a:xfrm>
          </p:grpSpPr>
          <p:sp>
            <p:nvSpPr>
              <p:cNvPr id="112" name="Google Shape;112;g17685eb7fcf_6_17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17685eb7fcf_6_17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17685eb7fcf_6_17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17685eb7fcf_6_17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17685eb7fcf_6_17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17685eb7fcf_6_17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g17685eb7fcf_6_17"/>
          <p:cNvSpPr txBox="1"/>
          <p:nvPr/>
        </p:nvSpPr>
        <p:spPr>
          <a:xfrm>
            <a:off x="9068556" y="3812262"/>
            <a:ext cx="2643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1조 (</a:t>
            </a: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Horhog</a:t>
            </a:r>
            <a:r>
              <a:rPr b="1" i="0" lang="ko-K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김선현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정성웅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동아대 박민석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서민지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동의대 이유나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5"/>
          <p:cNvGrpSpPr/>
          <p:nvPr/>
        </p:nvGrpSpPr>
        <p:grpSpPr>
          <a:xfrm>
            <a:off x="150809" y="0"/>
            <a:ext cx="11890500" cy="6680100"/>
            <a:chOff x="150812" y="0"/>
            <a:chExt cx="11890500" cy="6680100"/>
          </a:xfrm>
        </p:grpSpPr>
        <p:sp>
          <p:nvSpPr>
            <p:cNvPr id="441" name="Google Shape;441;p5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5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445" name="Google Shape;445;p5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" name="Google Shape;446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7" name="Google Shape;447;p5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448" name="Google Shape;448;p5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449" name="Google Shape;449;p5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5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5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5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3" name="Google Shape;453;p5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454" name="Google Shape;454;p5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5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5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7" name="Google Shape;457;p5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5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p5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463" name="Google Shape;463;p5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9" name="Google Shape;469;p5"/>
          <p:cNvSpPr txBox="1"/>
          <p:nvPr/>
        </p:nvSpPr>
        <p:spPr>
          <a:xfrm>
            <a:off x="581240" y="1079511"/>
            <a:ext cx="39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⨀ 클래스 정의 및 데이터 수집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"/>
          <p:cNvSpPr txBox="1"/>
          <p:nvPr/>
        </p:nvSpPr>
        <p:spPr>
          <a:xfrm>
            <a:off x="5120380" y="1714099"/>
            <a:ext cx="62571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roboflow,  Aihub,  크롤링을 통해 사람 이미지를 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라벨링 및 전처리 후 데이터셋을 구성하여 학습을 진행할 예정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ex) 담 넘는 사람 이미지 labelImg로 Bbox 라벨링작업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5"/>
          <p:cNvGrpSpPr/>
          <p:nvPr/>
        </p:nvGrpSpPr>
        <p:grpSpPr>
          <a:xfrm>
            <a:off x="1027921" y="1714099"/>
            <a:ext cx="4058501" cy="3947499"/>
            <a:chOff x="1027921" y="1714099"/>
            <a:chExt cx="4058501" cy="3947499"/>
          </a:xfrm>
        </p:grpSpPr>
        <p:pic>
          <p:nvPicPr>
            <p:cNvPr id="472" name="Google Shape;47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7921" y="1714099"/>
              <a:ext cx="4058501" cy="3947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5"/>
            <p:cNvSpPr/>
            <p:nvPr/>
          </p:nvSpPr>
          <p:spPr>
            <a:xfrm>
              <a:off x="1516110" y="1714099"/>
              <a:ext cx="1914000" cy="3036300"/>
            </a:xfrm>
            <a:prstGeom prst="frame">
              <a:avLst>
                <a:gd fmla="val 6122" name="adj1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6"/>
          <p:cNvGrpSpPr/>
          <p:nvPr/>
        </p:nvGrpSpPr>
        <p:grpSpPr>
          <a:xfrm>
            <a:off x="150812" y="0"/>
            <a:ext cx="11890500" cy="6680100"/>
            <a:chOff x="184062" y="0"/>
            <a:chExt cx="11890500" cy="6680100"/>
          </a:xfrm>
        </p:grpSpPr>
        <p:sp>
          <p:nvSpPr>
            <p:cNvPr id="479" name="Google Shape;479;p6"/>
            <p:cNvSpPr/>
            <p:nvPr/>
          </p:nvSpPr>
          <p:spPr>
            <a:xfrm>
              <a:off x="18406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t/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6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483" name="Google Shape;483;p6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4" name="Google Shape;484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5" name="Google Shape;485;p6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486" name="Google Shape;486;p6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487" name="Google Shape;487;p6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6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6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6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6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492" name="Google Shape;492;p6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6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6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5" name="Google Shape;495;p6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9" name="Google Shape;499;p6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0" name="Google Shape;500;p6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501" name="Google Shape;501;p6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07" name="Google Shape;5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1078" y="1738076"/>
            <a:ext cx="1762371" cy="3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"/>
          <p:cNvSpPr txBox="1"/>
          <p:nvPr/>
        </p:nvSpPr>
        <p:spPr>
          <a:xfrm>
            <a:off x="5407813" y="5230971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yolov5m 모델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s (300×168)" id="509" name="Google Shape;5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0623" y="2467371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"/>
          <p:cNvSpPr txBox="1"/>
          <p:nvPr/>
        </p:nvSpPr>
        <p:spPr>
          <a:xfrm>
            <a:off x="8820776" y="5272085"/>
            <a:ext cx="21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yolov7 모델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0006" y="1849121"/>
            <a:ext cx="2169166" cy="33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"/>
          <p:cNvSpPr txBox="1"/>
          <p:nvPr/>
        </p:nvSpPr>
        <p:spPr>
          <a:xfrm>
            <a:off x="581240" y="1079511"/>
            <a:ext cx="56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⨀ 프로젝트 수행 도구 – 데이터 학습 모델</a:t>
            </a:r>
            <a:endParaRPr/>
          </a:p>
        </p:txBody>
      </p:sp>
      <p:sp>
        <p:nvSpPr>
          <p:cNvPr id="513" name="Google Shape;513;p6"/>
          <p:cNvSpPr txBox="1"/>
          <p:nvPr/>
        </p:nvSpPr>
        <p:spPr>
          <a:xfrm>
            <a:off x="1320139" y="5272094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yolov5s 모델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8"/>
          <p:cNvGrpSpPr/>
          <p:nvPr/>
        </p:nvGrpSpPr>
        <p:grpSpPr>
          <a:xfrm>
            <a:off x="150812" y="0"/>
            <a:ext cx="11890500" cy="6680100"/>
            <a:chOff x="150812" y="0"/>
            <a:chExt cx="11890500" cy="6680100"/>
          </a:xfrm>
        </p:grpSpPr>
        <p:sp>
          <p:nvSpPr>
            <p:cNvPr id="520" name="Google Shape;520;p8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8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524" name="Google Shape;524;p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25" name="Google Shape;52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6" name="Google Shape;526;p8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527" name="Google Shape;527;p8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528" name="Google Shape;528;p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8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2" name="Google Shape;532;p8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533" name="Google Shape;533;p8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8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6" name="Google Shape;536;p8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0" name="Google Shape;540;p8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1" name="Google Shape;541;p8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542" name="Google Shape;542;p8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548" name="Google Shape;548;p8"/>
          <p:cNvGraphicFramePr/>
          <p:nvPr/>
        </p:nvGraphicFramePr>
        <p:xfrm>
          <a:off x="1098396" y="1316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{E60BE88B-D5B3-495E-9670-A4B7911673F8}</a:tableStyleId>
              </a:tblPr>
              <a:tblGrid>
                <a:gridCol w="2090125"/>
                <a:gridCol w="2584350"/>
                <a:gridCol w="3325675"/>
                <a:gridCol w="2182800"/>
              </a:tblGrid>
              <a:tr h="41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기간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342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기획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10/24 ~ 10/26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기획안 마무리 및 점검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아이디어 선정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10/27 ~ 10/28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기획안 발표 및 기획안 선정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4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수집 및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전처리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10/31 ~ 11/04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필요 데이터  및 수집 절차 정의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데이터셋 확보 및 데이터 라벨링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2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모델링 구현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및 전이학습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11/07 ~ 11/11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모델학습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11/14 ~ 11/18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학습된 모델을 이용해 서비스 구현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9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최종 마무리 및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발표자료 준비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11/19 ~ 11/22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프로젝트 발표 준비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최적화, 오류 수정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최종발표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11/23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최종발표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총 개발기간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33650" marR="75575" marL="75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10/24~ 11/23 ( 총 5주)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250" marB="40250" marR="80650" marL="336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g1794e39f263_0_194"/>
          <p:cNvGrpSpPr/>
          <p:nvPr/>
        </p:nvGrpSpPr>
        <p:grpSpPr>
          <a:xfrm>
            <a:off x="150762" y="7439"/>
            <a:ext cx="11890500" cy="6680100"/>
            <a:chOff x="150812" y="0"/>
            <a:chExt cx="11890500" cy="6680100"/>
          </a:xfrm>
        </p:grpSpPr>
        <p:sp>
          <p:nvSpPr>
            <p:cNvPr id="555" name="Google Shape;555;g1794e39f263_0_194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1794e39f263_0_194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1794e39f263_0_194"/>
            <p:cNvSpPr/>
            <p:nvPr/>
          </p:nvSpPr>
          <p:spPr>
            <a:xfrm>
              <a:off x="286544" y="10048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3. 서비스 기능 및 목표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8" name="Google Shape;558;g1794e39f263_0_194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559" name="Google Shape;559;g1794e39f263_0_19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0" name="Google Shape;560;g1794e39f263_0_1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1" name="Google Shape;561;g1794e39f263_0_194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562" name="Google Shape;562;g1794e39f263_0_194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563" name="Google Shape;563;g1794e39f263_0_19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g1794e39f263_0_19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g1794e39f263_0_194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g1794e39f263_0_19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7" name="Google Shape;567;g1794e39f263_0_194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568" name="Google Shape;568;g1794e39f263_0_194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g1794e39f263_0_19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g1794e39f263_0_194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1" name="Google Shape;571;g1794e39f263_0_194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1794e39f263_0_194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1794e39f263_0_194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1794e39f263_0_194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g1794e39f263_0_194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6" name="Google Shape;576;g1794e39f263_0_194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577" name="Google Shape;577;g1794e39f263_0_194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g1794e39f263_0_194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g1794e39f263_0_194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1794e39f263_0_194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g1794e39f263_0_194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g1794e39f263_0_194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3" name="Google Shape;583;g1794e39f263_0_194"/>
          <p:cNvSpPr txBox="1"/>
          <p:nvPr/>
        </p:nvSpPr>
        <p:spPr>
          <a:xfrm>
            <a:off x="5484407" y="4783222"/>
            <a:ext cx="191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구역 침입자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객체 인식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1794e39f263_0_194"/>
          <p:cNvSpPr txBox="1"/>
          <p:nvPr/>
        </p:nvSpPr>
        <p:spPr>
          <a:xfrm>
            <a:off x="8936461" y="4993539"/>
            <a:ext cx="19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경보음 출력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1794e39f263_0_194"/>
          <p:cNvSpPr txBox="1"/>
          <p:nvPr/>
        </p:nvSpPr>
        <p:spPr>
          <a:xfrm>
            <a:off x="1704687" y="4577889"/>
            <a:ext cx="191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 영상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라이브러리 활용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g1794e39f263_0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917" y="2093569"/>
            <a:ext cx="10032152" cy="232911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794e39f263_0_194"/>
          <p:cNvSpPr txBox="1"/>
          <p:nvPr/>
        </p:nvSpPr>
        <p:spPr>
          <a:xfrm>
            <a:off x="581240" y="1079511"/>
            <a:ext cx="39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⨀ 서비스 제공 흐름도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7"/>
          <p:cNvGrpSpPr/>
          <p:nvPr/>
        </p:nvGrpSpPr>
        <p:grpSpPr>
          <a:xfrm>
            <a:off x="150750" y="0"/>
            <a:ext cx="11890500" cy="6680100"/>
            <a:chOff x="150812" y="0"/>
            <a:chExt cx="11890500" cy="6680100"/>
          </a:xfrm>
        </p:grpSpPr>
        <p:sp>
          <p:nvSpPr>
            <p:cNvPr id="594" name="Google Shape;594;p7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286544" y="10048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3. 서비스 기능 및 목표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7" name="Google Shape;597;p7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598" name="Google Shape;598;p7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9" name="Google Shape;599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0" name="Google Shape;600;p7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601" name="Google Shape;601;p7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602" name="Google Shape;602;p7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7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7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6" name="Google Shape;606;p7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607" name="Google Shape;607;p7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0" name="Google Shape;610;p7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4" name="Google Shape;614;p7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5" name="Google Shape;615;p7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616" name="Google Shape;616;p7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2" name="Google Shape;622;p7"/>
          <p:cNvSpPr txBox="1"/>
          <p:nvPr/>
        </p:nvSpPr>
        <p:spPr>
          <a:xfrm>
            <a:off x="8355407" y="5359766"/>
            <a:ext cx="191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영역에 사람 감지 시 알림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7"/>
          <p:cNvSpPr txBox="1"/>
          <p:nvPr/>
        </p:nvSpPr>
        <p:spPr>
          <a:xfrm>
            <a:off x="1857865" y="5353457"/>
            <a:ext cx="19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 영상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7"/>
          <p:cNvSpPr txBox="1"/>
          <p:nvPr/>
        </p:nvSpPr>
        <p:spPr>
          <a:xfrm>
            <a:off x="5106636" y="3841361"/>
            <a:ext cx="1914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마우스 드래그로 사각형을 그려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특정(관심)영역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지정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7"/>
          <p:cNvSpPr txBox="1"/>
          <p:nvPr/>
        </p:nvSpPr>
        <p:spPr>
          <a:xfrm>
            <a:off x="581240" y="1079511"/>
            <a:ext cx="39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⨀ 영상 특정영역 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7"/>
          <p:cNvGrpSpPr/>
          <p:nvPr/>
        </p:nvGrpSpPr>
        <p:grpSpPr>
          <a:xfrm>
            <a:off x="7494776" y="1741586"/>
            <a:ext cx="3635364" cy="3535934"/>
            <a:chOff x="1027921" y="1714099"/>
            <a:chExt cx="2590767" cy="2519907"/>
          </a:xfrm>
        </p:grpSpPr>
        <p:pic>
          <p:nvPicPr>
            <p:cNvPr id="627" name="Google Shape;62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7922" y="1714099"/>
              <a:ext cx="2590766" cy="2519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7"/>
            <p:cNvSpPr/>
            <p:nvPr/>
          </p:nvSpPr>
          <p:spPr>
            <a:xfrm>
              <a:off x="1027921" y="1714099"/>
              <a:ext cx="1048800" cy="842100"/>
            </a:xfrm>
            <a:prstGeom prst="frame">
              <a:avLst>
                <a:gd fmla="val 6122" name="adj1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9" name="Google Shape;6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212" y="1741548"/>
            <a:ext cx="3635308" cy="3535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오른쪽 화살표 단색으로 채워진" id="630" name="Google Shape;6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6436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10"/>
          <p:cNvGrpSpPr/>
          <p:nvPr/>
        </p:nvGrpSpPr>
        <p:grpSpPr>
          <a:xfrm>
            <a:off x="150750" y="0"/>
            <a:ext cx="11890500" cy="6680100"/>
            <a:chOff x="150812" y="0"/>
            <a:chExt cx="11890500" cy="6680100"/>
          </a:xfrm>
        </p:grpSpPr>
        <p:sp>
          <p:nvSpPr>
            <p:cNvPr id="637" name="Google Shape;637;p10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286544" y="10048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3. 서비스 기능 및 목표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0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644" name="Google Shape;644;p10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645" name="Google Shape;645;p10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0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0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0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9" name="Google Shape;649;p10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650" name="Google Shape;650;p10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10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10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3" name="Google Shape;653;p10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7" name="Google Shape;657;p10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10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5" name="Google Shape;665;p10"/>
          <p:cNvSpPr txBox="1"/>
          <p:nvPr/>
        </p:nvSpPr>
        <p:spPr>
          <a:xfrm>
            <a:off x="7893949" y="5221271"/>
            <a:ext cx="191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영역에 사람 감지 시 알림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0"/>
          <p:cNvSpPr txBox="1"/>
          <p:nvPr/>
        </p:nvSpPr>
        <p:spPr>
          <a:xfrm>
            <a:off x="2023810" y="5359766"/>
            <a:ext cx="19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 영상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0"/>
          <p:cNvSpPr txBox="1"/>
          <p:nvPr/>
        </p:nvSpPr>
        <p:spPr>
          <a:xfrm>
            <a:off x="581240" y="1079511"/>
            <a:ext cx="39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⨀ 서비스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036" y="2360204"/>
            <a:ext cx="5185373" cy="2468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9" name="Google Shape;669;p10"/>
          <p:cNvGrpSpPr/>
          <p:nvPr/>
        </p:nvGrpSpPr>
        <p:grpSpPr>
          <a:xfrm>
            <a:off x="992459" y="2137124"/>
            <a:ext cx="3967221" cy="2914851"/>
            <a:chOff x="992459" y="2137124"/>
            <a:chExt cx="3967221" cy="2914851"/>
          </a:xfrm>
        </p:grpSpPr>
        <p:pic>
          <p:nvPicPr>
            <p:cNvPr id="670" name="Google Shape;670;p10"/>
            <p:cNvPicPr preferRelativeResize="0"/>
            <p:nvPr/>
          </p:nvPicPr>
          <p:blipFill rotWithShape="1">
            <a:blip r:embed="rId5">
              <a:alphaModFix/>
            </a:blip>
            <a:srcRect b="0" l="21551" r="24878" t="30001"/>
            <a:stretch/>
          </p:blipFill>
          <p:spPr>
            <a:xfrm>
              <a:off x="992459" y="2137124"/>
              <a:ext cx="3967221" cy="2914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10"/>
            <p:cNvSpPr/>
            <p:nvPr/>
          </p:nvSpPr>
          <p:spPr>
            <a:xfrm>
              <a:off x="2702103" y="3429000"/>
              <a:ext cx="1386900" cy="39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g1794e39f263_4_8"/>
          <p:cNvGrpSpPr/>
          <p:nvPr/>
        </p:nvGrpSpPr>
        <p:grpSpPr>
          <a:xfrm>
            <a:off x="150750" y="0"/>
            <a:ext cx="11890500" cy="6680100"/>
            <a:chOff x="150812" y="0"/>
            <a:chExt cx="11890500" cy="6680100"/>
          </a:xfrm>
        </p:grpSpPr>
        <p:sp>
          <p:nvSpPr>
            <p:cNvPr id="678" name="Google Shape;678;g1794e39f263_4_8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1794e39f263_4_8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1794e39f263_4_8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프로젝트 기대효과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1" name="Google Shape;681;g1794e39f263_4_8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682" name="Google Shape;682;g1794e39f263_4_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83" name="Google Shape;683;g1794e39f263_4_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4" name="Google Shape;684;g1794e39f263_4_8"/>
            <p:cNvGrpSpPr/>
            <p:nvPr/>
          </p:nvGrpSpPr>
          <p:grpSpPr>
            <a:xfrm>
              <a:off x="8951151" y="320144"/>
              <a:ext cx="1550685" cy="169375"/>
              <a:chOff x="9512757" y="369386"/>
              <a:chExt cx="2051714" cy="224100"/>
            </a:xfrm>
          </p:grpSpPr>
          <p:grpSp>
            <p:nvGrpSpPr>
              <p:cNvPr id="685" name="Google Shape;685;g1794e39f263_4_8"/>
              <p:cNvGrpSpPr/>
              <p:nvPr/>
            </p:nvGrpSpPr>
            <p:grpSpPr>
              <a:xfrm>
                <a:off x="10750964" y="406846"/>
                <a:ext cx="132483" cy="140854"/>
                <a:chOff x="4594" y="900"/>
                <a:chExt cx="276" cy="294"/>
              </a:xfrm>
            </p:grpSpPr>
            <p:sp>
              <p:nvSpPr>
                <p:cNvPr id="686" name="Google Shape;686;g1794e39f263_4_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g1794e39f263_4_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g1794e39f263_4_8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g1794e39f263_4_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0" name="Google Shape;690;g1794e39f263_4_8"/>
              <p:cNvGrpSpPr/>
              <p:nvPr/>
            </p:nvGrpSpPr>
            <p:grpSpPr>
              <a:xfrm>
                <a:off x="10506302" y="406846"/>
                <a:ext cx="139960" cy="139960"/>
                <a:chOff x="1747" y="423"/>
                <a:chExt cx="574" cy="574"/>
              </a:xfrm>
            </p:grpSpPr>
            <p:sp>
              <p:nvSpPr>
                <p:cNvPr id="691" name="Google Shape;691;g1794e39f263_4_8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g1794e39f263_4_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g1794e39f263_4_8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4" name="Google Shape;694;g1794e39f263_4_8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1794e39f263_4_8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1794e39f263_4_8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1794e39f263_4_8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8" name="Google Shape;698;g1794e39f263_4_8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9" name="Google Shape;699;g1794e39f263_4_8"/>
            <p:cNvGrpSpPr/>
            <p:nvPr/>
          </p:nvGrpSpPr>
          <p:grpSpPr>
            <a:xfrm>
              <a:off x="653838" y="193032"/>
              <a:ext cx="343426" cy="344918"/>
              <a:chOff x="1157487" y="184451"/>
              <a:chExt cx="489979" cy="492107"/>
            </a:xfrm>
          </p:grpSpPr>
          <p:sp>
            <p:nvSpPr>
              <p:cNvPr id="700" name="Google Shape;700;g1794e39f263_4_8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1794e39f263_4_8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1794e39f263_4_8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1794e39f263_4_8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1794e39f263_4_8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1794e39f263_4_8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6" name="Google Shape;706;g1794e39f263_4_8"/>
          <p:cNvSpPr txBox="1"/>
          <p:nvPr/>
        </p:nvSpPr>
        <p:spPr>
          <a:xfrm>
            <a:off x="3171229" y="3368840"/>
            <a:ext cx="6495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업무 효율 증가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794e39f263_4_8"/>
          <p:cNvSpPr txBox="1"/>
          <p:nvPr/>
        </p:nvSpPr>
        <p:spPr>
          <a:xfrm>
            <a:off x="3171229" y="4351907"/>
            <a:ext cx="54363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범죄율 감소와 인건비 절약으로 인한 편익 증가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794e39f263_4_8"/>
          <p:cNvSpPr txBox="1"/>
          <p:nvPr/>
        </p:nvSpPr>
        <p:spPr>
          <a:xfrm>
            <a:off x="3096954" y="1559556"/>
            <a:ext cx="64956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즉각적인 대응으로 보안 사고 예방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g1794e39f263_4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7066" y="1463186"/>
            <a:ext cx="1139113" cy="11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g1794e39f263_4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8067" y="3170075"/>
            <a:ext cx="1128112" cy="118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794e39f263_4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3023" y="4818275"/>
            <a:ext cx="978200" cy="9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5"/>
          <p:cNvGrpSpPr/>
          <p:nvPr/>
        </p:nvGrpSpPr>
        <p:grpSpPr>
          <a:xfrm>
            <a:off x="150750" y="0"/>
            <a:ext cx="11890500" cy="6680100"/>
            <a:chOff x="150812" y="0"/>
            <a:chExt cx="11890500" cy="6680100"/>
          </a:xfrm>
        </p:grpSpPr>
        <p:sp>
          <p:nvSpPr>
            <p:cNvPr id="718" name="Google Shape;718;p25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4. 프로젝트 기대효과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25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722" name="Google Shape;722;p25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3" name="Google Shape;723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4" name="Google Shape;724;p25"/>
            <p:cNvGrpSpPr/>
            <p:nvPr/>
          </p:nvGrpSpPr>
          <p:grpSpPr>
            <a:xfrm>
              <a:off x="8951151" y="320144"/>
              <a:ext cx="1550685" cy="169375"/>
              <a:chOff x="9512757" y="369386"/>
              <a:chExt cx="2051714" cy="224100"/>
            </a:xfrm>
          </p:grpSpPr>
          <p:grpSp>
            <p:nvGrpSpPr>
              <p:cNvPr id="725" name="Google Shape;725;p25"/>
              <p:cNvGrpSpPr/>
              <p:nvPr/>
            </p:nvGrpSpPr>
            <p:grpSpPr>
              <a:xfrm>
                <a:off x="10750964" y="406846"/>
                <a:ext cx="132483" cy="140854"/>
                <a:chOff x="4594" y="900"/>
                <a:chExt cx="276" cy="294"/>
              </a:xfrm>
            </p:grpSpPr>
            <p:sp>
              <p:nvSpPr>
                <p:cNvPr id="726" name="Google Shape;726;p25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25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25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25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0" name="Google Shape;730;p25"/>
              <p:cNvGrpSpPr/>
              <p:nvPr/>
            </p:nvGrpSpPr>
            <p:grpSpPr>
              <a:xfrm>
                <a:off x="10506302" y="406846"/>
                <a:ext cx="139960" cy="139960"/>
                <a:chOff x="1747" y="423"/>
                <a:chExt cx="574" cy="574"/>
              </a:xfrm>
            </p:grpSpPr>
            <p:sp>
              <p:nvSpPr>
                <p:cNvPr id="731" name="Google Shape;731;p25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25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25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34" name="Google Shape;734;p25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8" name="Google Shape;738;p25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25"/>
            <p:cNvGrpSpPr/>
            <p:nvPr/>
          </p:nvGrpSpPr>
          <p:grpSpPr>
            <a:xfrm>
              <a:off x="653838" y="193032"/>
              <a:ext cx="343426" cy="344918"/>
              <a:chOff x="1157487" y="184451"/>
              <a:chExt cx="489979" cy="492107"/>
            </a:xfrm>
          </p:grpSpPr>
          <p:sp>
            <p:nvSpPr>
              <p:cNvPr id="740" name="Google Shape;740;p25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6" name="Google Shape;746;p25"/>
          <p:cNvSpPr txBox="1"/>
          <p:nvPr/>
        </p:nvSpPr>
        <p:spPr>
          <a:xfrm>
            <a:off x="6231660" y="4853478"/>
            <a:ext cx="54363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대기중인 인원 수 탐지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5"/>
          <p:cNvSpPr txBox="1"/>
          <p:nvPr/>
        </p:nvSpPr>
        <p:spPr>
          <a:xfrm>
            <a:off x="882183" y="4853478"/>
            <a:ext cx="4855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출입금지 구역 진입 감지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058" y="1806137"/>
            <a:ext cx="4872290" cy="316521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25"/>
          <p:cNvSpPr txBox="1"/>
          <p:nvPr/>
        </p:nvSpPr>
        <p:spPr>
          <a:xfrm>
            <a:off x="581240" y="1079511"/>
            <a:ext cx="396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⨀ 다른 분야에서 사용가능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2262" y="1806137"/>
            <a:ext cx="4855147" cy="309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9"/>
          <p:cNvGrpSpPr/>
          <p:nvPr/>
        </p:nvGrpSpPr>
        <p:grpSpPr>
          <a:xfrm>
            <a:off x="150812" y="0"/>
            <a:ext cx="11890500" cy="6680100"/>
            <a:chOff x="150812" y="0"/>
            <a:chExt cx="11890500" cy="6680100"/>
          </a:xfrm>
        </p:grpSpPr>
        <p:sp>
          <p:nvSpPr>
            <p:cNvPr id="757" name="Google Shape;757;p9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5. 프로젝트 팀 구성 및 역할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0" name="Google Shape;760;p9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761" name="Google Shape;761;p9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62" name="Google Shape;762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3" name="Google Shape;763;p9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764" name="Google Shape;764;p9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765" name="Google Shape;765;p9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9" name="Google Shape;769;p9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770" name="Google Shape;770;p9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73" name="Google Shape;773;p9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9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7" name="Google Shape;777;p9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9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779" name="Google Shape;779;p9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785" name="Google Shape;785;p9"/>
          <p:cNvGraphicFramePr/>
          <p:nvPr/>
        </p:nvGraphicFramePr>
        <p:xfrm>
          <a:off x="744401" y="1135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{E60BE88B-D5B3-495E-9670-A4B7911673F8}</a:tableStyleId>
              </a:tblPr>
              <a:tblGrid>
                <a:gridCol w="2161950"/>
                <a:gridCol w="1826425"/>
                <a:gridCol w="6741300"/>
              </a:tblGrid>
              <a:tr h="38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 업무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8B3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김선현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팀장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확보 및 정제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서비스 개발 및 프로젝트 진행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정성웅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사람 데이터 라벨링 및 데이터셋 구축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서비스 인터페이스 제작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서민지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사람 데이터 라벨링 및 데이터셋 구축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모델 학습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이유나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사람 데이터 라벨링 및 데이터셋 구축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모델 학습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박민석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팀원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b="0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확보 및 정제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서비스 개발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1"/>
          <p:cNvGrpSpPr/>
          <p:nvPr/>
        </p:nvGrpSpPr>
        <p:grpSpPr>
          <a:xfrm>
            <a:off x="150812" y="12700"/>
            <a:ext cx="11890500" cy="6680100"/>
            <a:chOff x="150812" y="0"/>
            <a:chExt cx="11890500" cy="6680100"/>
          </a:xfrm>
        </p:grpSpPr>
        <p:sp>
          <p:nvSpPr>
            <p:cNvPr id="792" name="Google Shape;792;p11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출처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5" name="Google Shape;795;p11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796" name="Google Shape;796;p1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97" name="Google Shape;797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8" name="Google Shape;798;p11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799" name="Google Shape;799;p11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800" name="Google Shape;800;p1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1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11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1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4" name="Google Shape;804;p11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805" name="Google Shape;805;p11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1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11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08" name="Google Shape;808;p11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2" name="Google Shape;812;p11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" name="Google Shape;813;p11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814" name="Google Shape;814;p11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0" name="Google Shape;820;p11"/>
          <p:cNvSpPr txBox="1"/>
          <p:nvPr/>
        </p:nvSpPr>
        <p:spPr>
          <a:xfrm>
            <a:off x="997213" y="1229162"/>
            <a:ext cx="1045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https://www.kmi.re.kr/web/board/download.do?rbsIdx=113&amp;idx=37057&amp;fidx=1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https://www.korea.kr/news/policyNewsView.do?newsId=148898387#:~:text=%ED%95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%B4%EC%96%91%EC%88%98%EC%82%B0%EB%B6%80%EB%8A%94%20%EC%A7%80%EB%82%9C%ED%95%B4%20%EC%A0%84%EA%B5%AD,%ED%95%AD%EB%A7%8C%EB%AC%BC%EB%8F%99%EB%9F%89(2021%EB%85%84).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https://kita.net/cmmrcInfo/cmmrcNews/imxprtLgistNews/imxprtLgistNewsDetail.do?pageIndex=1&amp;no=6202&amp;dataCls=B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150812" y="0"/>
            <a:ext cx="11890500" cy="6680100"/>
            <a:chOff x="150812" y="0"/>
            <a:chExt cx="11890500" cy="6680100"/>
          </a:xfrm>
        </p:grpSpPr>
        <p:sp>
          <p:nvSpPr>
            <p:cNvPr id="124" name="Google Shape;124;p2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항만 현장의 객체인식을 통한 보안 사고 예방</a:t>
              </a:r>
              <a:endParaRPr b="0" i="0" sz="2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2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128" name="Google Shape;128;p2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9" name="Google Shape;129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0" name="Google Shape;130;p2"/>
            <p:cNvGrpSpPr/>
            <p:nvPr/>
          </p:nvGrpSpPr>
          <p:grpSpPr>
            <a:xfrm>
              <a:off x="8951147" y="320144"/>
              <a:ext cx="1550685" cy="169375"/>
              <a:chOff x="9512757" y="369386"/>
              <a:chExt cx="2051714" cy="224100"/>
            </a:xfrm>
          </p:grpSpPr>
          <p:grpSp>
            <p:nvGrpSpPr>
              <p:cNvPr id="131" name="Google Shape;131;p2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132" name="Google Shape;132;p2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" name="Google Shape;136;p2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137" name="Google Shape;137;p2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0" name="Google Shape;140;p2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0885020" y="369386"/>
                <a:ext cx="4563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2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2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146" name="Google Shape;146;p2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2"/>
          <p:cNvSpPr txBox="1"/>
          <p:nvPr/>
        </p:nvSpPr>
        <p:spPr>
          <a:xfrm>
            <a:off x="6296549" y="2008464"/>
            <a:ext cx="367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6268809" y="3590294"/>
            <a:ext cx="49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3. 서비스 기능 및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288407" y="2799379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2. 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296550" y="4411725"/>
            <a:ext cx="529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4. 프로젝트 팀 구성 및 역할</a:t>
            </a:r>
            <a:endParaRPr b="1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286543" y="771524"/>
            <a:ext cx="4840800" cy="5738100"/>
          </a:xfrm>
          <a:prstGeom prst="rect">
            <a:avLst/>
          </a:prstGeom>
          <a:solidFill>
            <a:srgbClr val="C8DF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6296549" y="5233156"/>
            <a:ext cx="44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5. 기대 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2"/>
          <p:cNvGrpSpPr/>
          <p:nvPr/>
        </p:nvGrpSpPr>
        <p:grpSpPr>
          <a:xfrm>
            <a:off x="150812" y="0"/>
            <a:ext cx="11890375" cy="6680200"/>
            <a:chOff x="1235075" y="3804480"/>
            <a:chExt cx="11890375" cy="6680200"/>
          </a:xfrm>
        </p:grpSpPr>
        <p:sp>
          <p:nvSpPr>
            <p:cNvPr id="827" name="Google Shape;827;p12"/>
            <p:cNvSpPr/>
            <p:nvPr/>
          </p:nvSpPr>
          <p:spPr>
            <a:xfrm>
              <a:off x="1235075" y="3804480"/>
              <a:ext cx="11890375" cy="66802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2"/>
            <p:cNvSpPr/>
            <p:nvPr/>
          </p:nvSpPr>
          <p:spPr>
            <a:xfrm>
              <a:off x="1355724" y="3804480"/>
              <a:ext cx="11618912" cy="6509543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p12"/>
          <p:cNvSpPr/>
          <p:nvPr/>
        </p:nvSpPr>
        <p:spPr>
          <a:xfrm>
            <a:off x="286543" y="2629892"/>
            <a:ext cx="11618912" cy="1249758"/>
          </a:xfrm>
          <a:prstGeom prst="round2SameRect">
            <a:avLst>
              <a:gd fmla="val 0" name="adj1"/>
              <a:gd fmla="val 29630" name="adj2"/>
            </a:avLst>
          </a:prstGeom>
          <a:solidFill>
            <a:schemeClr val="lt1"/>
          </a:solidFill>
          <a:ln>
            <a:noFill/>
          </a:ln>
          <a:effectLst>
            <a:outerShdw blurRad="165100" rotWithShape="0" algn="t" dir="5400000" dist="38100">
              <a:srgbClr val="000000">
                <a:alpha val="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ko-KR" sz="72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b="1" i="0" sz="7200" u="none" cap="none" strike="noStrike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17685eb7fcf_4_221"/>
          <p:cNvGrpSpPr/>
          <p:nvPr/>
        </p:nvGrpSpPr>
        <p:grpSpPr>
          <a:xfrm>
            <a:off x="150750" y="0"/>
            <a:ext cx="11890500" cy="6680100"/>
            <a:chOff x="150812" y="0"/>
            <a:chExt cx="11890500" cy="6680100"/>
          </a:xfrm>
        </p:grpSpPr>
        <p:sp>
          <p:nvSpPr>
            <p:cNvPr id="164" name="Google Shape;164;g17685eb7fcf_4_221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7685eb7fcf_4_221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7685eb7fcf_4_221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" name="Google Shape;167;g17685eb7fcf_4_221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168" name="Google Shape;168;g17685eb7fcf_4_22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9" name="Google Shape;169;g17685eb7fcf_4_2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0" name="Google Shape;170;g17685eb7fcf_4_221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171" name="Google Shape;171;g17685eb7fcf_4_221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172" name="Google Shape;172;g17685eb7fcf_4_22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g17685eb7fcf_4_22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g17685eb7fcf_4_221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g17685eb7fcf_4_22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6" name="Google Shape;176;g17685eb7fcf_4_221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177" name="Google Shape;177;g17685eb7fcf_4_221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g17685eb7fcf_4_22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g17685eb7fcf_4_221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0" name="Google Shape;180;g17685eb7fcf_4_221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17685eb7fcf_4_221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17685eb7fcf_4_221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g17685eb7fcf_4_221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g17685eb7fcf_4_221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g17685eb7fcf_4_221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186" name="Google Shape;186;g17685eb7fcf_4_221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17685eb7fcf_4_221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17685eb7fcf_4_221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17685eb7fcf_4_221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17685eb7fcf_4_221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17685eb7fcf_4_221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" name="Google Shape;192;g17685eb7fcf_4_221"/>
          <p:cNvSpPr txBox="1"/>
          <p:nvPr/>
        </p:nvSpPr>
        <p:spPr>
          <a:xfrm>
            <a:off x="872551" y="133570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g17685eb7fcf_4_221"/>
          <p:cNvGraphicFramePr/>
          <p:nvPr/>
        </p:nvGraphicFramePr>
        <p:xfrm>
          <a:off x="414779" y="1121770"/>
          <a:ext cx="5681100" cy="43149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194" name="Google Shape;194;g17685eb7fcf_4_221"/>
          <p:cNvSpPr txBox="1"/>
          <p:nvPr/>
        </p:nvSpPr>
        <p:spPr>
          <a:xfrm>
            <a:off x="5428370" y="3075057"/>
            <a:ext cx="568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화물의 </a:t>
            </a:r>
            <a:r>
              <a:rPr b="1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68.7%</a:t>
            </a: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항만을 통해 수출입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국가 산업에서 </a:t>
            </a:r>
            <a:r>
              <a:rPr b="1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매우 중추적인 역할</a:t>
            </a:r>
            <a:r>
              <a:rPr b="1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담당하고 있음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g1794e39f263_0_98"/>
          <p:cNvGrpSpPr/>
          <p:nvPr/>
        </p:nvGrpSpPr>
        <p:grpSpPr>
          <a:xfrm>
            <a:off x="150750" y="0"/>
            <a:ext cx="11890500" cy="6680100"/>
            <a:chOff x="150812" y="0"/>
            <a:chExt cx="11890500" cy="6680100"/>
          </a:xfrm>
        </p:grpSpPr>
        <p:sp>
          <p:nvSpPr>
            <p:cNvPr id="201" name="Google Shape;201;g1794e39f263_0_98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1794e39f263_0_98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1794e39f263_0_98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g1794e39f263_0_98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05" name="Google Shape;205;g1794e39f263_0_98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6" name="Google Shape;206;g1794e39f263_0_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7" name="Google Shape;207;g1794e39f263_0_98"/>
            <p:cNvGrpSpPr/>
            <p:nvPr/>
          </p:nvGrpSpPr>
          <p:grpSpPr>
            <a:xfrm>
              <a:off x="8951151" y="320144"/>
              <a:ext cx="1550685" cy="169375"/>
              <a:chOff x="9512757" y="369386"/>
              <a:chExt cx="2051714" cy="224100"/>
            </a:xfrm>
          </p:grpSpPr>
          <p:grpSp>
            <p:nvGrpSpPr>
              <p:cNvPr id="208" name="Google Shape;208;g1794e39f263_0_98"/>
              <p:cNvGrpSpPr/>
              <p:nvPr/>
            </p:nvGrpSpPr>
            <p:grpSpPr>
              <a:xfrm>
                <a:off x="10750964" y="406846"/>
                <a:ext cx="132483" cy="140854"/>
                <a:chOff x="4594" y="900"/>
                <a:chExt cx="276" cy="294"/>
              </a:xfrm>
            </p:grpSpPr>
            <p:sp>
              <p:nvSpPr>
                <p:cNvPr id="209" name="Google Shape;209;g1794e39f263_0_98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g1794e39f263_0_98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g1794e39f263_0_98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g1794e39f263_0_98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" name="Google Shape;213;g1794e39f263_0_98"/>
              <p:cNvGrpSpPr/>
              <p:nvPr/>
            </p:nvGrpSpPr>
            <p:grpSpPr>
              <a:xfrm>
                <a:off x="10506302" y="406846"/>
                <a:ext cx="139960" cy="139960"/>
                <a:chOff x="1747" y="423"/>
                <a:chExt cx="574" cy="574"/>
              </a:xfrm>
            </p:grpSpPr>
            <p:sp>
              <p:nvSpPr>
                <p:cNvPr id="214" name="Google Shape;214;g1794e39f263_0_98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g1794e39f263_0_98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g1794e39f263_0_98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7" name="Google Shape;217;g1794e39f263_0_98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1794e39f263_0_98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1794e39f263_0_98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1794e39f263_0_98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g1794e39f263_0_98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g1794e39f263_0_98"/>
            <p:cNvGrpSpPr/>
            <p:nvPr/>
          </p:nvGrpSpPr>
          <p:grpSpPr>
            <a:xfrm>
              <a:off x="653838" y="193032"/>
              <a:ext cx="343426" cy="344918"/>
              <a:chOff x="1157487" y="184451"/>
              <a:chExt cx="489979" cy="492107"/>
            </a:xfrm>
          </p:grpSpPr>
          <p:sp>
            <p:nvSpPr>
              <p:cNvPr id="223" name="Google Shape;223;g1794e39f263_0_98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g1794e39f263_0_98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g1794e39f263_0_98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1794e39f263_0_98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1794e39f263_0_98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1794e39f263_0_98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" name="Google Shape;229;g1794e39f263_0_98"/>
          <p:cNvSpPr txBox="1"/>
          <p:nvPr/>
        </p:nvSpPr>
        <p:spPr>
          <a:xfrm>
            <a:off x="2117381" y="5966229"/>
            <a:ext cx="79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해양수산부 자료에 따르면, </a:t>
            </a: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매년 약 1000억원 이상이 보안예산</a:t>
            </a: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으로 집행됨.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1794e39f263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250" y="943726"/>
            <a:ext cx="7375500" cy="4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1794e39f263_0_98"/>
          <p:cNvSpPr txBox="1"/>
          <p:nvPr/>
        </p:nvSpPr>
        <p:spPr>
          <a:xfrm>
            <a:off x="872551" y="133570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794e39f263_0_98"/>
          <p:cNvSpPr/>
          <p:nvPr/>
        </p:nvSpPr>
        <p:spPr>
          <a:xfrm>
            <a:off x="7170409" y="2666938"/>
            <a:ext cx="750900" cy="330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1794e39f263_0_4"/>
          <p:cNvGrpSpPr/>
          <p:nvPr/>
        </p:nvGrpSpPr>
        <p:grpSpPr>
          <a:xfrm>
            <a:off x="150761" y="0"/>
            <a:ext cx="11890500" cy="6680100"/>
            <a:chOff x="150812" y="0"/>
            <a:chExt cx="11890500" cy="6680100"/>
          </a:xfrm>
        </p:grpSpPr>
        <p:sp>
          <p:nvSpPr>
            <p:cNvPr id="239" name="Google Shape;239;g1794e39f263_0_4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1794e39f263_0_4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794e39f263_0_4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7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g1794e39f263_0_4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43" name="Google Shape;243;g1794e39f263_0_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4" name="Google Shape;244;g1794e39f263_0_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g1794e39f263_0_4"/>
            <p:cNvGrpSpPr/>
            <p:nvPr/>
          </p:nvGrpSpPr>
          <p:grpSpPr>
            <a:xfrm>
              <a:off x="8951151" y="320144"/>
              <a:ext cx="1550685" cy="169375"/>
              <a:chOff x="9512757" y="369386"/>
              <a:chExt cx="2051714" cy="224100"/>
            </a:xfrm>
          </p:grpSpPr>
          <p:grpSp>
            <p:nvGrpSpPr>
              <p:cNvPr id="246" name="Google Shape;246;g1794e39f263_0_4"/>
              <p:cNvGrpSpPr/>
              <p:nvPr/>
            </p:nvGrpSpPr>
            <p:grpSpPr>
              <a:xfrm>
                <a:off x="10750964" y="406846"/>
                <a:ext cx="132483" cy="140854"/>
                <a:chOff x="4594" y="900"/>
                <a:chExt cx="276" cy="294"/>
              </a:xfrm>
            </p:grpSpPr>
            <p:sp>
              <p:nvSpPr>
                <p:cNvPr id="247" name="Google Shape;247;g1794e39f263_0_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g1794e39f263_0_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g1794e39f263_0_4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g1794e39f263_0_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" name="Google Shape;251;g1794e39f263_0_4"/>
              <p:cNvGrpSpPr/>
              <p:nvPr/>
            </p:nvGrpSpPr>
            <p:grpSpPr>
              <a:xfrm>
                <a:off x="10506302" y="406846"/>
                <a:ext cx="139960" cy="139960"/>
                <a:chOff x="1747" y="423"/>
                <a:chExt cx="574" cy="574"/>
              </a:xfrm>
            </p:grpSpPr>
            <p:sp>
              <p:nvSpPr>
                <p:cNvPr id="252" name="Google Shape;252;g1794e39f263_0_4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g1794e39f263_0_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g1794e39f263_0_4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5" name="Google Shape;255;g1794e39f263_0_4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794e39f263_0_4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1794e39f263_0_4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1794e39f263_0_4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g1794e39f263_0_4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g1794e39f263_0_4"/>
            <p:cNvGrpSpPr/>
            <p:nvPr/>
          </p:nvGrpSpPr>
          <p:grpSpPr>
            <a:xfrm>
              <a:off x="653838" y="193032"/>
              <a:ext cx="343426" cy="344918"/>
              <a:chOff x="1157487" y="184451"/>
              <a:chExt cx="489979" cy="492107"/>
            </a:xfrm>
          </p:grpSpPr>
          <p:sp>
            <p:nvSpPr>
              <p:cNvPr id="261" name="Google Shape;261;g1794e39f263_0_4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794e39f263_0_4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1794e39f263_0_4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1794e39f263_0_4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1794e39f263_0_4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1794e39f263_0_4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g1794e39f263_0_4"/>
          <p:cNvSpPr txBox="1"/>
          <p:nvPr/>
        </p:nvSpPr>
        <p:spPr>
          <a:xfrm>
            <a:off x="1522337" y="4557972"/>
            <a:ext cx="96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1794e39f263_0_4"/>
          <p:cNvPicPr preferRelativeResize="0"/>
          <p:nvPr/>
        </p:nvPicPr>
        <p:blipFill rotWithShape="1">
          <a:blip r:embed="rId4">
            <a:alphaModFix/>
          </a:blip>
          <a:srcRect b="0" l="1623" r="0" t="0"/>
          <a:stretch/>
        </p:blipFill>
        <p:spPr>
          <a:xfrm>
            <a:off x="882203" y="4024359"/>
            <a:ext cx="10632200" cy="8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794e39f263_0_4"/>
          <p:cNvPicPr preferRelativeResize="0"/>
          <p:nvPr/>
        </p:nvPicPr>
        <p:blipFill rotWithShape="1">
          <a:blip r:embed="rId5">
            <a:alphaModFix/>
          </a:blip>
          <a:srcRect b="29971" l="0" r="0" t="0"/>
          <a:stretch/>
        </p:blipFill>
        <p:spPr>
          <a:xfrm>
            <a:off x="845794" y="2857075"/>
            <a:ext cx="10014909" cy="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1794e39f263_0_4"/>
          <p:cNvPicPr preferRelativeResize="0"/>
          <p:nvPr/>
        </p:nvPicPr>
        <p:blipFill rotWithShape="1">
          <a:blip r:embed="rId6">
            <a:alphaModFix/>
          </a:blip>
          <a:srcRect b="24795" l="0" r="0" t="0"/>
          <a:stretch/>
        </p:blipFill>
        <p:spPr>
          <a:xfrm>
            <a:off x="882194" y="1518616"/>
            <a:ext cx="9662701" cy="7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794e39f263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2200" y="4927275"/>
            <a:ext cx="9942101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"/>
          <p:cNvGrpSpPr/>
          <p:nvPr/>
        </p:nvGrpSpPr>
        <p:grpSpPr>
          <a:xfrm>
            <a:off x="150812" y="-2185"/>
            <a:ext cx="11890500" cy="6680100"/>
            <a:chOff x="150812" y="0"/>
            <a:chExt cx="11890500" cy="6680100"/>
          </a:xfrm>
        </p:grpSpPr>
        <p:sp>
          <p:nvSpPr>
            <p:cNvPr id="278" name="Google Shape;278;p3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" name="Google Shape;281;p3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282" name="Google Shape;282;p3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" name="Google Shape;283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4" name="Google Shape;284;p3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285" name="Google Shape;285;p3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286" name="Google Shape;286;p3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3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3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" name="Google Shape;290;p3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291" name="Google Shape;291;p3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3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4" name="Google Shape;294;p3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3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3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300" name="Google Shape;300;p3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6" name="Google Shape;306;p3"/>
          <p:cNvSpPr txBox="1"/>
          <p:nvPr/>
        </p:nvSpPr>
        <p:spPr>
          <a:xfrm>
            <a:off x="2023016" y="5760450"/>
            <a:ext cx="80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항만 보안시스템 구축하여 운영하고 있음에도 </a:t>
            </a:r>
            <a:r>
              <a:rPr b="1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꾸준한 보안사고 발생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872551" y="133570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3"/>
          <p:cNvGraphicFramePr/>
          <p:nvPr/>
        </p:nvGraphicFramePr>
        <p:xfrm>
          <a:off x="767310" y="1558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{E60BE88B-D5B3-495E-9670-A4B7911673F8}</a:tableStyleId>
              </a:tblPr>
              <a:tblGrid>
                <a:gridCol w="1263125"/>
                <a:gridCol w="1248275"/>
              </a:tblGrid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년도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무단이탈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8E7"/>
                    </a:solidFill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1건(1명)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3건(3명)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6건(7명)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2020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9건(15명)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8건(12명)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2022.8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8건(12명)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합계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28건(39명)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3"/>
          <p:cNvGraphicFramePr/>
          <p:nvPr/>
        </p:nvGraphicFramePr>
        <p:xfrm>
          <a:off x="4057176" y="1558854"/>
          <a:ext cx="7408800" cy="34428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g17685eb7fcf_1_152"/>
          <p:cNvGrpSpPr/>
          <p:nvPr/>
        </p:nvGrpSpPr>
        <p:grpSpPr>
          <a:xfrm>
            <a:off x="150811" y="0"/>
            <a:ext cx="11890500" cy="6680100"/>
            <a:chOff x="150812" y="0"/>
            <a:chExt cx="11890500" cy="6680100"/>
          </a:xfrm>
        </p:grpSpPr>
        <p:sp>
          <p:nvSpPr>
            <p:cNvPr id="316" name="Google Shape;316;g17685eb7fcf_1_152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17685eb7fcf_1_152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17685eb7fcf_1_152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g17685eb7fcf_1_152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320" name="Google Shape;320;g17685eb7fcf_1_152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1" name="Google Shape;321;g17685eb7fcf_1_1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g17685eb7fcf_1_152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323" name="Google Shape;323;g17685eb7fcf_1_152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324" name="Google Shape;324;g17685eb7fcf_1_152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g17685eb7fcf_1_152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g17685eb7fcf_1_152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g17685eb7fcf_1_152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" name="Google Shape;328;g17685eb7fcf_1_152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329" name="Google Shape;329;g17685eb7fcf_1_152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g17685eb7fcf_1_152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g17685eb7fcf_1_152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2" name="Google Shape;332;g17685eb7fcf_1_152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17685eb7fcf_1_152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17685eb7fcf_1_152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17685eb7fcf_1_152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g17685eb7fcf_1_152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g17685eb7fcf_1_152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338" name="Google Shape;338;g17685eb7fcf_1_152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17685eb7fcf_1_152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17685eb7fcf_1_152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17685eb7fcf_1_152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17685eb7fcf_1_152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17685eb7fcf_1_152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4" name="Google Shape;344;g17685eb7fcf_1_152"/>
          <p:cNvSpPr txBox="1"/>
          <p:nvPr/>
        </p:nvSpPr>
        <p:spPr>
          <a:xfrm>
            <a:off x="2327157" y="5737799"/>
            <a:ext cx="753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보안 사고의 주요한 이유  중 </a:t>
            </a: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“부족한 인력에 비한 과도한 업무”</a:t>
            </a: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가 손에 꼽힘.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7685eb7fcf_1_152"/>
          <p:cNvSpPr txBox="1"/>
          <p:nvPr/>
        </p:nvSpPr>
        <p:spPr>
          <a:xfrm>
            <a:off x="872551" y="133570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6" name="Google Shape;346;g17685eb7fcf_1_152"/>
          <p:cNvGraphicFramePr/>
          <p:nvPr/>
        </p:nvGraphicFramePr>
        <p:xfrm>
          <a:off x="1647302" y="1208293"/>
          <a:ext cx="8897400" cy="44415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"/>
          <p:cNvGrpSpPr/>
          <p:nvPr/>
        </p:nvGrpSpPr>
        <p:grpSpPr>
          <a:xfrm>
            <a:off x="150749" y="13508"/>
            <a:ext cx="11890500" cy="6680100"/>
            <a:chOff x="150812" y="0"/>
            <a:chExt cx="11890500" cy="6680100"/>
          </a:xfrm>
        </p:grpSpPr>
        <p:sp>
          <p:nvSpPr>
            <p:cNvPr id="353" name="Google Shape;353;p1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br>
                <a:rPr b="0" i="0" lang="ko-K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431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1. 프로젝트 개요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1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357" name="Google Shape;357;p1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8" name="Google Shape;358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p1"/>
            <p:cNvGrpSpPr/>
            <p:nvPr/>
          </p:nvGrpSpPr>
          <p:grpSpPr>
            <a:xfrm>
              <a:off x="8951149" y="320144"/>
              <a:ext cx="1550685" cy="169375"/>
              <a:chOff x="9512757" y="369386"/>
              <a:chExt cx="2051714" cy="224100"/>
            </a:xfrm>
          </p:grpSpPr>
          <p:grpSp>
            <p:nvGrpSpPr>
              <p:cNvPr id="360" name="Google Shape;360;p1"/>
              <p:cNvGrpSpPr/>
              <p:nvPr/>
            </p:nvGrpSpPr>
            <p:grpSpPr>
              <a:xfrm>
                <a:off x="10750964" y="406846"/>
                <a:ext cx="132446" cy="140904"/>
                <a:chOff x="4594" y="900"/>
                <a:chExt cx="276" cy="294"/>
              </a:xfrm>
            </p:grpSpPr>
            <p:sp>
              <p:nvSpPr>
                <p:cNvPr id="361" name="Google Shape;361;p1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1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1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5" name="Google Shape;365;p1"/>
              <p:cNvGrpSpPr/>
              <p:nvPr/>
            </p:nvGrpSpPr>
            <p:grpSpPr>
              <a:xfrm>
                <a:off x="10506302" y="406846"/>
                <a:ext cx="140067" cy="140067"/>
                <a:chOff x="1747" y="423"/>
                <a:chExt cx="574" cy="574"/>
              </a:xfrm>
            </p:grpSpPr>
            <p:sp>
              <p:nvSpPr>
                <p:cNvPr id="366" name="Google Shape;366;p1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1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1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9" name="Google Shape;369;p1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10885020" y="369386"/>
                <a:ext cx="454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3" name="Google Shape;373;p1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1"/>
            <p:cNvGrpSpPr/>
            <p:nvPr/>
          </p:nvGrpSpPr>
          <p:grpSpPr>
            <a:xfrm>
              <a:off x="653837" y="193032"/>
              <a:ext cx="343426" cy="344918"/>
              <a:chOff x="1157487" y="184451"/>
              <a:chExt cx="489979" cy="492107"/>
            </a:xfrm>
          </p:grpSpPr>
          <p:sp>
            <p:nvSpPr>
              <p:cNvPr id="375" name="Google Shape;375;p1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1" name="Google Shape;381;p1"/>
          <p:cNvSpPr txBox="1"/>
          <p:nvPr/>
        </p:nvSpPr>
        <p:spPr>
          <a:xfrm>
            <a:off x="2036624" y="5748072"/>
            <a:ext cx="81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항만 내 인력 및 업무 강도로 인해 </a:t>
            </a: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보안이 부실한 문제점 해결</a:t>
            </a: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을 위해 프로젝트 진행</a:t>
            </a:r>
            <a:endParaRPr/>
          </a:p>
        </p:txBody>
      </p:sp>
      <p:sp>
        <p:nvSpPr>
          <p:cNvPr id="382" name="Google Shape;382;p1"/>
          <p:cNvSpPr txBox="1"/>
          <p:nvPr/>
        </p:nvSpPr>
        <p:spPr>
          <a:xfrm>
            <a:off x="872551" y="133570"/>
            <a:ext cx="21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주제선정이유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316" y="2344868"/>
            <a:ext cx="1616467" cy="161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0822" y="2412933"/>
            <a:ext cx="1480335" cy="148033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"/>
          <p:cNvSpPr txBox="1"/>
          <p:nvPr/>
        </p:nvSpPr>
        <p:spPr>
          <a:xfrm>
            <a:off x="1672037" y="4101739"/>
            <a:ext cx="244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업무 강도 완화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"/>
          <p:cNvSpPr txBox="1"/>
          <p:nvPr/>
        </p:nvSpPr>
        <p:spPr>
          <a:xfrm>
            <a:off x="7996846" y="4101739"/>
            <a:ext cx="244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보안 강화</a:t>
            </a:r>
            <a:endParaRPr b="1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"/>
          <p:cNvGrpSpPr/>
          <p:nvPr/>
        </p:nvGrpSpPr>
        <p:grpSpPr>
          <a:xfrm>
            <a:off x="150762" y="0"/>
            <a:ext cx="11890500" cy="6680100"/>
            <a:chOff x="150812" y="0"/>
            <a:chExt cx="11890500" cy="6680100"/>
          </a:xfrm>
        </p:grpSpPr>
        <p:sp>
          <p:nvSpPr>
            <p:cNvPr id="393" name="Google Shape;393;p4"/>
            <p:cNvSpPr/>
            <p:nvPr/>
          </p:nvSpPr>
          <p:spPr>
            <a:xfrm>
              <a:off x="150812" y="0"/>
              <a:ext cx="11890500" cy="6680100"/>
            </a:xfrm>
            <a:prstGeom prst="round2SameRect">
              <a:avLst>
                <a:gd fmla="val 0" name="adj1"/>
                <a:gd fmla="val 5079" name="adj2"/>
              </a:avLst>
            </a:prstGeom>
            <a:solidFill>
              <a:srgbClr val="E4F7F5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86543" y="0"/>
              <a:ext cx="11619000" cy="6509400"/>
            </a:xfrm>
            <a:prstGeom prst="round2SameRect">
              <a:avLst>
                <a:gd fmla="val 0" name="adj1"/>
                <a:gd fmla="val 3479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381000" sx="99000" rotWithShape="0" algn="t" dir="5400000" dist="139700" sy="99000">
                <a:srgbClr val="000000">
                  <a:alpha val="2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86544" y="0"/>
              <a:ext cx="11619000" cy="771600"/>
            </a:xfrm>
            <a:prstGeom prst="round2SameRect">
              <a:avLst>
                <a:gd fmla="val 0" name="adj1"/>
                <a:gd fmla="val 29630" name="adj2"/>
              </a:avLst>
            </a:prstGeom>
            <a:solidFill>
              <a:schemeClr val="lt1"/>
            </a:solidFill>
            <a:ln>
              <a:noFill/>
            </a:ln>
            <a:effectLst>
              <a:outerShdw blurRad="165100" rotWithShape="0" algn="t" dir="5400000" dist="38100">
                <a:srgbClr val="000000">
                  <a:alpha val="39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0" lang="ko-KR" sz="2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2. 프로젝트 수행 절차 및 방법</a:t>
              </a:r>
              <a:endParaRPr b="0" i="0" sz="3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" name="Google Shape;396;p4"/>
            <p:cNvGrpSpPr/>
            <p:nvPr/>
          </p:nvGrpSpPr>
          <p:grpSpPr>
            <a:xfrm>
              <a:off x="11067375" y="185883"/>
              <a:ext cx="429894" cy="429894"/>
              <a:chOff x="215317" y="343634"/>
              <a:chExt cx="684000" cy="684000"/>
            </a:xfrm>
          </p:grpSpPr>
          <p:sp>
            <p:nvSpPr>
              <p:cNvPr id="397" name="Google Shape;397;p4"/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E9F3FC"/>
                  </a:gs>
                  <a:gs pos="86000">
                    <a:srgbClr val="E9F3FC"/>
                  </a:gs>
                  <a:gs pos="100000">
                    <a:srgbClr val="4E5DA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5429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323F4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8" name="Google Shape;39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9" name="Google Shape;399;p4"/>
            <p:cNvGrpSpPr/>
            <p:nvPr/>
          </p:nvGrpSpPr>
          <p:grpSpPr>
            <a:xfrm>
              <a:off x="8951147" y="320145"/>
              <a:ext cx="1550685" cy="246240"/>
              <a:chOff x="9512757" y="369386"/>
              <a:chExt cx="2051714" cy="325800"/>
            </a:xfrm>
          </p:grpSpPr>
          <p:grpSp>
            <p:nvGrpSpPr>
              <p:cNvPr id="400" name="Google Shape;400;p4"/>
              <p:cNvGrpSpPr/>
              <p:nvPr/>
            </p:nvGrpSpPr>
            <p:grpSpPr>
              <a:xfrm>
                <a:off x="10750964" y="406846"/>
                <a:ext cx="132409" cy="140954"/>
                <a:chOff x="4594" y="900"/>
                <a:chExt cx="276" cy="294"/>
              </a:xfrm>
            </p:grpSpPr>
            <p:sp>
              <p:nvSpPr>
                <p:cNvPr id="401" name="Google Shape;401;p4"/>
                <p:cNvSpPr/>
                <p:nvPr/>
              </p:nvSpPr>
              <p:spPr>
                <a:xfrm>
                  <a:off x="4594" y="900"/>
                  <a:ext cx="102" cy="91"/>
                </a:xfrm>
                <a:custGeom>
                  <a:rect b="b" l="l" r="r" t="t"/>
                  <a:pathLst>
                    <a:path extrusionOk="0" h="273" w="307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4"/>
                <p:cNvSpPr/>
                <p:nvPr/>
              </p:nvSpPr>
              <p:spPr>
                <a:xfrm>
                  <a:off x="4768" y="900"/>
                  <a:ext cx="102" cy="90"/>
                </a:xfrm>
                <a:custGeom>
                  <a:rect b="b" l="l" r="r" t="t"/>
                  <a:pathLst>
                    <a:path extrusionOk="0" h="271" w="307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4"/>
                <p:cNvSpPr/>
                <p:nvPr/>
              </p:nvSpPr>
              <p:spPr>
                <a:xfrm>
                  <a:off x="4612" y="947"/>
                  <a:ext cx="241" cy="247"/>
                </a:xfrm>
                <a:custGeom>
                  <a:rect b="b" l="l" r="r" t="t"/>
                  <a:pathLst>
                    <a:path extrusionOk="0" h="737" w="725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4"/>
                <p:cNvSpPr/>
                <p:nvPr/>
              </p:nvSpPr>
              <p:spPr>
                <a:xfrm>
                  <a:off x="4716" y="1006"/>
                  <a:ext cx="70" cy="99"/>
                </a:xfrm>
                <a:custGeom>
                  <a:rect b="b" l="l" r="r" t="t"/>
                  <a:pathLst>
                    <a:path extrusionOk="0" h="298" w="209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5" name="Google Shape;405;p4"/>
              <p:cNvGrpSpPr/>
              <p:nvPr/>
            </p:nvGrpSpPr>
            <p:grpSpPr>
              <a:xfrm>
                <a:off x="10506302" y="406846"/>
                <a:ext cx="140174" cy="140174"/>
                <a:chOff x="1747" y="423"/>
                <a:chExt cx="574" cy="574"/>
              </a:xfrm>
            </p:grpSpPr>
            <p:sp>
              <p:nvSpPr>
                <p:cNvPr id="406" name="Google Shape;406;p4"/>
                <p:cNvSpPr/>
                <p:nvPr/>
              </p:nvSpPr>
              <p:spPr>
                <a:xfrm>
                  <a:off x="1899" y="577"/>
                  <a:ext cx="272" cy="270"/>
                </a:xfrm>
                <a:custGeom>
                  <a:rect b="b" l="l" r="r" t="t"/>
                  <a:pathLst>
                    <a:path extrusionOk="0" h="811" w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4"/>
                <p:cNvSpPr/>
                <p:nvPr/>
              </p:nvSpPr>
              <p:spPr>
                <a:xfrm>
                  <a:off x="1983" y="660"/>
                  <a:ext cx="103" cy="103"/>
                </a:xfrm>
                <a:custGeom>
                  <a:rect b="b" l="l" r="r" t="t"/>
                  <a:pathLst>
                    <a:path extrusionOk="0" h="308" w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1747" y="423"/>
                  <a:ext cx="574" cy="574"/>
                </a:xfrm>
                <a:custGeom>
                  <a:rect b="b" l="l" r="r" t="t"/>
                  <a:pathLst>
                    <a:path extrusionOk="0" h="1725" w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9" name="Google Shape;409;p4"/>
              <p:cNvSpPr/>
              <p:nvPr/>
            </p:nvSpPr>
            <p:spPr>
              <a:xfrm rot="5400000">
                <a:off x="11360858" y="343759"/>
                <a:ext cx="140526" cy="266700"/>
              </a:xfrm>
              <a:custGeom>
                <a:rect b="b" l="l" r="r" t="t"/>
                <a:pathLst>
                  <a:path extrusionOk="0" h="1617" w="851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10885020" y="369386"/>
                <a:ext cx="454200" cy="32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100%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10212196" y="406846"/>
                <a:ext cx="179808" cy="140521"/>
              </a:xfrm>
              <a:custGeom>
                <a:rect b="b" l="l" r="r" t="t"/>
                <a:pathLst>
                  <a:path extrusionOk="0" h="4293" w="5492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9512757" y="369386"/>
                <a:ext cx="7152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b="0" i="0" lang="ko-KR" sz="500" u="none" cap="none" strike="noStrike">
                    <a:solidFill>
                      <a:srgbClr val="44546A"/>
                    </a:solidFill>
                    <a:latin typeface="Arial"/>
                    <a:ea typeface="Arial"/>
                    <a:cs typeface="Arial"/>
                    <a:sym typeface="Arial"/>
                  </a:rPr>
                  <a:t>PPTBIZCAM</a:t>
                </a:r>
                <a:endParaRPr b="0" i="0" sz="1200" u="none" cap="none" strike="noStrike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4"/>
            <p:cNvSpPr/>
            <p:nvPr/>
          </p:nvSpPr>
          <p:spPr>
            <a:xfrm>
              <a:off x="11377471" y="133570"/>
              <a:ext cx="177000" cy="177000"/>
            </a:xfrm>
            <a:prstGeom prst="ellipse">
              <a:avLst/>
            </a:prstGeom>
            <a:solidFill>
              <a:srgbClr val="90DA80"/>
            </a:solidFill>
            <a:ln>
              <a:noFill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" name="Google Shape;414;p4"/>
            <p:cNvGrpSpPr/>
            <p:nvPr/>
          </p:nvGrpSpPr>
          <p:grpSpPr>
            <a:xfrm>
              <a:off x="653836" y="193032"/>
              <a:ext cx="343426" cy="344918"/>
              <a:chOff x="1157487" y="184451"/>
              <a:chExt cx="489979" cy="492107"/>
            </a:xfrm>
          </p:grpSpPr>
          <p:sp>
            <p:nvSpPr>
              <p:cNvPr id="415" name="Google Shape;415;p4"/>
              <p:cNvSpPr/>
              <p:nvPr/>
            </p:nvSpPr>
            <p:spPr>
              <a:xfrm>
                <a:off x="1157487" y="184454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1483366" y="184451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1319363" y="348454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1483366" y="348453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1157487" y="512458"/>
                <a:ext cx="164100" cy="164100"/>
              </a:xfrm>
              <a:prstGeom prst="rect">
                <a:avLst/>
              </a:prstGeom>
              <a:solidFill>
                <a:srgbClr val="90DA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1483366" y="512455"/>
                <a:ext cx="164100" cy="16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lnD+7XR255c+S4oSD+BwmVhK5yJCDXfTMh1fLm9E1GHnXMhJy+GZBvFc2EPGibCbnpmAk5fcn4H5+Fmj2PnVvYAAAAAElFTkSuQmCC (318×159)" id="421" name="Google Shape;421;p4"/>
          <p:cNvPicPr preferRelativeResize="0"/>
          <p:nvPr/>
        </p:nvPicPr>
        <p:blipFill rotWithShape="1">
          <a:blip r:embed="rId4">
            <a:alphaModFix/>
          </a:blip>
          <a:srcRect b="21387" l="0" r="0" t="23673"/>
          <a:stretch/>
        </p:blipFill>
        <p:spPr>
          <a:xfrm>
            <a:off x="4633043" y="3955575"/>
            <a:ext cx="2661337" cy="731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생 단색으로 채워진" id="422" name="Google Shape;4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1060" y="3162942"/>
            <a:ext cx="399223" cy="631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재생 단색으로 채워진" id="423" name="Google Shape;4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0887" y="3231382"/>
            <a:ext cx="399223" cy="63142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"/>
          <p:cNvSpPr txBox="1"/>
          <p:nvPr/>
        </p:nvSpPr>
        <p:spPr>
          <a:xfrm>
            <a:off x="5006639" y="5032623"/>
            <a:ext cx="19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"/>
          <p:cNvSpPr txBox="1"/>
          <p:nvPr/>
        </p:nvSpPr>
        <p:spPr>
          <a:xfrm>
            <a:off x="9153369" y="5075657"/>
            <a:ext cx="19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제공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r Vision Datasets" id="426" name="Google Shape;4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295" y="2357880"/>
            <a:ext cx="2466979" cy="456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안심존 포털 | AI 허브" id="427" name="Google Shape;42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1733" y="3093930"/>
            <a:ext cx="2158102" cy="619344"/>
          </a:xfrm>
          <a:prstGeom prst="rect">
            <a:avLst/>
          </a:prstGeom>
          <a:noFill/>
          <a:ln>
            <a:noFill/>
          </a:ln>
        </p:spPr>
      </p:pic>
      <p:sp>
        <p:nvSpPr>
          <p:cNvPr descr="안드로이드(운영체제) - 나무위키" id="428" name="Google Shape;428;p4"/>
          <p:cNvSpPr/>
          <p:nvPr/>
        </p:nvSpPr>
        <p:spPr>
          <a:xfrm>
            <a:off x="6300122" y="38161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안드로이드(운영체제) - 나무위키" id="429" name="Google Shape;429;p4"/>
          <p:cNvSpPr/>
          <p:nvPr/>
        </p:nvSpPr>
        <p:spPr>
          <a:xfrm>
            <a:off x="6452522" y="442441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CV - 위키백과, 우리 모두의 백과사전" id="430" name="Google Shape;43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98182" y="1886205"/>
            <a:ext cx="1180280" cy="145389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"/>
          <p:cNvSpPr txBox="1"/>
          <p:nvPr/>
        </p:nvSpPr>
        <p:spPr>
          <a:xfrm>
            <a:off x="1287248" y="5032623"/>
            <a:ext cx="19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lGMOcmIlHHAAAAAElFTkSuQmCC (344×147)" id="432" name="Google Shape;43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75338" y="2078286"/>
            <a:ext cx="2376745" cy="101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"/>
          <p:cNvPicPr preferRelativeResize="0"/>
          <p:nvPr/>
        </p:nvPicPr>
        <p:blipFill rotWithShape="1">
          <a:blip r:embed="rId10">
            <a:alphaModFix/>
          </a:blip>
          <a:srcRect b="23203" l="13661" r="4971" t="16700"/>
          <a:stretch/>
        </p:blipFill>
        <p:spPr>
          <a:xfrm>
            <a:off x="8576801" y="3936263"/>
            <a:ext cx="3102696" cy="77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64014" y="3941804"/>
            <a:ext cx="760612" cy="76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2022-09-02T06:05:00Z</dcterms:created>
  <dc:creator>조현석</dc:creator>
</cp:coreProperties>
</file>