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8" r:id="rId3"/>
    <p:sldId id="265" r:id="rId4"/>
    <p:sldId id="261" r:id="rId5"/>
    <p:sldId id="262" r:id="rId6"/>
    <p:sldId id="297" r:id="rId7"/>
  </p:sldIdLst>
  <p:sldSz cx="9144000" cy="5143500" type="screen16x9"/>
  <p:notesSz cx="6858000" cy="9144000"/>
  <p:embeddedFontLst>
    <p:embeddedFont>
      <p:font typeface="Assistant" panose="020B0604020202020204" charset="-79"/>
      <p:regular r:id="rId9"/>
      <p:bold r:id="rId10"/>
    </p:embeddedFont>
    <p:embeddedFont>
      <p:font typeface="Bahnschrift" panose="020B0502040204020203" pitchFamily="34" charset="0"/>
      <p:regular r:id="rId11"/>
      <p:bold r:id="rId12"/>
    </p:embeddedFont>
    <p:embeddedFont>
      <p:font typeface="Sora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A38638-A7A4-4924-B142-5DA578F77A14}">
  <a:tblStyle styleId="{2CA38638-A7A4-4924-B142-5DA578F77A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93AF8C-1735-482F-9E61-52FAA47582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5" autoAdjust="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2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5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455" name="Google Shape;455;p25"/>
            <p:cNvSpPr/>
            <p:nvPr/>
          </p:nvSpPr>
          <p:spPr>
            <a:xfrm rot="10800000" flipH="1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 rot="10800000" flipH="1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57" name="Google Shape;457;p25"/>
            <p:cNvGrpSpPr/>
            <p:nvPr/>
          </p:nvGrpSpPr>
          <p:grpSpPr>
            <a:xfrm rot="10800000" flipH="1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458" name="Google Shape;458;p2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0" name="Google Shape;460;p25"/>
            <p:cNvGrpSpPr/>
            <p:nvPr/>
          </p:nvGrpSpPr>
          <p:grpSpPr>
            <a:xfrm rot="10800000" flipH="1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461" name="Google Shape;461;p25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4" name="Google Shape;464;p25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465" name="Google Shape;465;p25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81" name="Google Shape;481;p25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482" name="Google Shape;482;p25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>
            <a:spLocks noGrp="1"/>
          </p:cNvSpPr>
          <p:nvPr>
            <p:ph type="title" hasCustomPrompt="1"/>
          </p:nvPr>
        </p:nvSpPr>
        <p:spPr>
          <a:xfrm>
            <a:off x="1564800" y="575351"/>
            <a:ext cx="60144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1"/>
          </p:nvPr>
        </p:nvSpPr>
        <p:spPr>
          <a:xfrm>
            <a:off x="1564800" y="1422551"/>
            <a:ext cx="6014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title" idx="2" hasCustomPrompt="1"/>
          </p:nvPr>
        </p:nvSpPr>
        <p:spPr>
          <a:xfrm>
            <a:off x="1564800" y="1948050"/>
            <a:ext cx="60144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3"/>
          </p:nvPr>
        </p:nvSpPr>
        <p:spPr>
          <a:xfrm>
            <a:off x="1564800" y="2795250"/>
            <a:ext cx="6014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2"/>
          <p:cNvSpPr txBox="1">
            <a:spLocks noGrp="1"/>
          </p:cNvSpPr>
          <p:nvPr>
            <p:ph type="title" idx="4" hasCustomPrompt="1"/>
          </p:nvPr>
        </p:nvSpPr>
        <p:spPr>
          <a:xfrm>
            <a:off x="1564800" y="3320749"/>
            <a:ext cx="60144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0" name="Google Shape;360;p22"/>
          <p:cNvSpPr txBox="1">
            <a:spLocks noGrp="1"/>
          </p:cNvSpPr>
          <p:nvPr>
            <p:ph type="subTitle" idx="5"/>
          </p:nvPr>
        </p:nvSpPr>
        <p:spPr>
          <a:xfrm>
            <a:off x="1564800" y="4167949"/>
            <a:ext cx="6014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61" name="Google Shape;361;p22"/>
          <p:cNvGrpSpPr/>
          <p:nvPr/>
        </p:nvGrpSpPr>
        <p:grpSpPr>
          <a:xfrm>
            <a:off x="-542800" y="6"/>
            <a:ext cx="9686800" cy="6293594"/>
            <a:chOff x="-542800" y="6"/>
            <a:chExt cx="9686800" cy="6293594"/>
          </a:xfrm>
        </p:grpSpPr>
        <p:sp>
          <p:nvSpPr>
            <p:cNvPr id="362" name="Google Shape;362;p22"/>
            <p:cNvSpPr/>
            <p:nvPr/>
          </p:nvSpPr>
          <p:spPr>
            <a:xfrm>
              <a:off x="7458900" y="46085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63" name="Google Shape;363;p22"/>
            <p:cNvGrpSpPr/>
            <p:nvPr/>
          </p:nvGrpSpPr>
          <p:grpSpPr>
            <a:xfrm flipH="1">
              <a:off x="-1" y="6"/>
              <a:ext cx="1026022" cy="1026022"/>
              <a:chOff x="5882463" y="-266175"/>
              <a:chExt cx="1221600" cy="1221600"/>
            </a:xfrm>
          </p:grpSpPr>
          <p:sp>
            <p:nvSpPr>
              <p:cNvPr id="364" name="Google Shape;364;p2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7" name="Google Shape;367;p2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71" name="Google Shape;371;p22"/>
            <p:cNvGrpSpPr/>
            <p:nvPr/>
          </p:nvGrpSpPr>
          <p:grpSpPr>
            <a:xfrm flipH="1">
              <a:off x="8074920" y="388810"/>
              <a:ext cx="707960" cy="146187"/>
              <a:chOff x="7797150" y="445600"/>
              <a:chExt cx="865900" cy="178800"/>
            </a:xfrm>
          </p:grpSpPr>
          <p:sp>
            <p:nvSpPr>
              <p:cNvPr id="372" name="Google Shape;372;p2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3" name="Google Shape;373;p2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75" name="Google Shape;375;p22"/>
            <p:cNvSpPr/>
            <p:nvPr/>
          </p:nvSpPr>
          <p:spPr>
            <a:xfrm flipH="1">
              <a:off x="-542800" y="407360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44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subTitle" idx="1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2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3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4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5"/>
          <p:cNvGrpSpPr/>
          <p:nvPr/>
        </p:nvGrpSpPr>
        <p:grpSpPr>
          <a:xfrm>
            <a:off x="7" y="461910"/>
            <a:ext cx="8855868" cy="4294790"/>
            <a:chOff x="7" y="461910"/>
            <a:chExt cx="8855868" cy="4294790"/>
          </a:xfrm>
        </p:grpSpPr>
        <p:sp>
          <p:nvSpPr>
            <p:cNvPr id="101" name="Google Shape;101;p5"/>
            <p:cNvSpPr/>
            <p:nvPr/>
          </p:nvSpPr>
          <p:spPr>
            <a:xfrm flipH="1">
              <a:off x="7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 flipH="1">
              <a:off x="8428888" y="461910"/>
              <a:ext cx="426986" cy="146100"/>
              <a:chOff x="280882" y="461910"/>
              <a:chExt cx="426986" cy="1461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05" name="Google Shape;105;p5"/>
            <p:cNvGrpSpPr/>
            <p:nvPr/>
          </p:nvGrpSpPr>
          <p:grpSpPr>
            <a:xfrm>
              <a:off x="7966304" y="4608506"/>
              <a:ext cx="457692" cy="146187"/>
              <a:chOff x="715100" y="4416700"/>
              <a:chExt cx="559800" cy="178800"/>
            </a:xfrm>
          </p:grpSpPr>
          <p:sp>
            <p:nvSpPr>
              <p:cNvPr id="106" name="Google Shape;106;p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30" name="Google Shape;130;p8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3" name="Google Shape;133;p8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7" name="Google Shape;137;p8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4" name="Google Shape;154;p8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155" name="Google Shape;155;p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9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67" name="Google Shape;167;p9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69" name="Google Shape;169;p9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2" name="Google Shape;172;p9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6" name="Google Shape;176;p9"/>
            <p:cNvGrpSpPr/>
            <p:nvPr/>
          </p:nvGrpSpPr>
          <p:grpSpPr>
            <a:xfrm rot="10800000" flipH="1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194" name="Google Shape;194;p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2" hasCustomPrompt="1"/>
          </p:nvPr>
        </p:nvSpPr>
        <p:spPr>
          <a:xfrm>
            <a:off x="1584389" y="1536713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3" hasCustomPrompt="1"/>
          </p:nvPr>
        </p:nvSpPr>
        <p:spPr>
          <a:xfrm>
            <a:off x="1584389" y="3057427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4" hasCustomPrompt="1"/>
          </p:nvPr>
        </p:nvSpPr>
        <p:spPr>
          <a:xfrm>
            <a:off x="4167887" y="1536713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5" hasCustomPrompt="1"/>
          </p:nvPr>
        </p:nvSpPr>
        <p:spPr>
          <a:xfrm>
            <a:off x="4167887" y="3057427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6" hasCustomPrompt="1"/>
          </p:nvPr>
        </p:nvSpPr>
        <p:spPr>
          <a:xfrm>
            <a:off x="6751411" y="1536713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7" hasCustomPrompt="1"/>
          </p:nvPr>
        </p:nvSpPr>
        <p:spPr>
          <a:xfrm>
            <a:off x="6751411" y="3057427"/>
            <a:ext cx="808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"/>
          </p:nvPr>
        </p:nvSpPr>
        <p:spPr>
          <a:xfrm>
            <a:off x="719939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3303437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9"/>
          </p:nvPr>
        </p:nvSpPr>
        <p:spPr>
          <a:xfrm>
            <a:off x="5886961" y="2107006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3"/>
          </p:nvPr>
        </p:nvSpPr>
        <p:spPr>
          <a:xfrm>
            <a:off x="719939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4"/>
          </p:nvPr>
        </p:nvSpPr>
        <p:spPr>
          <a:xfrm>
            <a:off x="3303437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5"/>
          </p:nvPr>
        </p:nvSpPr>
        <p:spPr>
          <a:xfrm>
            <a:off x="5886961" y="3627737"/>
            <a:ext cx="25371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58" name="Google Shape;258;p13"/>
          <p:cNvGrpSpPr/>
          <p:nvPr/>
        </p:nvGrpSpPr>
        <p:grpSpPr>
          <a:xfrm>
            <a:off x="1" y="461906"/>
            <a:ext cx="8886592" cy="4508834"/>
            <a:chOff x="1" y="461906"/>
            <a:chExt cx="8886592" cy="4508834"/>
          </a:xfrm>
        </p:grpSpPr>
        <p:sp>
          <p:nvSpPr>
            <p:cNvPr id="259" name="Google Shape;259;p13"/>
            <p:cNvSpPr/>
            <p:nvPr/>
          </p:nvSpPr>
          <p:spPr>
            <a:xfrm>
              <a:off x="1" y="424624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60" name="Google Shape;260;p13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261" name="Google Shape;261;p1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subTitle" idx="1"/>
          </p:nvPr>
        </p:nvSpPr>
        <p:spPr>
          <a:xfrm>
            <a:off x="71496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subTitle" idx="2"/>
          </p:nvPr>
        </p:nvSpPr>
        <p:spPr>
          <a:xfrm>
            <a:off x="714967" y="2982713"/>
            <a:ext cx="2503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3"/>
          </p:nvPr>
        </p:nvSpPr>
        <p:spPr>
          <a:xfrm>
            <a:off x="3320097" y="2982713"/>
            <a:ext cx="2503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4"/>
          </p:nvPr>
        </p:nvSpPr>
        <p:spPr>
          <a:xfrm>
            <a:off x="5925233" y="2982713"/>
            <a:ext cx="2503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5"/>
          </p:nvPr>
        </p:nvSpPr>
        <p:spPr>
          <a:xfrm>
            <a:off x="3320097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6"/>
          </p:nvPr>
        </p:nvSpPr>
        <p:spPr>
          <a:xfrm>
            <a:off x="5925233" y="2320013"/>
            <a:ext cx="2503800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314" name="Google Shape;314;p19"/>
          <p:cNvGrpSpPr/>
          <p:nvPr/>
        </p:nvGrpSpPr>
        <p:grpSpPr>
          <a:xfrm>
            <a:off x="1" y="-10"/>
            <a:ext cx="8782879" cy="4754706"/>
            <a:chOff x="1" y="-10"/>
            <a:chExt cx="8782879" cy="4754706"/>
          </a:xfrm>
        </p:grpSpPr>
        <p:sp>
          <p:nvSpPr>
            <p:cNvPr id="315" name="Google Shape;315;p19"/>
            <p:cNvSpPr/>
            <p:nvPr/>
          </p:nvSpPr>
          <p:spPr>
            <a:xfrm>
              <a:off x="1" y="-1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16" name="Google Shape;316;p19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317" name="Google Shape;317;p1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4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418" name="Google Shape;418;p24"/>
            <p:cNvSpPr/>
            <p:nvPr/>
          </p:nvSpPr>
          <p:spPr>
            <a:xfrm rot="10800000" flipH="1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 rot="10800000" flipH="1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20" name="Google Shape;420;p24"/>
            <p:cNvGrpSpPr/>
            <p:nvPr/>
          </p:nvGrpSpPr>
          <p:grpSpPr>
            <a:xfrm rot="10800000" flipH="1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421" name="Google Shape;421;p2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3" name="Google Shape;423;p24"/>
            <p:cNvGrpSpPr/>
            <p:nvPr/>
          </p:nvGrpSpPr>
          <p:grpSpPr>
            <a:xfrm rot="10800000" flipH="1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424" name="Google Shape;424;p2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7" name="Google Shape;427;p24"/>
            <p:cNvGrpSpPr/>
            <p:nvPr/>
          </p:nvGrpSpPr>
          <p:grpSpPr>
            <a:xfrm rot="10800000" flipH="1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428" name="Google Shape;428;p2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44" name="Google Shape;444;p24"/>
            <p:cNvGrpSpPr/>
            <p:nvPr/>
          </p:nvGrpSpPr>
          <p:grpSpPr>
            <a:xfrm rot="10800000" flipH="1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445" name="Google Shape;445;p2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5" r:id="rId8"/>
    <p:sldLayoutId id="2147483670" r:id="rId9"/>
    <p:sldLayoutId id="2147483671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"/>
          <p:cNvSpPr txBox="1">
            <a:spLocks noGrp="1"/>
          </p:cNvSpPr>
          <p:nvPr>
            <p:ph type="ctrTitle"/>
          </p:nvPr>
        </p:nvSpPr>
        <p:spPr>
          <a:xfrm>
            <a:off x="800775" y="1191464"/>
            <a:ext cx="77139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dirty="0">
                <a:latin typeface="Bahnschrift" panose="020B0502040204020203" pitchFamily="34" charset="0"/>
              </a:rPr>
              <a:t>Обзор прототипа</a:t>
            </a:r>
            <a:br>
              <a:rPr lang="ru-RU" sz="4000" b="0" dirty="0">
                <a:latin typeface="Bahnschrift" panose="020B0502040204020203" pitchFamily="34" charset="0"/>
              </a:rPr>
            </a:br>
            <a:r>
              <a:rPr lang="en-US" sz="4000" dirty="0" err="1">
                <a:latin typeface="Bahnschrift" panose="020B0502040204020203" pitchFamily="34" charset="0"/>
              </a:rPr>
              <a:t>MiniApps</a:t>
            </a:r>
            <a:r>
              <a:rPr lang="en-US" sz="4000" dirty="0">
                <a:latin typeface="Bahnschrift" panose="020B0502040204020203" pitchFamily="34" charset="0"/>
              </a:rPr>
              <a:t> </a:t>
            </a:r>
            <a:r>
              <a:rPr lang="ru-RU" sz="4000" dirty="0">
                <a:latin typeface="Bahnschrift" panose="020B0502040204020203" pitchFamily="34" charset="0"/>
              </a:rPr>
              <a:t>в </a:t>
            </a:r>
            <a:r>
              <a:rPr lang="en-US" sz="4000" dirty="0">
                <a:latin typeface="Bahnschrift" panose="020B0502040204020203" pitchFamily="34" charset="0"/>
              </a:rPr>
              <a:t>Telegram</a:t>
            </a:r>
            <a:endParaRPr sz="4000" dirty="0">
              <a:latin typeface="Bahnschrift" panose="020B0502040204020203" pitchFamily="34" charset="0"/>
            </a:endParaRPr>
          </a:p>
        </p:txBody>
      </p:sp>
      <p:sp>
        <p:nvSpPr>
          <p:cNvPr id="501" name="Google Shape;501;p29"/>
          <p:cNvSpPr txBox="1">
            <a:spLocks noGrp="1"/>
          </p:cNvSpPr>
          <p:nvPr>
            <p:ph type="subTitle" idx="1"/>
          </p:nvPr>
        </p:nvSpPr>
        <p:spPr>
          <a:xfrm>
            <a:off x="-801048" y="3000232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Bahnschrift" panose="020B0502040204020203" pitchFamily="34" charset="0"/>
              </a:rPr>
              <a:t>Выполнила: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Bahnschrift" panose="020B0502040204020203" pitchFamily="34" charset="0"/>
              </a:rPr>
              <a:t>Команда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Bahnschrift" panose="020B0502040204020203" pitchFamily="34" charset="0"/>
              </a:rPr>
              <a:t>«Комодные ежи»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Google Shape;522;p31">
            <a:extLst>
              <a:ext uri="{FF2B5EF4-FFF2-40B4-BE49-F238E27FC236}">
                <a16:creationId xmlns:a16="http://schemas.microsoft.com/office/drawing/2014/main" id="{666AD1A5-E1F1-4586-8942-26DC84FA8F21}"/>
              </a:ext>
            </a:extLst>
          </p:cNvPr>
          <p:cNvSpPr txBox="1">
            <a:spLocks/>
          </p:cNvSpPr>
          <p:nvPr/>
        </p:nvSpPr>
        <p:spPr>
          <a:xfrm>
            <a:off x="1818911" y="78581"/>
            <a:ext cx="4233482" cy="53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ru-RU" dirty="0">
                <a:latin typeface="Bahnschrift" panose="020B0502040204020203" pitchFamily="34" charset="0"/>
              </a:rPr>
              <a:t>ХАКАТОН «ЁЛКИН КОД»</a:t>
            </a:r>
          </a:p>
        </p:txBody>
      </p:sp>
      <p:sp>
        <p:nvSpPr>
          <p:cNvPr id="5" name="Google Shape;522;p31">
            <a:extLst>
              <a:ext uri="{FF2B5EF4-FFF2-40B4-BE49-F238E27FC236}">
                <a16:creationId xmlns:a16="http://schemas.microsoft.com/office/drawing/2014/main" id="{B6869DAE-D599-473B-991D-1F59679FD174}"/>
              </a:ext>
            </a:extLst>
          </p:cNvPr>
          <p:cNvSpPr txBox="1">
            <a:spLocks/>
          </p:cNvSpPr>
          <p:nvPr/>
        </p:nvSpPr>
        <p:spPr>
          <a:xfrm>
            <a:off x="4657725" y="4605469"/>
            <a:ext cx="4233482" cy="53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ru-RU" dirty="0">
                <a:latin typeface="Bahnschrift" panose="020B0502040204020203" pitchFamily="34" charset="0"/>
              </a:rPr>
              <a:t>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719986" y="3209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Bahnschrift" panose="020B0502040204020203" pitchFamily="34" charset="0"/>
              </a:rPr>
              <a:t>Техническое задание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522" name="Google Shape;522;p31"/>
          <p:cNvSpPr txBox="1">
            <a:spLocks noGrp="1"/>
          </p:cNvSpPr>
          <p:nvPr>
            <p:ph type="subTitle" idx="1"/>
          </p:nvPr>
        </p:nvSpPr>
        <p:spPr>
          <a:xfrm>
            <a:off x="640708" y="1116460"/>
            <a:ext cx="7862557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dirty="0">
                <a:latin typeface="Bahnschrift" panose="020B0502040204020203" pitchFamily="34" charset="0"/>
              </a:rPr>
              <a:t>Перед нами стояла задача воплотить следующие просьбы заказчика:</a:t>
            </a:r>
            <a:endParaRPr sz="2000" b="0" dirty="0">
              <a:latin typeface="Bahnschrift" panose="020B0502040204020203" pitchFamily="34" charset="0"/>
            </a:endParaRPr>
          </a:p>
        </p:txBody>
      </p:sp>
      <p:sp>
        <p:nvSpPr>
          <p:cNvPr id="36" name="Google Shape;522;p31">
            <a:extLst>
              <a:ext uri="{FF2B5EF4-FFF2-40B4-BE49-F238E27FC236}">
                <a16:creationId xmlns:a16="http://schemas.microsoft.com/office/drawing/2014/main" id="{BDE8AE76-5B14-4685-AE51-B99EEB909CD0}"/>
              </a:ext>
            </a:extLst>
          </p:cNvPr>
          <p:cNvSpPr txBox="1">
            <a:spLocks/>
          </p:cNvSpPr>
          <p:nvPr/>
        </p:nvSpPr>
        <p:spPr>
          <a:xfrm>
            <a:off x="1097634" y="2620547"/>
            <a:ext cx="1603738" cy="53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ru-RU" dirty="0">
                <a:latin typeface="Bahnschrift" panose="020B0502040204020203" pitchFamily="34" charset="0"/>
              </a:rPr>
              <a:t>Анонимность</a:t>
            </a:r>
          </a:p>
        </p:txBody>
      </p:sp>
      <p:grpSp>
        <p:nvGrpSpPr>
          <p:cNvPr id="10" name="Google Shape;7799;p67">
            <a:extLst>
              <a:ext uri="{FF2B5EF4-FFF2-40B4-BE49-F238E27FC236}">
                <a16:creationId xmlns:a16="http://schemas.microsoft.com/office/drawing/2014/main" id="{F463B1A9-091D-4AC4-BF5A-1A4E143E2EB3}"/>
              </a:ext>
            </a:extLst>
          </p:cNvPr>
          <p:cNvGrpSpPr/>
          <p:nvPr/>
        </p:nvGrpSpPr>
        <p:grpSpPr>
          <a:xfrm>
            <a:off x="1636264" y="2304322"/>
            <a:ext cx="399969" cy="385790"/>
            <a:chOff x="-3768700" y="3253275"/>
            <a:chExt cx="301850" cy="291150"/>
          </a:xfrm>
        </p:grpSpPr>
        <p:sp>
          <p:nvSpPr>
            <p:cNvPr id="11" name="Google Shape;7800;p67">
              <a:extLst>
                <a:ext uri="{FF2B5EF4-FFF2-40B4-BE49-F238E27FC236}">
                  <a16:creationId xmlns:a16="http://schemas.microsoft.com/office/drawing/2014/main" id="{4D89F498-8C55-4B33-914D-725F59C27F4D}"/>
                </a:ext>
              </a:extLst>
            </p:cNvPr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01;p67">
              <a:extLst>
                <a:ext uri="{FF2B5EF4-FFF2-40B4-BE49-F238E27FC236}">
                  <a16:creationId xmlns:a16="http://schemas.microsoft.com/office/drawing/2014/main" id="{6D4D46C1-D860-476F-B32C-DA40C59D1399}"/>
                </a:ext>
              </a:extLst>
            </p:cNvPr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02;p67">
              <a:extLst>
                <a:ext uri="{FF2B5EF4-FFF2-40B4-BE49-F238E27FC236}">
                  <a16:creationId xmlns:a16="http://schemas.microsoft.com/office/drawing/2014/main" id="{ACF5E014-49DD-4CA7-ACA8-CDEF73A19AEF}"/>
                </a:ext>
              </a:extLst>
            </p:cNvPr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6976;p65">
            <a:extLst>
              <a:ext uri="{FF2B5EF4-FFF2-40B4-BE49-F238E27FC236}">
                <a16:creationId xmlns:a16="http://schemas.microsoft.com/office/drawing/2014/main" id="{A7FC599A-E04F-4E88-8909-303110C598B1}"/>
              </a:ext>
            </a:extLst>
          </p:cNvPr>
          <p:cNvGrpSpPr/>
          <p:nvPr/>
        </p:nvGrpSpPr>
        <p:grpSpPr>
          <a:xfrm>
            <a:off x="7054558" y="2197145"/>
            <a:ext cx="354342" cy="356206"/>
            <a:chOff x="-45673275" y="3937700"/>
            <a:chExt cx="299325" cy="300900"/>
          </a:xfrm>
        </p:grpSpPr>
        <p:sp>
          <p:nvSpPr>
            <p:cNvPr id="15" name="Google Shape;6977;p65">
              <a:extLst>
                <a:ext uri="{FF2B5EF4-FFF2-40B4-BE49-F238E27FC236}">
                  <a16:creationId xmlns:a16="http://schemas.microsoft.com/office/drawing/2014/main" id="{96C14425-4ADA-49ED-AE86-17A9F36DAB37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978;p65">
              <a:extLst>
                <a:ext uri="{FF2B5EF4-FFF2-40B4-BE49-F238E27FC236}">
                  <a16:creationId xmlns:a16="http://schemas.microsoft.com/office/drawing/2014/main" id="{67900019-F7F0-41B9-A36A-E00C006180BA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79;p65">
              <a:extLst>
                <a:ext uri="{FF2B5EF4-FFF2-40B4-BE49-F238E27FC236}">
                  <a16:creationId xmlns:a16="http://schemas.microsoft.com/office/drawing/2014/main" id="{5C761EF3-C314-48EE-9AE8-C523847CC5C8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980;p65">
              <a:extLst>
                <a:ext uri="{FF2B5EF4-FFF2-40B4-BE49-F238E27FC236}">
                  <a16:creationId xmlns:a16="http://schemas.microsoft.com/office/drawing/2014/main" id="{00DF5ABC-7835-4E02-8E59-B74422A2F4B3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81;p65">
              <a:extLst>
                <a:ext uri="{FF2B5EF4-FFF2-40B4-BE49-F238E27FC236}">
                  <a16:creationId xmlns:a16="http://schemas.microsoft.com/office/drawing/2014/main" id="{42C69B41-3199-4DFA-9ABB-4F5092A011A3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982;p65">
              <a:extLst>
                <a:ext uri="{FF2B5EF4-FFF2-40B4-BE49-F238E27FC236}">
                  <a16:creationId xmlns:a16="http://schemas.microsoft.com/office/drawing/2014/main" id="{F96CDF8C-974D-4C51-B763-148515A82F0F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522;p31">
            <a:extLst>
              <a:ext uri="{FF2B5EF4-FFF2-40B4-BE49-F238E27FC236}">
                <a16:creationId xmlns:a16="http://schemas.microsoft.com/office/drawing/2014/main" id="{CB04C8D3-9244-4692-BDCA-C317CBF83647}"/>
              </a:ext>
            </a:extLst>
          </p:cNvPr>
          <p:cNvSpPr txBox="1">
            <a:spLocks/>
          </p:cNvSpPr>
          <p:nvPr/>
        </p:nvSpPr>
        <p:spPr>
          <a:xfrm>
            <a:off x="6421928" y="2537623"/>
            <a:ext cx="1603738" cy="53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ru-RU" dirty="0">
                <a:latin typeface="Bahnschrift" panose="020B0502040204020203" pitchFamily="34" charset="0"/>
              </a:rPr>
              <a:t>Авторизация</a:t>
            </a:r>
          </a:p>
        </p:txBody>
      </p:sp>
      <p:grpSp>
        <p:nvGrpSpPr>
          <p:cNvPr id="22" name="Google Shape;5982;p63">
            <a:extLst>
              <a:ext uri="{FF2B5EF4-FFF2-40B4-BE49-F238E27FC236}">
                <a16:creationId xmlns:a16="http://schemas.microsoft.com/office/drawing/2014/main" id="{5B6DD4FE-F4B1-4403-AF47-DD7E25C65632}"/>
              </a:ext>
            </a:extLst>
          </p:cNvPr>
          <p:cNvGrpSpPr/>
          <p:nvPr/>
        </p:nvGrpSpPr>
        <p:grpSpPr>
          <a:xfrm>
            <a:off x="4354026" y="2230562"/>
            <a:ext cx="466200" cy="466200"/>
            <a:chOff x="3497300" y="3227275"/>
            <a:chExt cx="296175" cy="296175"/>
          </a:xfrm>
        </p:grpSpPr>
        <p:sp>
          <p:nvSpPr>
            <p:cNvPr id="23" name="Google Shape;5983;p63">
              <a:extLst>
                <a:ext uri="{FF2B5EF4-FFF2-40B4-BE49-F238E27FC236}">
                  <a16:creationId xmlns:a16="http://schemas.microsoft.com/office/drawing/2014/main" id="{CCD1F2EA-55E5-4435-BC53-DDAD28EAAAF2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84;p63">
              <a:extLst>
                <a:ext uri="{FF2B5EF4-FFF2-40B4-BE49-F238E27FC236}">
                  <a16:creationId xmlns:a16="http://schemas.microsoft.com/office/drawing/2014/main" id="{E5C06898-64DC-48FD-9666-E8809C02EFAE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985;p63">
              <a:extLst>
                <a:ext uri="{FF2B5EF4-FFF2-40B4-BE49-F238E27FC236}">
                  <a16:creationId xmlns:a16="http://schemas.microsoft.com/office/drawing/2014/main" id="{629496A2-A307-4737-99EE-DB34087A6B5B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986;p63">
              <a:extLst>
                <a:ext uri="{FF2B5EF4-FFF2-40B4-BE49-F238E27FC236}">
                  <a16:creationId xmlns:a16="http://schemas.microsoft.com/office/drawing/2014/main" id="{F5164D5F-6A2D-4AC5-B2E0-62BFB0A10C6A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87;p63">
              <a:extLst>
                <a:ext uri="{FF2B5EF4-FFF2-40B4-BE49-F238E27FC236}">
                  <a16:creationId xmlns:a16="http://schemas.microsoft.com/office/drawing/2014/main" id="{0B160654-1382-4FBB-A086-7711AAFAEDFC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88;p63">
              <a:extLst>
                <a:ext uri="{FF2B5EF4-FFF2-40B4-BE49-F238E27FC236}">
                  <a16:creationId xmlns:a16="http://schemas.microsoft.com/office/drawing/2014/main" id="{7A843D92-0527-4A58-AA8D-5600D04102F1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89;p63">
              <a:extLst>
                <a:ext uri="{FF2B5EF4-FFF2-40B4-BE49-F238E27FC236}">
                  <a16:creationId xmlns:a16="http://schemas.microsoft.com/office/drawing/2014/main" id="{8AC6B602-254A-4E1F-B58C-90E2A526A4FD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90;p63">
              <a:extLst>
                <a:ext uri="{FF2B5EF4-FFF2-40B4-BE49-F238E27FC236}">
                  <a16:creationId xmlns:a16="http://schemas.microsoft.com/office/drawing/2014/main" id="{52B36AF5-0418-4B81-B471-479864074E14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522;p31">
            <a:extLst>
              <a:ext uri="{FF2B5EF4-FFF2-40B4-BE49-F238E27FC236}">
                <a16:creationId xmlns:a16="http://schemas.microsoft.com/office/drawing/2014/main" id="{727EDF4D-DF35-4D5B-BECC-5397F4D95422}"/>
              </a:ext>
            </a:extLst>
          </p:cNvPr>
          <p:cNvSpPr txBox="1">
            <a:spLocks/>
          </p:cNvSpPr>
          <p:nvPr/>
        </p:nvSpPr>
        <p:spPr>
          <a:xfrm>
            <a:off x="3334562" y="2618564"/>
            <a:ext cx="2528168" cy="53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ru-RU" dirty="0">
                <a:latin typeface="Bahnschrift" panose="020B0502040204020203" pitchFamily="34" charset="0"/>
              </a:rPr>
              <a:t>Общее пространство</a:t>
            </a:r>
          </a:p>
        </p:txBody>
      </p:sp>
      <p:grpSp>
        <p:nvGrpSpPr>
          <p:cNvPr id="32" name="Google Shape;5889;p63">
            <a:extLst>
              <a:ext uri="{FF2B5EF4-FFF2-40B4-BE49-F238E27FC236}">
                <a16:creationId xmlns:a16="http://schemas.microsoft.com/office/drawing/2014/main" id="{9EE39070-191A-4E03-AAB5-C8E561BC9D90}"/>
              </a:ext>
            </a:extLst>
          </p:cNvPr>
          <p:cNvGrpSpPr/>
          <p:nvPr/>
        </p:nvGrpSpPr>
        <p:grpSpPr>
          <a:xfrm>
            <a:off x="1757406" y="3482878"/>
            <a:ext cx="349133" cy="348217"/>
            <a:chOff x="4629125" y="3235150"/>
            <a:chExt cx="295375" cy="294600"/>
          </a:xfrm>
        </p:grpSpPr>
        <p:sp>
          <p:nvSpPr>
            <p:cNvPr id="33" name="Google Shape;5890;p63">
              <a:extLst>
                <a:ext uri="{FF2B5EF4-FFF2-40B4-BE49-F238E27FC236}">
                  <a16:creationId xmlns:a16="http://schemas.microsoft.com/office/drawing/2014/main" id="{5EACAC73-3309-45DB-BD3D-CCB074850875}"/>
                </a:ext>
              </a:extLst>
            </p:cNvPr>
            <p:cNvSpPr/>
            <p:nvPr/>
          </p:nvSpPr>
          <p:spPr>
            <a:xfrm>
              <a:off x="4696850" y="33911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891;p63">
              <a:extLst>
                <a:ext uri="{FF2B5EF4-FFF2-40B4-BE49-F238E27FC236}">
                  <a16:creationId xmlns:a16="http://schemas.microsoft.com/office/drawing/2014/main" id="{44C0A341-9DA9-4116-BAAD-F5F6860AF765}"/>
                </a:ext>
              </a:extLst>
            </p:cNvPr>
            <p:cNvSpPr/>
            <p:nvPr/>
          </p:nvSpPr>
          <p:spPr>
            <a:xfrm>
              <a:off x="4680300" y="3443875"/>
              <a:ext cx="69350" cy="34675"/>
            </a:xfrm>
            <a:custGeom>
              <a:avLst/>
              <a:gdLst/>
              <a:ahLst/>
              <a:cxnLst/>
              <a:rect l="l" t="t" r="r" b="b"/>
              <a:pathLst>
                <a:path w="2774" h="1387" extrusionOk="0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892;p63">
              <a:extLst>
                <a:ext uri="{FF2B5EF4-FFF2-40B4-BE49-F238E27FC236}">
                  <a16:creationId xmlns:a16="http://schemas.microsoft.com/office/drawing/2014/main" id="{26896233-1A37-4D11-A318-697991D7E77B}"/>
                </a:ext>
              </a:extLst>
            </p:cNvPr>
            <p:cNvSpPr/>
            <p:nvPr/>
          </p:nvSpPr>
          <p:spPr>
            <a:xfrm>
              <a:off x="4629125" y="3339900"/>
              <a:ext cx="295375" cy="189850"/>
            </a:xfrm>
            <a:custGeom>
              <a:avLst/>
              <a:gdLst/>
              <a:ahLst/>
              <a:cxnLst/>
              <a:rect l="l" t="t" r="r" b="b"/>
              <a:pathLst>
                <a:path w="11815" h="7594" extrusionOk="0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893;p63">
              <a:extLst>
                <a:ext uri="{FF2B5EF4-FFF2-40B4-BE49-F238E27FC236}">
                  <a16:creationId xmlns:a16="http://schemas.microsoft.com/office/drawing/2014/main" id="{35908F5C-B8F5-4BCD-AC12-865CF67C00E8}"/>
                </a:ext>
              </a:extLst>
            </p:cNvPr>
            <p:cNvSpPr/>
            <p:nvPr/>
          </p:nvSpPr>
          <p:spPr>
            <a:xfrm>
              <a:off x="4714975" y="32871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894;p63">
              <a:extLst>
                <a:ext uri="{FF2B5EF4-FFF2-40B4-BE49-F238E27FC236}">
                  <a16:creationId xmlns:a16="http://schemas.microsoft.com/office/drawing/2014/main" id="{C68ED2A1-CDF5-4E00-ABDC-BC529078A1CB}"/>
                </a:ext>
              </a:extLst>
            </p:cNvPr>
            <p:cNvSpPr/>
            <p:nvPr/>
          </p:nvSpPr>
          <p:spPr>
            <a:xfrm>
              <a:off x="4732300" y="3235150"/>
              <a:ext cx="86650" cy="35475"/>
            </a:xfrm>
            <a:custGeom>
              <a:avLst/>
              <a:gdLst/>
              <a:ahLst/>
              <a:cxnLst/>
              <a:rect l="l" t="t" r="r" b="b"/>
              <a:pathLst>
                <a:path w="3466" h="1419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522;p31">
            <a:extLst>
              <a:ext uri="{FF2B5EF4-FFF2-40B4-BE49-F238E27FC236}">
                <a16:creationId xmlns:a16="http://schemas.microsoft.com/office/drawing/2014/main" id="{7F15CB81-91DE-48E6-8274-564BE42B0D12}"/>
              </a:ext>
            </a:extLst>
          </p:cNvPr>
          <p:cNvSpPr txBox="1">
            <a:spLocks/>
          </p:cNvSpPr>
          <p:nvPr/>
        </p:nvSpPr>
        <p:spPr>
          <a:xfrm>
            <a:off x="640365" y="3831095"/>
            <a:ext cx="2583217" cy="53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ru-RU" dirty="0">
                <a:latin typeface="Bahnschrift" panose="020B0502040204020203" pitchFamily="34" charset="0"/>
              </a:rPr>
              <a:t>Разделение ролей</a:t>
            </a:r>
          </a:p>
        </p:txBody>
      </p:sp>
      <p:grpSp>
        <p:nvGrpSpPr>
          <p:cNvPr id="48" name="Google Shape;6022;p63">
            <a:extLst>
              <a:ext uri="{FF2B5EF4-FFF2-40B4-BE49-F238E27FC236}">
                <a16:creationId xmlns:a16="http://schemas.microsoft.com/office/drawing/2014/main" id="{BB7A408D-3F75-458D-8005-99EBF4F3EBA2}"/>
              </a:ext>
            </a:extLst>
          </p:cNvPr>
          <p:cNvGrpSpPr/>
          <p:nvPr/>
        </p:nvGrpSpPr>
        <p:grpSpPr>
          <a:xfrm>
            <a:off x="4417917" y="3515748"/>
            <a:ext cx="342632" cy="226264"/>
            <a:chOff x="5358450" y="4015675"/>
            <a:chExt cx="289875" cy="191425"/>
          </a:xfrm>
        </p:grpSpPr>
        <p:sp>
          <p:nvSpPr>
            <p:cNvPr id="49" name="Google Shape;6023;p63">
              <a:extLst>
                <a:ext uri="{FF2B5EF4-FFF2-40B4-BE49-F238E27FC236}">
                  <a16:creationId xmlns:a16="http://schemas.microsoft.com/office/drawing/2014/main" id="{94069FA6-8691-4CD8-8FEA-A3BCDA7784D2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024;p63">
              <a:extLst>
                <a:ext uri="{FF2B5EF4-FFF2-40B4-BE49-F238E27FC236}">
                  <a16:creationId xmlns:a16="http://schemas.microsoft.com/office/drawing/2014/main" id="{137D6642-FC4F-4DA7-9BB5-EAA340FD50FC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025;p63">
              <a:extLst>
                <a:ext uri="{FF2B5EF4-FFF2-40B4-BE49-F238E27FC236}">
                  <a16:creationId xmlns:a16="http://schemas.microsoft.com/office/drawing/2014/main" id="{947DF0CB-3D46-4046-83D8-1B4B31BE5ECA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6026;p63">
              <a:extLst>
                <a:ext uri="{FF2B5EF4-FFF2-40B4-BE49-F238E27FC236}">
                  <a16:creationId xmlns:a16="http://schemas.microsoft.com/office/drawing/2014/main" id="{5C34386D-6F78-451F-92B6-550B87BA4473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22;p31">
            <a:extLst>
              <a:ext uri="{FF2B5EF4-FFF2-40B4-BE49-F238E27FC236}">
                <a16:creationId xmlns:a16="http://schemas.microsoft.com/office/drawing/2014/main" id="{36029A1A-C5DA-47D3-B995-C60473D94497}"/>
              </a:ext>
            </a:extLst>
          </p:cNvPr>
          <p:cNvSpPr txBox="1">
            <a:spLocks/>
          </p:cNvSpPr>
          <p:nvPr/>
        </p:nvSpPr>
        <p:spPr>
          <a:xfrm>
            <a:off x="3739824" y="3823008"/>
            <a:ext cx="1719355" cy="53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ru-RU" dirty="0">
                <a:latin typeface="Bahnschrift" panose="020B0502040204020203" pitchFamily="34" charset="0"/>
              </a:rPr>
              <a:t>Прозрачность</a:t>
            </a:r>
          </a:p>
        </p:txBody>
      </p:sp>
      <p:grpSp>
        <p:nvGrpSpPr>
          <p:cNvPr id="59" name="Google Shape;5970;p63">
            <a:extLst>
              <a:ext uri="{FF2B5EF4-FFF2-40B4-BE49-F238E27FC236}">
                <a16:creationId xmlns:a16="http://schemas.microsoft.com/office/drawing/2014/main" id="{1111D1D9-BCE7-4E34-B5E5-69309D1754B8}"/>
              </a:ext>
            </a:extLst>
          </p:cNvPr>
          <p:cNvGrpSpPr/>
          <p:nvPr/>
        </p:nvGrpSpPr>
        <p:grpSpPr>
          <a:xfrm>
            <a:off x="6937959" y="3421444"/>
            <a:ext cx="348188" cy="349133"/>
            <a:chOff x="1674750" y="3254050"/>
            <a:chExt cx="294575" cy="295375"/>
          </a:xfrm>
        </p:grpSpPr>
        <p:sp>
          <p:nvSpPr>
            <p:cNvPr id="60" name="Google Shape;5971;p63">
              <a:extLst>
                <a:ext uri="{FF2B5EF4-FFF2-40B4-BE49-F238E27FC236}">
                  <a16:creationId xmlns:a16="http://schemas.microsoft.com/office/drawing/2014/main" id="{8F54B435-6071-4543-B1E1-3C0B613FAFC2}"/>
                </a:ext>
              </a:extLst>
            </p:cNvPr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72;p63">
              <a:extLst>
                <a:ext uri="{FF2B5EF4-FFF2-40B4-BE49-F238E27FC236}">
                  <a16:creationId xmlns:a16="http://schemas.microsoft.com/office/drawing/2014/main" id="{967C0613-7B9E-460D-964F-7BEF396466AE}"/>
                </a:ext>
              </a:extLst>
            </p:cNvPr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73;p63">
              <a:extLst>
                <a:ext uri="{FF2B5EF4-FFF2-40B4-BE49-F238E27FC236}">
                  <a16:creationId xmlns:a16="http://schemas.microsoft.com/office/drawing/2014/main" id="{E67ED1D7-7D7A-4F0B-8CE5-DE60277B6B28}"/>
                </a:ext>
              </a:extLst>
            </p:cNvPr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522;p31">
            <a:extLst>
              <a:ext uri="{FF2B5EF4-FFF2-40B4-BE49-F238E27FC236}">
                <a16:creationId xmlns:a16="http://schemas.microsoft.com/office/drawing/2014/main" id="{C18F1312-C294-4C95-B57F-DBC398909B54}"/>
              </a:ext>
            </a:extLst>
          </p:cNvPr>
          <p:cNvSpPr txBox="1">
            <a:spLocks/>
          </p:cNvSpPr>
          <p:nvPr/>
        </p:nvSpPr>
        <p:spPr>
          <a:xfrm>
            <a:off x="6068565" y="3833331"/>
            <a:ext cx="2066497" cy="53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ru-RU" dirty="0">
                <a:latin typeface="Bahnschrift" panose="020B0502040204020203" pitchFamily="34" charset="0"/>
              </a:rPr>
              <a:t>Рабочее время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1" grpId="0"/>
      <p:bldP spid="31" grpId="0"/>
      <p:bldP spid="47" grpId="0"/>
      <p:bldP spid="58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15;p31">
            <a:extLst>
              <a:ext uri="{FF2B5EF4-FFF2-40B4-BE49-F238E27FC236}">
                <a16:creationId xmlns:a16="http://schemas.microsoft.com/office/drawing/2014/main" id="{6D56D317-4453-4D70-8B34-E9CA85F76B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6" y="1749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Bahnschrift" panose="020B0502040204020203" pitchFamily="34" charset="0"/>
              </a:rPr>
              <a:t>Инструменты: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21" name="Google Shape;501;p29">
            <a:extLst>
              <a:ext uri="{FF2B5EF4-FFF2-40B4-BE49-F238E27FC236}">
                <a16:creationId xmlns:a16="http://schemas.microsoft.com/office/drawing/2014/main" id="{C5CC5610-7FB3-4FEA-9CB5-56EF380B8A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37392" y="926670"/>
            <a:ext cx="6269188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Bahnschrift" panose="020B0502040204020203" pitchFamily="34" charset="0"/>
              </a:rPr>
              <a:t>Для реализации мы выбрали фреймворк </a:t>
            </a:r>
            <a:r>
              <a:rPr lang="en-US" sz="1800" dirty="0">
                <a:latin typeface="Bahnschrift" panose="020B0502040204020203" pitchFamily="34" charset="0"/>
              </a:rPr>
              <a:t>Flask </a:t>
            </a:r>
            <a:r>
              <a:rPr lang="ru-RU" sz="1800" dirty="0">
                <a:latin typeface="Bahnschrift" panose="020B0502040204020203" pitchFamily="34" charset="0"/>
              </a:rPr>
              <a:t>и протокол </a:t>
            </a:r>
            <a:r>
              <a:rPr lang="en-US" sz="1800" dirty="0">
                <a:latin typeface="Bahnschrift" panose="020B0502040204020203" pitchFamily="34" charset="0"/>
              </a:rPr>
              <a:t>WebSocket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22" name="Google Shape;501;p29">
            <a:extLst>
              <a:ext uri="{FF2B5EF4-FFF2-40B4-BE49-F238E27FC236}">
                <a16:creationId xmlns:a16="http://schemas.microsoft.com/office/drawing/2014/main" id="{D64A9D17-B1B2-4624-90F0-D2B78A856CE0}"/>
              </a:ext>
            </a:extLst>
          </p:cNvPr>
          <p:cNvSpPr txBox="1">
            <a:spLocks/>
          </p:cNvSpPr>
          <p:nvPr/>
        </p:nvSpPr>
        <p:spPr>
          <a:xfrm>
            <a:off x="1454630" y="1967842"/>
            <a:ext cx="1930774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ru-RU" sz="1600" dirty="0">
                <a:latin typeface="Bahnschrift" panose="020B0502040204020203" pitchFamily="34" charset="0"/>
              </a:rPr>
              <a:t>Плюсы</a:t>
            </a:r>
            <a:r>
              <a:rPr lang="ru-RU" sz="2000" b="1" dirty="0">
                <a:latin typeface="Bahnschrift" panose="020B0502040204020203" pitchFamily="34" charset="0"/>
              </a:rPr>
              <a:t> </a:t>
            </a:r>
          </a:p>
          <a:p>
            <a:pPr marL="0" indent="0"/>
            <a:r>
              <a:rPr lang="en-US" sz="2000" b="1" dirty="0">
                <a:latin typeface="Bahnschrift" panose="020B0502040204020203" pitchFamily="34" charset="0"/>
              </a:rPr>
              <a:t>Flask</a:t>
            </a:r>
            <a:endParaRPr lang="ru-RU" sz="1600" b="1" dirty="0">
              <a:latin typeface="Bahnschrift" panose="020B0502040204020203" pitchFamily="34" charset="0"/>
            </a:endParaRPr>
          </a:p>
        </p:txBody>
      </p:sp>
      <p:sp>
        <p:nvSpPr>
          <p:cNvPr id="23" name="Google Shape;501;p29">
            <a:extLst>
              <a:ext uri="{FF2B5EF4-FFF2-40B4-BE49-F238E27FC236}">
                <a16:creationId xmlns:a16="http://schemas.microsoft.com/office/drawing/2014/main" id="{FF1CD0C7-58DF-4183-BCDC-EF02D8D58DA3}"/>
              </a:ext>
            </a:extLst>
          </p:cNvPr>
          <p:cNvSpPr txBox="1">
            <a:spLocks/>
          </p:cNvSpPr>
          <p:nvPr/>
        </p:nvSpPr>
        <p:spPr>
          <a:xfrm>
            <a:off x="5758597" y="1967842"/>
            <a:ext cx="1578506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ru-RU" sz="1600" dirty="0">
                <a:latin typeface="Bahnschrift" panose="020B0502040204020203" pitchFamily="34" charset="0"/>
              </a:rPr>
              <a:t>Плюсы</a:t>
            </a:r>
            <a:r>
              <a:rPr lang="ru-RU" sz="2000" b="1" dirty="0">
                <a:latin typeface="Bahnschrift" panose="020B0502040204020203" pitchFamily="34" charset="0"/>
              </a:rPr>
              <a:t> </a:t>
            </a:r>
            <a:r>
              <a:rPr lang="en-US" sz="2000" b="1" dirty="0">
                <a:latin typeface="Bahnschrift" panose="020B0502040204020203" pitchFamily="34" charset="0"/>
              </a:rPr>
              <a:t>WebSocket</a:t>
            </a:r>
            <a:endParaRPr lang="ru-RU" sz="1600" b="1" dirty="0">
              <a:latin typeface="Bahnschrift" panose="020B0502040204020203" pitchFamily="34" charset="0"/>
            </a:endParaRPr>
          </a:p>
        </p:txBody>
      </p:sp>
      <p:sp>
        <p:nvSpPr>
          <p:cNvPr id="24" name="Google Shape;501;p29">
            <a:extLst>
              <a:ext uri="{FF2B5EF4-FFF2-40B4-BE49-F238E27FC236}">
                <a16:creationId xmlns:a16="http://schemas.microsoft.com/office/drawing/2014/main" id="{8431D559-B22C-42C7-9146-BF57B2072C89}"/>
              </a:ext>
            </a:extLst>
          </p:cNvPr>
          <p:cNvSpPr txBox="1">
            <a:spLocks/>
          </p:cNvSpPr>
          <p:nvPr/>
        </p:nvSpPr>
        <p:spPr>
          <a:xfrm>
            <a:off x="1454630" y="2746055"/>
            <a:ext cx="2732273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Быстрый отклик</a:t>
            </a:r>
            <a:r>
              <a:rPr lang="en-US" dirty="0">
                <a:latin typeface="Bahnschrift" panose="020B0502040204020203" pitchFamily="34" charset="0"/>
              </a:rPr>
              <a:t>;</a:t>
            </a:r>
            <a:endParaRPr lang="ru-RU" dirty="0">
              <a:latin typeface="Bahnschrift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Экономия ресурсных затрат</a:t>
            </a:r>
            <a:r>
              <a:rPr lang="en-US" dirty="0">
                <a:latin typeface="Bahnschrift" panose="020B0502040204020203" pitchFamily="34" charset="0"/>
              </a:rPr>
              <a:t>;</a:t>
            </a:r>
            <a:endParaRPr lang="ru-RU" dirty="0">
              <a:latin typeface="Bahnschrift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Эффективное управление трафиком</a:t>
            </a:r>
            <a:r>
              <a:rPr lang="en-US" dirty="0">
                <a:latin typeface="Bahnschrift" panose="020B0502040204020203" pitchFamily="34" charset="0"/>
              </a:rPr>
              <a:t>;</a:t>
            </a:r>
            <a:endParaRPr lang="ru-RU" dirty="0">
              <a:latin typeface="Bahnschrift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Интерактивный </a:t>
            </a:r>
            <a:r>
              <a:rPr lang="en-US" dirty="0">
                <a:latin typeface="Bahnschrift" panose="020B0502040204020203" pitchFamily="34" charset="0"/>
              </a:rPr>
              <a:t>UI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25" name="Google Shape;501;p29">
            <a:extLst>
              <a:ext uri="{FF2B5EF4-FFF2-40B4-BE49-F238E27FC236}">
                <a16:creationId xmlns:a16="http://schemas.microsoft.com/office/drawing/2014/main" id="{ED59AB5A-E078-4686-9552-29186D2A5D09}"/>
              </a:ext>
            </a:extLst>
          </p:cNvPr>
          <p:cNvSpPr txBox="1">
            <a:spLocks/>
          </p:cNvSpPr>
          <p:nvPr/>
        </p:nvSpPr>
        <p:spPr>
          <a:xfrm>
            <a:off x="5322236" y="2746055"/>
            <a:ext cx="2732273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Моментальные сообщения</a:t>
            </a:r>
            <a:r>
              <a:rPr lang="en-US" dirty="0">
                <a:latin typeface="Bahnschrift" panose="020B0502040204020203" pitchFamily="34" charset="0"/>
              </a:rPr>
              <a:t>;</a:t>
            </a:r>
            <a:endParaRPr lang="ru-RU" dirty="0">
              <a:latin typeface="Bahnschrift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Сервер меньше нагружен</a:t>
            </a:r>
            <a:r>
              <a:rPr lang="en-US" dirty="0">
                <a:latin typeface="Bahnschrift" panose="020B0502040204020203" pitchFamily="34" charset="0"/>
              </a:rPr>
              <a:t>;</a:t>
            </a:r>
            <a:endParaRPr lang="ru-RU" dirty="0">
              <a:latin typeface="Bahnschrift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Экономия интернет трафика</a:t>
            </a:r>
            <a:r>
              <a:rPr lang="en-US" dirty="0">
                <a:latin typeface="Bahnschrift" panose="020B0502040204020203" pitchFamily="34" charset="0"/>
              </a:rPr>
              <a:t>;</a:t>
            </a:r>
            <a:endParaRPr lang="ru-RU" dirty="0">
              <a:latin typeface="Bahnschrift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Двусторонняя связь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 txBox="1">
            <a:spLocks noGrp="1"/>
          </p:cNvSpPr>
          <p:nvPr>
            <p:ph type="title"/>
          </p:nvPr>
        </p:nvSpPr>
        <p:spPr>
          <a:xfrm>
            <a:off x="562367" y="460647"/>
            <a:ext cx="80192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Bahnschrift" panose="020B0502040204020203" pitchFamily="34" charset="0"/>
              </a:rPr>
              <a:t>Чего мы достигли: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564" name="Google Shape;564;p34"/>
          <p:cNvSpPr txBox="1">
            <a:spLocks noGrp="1"/>
          </p:cNvSpPr>
          <p:nvPr>
            <p:ph type="subTitle" idx="1"/>
          </p:nvPr>
        </p:nvSpPr>
        <p:spPr>
          <a:xfrm>
            <a:off x="2839238" y="1635791"/>
            <a:ext cx="494392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Bahnschrift" panose="020B0502040204020203" pitchFamily="34" charset="0"/>
              </a:rPr>
              <a:t>Авторизация через </a:t>
            </a:r>
            <a:r>
              <a:rPr lang="en-US" sz="2000" dirty="0">
                <a:latin typeface="Bahnschrift" panose="020B0502040204020203" pitchFamily="34" charset="0"/>
              </a:rPr>
              <a:t>Telegram</a:t>
            </a:r>
            <a:endParaRPr sz="2000" dirty="0">
              <a:latin typeface="Bahnschrift" panose="020B0502040204020203" pitchFamily="34" charset="0"/>
            </a:endParaRPr>
          </a:p>
        </p:txBody>
      </p:sp>
      <p:grpSp>
        <p:nvGrpSpPr>
          <p:cNvPr id="32" name="Google Shape;5184;p61">
            <a:extLst>
              <a:ext uri="{FF2B5EF4-FFF2-40B4-BE49-F238E27FC236}">
                <a16:creationId xmlns:a16="http://schemas.microsoft.com/office/drawing/2014/main" id="{D2016C46-92F9-40AA-AC28-015DCA4F0461}"/>
              </a:ext>
            </a:extLst>
          </p:cNvPr>
          <p:cNvGrpSpPr/>
          <p:nvPr/>
        </p:nvGrpSpPr>
        <p:grpSpPr>
          <a:xfrm>
            <a:off x="2396517" y="1726453"/>
            <a:ext cx="420815" cy="420815"/>
            <a:chOff x="1492675" y="4992125"/>
            <a:chExt cx="481825" cy="481825"/>
          </a:xfrm>
        </p:grpSpPr>
        <p:sp>
          <p:nvSpPr>
            <p:cNvPr id="33" name="Google Shape;5185;p61">
              <a:extLst>
                <a:ext uri="{FF2B5EF4-FFF2-40B4-BE49-F238E27FC236}">
                  <a16:creationId xmlns:a16="http://schemas.microsoft.com/office/drawing/2014/main" id="{57F5F8C7-8E40-4F58-9A4B-D83958061F5D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34" name="Google Shape;5186;p61">
              <a:extLst>
                <a:ext uri="{FF2B5EF4-FFF2-40B4-BE49-F238E27FC236}">
                  <a16:creationId xmlns:a16="http://schemas.microsoft.com/office/drawing/2014/main" id="{FC9945D5-168D-4472-8CD0-938F5298C6FB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</p:grpSp>
      <p:grpSp>
        <p:nvGrpSpPr>
          <p:cNvPr id="35" name="Google Shape;5184;p61">
            <a:extLst>
              <a:ext uri="{FF2B5EF4-FFF2-40B4-BE49-F238E27FC236}">
                <a16:creationId xmlns:a16="http://schemas.microsoft.com/office/drawing/2014/main" id="{27A502C8-306A-4736-BABB-645031B45B5D}"/>
              </a:ext>
            </a:extLst>
          </p:cNvPr>
          <p:cNvGrpSpPr/>
          <p:nvPr/>
        </p:nvGrpSpPr>
        <p:grpSpPr>
          <a:xfrm>
            <a:off x="2396517" y="2711527"/>
            <a:ext cx="420815" cy="420815"/>
            <a:chOff x="1492675" y="4992125"/>
            <a:chExt cx="481825" cy="481825"/>
          </a:xfrm>
        </p:grpSpPr>
        <p:sp>
          <p:nvSpPr>
            <p:cNvPr id="36" name="Google Shape;5185;p61">
              <a:extLst>
                <a:ext uri="{FF2B5EF4-FFF2-40B4-BE49-F238E27FC236}">
                  <a16:creationId xmlns:a16="http://schemas.microsoft.com/office/drawing/2014/main" id="{C0BF8095-72FF-4322-BB0F-D1598AE8F667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37" name="Google Shape;5186;p61">
              <a:extLst>
                <a:ext uri="{FF2B5EF4-FFF2-40B4-BE49-F238E27FC236}">
                  <a16:creationId xmlns:a16="http://schemas.microsoft.com/office/drawing/2014/main" id="{D1A43B52-07D3-493B-8D77-75F5677BA36D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</p:grpSp>
      <p:sp>
        <p:nvSpPr>
          <p:cNvPr id="40" name="Google Shape;564;p34">
            <a:extLst>
              <a:ext uri="{FF2B5EF4-FFF2-40B4-BE49-F238E27FC236}">
                <a16:creationId xmlns:a16="http://schemas.microsoft.com/office/drawing/2014/main" id="{32C7BCD0-4563-4DB3-A78D-98A4670C6E58}"/>
              </a:ext>
            </a:extLst>
          </p:cNvPr>
          <p:cNvSpPr txBox="1">
            <a:spLocks/>
          </p:cNvSpPr>
          <p:nvPr/>
        </p:nvSpPr>
        <p:spPr>
          <a:xfrm>
            <a:off x="2839238" y="2576604"/>
            <a:ext cx="4943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l"/>
            <a:r>
              <a:rPr lang="ru-RU" sz="2000" dirty="0">
                <a:latin typeface="Bahnschrift" panose="020B0502040204020203" pitchFamily="34" charset="0"/>
              </a:rPr>
              <a:t>Сохранение анонимности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grpSp>
        <p:nvGrpSpPr>
          <p:cNvPr id="41" name="Google Shape;5184;p61">
            <a:extLst>
              <a:ext uri="{FF2B5EF4-FFF2-40B4-BE49-F238E27FC236}">
                <a16:creationId xmlns:a16="http://schemas.microsoft.com/office/drawing/2014/main" id="{E0A4C129-21FA-4D2E-97BC-990815D803DD}"/>
              </a:ext>
            </a:extLst>
          </p:cNvPr>
          <p:cNvGrpSpPr/>
          <p:nvPr/>
        </p:nvGrpSpPr>
        <p:grpSpPr>
          <a:xfrm>
            <a:off x="2396517" y="3652340"/>
            <a:ext cx="420815" cy="420815"/>
            <a:chOff x="1492675" y="4992125"/>
            <a:chExt cx="481825" cy="481825"/>
          </a:xfrm>
        </p:grpSpPr>
        <p:sp>
          <p:nvSpPr>
            <p:cNvPr id="42" name="Google Shape;5185;p61">
              <a:extLst>
                <a:ext uri="{FF2B5EF4-FFF2-40B4-BE49-F238E27FC236}">
                  <a16:creationId xmlns:a16="http://schemas.microsoft.com/office/drawing/2014/main" id="{355179F1-BF6D-4E58-8FA6-C93AEE84AE9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  <p:sp>
          <p:nvSpPr>
            <p:cNvPr id="43" name="Google Shape;5186;p61">
              <a:extLst>
                <a:ext uri="{FF2B5EF4-FFF2-40B4-BE49-F238E27FC236}">
                  <a16:creationId xmlns:a16="http://schemas.microsoft.com/office/drawing/2014/main" id="{405F722B-2578-48BA-A4AB-5949E8420798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</p:grpSp>
      <p:sp>
        <p:nvSpPr>
          <p:cNvPr id="44" name="Google Shape;564;p34">
            <a:extLst>
              <a:ext uri="{FF2B5EF4-FFF2-40B4-BE49-F238E27FC236}">
                <a16:creationId xmlns:a16="http://schemas.microsoft.com/office/drawing/2014/main" id="{490A9EDC-97EB-45E4-8BFC-08A5709C3599}"/>
              </a:ext>
            </a:extLst>
          </p:cNvPr>
          <p:cNvSpPr txBox="1">
            <a:spLocks/>
          </p:cNvSpPr>
          <p:nvPr/>
        </p:nvSpPr>
        <p:spPr>
          <a:xfrm>
            <a:off x="2839238" y="3517417"/>
            <a:ext cx="4943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l"/>
            <a:r>
              <a:rPr lang="ru-RU" sz="2000">
                <a:latin typeface="Bahnschrift" panose="020B0502040204020203" pitchFamily="34" charset="0"/>
              </a:rPr>
              <a:t>Создание комнат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 build="p"/>
      <p:bldP spid="40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5"/>
          <p:cNvSpPr txBox="1">
            <a:spLocks noGrp="1"/>
          </p:cNvSpPr>
          <p:nvPr>
            <p:ph type="subTitle" idx="1"/>
          </p:nvPr>
        </p:nvSpPr>
        <p:spPr>
          <a:xfrm>
            <a:off x="2945567" y="1414440"/>
            <a:ext cx="4034855" cy="5157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Bahnschrift" panose="020B0502040204020203" pitchFamily="34" charset="0"/>
              </a:rPr>
              <a:t>Уведомления в рабочее время</a:t>
            </a:r>
            <a:endParaRPr sz="2000" dirty="0">
              <a:latin typeface="Bahnschrift" panose="020B0502040204020203" pitchFamily="34" charset="0"/>
            </a:endParaRPr>
          </a:p>
        </p:txBody>
      </p:sp>
      <p:sp>
        <p:nvSpPr>
          <p:cNvPr id="588" name="Google Shape;588;p35"/>
          <p:cNvSpPr txBox="1">
            <a:spLocks noGrp="1"/>
          </p:cNvSpPr>
          <p:nvPr>
            <p:ph type="title"/>
          </p:nvPr>
        </p:nvSpPr>
        <p:spPr>
          <a:xfrm>
            <a:off x="735102" y="3702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Bahnschrift" panose="020B0502040204020203" pitchFamily="34" charset="0"/>
              </a:rPr>
              <a:t>Наши планы:</a:t>
            </a:r>
            <a:endParaRPr sz="3600" dirty="0">
              <a:latin typeface="Bahnschrift" panose="020B0502040204020203" pitchFamily="34" charset="0"/>
            </a:endParaRPr>
          </a:p>
        </p:txBody>
      </p:sp>
      <p:sp>
        <p:nvSpPr>
          <p:cNvPr id="9" name="Google Shape;5062;p61">
            <a:extLst>
              <a:ext uri="{FF2B5EF4-FFF2-40B4-BE49-F238E27FC236}">
                <a16:creationId xmlns:a16="http://schemas.microsoft.com/office/drawing/2014/main" id="{58B29CF5-1BCC-4C2C-A9BB-9B8CFD3B3950}"/>
              </a:ext>
            </a:extLst>
          </p:cNvPr>
          <p:cNvSpPr/>
          <p:nvPr/>
        </p:nvSpPr>
        <p:spPr>
          <a:xfrm>
            <a:off x="2502644" y="150782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0" name="Google Shape;585;p35">
            <a:extLst>
              <a:ext uri="{FF2B5EF4-FFF2-40B4-BE49-F238E27FC236}">
                <a16:creationId xmlns:a16="http://schemas.microsoft.com/office/drawing/2014/main" id="{2E787735-E5D3-463D-9637-F7F292A3C39C}"/>
              </a:ext>
            </a:extLst>
          </p:cNvPr>
          <p:cNvSpPr txBox="1">
            <a:spLocks/>
          </p:cNvSpPr>
          <p:nvPr/>
        </p:nvSpPr>
        <p:spPr>
          <a:xfrm>
            <a:off x="2945567" y="2001555"/>
            <a:ext cx="4034855" cy="51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l"/>
            <a:r>
              <a:rPr lang="ru-RU" sz="2000" dirty="0">
                <a:latin typeface="Bahnschrift" panose="020B0502040204020203" pitchFamily="34" charset="0"/>
              </a:rPr>
              <a:t>Разделение ролей</a:t>
            </a:r>
          </a:p>
        </p:txBody>
      </p:sp>
      <p:sp>
        <p:nvSpPr>
          <p:cNvPr id="11" name="Google Shape;5062;p61">
            <a:extLst>
              <a:ext uri="{FF2B5EF4-FFF2-40B4-BE49-F238E27FC236}">
                <a16:creationId xmlns:a16="http://schemas.microsoft.com/office/drawing/2014/main" id="{B253D677-CB42-467D-8834-37839C28A341}"/>
              </a:ext>
            </a:extLst>
          </p:cNvPr>
          <p:cNvSpPr/>
          <p:nvPr/>
        </p:nvSpPr>
        <p:spPr>
          <a:xfrm>
            <a:off x="2502644" y="2094944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2" name="Google Shape;585;p35">
            <a:extLst>
              <a:ext uri="{FF2B5EF4-FFF2-40B4-BE49-F238E27FC236}">
                <a16:creationId xmlns:a16="http://schemas.microsoft.com/office/drawing/2014/main" id="{2025E1BD-7F8B-4BEC-A9F6-37EE18077236}"/>
              </a:ext>
            </a:extLst>
          </p:cNvPr>
          <p:cNvSpPr txBox="1">
            <a:spLocks/>
          </p:cNvSpPr>
          <p:nvPr/>
        </p:nvSpPr>
        <p:spPr>
          <a:xfrm>
            <a:off x="2945567" y="2588670"/>
            <a:ext cx="4034855" cy="51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l"/>
            <a:r>
              <a:rPr lang="ru-RU" sz="2000" dirty="0">
                <a:latin typeface="Bahnschrift" panose="020B0502040204020203" pitchFamily="34" charset="0"/>
              </a:rPr>
              <a:t>Вложения к сообщению</a:t>
            </a:r>
          </a:p>
        </p:txBody>
      </p:sp>
      <p:sp>
        <p:nvSpPr>
          <p:cNvPr id="13" name="Google Shape;5062;p61">
            <a:extLst>
              <a:ext uri="{FF2B5EF4-FFF2-40B4-BE49-F238E27FC236}">
                <a16:creationId xmlns:a16="http://schemas.microsoft.com/office/drawing/2014/main" id="{BE85F708-62B7-494D-AFB9-5B3B523A0D3C}"/>
              </a:ext>
            </a:extLst>
          </p:cNvPr>
          <p:cNvSpPr/>
          <p:nvPr/>
        </p:nvSpPr>
        <p:spPr>
          <a:xfrm>
            <a:off x="2502644" y="268205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14" name="Google Shape;585;p35">
            <a:extLst>
              <a:ext uri="{FF2B5EF4-FFF2-40B4-BE49-F238E27FC236}">
                <a16:creationId xmlns:a16="http://schemas.microsoft.com/office/drawing/2014/main" id="{CB93C5C5-197B-4CB3-B901-37B96162FCFA}"/>
              </a:ext>
            </a:extLst>
          </p:cNvPr>
          <p:cNvSpPr txBox="1">
            <a:spLocks/>
          </p:cNvSpPr>
          <p:nvPr/>
        </p:nvSpPr>
        <p:spPr>
          <a:xfrm>
            <a:off x="2945567" y="3175785"/>
            <a:ext cx="4034855" cy="51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l"/>
            <a:r>
              <a:rPr lang="ru-RU" sz="2000" dirty="0">
                <a:latin typeface="Bahnschrift" panose="020B0502040204020203" pitchFamily="34" charset="0"/>
              </a:rPr>
              <a:t>Права менеджера</a:t>
            </a:r>
          </a:p>
        </p:txBody>
      </p:sp>
      <p:sp>
        <p:nvSpPr>
          <p:cNvPr id="15" name="Google Shape;5062;p61">
            <a:extLst>
              <a:ext uri="{FF2B5EF4-FFF2-40B4-BE49-F238E27FC236}">
                <a16:creationId xmlns:a16="http://schemas.microsoft.com/office/drawing/2014/main" id="{ABD608A9-9D73-4E8B-B16B-AA2FBCFA9FEB}"/>
              </a:ext>
            </a:extLst>
          </p:cNvPr>
          <p:cNvSpPr/>
          <p:nvPr/>
        </p:nvSpPr>
        <p:spPr>
          <a:xfrm>
            <a:off x="2502644" y="329165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6" name="Google Shape;585;p35">
            <a:extLst>
              <a:ext uri="{FF2B5EF4-FFF2-40B4-BE49-F238E27FC236}">
                <a16:creationId xmlns:a16="http://schemas.microsoft.com/office/drawing/2014/main" id="{222D141C-7959-45EA-94A2-644C37DCA251}"/>
              </a:ext>
            </a:extLst>
          </p:cNvPr>
          <p:cNvSpPr txBox="1">
            <a:spLocks/>
          </p:cNvSpPr>
          <p:nvPr/>
        </p:nvSpPr>
        <p:spPr>
          <a:xfrm>
            <a:off x="2945567" y="3762900"/>
            <a:ext cx="4034855" cy="51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l"/>
            <a:r>
              <a:rPr lang="ru-RU" sz="2000" dirty="0">
                <a:latin typeface="Bahnschrift" panose="020B0502040204020203" pitchFamily="34" charset="0"/>
              </a:rPr>
              <a:t>Полная история сообщений</a:t>
            </a:r>
          </a:p>
        </p:txBody>
      </p:sp>
      <p:sp>
        <p:nvSpPr>
          <p:cNvPr id="17" name="Google Shape;5062;p61">
            <a:extLst>
              <a:ext uri="{FF2B5EF4-FFF2-40B4-BE49-F238E27FC236}">
                <a16:creationId xmlns:a16="http://schemas.microsoft.com/office/drawing/2014/main" id="{BFFDAA6D-4FE0-43D1-AE4A-EB43434DBBFE}"/>
              </a:ext>
            </a:extLst>
          </p:cNvPr>
          <p:cNvSpPr/>
          <p:nvPr/>
        </p:nvSpPr>
        <p:spPr>
          <a:xfrm>
            <a:off x="2502644" y="385628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 build="p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"/>
          <p:cNvSpPr txBox="1">
            <a:spLocks noGrp="1"/>
          </p:cNvSpPr>
          <p:nvPr>
            <p:ph type="ctrTitle"/>
          </p:nvPr>
        </p:nvSpPr>
        <p:spPr>
          <a:xfrm>
            <a:off x="800775" y="1191464"/>
            <a:ext cx="77139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dirty="0">
                <a:latin typeface="Bahnschrift" panose="020B0502040204020203" pitchFamily="34" charset="0"/>
              </a:rPr>
              <a:t>Обзор прототипа</a:t>
            </a:r>
            <a:br>
              <a:rPr lang="ru-RU" sz="4000" b="0" dirty="0">
                <a:latin typeface="Bahnschrift" panose="020B0502040204020203" pitchFamily="34" charset="0"/>
              </a:rPr>
            </a:br>
            <a:r>
              <a:rPr lang="en-US" sz="4000" dirty="0" err="1">
                <a:latin typeface="Bahnschrift" panose="020B0502040204020203" pitchFamily="34" charset="0"/>
              </a:rPr>
              <a:t>MiniApps</a:t>
            </a:r>
            <a:r>
              <a:rPr lang="en-US" sz="4000" dirty="0">
                <a:latin typeface="Bahnschrift" panose="020B0502040204020203" pitchFamily="34" charset="0"/>
              </a:rPr>
              <a:t> </a:t>
            </a:r>
            <a:r>
              <a:rPr lang="ru-RU" sz="4000" dirty="0">
                <a:latin typeface="Bahnschrift" panose="020B0502040204020203" pitchFamily="34" charset="0"/>
              </a:rPr>
              <a:t>в </a:t>
            </a:r>
            <a:r>
              <a:rPr lang="en-US" sz="4000" dirty="0">
                <a:latin typeface="Bahnschrift" panose="020B0502040204020203" pitchFamily="34" charset="0"/>
              </a:rPr>
              <a:t>Telegram</a:t>
            </a:r>
            <a:endParaRPr sz="4000" dirty="0">
              <a:latin typeface="Bahnschrift" panose="020B0502040204020203" pitchFamily="34" charset="0"/>
            </a:endParaRPr>
          </a:p>
        </p:txBody>
      </p:sp>
      <p:sp>
        <p:nvSpPr>
          <p:cNvPr id="501" name="Google Shape;501;p29"/>
          <p:cNvSpPr txBox="1">
            <a:spLocks noGrp="1"/>
          </p:cNvSpPr>
          <p:nvPr>
            <p:ph type="subTitle" idx="1"/>
          </p:nvPr>
        </p:nvSpPr>
        <p:spPr>
          <a:xfrm>
            <a:off x="-801048" y="3000232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Bahnschrift" panose="020B0502040204020203" pitchFamily="34" charset="0"/>
              </a:rPr>
              <a:t>Выполнила: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Bahnschrift" panose="020B0502040204020203" pitchFamily="34" charset="0"/>
              </a:rPr>
              <a:t>Команда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Bahnschrift" panose="020B0502040204020203" pitchFamily="34" charset="0"/>
              </a:rPr>
              <a:t>«Комодные ежи»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Google Shape;522;p31">
            <a:extLst>
              <a:ext uri="{FF2B5EF4-FFF2-40B4-BE49-F238E27FC236}">
                <a16:creationId xmlns:a16="http://schemas.microsoft.com/office/drawing/2014/main" id="{666AD1A5-E1F1-4586-8942-26DC84FA8F21}"/>
              </a:ext>
            </a:extLst>
          </p:cNvPr>
          <p:cNvSpPr txBox="1">
            <a:spLocks/>
          </p:cNvSpPr>
          <p:nvPr/>
        </p:nvSpPr>
        <p:spPr>
          <a:xfrm>
            <a:off x="1818911" y="78581"/>
            <a:ext cx="4233482" cy="53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ru-RU" dirty="0">
                <a:latin typeface="Bahnschrift" panose="020B0502040204020203" pitchFamily="34" charset="0"/>
              </a:rPr>
              <a:t>ХАКАТОН «ЁЛКИН КОД»</a:t>
            </a:r>
          </a:p>
        </p:txBody>
      </p:sp>
      <p:sp>
        <p:nvSpPr>
          <p:cNvPr id="5" name="Google Shape;522;p31">
            <a:extLst>
              <a:ext uri="{FF2B5EF4-FFF2-40B4-BE49-F238E27FC236}">
                <a16:creationId xmlns:a16="http://schemas.microsoft.com/office/drawing/2014/main" id="{B6869DAE-D599-473B-991D-1F59679FD174}"/>
              </a:ext>
            </a:extLst>
          </p:cNvPr>
          <p:cNvSpPr txBox="1">
            <a:spLocks/>
          </p:cNvSpPr>
          <p:nvPr/>
        </p:nvSpPr>
        <p:spPr>
          <a:xfrm>
            <a:off x="4657725" y="4605469"/>
            <a:ext cx="4233482" cy="53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ru-RU" dirty="0">
                <a:latin typeface="Bahnschrift" panose="020B0502040204020203" pitchFamily="34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864489520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127</Words>
  <Application>Microsoft Office PowerPoint</Application>
  <PresentationFormat>Экран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Sora</vt:lpstr>
      <vt:lpstr>Arial</vt:lpstr>
      <vt:lpstr>Bahnschrift</vt:lpstr>
      <vt:lpstr>Assistant</vt:lpstr>
      <vt:lpstr>Clean Aesthetic Style Marketing Plan by Slidesgo</vt:lpstr>
      <vt:lpstr>Обзор прототипа MiniApps в Telegram</vt:lpstr>
      <vt:lpstr>Техническое задание</vt:lpstr>
      <vt:lpstr>Инструменты:</vt:lpstr>
      <vt:lpstr>Чего мы достигли:</vt:lpstr>
      <vt:lpstr>Наши планы:</vt:lpstr>
      <vt:lpstr>Обзор прототипа MiniApps в Telegram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Научно-исследовательская работа Вирусные программы на ОС Android</dc:title>
  <dc:creator>Пользователь</dc:creator>
  <cp:lastModifiedBy>Пользователь</cp:lastModifiedBy>
  <cp:revision>17</cp:revision>
  <dcterms:modified xsi:type="dcterms:W3CDTF">2025-03-02T05:05:00Z</dcterms:modified>
</cp:coreProperties>
</file>