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  <p:sldMasterId id="2147483792" r:id="rId4"/>
    <p:sldMasterId id="2147483804" r:id="rId5"/>
    <p:sldMasterId id="2147483831" r:id="rId6"/>
    <p:sldMasterId id="2147483672" r:id="rId7"/>
    <p:sldMasterId id="2147483684" r:id="rId8"/>
    <p:sldMasterId id="2147483696" r:id="rId9"/>
    <p:sldMasterId id="2147483708" r:id="rId10"/>
    <p:sldMasterId id="2147483720" r:id="rId11"/>
    <p:sldMasterId id="2147483732" r:id="rId12"/>
    <p:sldMasterId id="2147483744" r:id="rId13"/>
    <p:sldMasterId id="2147483816" r:id="rId14"/>
    <p:sldMasterId id="2147483844" r:id="rId15"/>
  </p:sldMasterIdLst>
  <p:notesMasterIdLst>
    <p:notesMasterId r:id="rId28"/>
  </p:notesMasterIdLst>
  <p:handoutMasterIdLst>
    <p:handoutMasterId r:id="rId29"/>
  </p:handoutMasterIdLst>
  <p:sldIdLst>
    <p:sldId id="256" r:id="rId16"/>
    <p:sldId id="257" r:id="rId17"/>
    <p:sldId id="265" r:id="rId18"/>
    <p:sldId id="262" r:id="rId19"/>
    <p:sldId id="264" r:id="rId20"/>
    <p:sldId id="263" r:id="rId21"/>
    <p:sldId id="266" r:id="rId22"/>
    <p:sldId id="267" r:id="rId23"/>
    <p:sldId id="261" r:id="rId24"/>
    <p:sldId id="260" r:id="rId25"/>
    <p:sldId id="258" r:id="rId26"/>
    <p:sldId id="259" r:id="rId27"/>
  </p:sldIdLst>
  <p:sldSz cx="9144000" cy="6858000" type="screen4x3"/>
  <p:notesSz cx="9939338" cy="68072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D5"/>
    <a:srgbClr val="FFF7DA"/>
    <a:srgbClr val="FFF7EF"/>
    <a:srgbClr val="FFF2E5"/>
    <a:srgbClr val="FFEAD5"/>
    <a:srgbClr val="FFFFCC"/>
    <a:srgbClr val="FFFEF1"/>
    <a:srgbClr val="FF903E"/>
    <a:srgbClr val="FFB27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1" autoAdjust="0"/>
  </p:normalViewPr>
  <p:slideViewPr>
    <p:cSldViewPr>
      <p:cViewPr varScale="1">
        <p:scale>
          <a:sx n="83" d="100"/>
          <a:sy n="83" d="100"/>
        </p:scale>
        <p:origin x="88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133" d="100"/>
          <a:sy n="133" d="100"/>
        </p:scale>
        <p:origin x="157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9992" y="0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4FF62-A3AC-4C93-AB4D-B324430A3CB5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9992" y="6465659"/>
            <a:ext cx="4307046" cy="3403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816E-55B1-4DCC-92B6-12C503672F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83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0CC7-8F75-4282-9F39-7998D8C395C6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3775" y="3233738"/>
            <a:ext cx="7951788" cy="30622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3A807-D832-454F-AFFF-6953ED63B7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44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2.jpe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8.png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2.xml"/><Relationship Id="rId4" Type="http://schemas.openxmlformats.org/officeDocument/2006/relationships/image" Target="../media/image4.jpeg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3.xml"/><Relationship Id="rId4" Type="http://schemas.openxmlformats.org/officeDocument/2006/relationships/image" Target="../media/image4.jpeg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.jpe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master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1015026" y="2724150"/>
            <a:ext cx="7157375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07802" y="1967906"/>
            <a:ext cx="7371823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11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65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254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18776">
            <a:off x="-52795" y="322070"/>
            <a:ext cx="9144000" cy="5786632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正方形/長方形 8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89611" y="3171320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58455" cy="108496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541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12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43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97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5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405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94080"/>
            <a:ext cx="3008313" cy="10787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4334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1432"/>
            <a:ext cx="3008313" cy="43547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53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4989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243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80728"/>
            <a:ext cx="2057400" cy="5040560"/>
          </a:xfrm>
        </p:spPr>
        <p:txBody>
          <a:bodyPr vert="eaVert"/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80728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0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77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59828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59828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96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590176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39552" y="3052953"/>
            <a:ext cx="8115160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58455" cy="96824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161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466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83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381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836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36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5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580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7177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636368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685128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80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4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0" name="Text Box 6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3" descr="システナロゴマーク.JP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2001813"/>
            <a:ext cx="7042599" cy="73531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1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92695"/>
            <a:ext cx="5486400" cy="4034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89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340768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924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25658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25658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7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430575" y="3155064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8248" y="60551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276872"/>
            <a:ext cx="7774658" cy="923911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0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68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408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14220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781968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14220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781968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590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63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22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03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86855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171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6935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5321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874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196752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80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1125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1125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150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697454"/>
            <a:ext cx="9144000" cy="1161475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425213" y="3065046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67" y="5073873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2968" y="-436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980338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1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9930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9289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7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3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6984000" cy="705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26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6594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26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6594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187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42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8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189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86396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08720"/>
            <a:ext cx="5111751" cy="5190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966412"/>
            <a:ext cx="3008313" cy="41597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82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90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4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7280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2010-2019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2348880"/>
            <a:ext cx="7200800" cy="108012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5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608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3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088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94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213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784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77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76110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03845"/>
            <a:ext cx="5111750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39692"/>
            <a:ext cx="3008313" cy="41815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27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836711"/>
            <a:ext cx="5486400" cy="38908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82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88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88023" cy="4276458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115616" y="3356992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17190"/>
            <a:ext cx="3972878" cy="130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2010-2019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33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38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318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51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014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7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0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0" cy="52894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86855"/>
            <a:ext cx="3008313" cy="42393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382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0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266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21744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21744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96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55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3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3008313" cy="100072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04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03983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657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826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08719"/>
            <a:ext cx="5486400" cy="37444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01208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784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48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405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405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867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2" descr="キャッチ.bmp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7" descr="bg_contents_0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7" y="1988840"/>
            <a:ext cx="6984000" cy="705600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95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5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678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706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508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63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495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91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967289"/>
            <a:ext cx="3008313" cy="10215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980728"/>
            <a:ext cx="5111751" cy="51454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02279"/>
            <a:ext cx="3008313" cy="412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063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535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63408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27069" y="1063277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825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08720"/>
            <a:ext cx="2057400" cy="500142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908720"/>
            <a:ext cx="6019800" cy="500142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541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7" descr="システナmaster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4982838" y="6677025"/>
            <a:ext cx="429019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9" name="直線コネクタ 8"/>
          <p:cNvCxnSpPr/>
          <p:nvPr userDrawn="1"/>
        </p:nvCxnSpPr>
        <p:spPr>
          <a:xfrm>
            <a:off x="1015026" y="2724150"/>
            <a:ext cx="708536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99592" y="1844824"/>
            <a:ext cx="7309372" cy="87932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46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37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435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2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400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05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095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81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64704"/>
            <a:ext cx="3008313" cy="10501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2894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14847"/>
            <a:ext cx="3008313" cy="423930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1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4"/>
            <a:ext cx="54864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876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204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445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0" name="Picture 5" descr="システナロゴ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Line 6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083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cxnSp>
        <p:nvCxnSpPr>
          <p:cNvPr id="13" name="直線コネクタ 8"/>
          <p:cNvCxnSpPr/>
          <p:nvPr userDrawn="1"/>
        </p:nvCxnSpPr>
        <p:spPr>
          <a:xfrm>
            <a:off x="1015026" y="2724150"/>
            <a:ext cx="7042599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15026" y="1700808"/>
            <a:ext cx="7042599" cy="1023342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414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58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76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16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12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83" y="126876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6183" y="190852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4008" y="126876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4008" y="190852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585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242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7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08376"/>
            <a:ext cx="3008313" cy="10644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692696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772816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471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72514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29188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90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4624"/>
            <a:ext cx="6984000" cy="7056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3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361460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361460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82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7"/>
            <a:ext cx="1562732" cy="6869759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7162" y="19433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1583183" y="3144615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4921759" y="6633047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80" y="6304018"/>
            <a:ext cx="3555556" cy="444445"/>
          </a:xfrm>
          <a:prstGeom prst="rect">
            <a:avLst/>
          </a:prstGeom>
        </p:spPr>
      </p:pic>
      <p:sp>
        <p:nvSpPr>
          <p:cNvPr id="12" name="Rectangle 3"/>
          <p:cNvSpPr>
            <a:spLocks noChangeArrowheads="1"/>
          </p:cNvSpPr>
          <p:nvPr userDrawn="1"/>
        </p:nvSpPr>
        <p:spPr bwMode="auto">
          <a:xfrm>
            <a:off x="7527903" y="-588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36968" y="2348880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721359" y="371703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797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40" y="4656253"/>
            <a:ext cx="9149037" cy="2201747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007083" y="234888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42042"/>
            <a:ext cx="3555556" cy="444445"/>
          </a:xfrm>
          <a:prstGeom prst="rect">
            <a:avLst/>
          </a:prstGeom>
        </p:spPr>
      </p:pic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7077" y="258151"/>
            <a:ext cx="1966923" cy="64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7343775" y="42040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4940" y="6669210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00" y="1556792"/>
            <a:ext cx="6984000" cy="705600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70892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76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829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863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144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09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976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25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61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829143"/>
            <a:ext cx="3008313" cy="429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922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69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15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764704"/>
            <a:ext cx="2057400" cy="536145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764704"/>
            <a:ext cx="6019800" cy="536145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145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683570" y="2968757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74114" y="2060848"/>
            <a:ext cx="7776862" cy="907909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804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4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8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0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93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54848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54848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75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40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97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808977"/>
            <a:ext cx="3008313" cy="103584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836712"/>
            <a:ext cx="5111751" cy="52174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44824"/>
            <a:ext cx="3008313" cy="41815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615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7321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5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5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836712"/>
            <a:ext cx="2057400" cy="528945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836712"/>
            <a:ext cx="6019800" cy="528945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081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940226" y="3069342"/>
            <a:ext cx="723217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2010-2019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56955" y="2132856"/>
            <a:ext cx="7215445" cy="936486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16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3008313" cy="98643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1" cy="49685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2059991"/>
            <a:ext cx="3008313" cy="3982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595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20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98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162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34076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198053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34076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98053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686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773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14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80385"/>
            <a:ext cx="3008313" cy="10644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1" cy="53614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9143"/>
            <a:ext cx="3008313" cy="42970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20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674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434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692696"/>
            <a:ext cx="2057400" cy="543346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692696"/>
            <a:ext cx="6019800" cy="543346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835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28800" y="4769353"/>
            <a:ext cx="5486400" cy="525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28800" y="836712"/>
            <a:ext cx="5486400" cy="38188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28800" y="5353217"/>
            <a:ext cx="5486400" cy="7469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878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32294">
            <a:off x="27435" y="3071306"/>
            <a:ext cx="9144000" cy="578663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9" name="Picture 6" descr="システナロゴ1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コネクタ 9"/>
          <p:cNvCxnSpPr/>
          <p:nvPr userDrawn="1"/>
        </p:nvCxnSpPr>
        <p:spPr>
          <a:xfrm>
            <a:off x="611560" y="3200782"/>
            <a:ext cx="786682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02624" cy="1070355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100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360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711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3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33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379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19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731836"/>
            <a:ext cx="3008313" cy="10930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731836"/>
            <a:ext cx="5111751" cy="55054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824868"/>
            <a:ext cx="3008313" cy="44124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3772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6571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7788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43245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470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8229600" cy="4525963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994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8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image" Target="../media/image14.png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image" Target="../media/image16.jpeg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image" Target="../media/image12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システナmaster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56549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44366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346655" y="738188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6655" y="180181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54339-2F25-40FE-80E1-1541FB6FA4C7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7860B-14E7-4A73-9370-B5B12B58DBA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5148065" y="6677025"/>
            <a:ext cx="42181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004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56851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46450">
            <a:off x="0" y="668337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2268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0632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23C9F-DB4E-4C42-BC66-B479EB45512B}" type="datetimeFigureOut">
              <a:rPr kumimoji="1" lang="ja-JP" altLang="en-US" smtClean="0"/>
              <a:t>2019/2/23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42ED-3C51-43F7-822E-6372FD057F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78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システナロゴ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46149" y="5939928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正方形/長方形 7"/>
          <p:cNvSpPr/>
          <p:nvPr userDrawn="1"/>
        </p:nvSpPr>
        <p:spPr>
          <a:xfrm>
            <a:off x="0" y="6525345"/>
            <a:ext cx="9144000" cy="333583"/>
          </a:xfrm>
          <a:prstGeom prst="rect">
            <a:avLst/>
          </a:prstGeom>
          <a:gradFill flip="none" rotWithShape="1">
            <a:gsLst>
              <a:gs pos="0">
                <a:srgbClr val="FF903E"/>
              </a:gs>
              <a:gs pos="50000">
                <a:srgbClr val="FFB279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06794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0" name="図 3" descr="システナロゴマーク.JPG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44255" y="7954"/>
            <a:ext cx="664144" cy="54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681717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95525" y="57113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517" y="6653515"/>
            <a:ext cx="2135484" cy="266936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27523" y="2766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97991-847A-49E6-BC0B-1E065C623D70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017B-CDE0-4CEC-9250-B2A0FF18E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9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660233" y="20105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4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29666" y="6055344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22375" y="13496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BC66-38C3-4D6E-8AD2-5A9C940B6A7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265B-8E1C-46C6-854E-A0D0C0D23E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9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5991597"/>
            <a:ext cx="9144000" cy="867332"/>
          </a:xfrm>
          <a:prstGeom prst="rect">
            <a:avLst/>
          </a:prstGeom>
          <a:gradFill flip="none" rotWithShape="1">
            <a:gsLst>
              <a:gs pos="50000">
                <a:srgbClr val="FFC89F"/>
              </a:gs>
              <a:gs pos="0">
                <a:srgbClr val="FF903E"/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0" y="6563508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bg2">
                    <a:lumMod val="25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9" name="図 3" descr="システナロゴマーク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178925" y="7953"/>
            <a:ext cx="929475" cy="75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正方形/長方形 9"/>
          <p:cNvSpPr/>
          <p:nvPr userDrawn="1"/>
        </p:nvSpPr>
        <p:spPr>
          <a:xfrm>
            <a:off x="395525" y="764705"/>
            <a:ext cx="8259187" cy="45719"/>
          </a:xfrm>
          <a:prstGeom prst="rect">
            <a:avLst/>
          </a:prstGeom>
          <a:gradFill flip="none" rotWithShape="1">
            <a:gsLst>
              <a:gs pos="0">
                <a:srgbClr val="FE6E31"/>
              </a:gs>
              <a:gs pos="50000">
                <a:srgbClr val="FCAC36"/>
              </a:gs>
              <a:gs pos="100000">
                <a:srgbClr val="FFF7E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-15229" y="6724872"/>
            <a:ext cx="4824536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 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●　●　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　●　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 ●　●　●　●　●　●　●　●　●　</a:t>
            </a:r>
            <a:r>
              <a:rPr lang="ja-JP" altLang="en-US" sz="400" dirty="0" smtClean="0">
                <a:solidFill>
                  <a:srgbClr val="FFF97D">
                    <a:alpha val="35000"/>
                  </a:srgbClr>
                </a:solidFill>
              </a:rPr>
              <a:t>●</a:t>
            </a:r>
            <a:r>
              <a:rPr lang="ja-JP" altLang="en-US" sz="400" dirty="0">
                <a:solidFill>
                  <a:srgbClr val="FFF97D">
                    <a:alpha val="35000"/>
                  </a:srgbClr>
                </a:solidFill>
              </a:rPr>
              <a:t>　●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277" y="6393725"/>
            <a:ext cx="3555556" cy="444445"/>
          </a:xfrm>
          <a:prstGeom prst="rect">
            <a:avLst/>
          </a:prstGeom>
        </p:spPr>
      </p:pic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46149" y="5493896"/>
            <a:ext cx="1897852" cy="62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6732241" y="-434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50000"/>
                  </a:schemeClr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1660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101E-3E30-4655-BA5B-AA882D9CC4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7EA0-59C3-48BE-AD52-766FBD6A6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4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974"/>
            <a:ext cx="9144000" cy="647026"/>
          </a:xfrm>
          <a:prstGeom prst="rect">
            <a:avLst/>
          </a:prstGeom>
        </p:spPr>
      </p:pic>
      <p:cxnSp>
        <p:nvCxnSpPr>
          <p:cNvPr id="13" name="直線コネクタ 12"/>
          <p:cNvCxnSpPr/>
          <p:nvPr userDrawn="1"/>
        </p:nvCxnSpPr>
        <p:spPr>
          <a:xfrm>
            <a:off x="539552" y="692696"/>
            <a:ext cx="7992888" cy="7536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5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34064" y="175831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8"/>
          <p:cNvSpPr txBox="1">
            <a:spLocks noChangeArrowheads="1"/>
          </p:cNvSpPr>
          <p:nvPr userDrawn="1"/>
        </p:nvSpPr>
        <p:spPr bwMode="auto">
          <a:xfrm>
            <a:off x="4369654" y="6583089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COPYRIGHT ©</a:t>
            </a:r>
            <a:r>
              <a:rPr lang="en-US" altLang="ja-JP" sz="1050" b="1" dirty="0" smtClean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2010-2019 </a:t>
            </a:r>
            <a:r>
              <a:rPr lang="en-US" altLang="ja-JP" sz="105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76" y="12298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38D53-C5FC-4696-9A11-9850515E51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BC4D-580C-4C69-865D-B5E095BA5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76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62399" cy="1484784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1203703" y="725910"/>
            <a:ext cx="723680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684157" y="0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  <p:pic>
        <p:nvPicPr>
          <p:cNvPr id="10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2893" y="6333599"/>
            <a:ext cx="1596614" cy="52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4379359" y="6525344"/>
            <a:ext cx="496851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COPYRIGHT ©</a:t>
            </a:r>
            <a:r>
              <a:rPr lang="en-US" altLang="ja-JP" sz="1050" b="1" dirty="0" smtClean="0">
                <a:solidFill>
                  <a:schemeClr val="accent3"/>
                </a:solidFill>
                <a:latin typeface="ＭＳ Ｐゴシック" charset="-128"/>
              </a:rPr>
              <a:t>2010-2019 </a:t>
            </a:r>
            <a:r>
              <a:rPr lang="en-US" altLang="ja-JP" sz="1050" b="1" dirty="0">
                <a:solidFill>
                  <a:schemeClr val="accent3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971600" y="18331"/>
            <a:ext cx="735516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A4507-D31B-4991-81DB-729AB807E12F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25272-4C43-487D-83AD-AFC060BE85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25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直線コネクタ 21"/>
          <p:cNvCxnSpPr/>
          <p:nvPr userDrawn="1"/>
        </p:nvCxnSpPr>
        <p:spPr>
          <a:xfrm>
            <a:off x="1210255" y="81121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7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5" name="Text Box 8"/>
          <p:cNvSpPr txBox="1">
            <a:spLocks noChangeArrowheads="1"/>
          </p:cNvSpPr>
          <p:nvPr userDrawn="1"/>
        </p:nvSpPr>
        <p:spPr bwMode="auto">
          <a:xfrm>
            <a:off x="147637" y="6661150"/>
            <a:ext cx="41363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2010-2019 SYSTENA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26" name="図 3" descr="システナロゴマーク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1"/>
            <a:ext cx="1187451" cy="96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0253" y="260646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7544" y="134076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41EE-27F5-4D91-A994-8B63FBCE6ABE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C4751-2C12-4A62-A1FD-DFB580FF92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39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328788" y="836712"/>
            <a:ext cx="8486424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9" name="図 2" descr="キャッチ.bmp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951" y="88901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bg_contents_0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672139"/>
            <a:ext cx="9144000" cy="118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629400"/>
            <a:ext cx="421196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27069" y="126876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038E-AB54-4612-B6E0-5F75390F365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232B3-1CD1-4DFA-9B6A-EC87337D43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0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851276" y="1628776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 descr="システナmaster5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51550"/>
            <a:ext cx="91440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5004049" y="6677025"/>
            <a:ext cx="43622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F3300"/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F3300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08852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cxnSp>
        <p:nvCxnSpPr>
          <p:cNvPr id="11" name="直線コネクタ 8"/>
          <p:cNvCxnSpPr/>
          <p:nvPr userDrawn="1"/>
        </p:nvCxnSpPr>
        <p:spPr>
          <a:xfrm>
            <a:off x="438729" y="665163"/>
            <a:ext cx="7558027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38731" y="4462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45601" y="112474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E18F-5453-40F5-9F8F-DB264DD30F98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84DC-A240-4244-A555-81E0ED0AEF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8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773239"/>
            <a:ext cx="52927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図 2" descr="キャッチ.bmp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0825" y="6359525"/>
            <a:ext cx="33528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92474" y="596900"/>
            <a:ext cx="8183983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8A706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Picture 8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588125" y="6018214"/>
            <a:ext cx="2555875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9"/>
          <p:cNvSpPr>
            <a:spLocks noChangeShapeType="1"/>
          </p:cNvSpPr>
          <p:nvPr userDrawn="1"/>
        </p:nvSpPr>
        <p:spPr bwMode="auto">
          <a:xfrm>
            <a:off x="179389" y="6669088"/>
            <a:ext cx="6408737" cy="0"/>
          </a:xfrm>
          <a:prstGeom prst="line">
            <a:avLst/>
          </a:prstGeom>
          <a:noFill/>
          <a:ln w="38100">
            <a:solidFill>
              <a:srgbClr val="F8A70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13" name="Text Box 10"/>
          <p:cNvSpPr txBox="1">
            <a:spLocks noChangeArrowheads="1"/>
          </p:cNvSpPr>
          <p:nvPr userDrawn="1"/>
        </p:nvSpPr>
        <p:spPr bwMode="auto">
          <a:xfrm>
            <a:off x="147637" y="6661150"/>
            <a:ext cx="428034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8A706"/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8A706"/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2475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DD9D-0FB8-492E-BB0D-191B128942CC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60AB6-7F8A-4217-9EF3-5700673374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27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" y="6354368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52954" y="199171"/>
            <a:ext cx="1259229" cy="41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6459" y="644460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1919" y="6637886"/>
            <a:ext cx="415080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55" y="6531079"/>
            <a:ext cx="3555556" cy="444445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6459" y="7325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6135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4CE-DAC3-4FBB-83E7-9D7916D4E4A3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83BE-F68A-4BCB-9378-31BD4777DDC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643218" y="-1041"/>
            <a:ext cx="1512701" cy="228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chemeClr val="bg1">
                    <a:lumMod val="65000"/>
                  </a:schemeClr>
                </a:solidFill>
                <a:latin typeface="Microsoft Himalaya" pitchFamily="2" charset="0"/>
                <a:ea typeface="Microsoft Himalaya" pitchFamily="2" charset="0"/>
                <a:cs typeface="Microsoft Himalaya" pitchFamily="2" charset="0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4395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27307" y="5521216"/>
            <a:ext cx="2208191" cy="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467546" y="692696"/>
            <a:ext cx="7957951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7343777" y="-2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47" y="6450754"/>
            <a:ext cx="3555556" cy="444445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6" y="116632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0130" y="100671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3661-7268-4C0E-A7B2-39E99BE2D8BA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E3457-0CB7-4B70-BFC8-84FA96CA60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98061"/>
            <a:ext cx="9144000" cy="662940"/>
          </a:xfrm>
          <a:prstGeom prst="rect">
            <a:avLst/>
          </a:prstGeom>
        </p:spPr>
      </p:pic>
      <p:cxnSp>
        <p:nvCxnSpPr>
          <p:cNvPr id="8" name="直線コネクタ 7"/>
          <p:cNvCxnSpPr/>
          <p:nvPr userDrawn="1"/>
        </p:nvCxnSpPr>
        <p:spPr>
          <a:xfrm>
            <a:off x="326615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7342189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Vijaya" pitchFamily="34" charset="0"/>
                <a:ea typeface="HGPｺﾞｼｯｸE" pitchFamily="50" charset="-128"/>
                <a:cs typeface="Vijaya" pitchFamily="34" charset="0"/>
              </a:rPr>
              <a:t>Confidential Information</a:t>
            </a: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99" y="6305286"/>
            <a:ext cx="3555556" cy="444445"/>
          </a:xfrm>
          <a:prstGeom prst="rect">
            <a:avLst/>
          </a:prstGeom>
        </p:spPr>
      </p:pic>
      <p:sp>
        <p:nvSpPr>
          <p:cNvPr id="11" name="正方形/長方形 10"/>
          <p:cNvSpPr/>
          <p:nvPr userDrawn="1"/>
        </p:nvSpPr>
        <p:spPr>
          <a:xfrm>
            <a:off x="103199" y="6291070"/>
            <a:ext cx="1440160" cy="437371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4611091" y="6613024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2010-2019</a:t>
            </a:r>
            <a:r>
              <a:rPr lang="ja-JP" altLang="en-US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　</a:t>
            </a:r>
            <a:r>
              <a:rPr lang="en-US" altLang="ja-JP" sz="900" b="1" dirty="0" smtClean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SYSTENA 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ＭＳ Ｐゴシック" charset="-128"/>
              </a:rPr>
              <a:t>CORPORATION. ALL RIGHTS RESERVED</a:t>
            </a:r>
          </a:p>
        </p:txBody>
      </p:sp>
      <p:pic>
        <p:nvPicPr>
          <p:cNvPr id="13" name="Picture 6" descr="システナロゴ1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957" y="6300852"/>
            <a:ext cx="1331639" cy="43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7564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09A16-C1AD-45F9-AF34-154E7261D794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2C6A-21CD-4DC6-BBD4-FEBE8A8E8F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8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EE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45882"/>
            <a:ext cx="9144000" cy="514350"/>
          </a:xfrm>
          <a:prstGeom prst="rect">
            <a:avLst/>
          </a:prstGeom>
        </p:spPr>
      </p:pic>
      <p:pic>
        <p:nvPicPr>
          <p:cNvPr id="8" name="Picture 6" descr="システナロゴ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12763" y="-1147"/>
            <a:ext cx="1331237" cy="437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線コネクタ 8"/>
          <p:cNvCxnSpPr/>
          <p:nvPr userDrawn="1"/>
        </p:nvCxnSpPr>
        <p:spPr>
          <a:xfrm>
            <a:off x="287524" y="620688"/>
            <a:ext cx="8568952" cy="0"/>
          </a:xfrm>
          <a:prstGeom prst="line">
            <a:avLst/>
          </a:prstGeom>
          <a:ln w="38100" cap="rnd" cmpd="sng"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6228185" y="1"/>
            <a:ext cx="18002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ja-JP" sz="1400" b="1" dirty="0">
                <a:solidFill>
                  <a:srgbClr val="FF903E"/>
                </a:solidFill>
                <a:latin typeface="Monotype Corsiva" pitchFamily="66" charset="0"/>
                <a:ea typeface="HGPｺﾞｼｯｸE" pitchFamily="50" charset="-128"/>
              </a:rPr>
              <a:t>Confidential Information</a:t>
            </a:r>
          </a:p>
        </p:txBody>
      </p:sp>
      <p:sp>
        <p:nvSpPr>
          <p:cNvPr id="11" name="Text Box 8"/>
          <p:cNvSpPr txBox="1">
            <a:spLocks noChangeArrowheads="1"/>
          </p:cNvSpPr>
          <p:nvPr userDrawn="1"/>
        </p:nvSpPr>
        <p:spPr bwMode="auto">
          <a:xfrm>
            <a:off x="-10854" y="6629400"/>
            <a:ext cx="415080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COPYRIGHT ©</a:t>
            </a:r>
            <a:r>
              <a:rPr lang="en-US" altLang="ja-JP" sz="900" b="1" dirty="0" smtClean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2010-2019 </a:t>
            </a:r>
            <a:r>
              <a:rPr lang="en-US" altLang="ja-JP" sz="900" b="1" dirty="0">
                <a:solidFill>
                  <a:srgbClr val="F79646">
                    <a:lumMod val="50000"/>
                  </a:srgbClr>
                </a:solidFill>
                <a:latin typeface="ＭＳ Ｐゴシック" charset="-128"/>
              </a:rPr>
              <a:t>SYSTENA CORPORATION. ALL RIGHTS RESERVED</a:t>
            </a:r>
          </a:p>
        </p:txBody>
      </p:sp>
      <p:pic>
        <p:nvPicPr>
          <p:cNvPr id="12" name="図 11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30117">
            <a:off x="0" y="692696"/>
            <a:ext cx="9144000" cy="5786632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7524" y="-1147"/>
            <a:ext cx="6984000" cy="70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EB9F-E8DB-49F5-848D-86B2D3A737F9}" type="datetimeFigureOut">
              <a:rPr kumimoji="1" lang="ja-JP" altLang="en-US" smtClean="0"/>
              <a:t>2019/2/23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0621-762A-48C0-9105-DC201543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battleofmon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 smtClean="0"/>
              <a:t>虎の穴 </a:t>
            </a:r>
            <a:r>
              <a:rPr lang="en-US" altLang="ja-JP" sz="3200" dirty="0" err="1" smtClean="0"/>
              <a:t>WebJava</a:t>
            </a:r>
            <a:r>
              <a:rPr lang="ja-JP" altLang="en-US" sz="3200" dirty="0" smtClean="0"/>
              <a:t>初級 最終課題</a:t>
            </a:r>
            <a:endParaRPr kumimoji="1" lang="ja-JP" altLang="en-US" sz="32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ja-JP" sz="2400" dirty="0" smtClean="0"/>
          </a:p>
          <a:p>
            <a:pPr algn="r"/>
            <a:endParaRPr lang="en-US" altLang="ja-JP" sz="2400" dirty="0"/>
          </a:p>
          <a:p>
            <a:pPr algn="r"/>
            <a:endParaRPr lang="en-US" altLang="ja-JP" sz="2400" dirty="0" smtClean="0"/>
          </a:p>
          <a:p>
            <a:pPr algn="r"/>
            <a:r>
              <a:rPr lang="en-US" altLang="ja-JP" sz="2400" dirty="0" smtClean="0"/>
              <a:t>201576</a:t>
            </a:r>
            <a:r>
              <a:rPr lang="ja-JP" altLang="en-US" sz="2400" dirty="0" smtClean="0"/>
              <a:t>　長谷川友哉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70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2.1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研修を通して得たもの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Java, Spring </a:t>
            </a:r>
            <a:r>
              <a:rPr lang="en-US" altLang="ja-JP" dirty="0" smtClean="0"/>
              <a:t>Framework,</a:t>
            </a:r>
            <a:r>
              <a:rPr kumimoji="1" lang="en-US" altLang="ja-JP" dirty="0" smtClean="0"/>
              <a:t> HTML, </a:t>
            </a:r>
            <a:r>
              <a:rPr lang="en-US" altLang="ja-JP" dirty="0"/>
              <a:t>P</a:t>
            </a:r>
            <a:r>
              <a:rPr kumimoji="1" lang="en-US" altLang="ja-JP" dirty="0" smtClean="0"/>
              <a:t>ostgreSQL</a:t>
            </a:r>
            <a:r>
              <a:rPr kumimoji="1" lang="ja-JP" altLang="en-US" dirty="0" smtClean="0"/>
              <a:t>の知識</a:t>
            </a:r>
            <a:endParaRPr kumimoji="1" lang="en-US" altLang="ja-JP" dirty="0" smtClean="0"/>
          </a:p>
          <a:p>
            <a:r>
              <a:rPr lang="ja-JP" altLang="en-US" dirty="0" smtClean="0"/>
              <a:t>業務前</a:t>
            </a:r>
            <a:r>
              <a:rPr lang="en-US" altLang="ja-JP" dirty="0" smtClean="0"/>
              <a:t>/</a:t>
            </a:r>
            <a:r>
              <a:rPr lang="ja-JP" altLang="en-US" dirty="0" smtClean="0"/>
              <a:t>業務後の時間の使い方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9388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苦労・工夫した点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[</a:t>
            </a:r>
            <a:r>
              <a:rPr lang="ja-JP" altLang="en-US" dirty="0" smtClean="0"/>
              <a:t>苦労した点</a:t>
            </a:r>
            <a:r>
              <a:rPr lang="en-US" altLang="ja-JP" dirty="0" smtClean="0"/>
              <a:t>]</a:t>
            </a:r>
          </a:p>
          <a:p>
            <a:r>
              <a:rPr lang="ja-JP" altLang="en-US" dirty="0" smtClean="0"/>
              <a:t>課題を行う時間の捻出</a:t>
            </a:r>
            <a:endParaRPr lang="en-US" altLang="ja-JP" dirty="0" smtClean="0"/>
          </a:p>
          <a:p>
            <a:r>
              <a:rPr kumimoji="1" lang="en-US" altLang="ja-JP" dirty="0" smtClean="0"/>
              <a:t>Spring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Framework</a:t>
            </a:r>
            <a:r>
              <a:rPr kumimoji="1" lang="ja-JP" altLang="en-US" dirty="0" smtClean="0"/>
              <a:t>の使い方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工夫した点</a:t>
            </a:r>
            <a:r>
              <a:rPr kumimoji="1" lang="en-US" altLang="ja-JP" dirty="0" smtClean="0"/>
              <a:t>]</a:t>
            </a:r>
          </a:p>
          <a:p>
            <a:r>
              <a:rPr lang="ja-JP" altLang="en-US" dirty="0" smtClean="0"/>
              <a:t>作業時間に合わせた作業の割り振り</a:t>
            </a:r>
            <a:endParaRPr lang="en-US" altLang="ja-JP" dirty="0" smtClean="0"/>
          </a:p>
          <a:p>
            <a:r>
              <a:rPr kumimoji="1" lang="ja-JP" altLang="en-US" dirty="0" smtClean="0"/>
              <a:t>バトルの形式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03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取り組むにあたり覚悟が足りていなかった</a:t>
            </a:r>
            <a:endParaRPr lang="en-US" altLang="ja-JP" dirty="0" smtClean="0"/>
          </a:p>
          <a:p>
            <a:r>
              <a:rPr lang="ja-JP" altLang="en-US" dirty="0" smtClean="0"/>
              <a:t>作業計画が甘かった</a:t>
            </a:r>
            <a:endParaRPr lang="en-US" altLang="ja-JP" dirty="0" smtClean="0"/>
          </a:p>
          <a:p>
            <a:r>
              <a:rPr lang="ja-JP" altLang="en-US" dirty="0" smtClean="0"/>
              <a:t>もっと時間を捻出すべきであり、またそれが可能であった</a:t>
            </a:r>
            <a:endParaRPr lang="en-US" altLang="ja-JP" dirty="0" smtClean="0"/>
          </a:p>
          <a:p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回</a:t>
            </a:r>
            <a:r>
              <a:rPr lang="ja-JP" altLang="en-US" dirty="0"/>
              <a:t>課題</a:t>
            </a:r>
            <a:r>
              <a:rPr lang="ja-JP" altLang="en-US" dirty="0" smtClean="0"/>
              <a:t>のグループディスカッション時にはチームに貢献出来た</a:t>
            </a:r>
            <a:endParaRPr lang="en-US" altLang="ja-JP" dirty="0" smtClean="0"/>
          </a:p>
          <a:p>
            <a:r>
              <a:rPr kumimoji="1" lang="ja-JP" altLang="en-US" dirty="0" smtClean="0"/>
              <a:t>少ない</a:t>
            </a:r>
            <a:r>
              <a:rPr kumimoji="1" lang="ja-JP" altLang="en-US" dirty="0"/>
              <a:t>時間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中</a:t>
            </a:r>
            <a:r>
              <a:rPr kumimoji="1" lang="ja-JP" altLang="en-US" dirty="0" smtClean="0"/>
              <a:t>で優先順位を決めて最低限作るべきところの見極めは出来た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95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/>
              <a:t>1</a:t>
            </a:r>
            <a:r>
              <a:rPr lang="ja-JP" altLang="en-US" dirty="0" err="1" smtClean="0"/>
              <a:t>．</a:t>
            </a:r>
            <a:r>
              <a:rPr lang="ja-JP" altLang="en-US" dirty="0"/>
              <a:t>課題</a:t>
            </a:r>
            <a:r>
              <a:rPr lang="ja-JP" altLang="en-US" dirty="0" smtClean="0"/>
              <a:t>発表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1.1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仕様説明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1.2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クラス構成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1.3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処理の流れ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1.4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実動作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講習の成果について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2.1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研修を通して得たもの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en-US" altLang="ja-JP" dirty="0" smtClean="0"/>
              <a:t>2.2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苦労・工夫した点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2.3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481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1.1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仕様説明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対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でモンスターを戦わせるアプリ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26258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実動作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>
                <a:hlinkClick r:id="rId2"/>
              </a:rPr>
              <a:t>モンスターバトル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クラス構成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115616" y="980728"/>
            <a:ext cx="5904701" cy="4914196"/>
            <a:chOff x="0" y="0"/>
            <a:chExt cx="6480810" cy="5939961"/>
          </a:xfrm>
        </p:grpSpPr>
        <p:sp>
          <p:nvSpPr>
            <p:cNvPr id="5" name="正方形/長方形 4"/>
            <p:cNvSpPr/>
            <p:nvPr/>
          </p:nvSpPr>
          <p:spPr>
            <a:xfrm>
              <a:off x="2385060" y="4758688"/>
              <a:ext cx="1560195" cy="118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1100">
                  <a:solidFill>
                    <a:sysClr val="windowText" lastClr="000000"/>
                  </a:solidFill>
                </a:rPr>
                <a:t>Template</a:t>
              </a:r>
              <a:r>
                <a:rPr kumimoji="1" lang="ja-JP" altLang="en-US" sz="1100">
                  <a:solidFill>
                    <a:sysClr val="windowText" lastClr="000000"/>
                  </a:solidFill>
                </a:rPr>
                <a:t>：</a:t>
              </a:r>
              <a:r>
                <a:rPr kumimoji="1" lang="en-US" altLang="ja-JP" sz="1100">
                  <a:solidFill>
                    <a:sysClr val="windowText" lastClr="000000"/>
                  </a:solidFill>
                </a:rPr>
                <a:t>monsterselect</a:t>
              </a:r>
              <a:endParaRPr kumimoji="1" lang="ja-JP" altLang="en-US" sz="11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線矢印コネクタ 5"/>
            <p:cNvCxnSpPr>
              <a:stCxn id="10" idx="3"/>
              <a:endCxn id="30" idx="1"/>
            </p:cNvCxnSpPr>
            <p:nvPr/>
          </p:nvCxnSpPr>
          <p:spPr>
            <a:xfrm flipV="1">
              <a:off x="1613535" y="762086"/>
              <a:ext cx="878205" cy="105918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グループ化 6"/>
            <p:cNvGrpSpPr/>
            <p:nvPr/>
          </p:nvGrpSpPr>
          <p:grpSpPr>
            <a:xfrm>
              <a:off x="4907280" y="1931669"/>
              <a:ext cx="1560195" cy="1619251"/>
              <a:chOff x="4907280" y="1931669"/>
              <a:chExt cx="1560195" cy="1619251"/>
            </a:xfrm>
          </p:grpSpPr>
          <p:sp>
            <p:nvSpPr>
              <p:cNvPr id="32" name="正方形/長方形 31"/>
              <p:cNvSpPr/>
              <p:nvPr/>
            </p:nvSpPr>
            <p:spPr>
              <a:xfrm>
                <a:off x="4907280" y="1931669"/>
                <a:ext cx="1560195" cy="16192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1100">
                    <a:solidFill>
                      <a:sysClr val="windowText" lastClr="000000"/>
                    </a:solidFill>
                  </a:rPr>
                  <a:t>Monster</a:t>
                </a:r>
                <a:endParaRPr kumimoji="1" lang="ja-JP" altLang="en-US" sz="11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4907280" y="2247898"/>
                <a:ext cx="1560195" cy="129540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en-US" altLang="ja-JP" sz="1100" baseline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" name="グループ化 7"/>
            <p:cNvGrpSpPr/>
            <p:nvPr/>
          </p:nvGrpSpPr>
          <p:grpSpPr>
            <a:xfrm>
              <a:off x="2491740" y="171449"/>
              <a:ext cx="1560195" cy="1192531"/>
              <a:chOff x="2491740" y="171449"/>
              <a:chExt cx="1560195" cy="1192531"/>
            </a:xfrm>
          </p:grpSpPr>
          <p:sp>
            <p:nvSpPr>
              <p:cNvPr id="30" name="正方形/長方形 29"/>
              <p:cNvSpPr/>
              <p:nvPr/>
            </p:nvSpPr>
            <p:spPr>
              <a:xfrm>
                <a:off x="2491740" y="171449"/>
                <a:ext cx="1560195" cy="11812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1100">
                    <a:solidFill>
                      <a:sysClr val="windowText" lastClr="000000"/>
                    </a:solidFill>
                  </a:rPr>
                  <a:t>Battle</a:t>
                </a:r>
                <a:endParaRPr kumimoji="1" lang="ja-JP" altLang="en-US" sz="11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2491740" y="497204"/>
                <a:ext cx="1560195" cy="8667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4928235" y="0"/>
              <a:ext cx="1552575" cy="1379220"/>
              <a:chOff x="4928235" y="0"/>
              <a:chExt cx="1552575" cy="1482091"/>
            </a:xfrm>
          </p:grpSpPr>
          <p:sp>
            <p:nvSpPr>
              <p:cNvPr id="28" name="正方形/長方形 27"/>
              <p:cNvSpPr/>
              <p:nvPr/>
            </p:nvSpPr>
            <p:spPr>
              <a:xfrm>
                <a:off x="4928235" y="0"/>
                <a:ext cx="1552575" cy="1482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1100">
                    <a:solidFill>
                      <a:sysClr val="windowText" lastClr="000000"/>
                    </a:solidFill>
                  </a:rPr>
                  <a:t>Art</a:t>
                </a:r>
                <a:endParaRPr kumimoji="1" lang="ja-JP" altLang="en-US" sz="11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正方形/長方形 28"/>
              <p:cNvSpPr/>
              <p:nvPr/>
            </p:nvSpPr>
            <p:spPr>
              <a:xfrm>
                <a:off x="4928235" y="316229"/>
                <a:ext cx="1552575" cy="11658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" name="正方形/長方形 9"/>
            <p:cNvSpPr/>
            <p:nvPr/>
          </p:nvSpPr>
          <p:spPr>
            <a:xfrm>
              <a:off x="53340" y="1230629"/>
              <a:ext cx="1560195" cy="118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1100">
                  <a:solidFill>
                    <a:sysClr val="windowText" lastClr="000000"/>
                  </a:solidFill>
                </a:rPr>
                <a:t>BattleController</a:t>
              </a:r>
              <a:endParaRPr kumimoji="1" lang="ja-JP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3340" y="1546860"/>
              <a:ext cx="1560195" cy="8667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1100" baseline="0">
                  <a:solidFill>
                    <a:sysClr val="windowText" lastClr="000000"/>
                  </a:solidFill>
                </a:rPr>
                <a:t>+ show()</a:t>
              </a:r>
            </a:p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>
                  <a:solidFill>
                    <a:sysClr val="windowText" lastClr="000000"/>
                  </a:solidFill>
                  <a:effectLst/>
                  <a:latin typeface="+mn-lt"/>
                  <a:ea typeface="+mn-ea"/>
                  <a:cs typeface="+mn-cs"/>
                </a:rPr>
                <a:t>+</a:t>
              </a:r>
              <a:r>
                <a:rPr kumimoji="1" lang="en-US" altLang="ja-JP" sz="1100" baseline="0">
                  <a:solidFill>
                    <a:sysClr val="windowText" lastClr="000000"/>
                  </a:solidFill>
                  <a:effectLst/>
                  <a:latin typeface="+mn-lt"/>
                  <a:ea typeface="+mn-ea"/>
                  <a:cs typeface="+mn-cs"/>
                </a:rPr>
                <a:t> battle()</a:t>
              </a:r>
            </a:p>
            <a:p>
              <a:pPr marL="0" marR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aseline="0">
                  <a:solidFill>
                    <a:sysClr val="windowText" lastClr="000000"/>
                  </a:solidFill>
                  <a:effectLst/>
                  <a:latin typeface="+mn-lt"/>
                  <a:ea typeface="+mn-ea"/>
                  <a:cs typeface="+mn-cs"/>
                </a:rPr>
                <a:t>+ restart()</a:t>
              </a:r>
              <a:endParaRPr lang="ja-JP" altLang="ja-JP">
                <a:solidFill>
                  <a:sysClr val="windowText" lastClr="000000"/>
                </a:solidFill>
                <a:effectLst/>
              </a:endParaRPr>
            </a:p>
          </p:txBody>
        </p:sp>
        <p:cxnSp>
          <p:nvCxnSpPr>
            <p:cNvPr id="12" name="直線矢印コネクタ 11"/>
            <p:cNvCxnSpPr>
              <a:stCxn id="32" idx="0"/>
              <a:endCxn id="14" idx="2"/>
            </p:cNvCxnSpPr>
            <p:nvPr/>
          </p:nvCxnSpPr>
          <p:spPr>
            <a:xfrm flipV="1">
              <a:off x="5687378" y="1570932"/>
              <a:ext cx="10379" cy="3607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/>
            <p:cNvCxnSpPr>
              <a:stCxn id="5" idx="1"/>
            </p:cNvCxnSpPr>
            <p:nvPr/>
          </p:nvCxnSpPr>
          <p:spPr>
            <a:xfrm flipH="1" flipV="1">
              <a:off x="1590676" y="3573780"/>
              <a:ext cx="794384" cy="177554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ひし形 13"/>
            <p:cNvSpPr/>
            <p:nvPr/>
          </p:nvSpPr>
          <p:spPr>
            <a:xfrm>
              <a:off x="5631182" y="1386840"/>
              <a:ext cx="133150" cy="184092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cxnSp>
          <p:nvCxnSpPr>
            <p:cNvPr id="15" name="直線矢印コネクタ 14"/>
            <p:cNvCxnSpPr>
              <a:stCxn id="30" idx="3"/>
              <a:endCxn id="32" idx="1"/>
            </p:cNvCxnSpPr>
            <p:nvPr/>
          </p:nvCxnSpPr>
          <p:spPr>
            <a:xfrm>
              <a:off x="4051935" y="762086"/>
              <a:ext cx="855345" cy="19792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/>
            <p:cNvSpPr/>
            <p:nvPr/>
          </p:nvSpPr>
          <p:spPr>
            <a:xfrm>
              <a:off x="45720" y="4728208"/>
              <a:ext cx="1560195" cy="118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1100">
                  <a:solidFill>
                    <a:sysClr val="windowText" lastClr="000000"/>
                  </a:solidFill>
                </a:rPr>
                <a:t>Template</a:t>
              </a:r>
              <a:r>
                <a:rPr kumimoji="1" lang="ja-JP" altLang="en-US" sz="1100">
                  <a:solidFill>
                    <a:sysClr val="windowText" lastClr="000000"/>
                  </a:solidFill>
                </a:rPr>
                <a:t>：</a:t>
              </a:r>
              <a:r>
                <a:rPr kumimoji="1" lang="en-US" altLang="ja-JP" sz="1100">
                  <a:solidFill>
                    <a:sysClr val="windowText" lastClr="000000"/>
                  </a:solidFill>
                </a:rPr>
                <a:t>battle</a:t>
              </a:r>
              <a:endParaRPr kumimoji="1" lang="ja-JP" altLang="en-US" sz="110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4511040" y="4735828"/>
              <a:ext cx="1560195" cy="11812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kumimoji="1" lang="en-US" altLang="ja-JP" sz="1100">
                  <a:solidFill>
                    <a:sysClr val="windowText" lastClr="000000"/>
                  </a:solidFill>
                </a:rPr>
                <a:t>Template : end</a:t>
              </a:r>
              <a:endParaRPr kumimoji="1" lang="ja-JP" altLang="en-US" sz="110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0" y="2937509"/>
              <a:ext cx="1560195" cy="1192531"/>
              <a:chOff x="0" y="2937509"/>
              <a:chExt cx="1560195" cy="1192531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0" y="2937509"/>
                <a:ext cx="1560195" cy="11812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1100">
                    <a:solidFill>
                      <a:sysClr val="windowText" lastClr="000000"/>
                    </a:solidFill>
                  </a:rPr>
                  <a:t>BattleForm</a:t>
                </a:r>
                <a:endParaRPr kumimoji="1" lang="ja-JP" altLang="en-US" sz="11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0" y="3263264"/>
                <a:ext cx="1560195" cy="8667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2468880" y="2282189"/>
              <a:ext cx="1560195" cy="1192531"/>
              <a:chOff x="2468880" y="2282189"/>
              <a:chExt cx="1560195" cy="1192531"/>
            </a:xfrm>
          </p:grpSpPr>
          <p:sp>
            <p:nvSpPr>
              <p:cNvPr id="24" name="正方形/長方形 23"/>
              <p:cNvSpPr/>
              <p:nvPr/>
            </p:nvSpPr>
            <p:spPr>
              <a:xfrm>
                <a:off x="2468880" y="2282189"/>
                <a:ext cx="1560195" cy="11812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kumimoji="1" lang="en-US" altLang="ja-JP" sz="1100">
                    <a:solidFill>
                      <a:sysClr val="windowText" lastClr="000000"/>
                    </a:solidFill>
                  </a:rPr>
                  <a:t>BattleService</a:t>
                </a:r>
                <a:endParaRPr kumimoji="1" lang="ja-JP" altLang="en-US" sz="11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2468880" y="2607944"/>
                <a:ext cx="1560195" cy="8667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kumimoji="1" lang="ja-JP" altLang="en-US" sz="110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" name="直線矢印コネクタ 19"/>
            <p:cNvCxnSpPr>
              <a:stCxn id="11" idx="3"/>
              <a:endCxn id="24" idx="1"/>
            </p:cNvCxnSpPr>
            <p:nvPr/>
          </p:nvCxnSpPr>
          <p:spPr>
            <a:xfrm>
              <a:off x="1613535" y="1980248"/>
              <a:ext cx="855345" cy="8925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/>
            <p:cNvCxnSpPr>
              <a:stCxn id="31" idx="2"/>
              <a:endCxn id="24" idx="0"/>
            </p:cNvCxnSpPr>
            <p:nvPr/>
          </p:nvCxnSpPr>
          <p:spPr>
            <a:xfrm flipH="1">
              <a:off x="3248978" y="1363980"/>
              <a:ext cx="22860" cy="91820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16" idx="0"/>
              <a:endCxn id="27" idx="2"/>
            </p:cNvCxnSpPr>
            <p:nvPr/>
          </p:nvCxnSpPr>
          <p:spPr>
            <a:xfrm flipH="1" flipV="1">
              <a:off x="780098" y="4130040"/>
              <a:ext cx="45720" cy="59816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/>
            <p:cNvCxnSpPr>
              <a:stCxn id="10" idx="2"/>
              <a:endCxn id="26" idx="0"/>
            </p:cNvCxnSpPr>
            <p:nvPr/>
          </p:nvCxnSpPr>
          <p:spPr>
            <a:xfrm flipH="1">
              <a:off x="780098" y="2411902"/>
              <a:ext cx="53340" cy="52560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61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処理の流れ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モンスター選択画面表示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モンスター及び技のリストを</a:t>
            </a:r>
            <a:r>
              <a:rPr lang="en-US" altLang="ja-JP" dirty="0" smtClean="0"/>
              <a:t>DB</a:t>
            </a:r>
            <a:r>
              <a:rPr lang="ja-JP" altLang="en-US" dirty="0" smtClean="0"/>
              <a:t>から取得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リストを持って画面に遷移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3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モンスターのリストからセレクトボックスを作成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486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処理の流れ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戦闘画面表示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モンスター選択画面で選択したモンスターのインスタンス化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バトルの実行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3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モンスターの情報及びバトル結果（ログ）を持って画面に遷移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4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モンスターの情報から技一覧のセレクトボックスを作成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5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ログを表示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69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1.4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処理の流れ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1565" y="885781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バトルの流れ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　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55576" y="1556792"/>
            <a:ext cx="6995120" cy="4104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1</a:t>
            </a:r>
            <a:r>
              <a:rPr lang="ja-JP" altLang="en-US" dirty="0" err="1"/>
              <a:t>．</a:t>
            </a:r>
            <a:r>
              <a:rPr lang="ja-JP" altLang="en-US" dirty="0" smtClean="0"/>
              <a:t>キャラ選択</a:t>
            </a:r>
            <a:endParaRPr lang="ja-JP" altLang="en-US" dirty="0"/>
          </a:p>
          <a:p>
            <a:r>
              <a:rPr lang="en-US" altLang="ja-JP" dirty="0"/>
              <a:t>2</a:t>
            </a:r>
            <a:r>
              <a:rPr lang="ja-JP" altLang="en-US" dirty="0" err="1"/>
              <a:t>．</a:t>
            </a:r>
            <a:r>
              <a:rPr lang="ja-JP" altLang="en-US" dirty="0"/>
              <a:t>バトル</a:t>
            </a:r>
            <a:r>
              <a:rPr lang="ja-JP" altLang="en-US" dirty="0" smtClean="0"/>
              <a:t>開始</a:t>
            </a:r>
          </a:p>
          <a:p>
            <a:r>
              <a:rPr lang="en-US" altLang="ja-JP" dirty="0" smtClean="0"/>
              <a:t>3</a:t>
            </a:r>
            <a:r>
              <a:rPr lang="ja-JP" altLang="en-US" dirty="0" err="1" smtClean="0"/>
              <a:t>．</a:t>
            </a:r>
            <a:r>
              <a:rPr lang="ja-JP" altLang="en-US" dirty="0" smtClean="0"/>
              <a:t>バトルループ開始</a:t>
            </a:r>
          </a:p>
          <a:p>
            <a:r>
              <a:rPr lang="ja-JP" altLang="en-US" dirty="0"/>
              <a:t>　</a:t>
            </a:r>
            <a:r>
              <a:rPr lang="en-US" altLang="ja-JP" dirty="0" smtClean="0"/>
              <a:t>3.1</a:t>
            </a:r>
            <a:r>
              <a:rPr lang="ja-JP" altLang="en-US" dirty="0" err="1"/>
              <a:t>．</a:t>
            </a:r>
            <a:r>
              <a:rPr lang="ja-JP" altLang="en-US" dirty="0"/>
              <a:t>バトル前処理</a:t>
            </a:r>
          </a:p>
          <a:p>
            <a:r>
              <a:rPr lang="ja-JP" altLang="en-US" dirty="0"/>
              <a:t>　　</a:t>
            </a:r>
            <a:r>
              <a:rPr lang="en-US" altLang="ja-JP" dirty="0" smtClean="0"/>
              <a:t>3.1.1</a:t>
            </a:r>
            <a:r>
              <a:rPr lang="ja-JP" altLang="en-US" dirty="0" err="1"/>
              <a:t>．</a:t>
            </a:r>
            <a:r>
              <a:rPr lang="ja-JP" altLang="en-US" dirty="0"/>
              <a:t>攻撃順決定（素早さ対素早さ、高いほうが先攻）</a:t>
            </a:r>
          </a:p>
          <a:p>
            <a:r>
              <a:rPr lang="ja-JP" altLang="en-US" dirty="0"/>
              <a:t>　</a:t>
            </a:r>
            <a:r>
              <a:rPr lang="en-US" altLang="ja-JP" dirty="0" smtClean="0"/>
              <a:t>3.2</a:t>
            </a:r>
            <a:r>
              <a:rPr lang="ja-JP" altLang="en-US" dirty="0" err="1"/>
              <a:t>．</a:t>
            </a:r>
            <a:r>
              <a:rPr lang="ja-JP" altLang="en-US" dirty="0"/>
              <a:t>先攻バトル処理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3</a:t>
            </a:r>
            <a:r>
              <a:rPr lang="en-US" altLang="ja-JP" dirty="0" smtClean="0"/>
              <a:t>.2.1</a:t>
            </a:r>
            <a:r>
              <a:rPr lang="ja-JP" altLang="en-US" dirty="0" err="1"/>
              <a:t>．</a:t>
            </a:r>
            <a:r>
              <a:rPr lang="ja-JP" altLang="en-US" dirty="0"/>
              <a:t>防御側回避判定（素早さをそのまま百分率で乱数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/>
              <a:t>　　</a:t>
            </a:r>
            <a:r>
              <a:rPr lang="en-US" altLang="ja-JP" dirty="0" smtClean="0"/>
              <a:t>3.2.2</a:t>
            </a:r>
            <a:r>
              <a:rPr lang="ja-JP" altLang="en-US" dirty="0" err="1" smtClean="0"/>
              <a:t>．</a:t>
            </a:r>
            <a:r>
              <a:rPr lang="ja-JP" altLang="en-US" dirty="0"/>
              <a:t>ダメージ</a:t>
            </a:r>
            <a:r>
              <a:rPr lang="ja-JP" altLang="en-US" dirty="0" smtClean="0"/>
              <a:t>反映</a:t>
            </a:r>
            <a:r>
              <a:rPr lang="ja-JP" altLang="en-US" dirty="0"/>
              <a:t>（どちらかの</a:t>
            </a:r>
            <a:r>
              <a:rPr lang="en-US" altLang="ja-JP" dirty="0"/>
              <a:t>HP=0</a:t>
            </a:r>
            <a:r>
              <a:rPr lang="ja-JP" altLang="en-US" dirty="0"/>
              <a:t>でループ脱出）</a:t>
            </a:r>
          </a:p>
          <a:p>
            <a:r>
              <a:rPr lang="ja-JP" altLang="en-US" dirty="0"/>
              <a:t>　</a:t>
            </a:r>
            <a:r>
              <a:rPr lang="en-US" altLang="ja-JP" dirty="0" smtClean="0"/>
              <a:t>3.3</a:t>
            </a:r>
            <a:r>
              <a:rPr lang="ja-JP" altLang="en-US" dirty="0" err="1"/>
              <a:t>．</a:t>
            </a:r>
            <a:r>
              <a:rPr lang="ja-JP" altLang="en-US" dirty="0"/>
              <a:t>後攻バトル処理</a:t>
            </a:r>
          </a:p>
          <a:p>
            <a:r>
              <a:rPr lang="ja-JP" altLang="en-US" dirty="0"/>
              <a:t>　　</a:t>
            </a:r>
            <a:r>
              <a:rPr lang="en-US" altLang="ja-JP" dirty="0"/>
              <a:t>3</a:t>
            </a:r>
            <a:r>
              <a:rPr lang="en-US" altLang="ja-JP" dirty="0" smtClean="0"/>
              <a:t>.3.1</a:t>
            </a:r>
            <a:r>
              <a:rPr lang="ja-JP" altLang="en-US" dirty="0" err="1"/>
              <a:t>．</a:t>
            </a:r>
            <a:r>
              <a:rPr lang="ja-JP" altLang="en-US" dirty="0"/>
              <a:t>防御側回避判定（素早さをそのまま百分率で乱数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r>
              <a:rPr lang="ja-JP" altLang="en-US" dirty="0"/>
              <a:t>　　</a:t>
            </a:r>
            <a:r>
              <a:rPr lang="en-US" altLang="ja-JP" dirty="0" smtClean="0"/>
              <a:t>3.3.2</a:t>
            </a:r>
            <a:r>
              <a:rPr lang="ja-JP" altLang="en-US" dirty="0" err="1" smtClean="0"/>
              <a:t>．</a:t>
            </a:r>
            <a:r>
              <a:rPr lang="ja-JP" altLang="en-US" dirty="0"/>
              <a:t>ダメージ</a:t>
            </a:r>
            <a:r>
              <a:rPr lang="ja-JP" altLang="en-US" dirty="0" smtClean="0"/>
              <a:t>反映</a:t>
            </a:r>
            <a:r>
              <a:rPr lang="ja-JP" altLang="en-US" dirty="0"/>
              <a:t>（どちらかの</a:t>
            </a:r>
            <a:r>
              <a:rPr lang="en-US" altLang="ja-JP" dirty="0"/>
              <a:t>HP=0</a:t>
            </a:r>
            <a:r>
              <a:rPr lang="ja-JP" altLang="en-US" dirty="0"/>
              <a:t>でループ脱出</a:t>
            </a:r>
            <a:r>
              <a:rPr lang="ja-JP" altLang="en-US" dirty="0" smtClean="0"/>
              <a:t>）</a:t>
            </a:r>
            <a:endParaRPr lang="ja-JP" altLang="en-US" dirty="0"/>
          </a:p>
          <a:p>
            <a:r>
              <a:rPr lang="en-US" altLang="ja-JP" dirty="0" smtClean="0"/>
              <a:t>5</a:t>
            </a:r>
            <a:r>
              <a:rPr lang="ja-JP" altLang="en-US" dirty="0" err="1"/>
              <a:t>．</a:t>
            </a:r>
            <a:r>
              <a:rPr lang="ja-JP" altLang="en-US" dirty="0"/>
              <a:t>バトルループ終了</a:t>
            </a:r>
          </a:p>
          <a:p>
            <a:r>
              <a:rPr lang="en-US" altLang="ja-JP" dirty="0"/>
              <a:t>6</a:t>
            </a:r>
            <a:r>
              <a:rPr lang="ja-JP" altLang="en-US" dirty="0" err="1"/>
              <a:t>．</a:t>
            </a:r>
            <a:r>
              <a:rPr lang="ja-JP" altLang="en-US" dirty="0"/>
              <a:t>対戦結果表示</a:t>
            </a:r>
          </a:p>
          <a:p>
            <a:r>
              <a:rPr lang="en-US" altLang="ja-JP" dirty="0"/>
              <a:t>7</a:t>
            </a:r>
            <a:r>
              <a:rPr lang="ja-JP" altLang="en-US" dirty="0" err="1"/>
              <a:t>．</a:t>
            </a:r>
            <a:r>
              <a:rPr lang="ja-JP" altLang="en-US" dirty="0"/>
              <a:t>キャラ選択画面に戻る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86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err="1" smtClean="0"/>
              <a:t>．</a:t>
            </a:r>
            <a:r>
              <a:rPr kumimoji="1" lang="ja-JP" altLang="en-US" dirty="0" smtClean="0"/>
              <a:t>講習の成果について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383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plate_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mplate_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mplate_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mplate_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mplate_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mplate_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plate_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plate_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plate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plate_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plate_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plate_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220</Words>
  <Application>Microsoft Office PowerPoint</Application>
  <PresentationFormat>画面に合わせる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15</vt:i4>
      </vt:variant>
      <vt:variant>
        <vt:lpstr>スライド タイトル</vt:lpstr>
      </vt:variant>
      <vt:variant>
        <vt:i4>12</vt:i4>
      </vt:variant>
    </vt:vector>
  </HeadingPairs>
  <TitlesOfParts>
    <vt:vector size="34" baseType="lpstr">
      <vt:lpstr>HGPｺﾞｼｯｸE</vt:lpstr>
      <vt:lpstr>ＭＳ Ｐゴシック</vt:lpstr>
      <vt:lpstr>Vijaya</vt:lpstr>
      <vt:lpstr>Arial</vt:lpstr>
      <vt:lpstr>Calibri</vt:lpstr>
      <vt:lpstr>Microsoft Himalaya</vt:lpstr>
      <vt:lpstr>Monotype Corsiva</vt:lpstr>
      <vt:lpstr>template_1</vt:lpstr>
      <vt:lpstr>template_2</vt:lpstr>
      <vt:lpstr>template_3</vt:lpstr>
      <vt:lpstr>template_4</vt:lpstr>
      <vt:lpstr>template_5</vt:lpstr>
      <vt:lpstr>template_6</vt:lpstr>
      <vt:lpstr>template_7</vt:lpstr>
      <vt:lpstr>template_8</vt:lpstr>
      <vt:lpstr>template_9</vt:lpstr>
      <vt:lpstr>template_10</vt:lpstr>
      <vt:lpstr>template_11</vt:lpstr>
      <vt:lpstr>template_12</vt:lpstr>
      <vt:lpstr>template_13</vt:lpstr>
      <vt:lpstr>template_14</vt:lpstr>
      <vt:lpstr>template_15</vt:lpstr>
      <vt:lpstr>虎の穴 WebJava初級 最終課題</vt:lpstr>
      <vt:lpstr>目次</vt:lpstr>
      <vt:lpstr>1.1．仕様説明</vt:lpstr>
      <vt:lpstr>1.2．実動作</vt:lpstr>
      <vt:lpstr>1.3．クラス構成</vt:lpstr>
      <vt:lpstr>1.4．処理の流れ</vt:lpstr>
      <vt:lpstr>1.4．処理の流れ</vt:lpstr>
      <vt:lpstr>1.4．処理の流れ</vt:lpstr>
      <vt:lpstr>2．講習の成果について</vt:lpstr>
      <vt:lpstr>2.1．研修を通して得たもの</vt:lpstr>
      <vt:lpstr>2.2．苦労・工夫した点</vt:lpstr>
      <vt:lpstr>2.3．まとめ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suwa</dc:creator>
  <cp:lastModifiedBy>systena</cp:lastModifiedBy>
  <cp:revision>131</cp:revision>
  <cp:lastPrinted>2012-07-17T04:41:26Z</cp:lastPrinted>
  <dcterms:created xsi:type="dcterms:W3CDTF">2012-07-06T08:16:42Z</dcterms:created>
  <dcterms:modified xsi:type="dcterms:W3CDTF">2019-02-23T14:51:36Z</dcterms:modified>
</cp:coreProperties>
</file>