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9.png" ContentType="image/pn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effectLst/>
                <a:uFillTx/>
                <a:latin typeface="Arial"/>
              </a:rPr>
              <a:t>Click to move the slide</a:t>
            </a:r>
            <a:endParaRPr b="0" lang="en-IN" sz="4400" strike="noStrike" u="none">
              <a:solidFill>
                <a:srgbClr val="000000"/>
              </a:solidFill>
              <a:effectLst/>
              <a:uFillTx/>
              <a:latin typeface="Arial"/>
            </a:endParaRPr>
          </a:p>
        </p:txBody>
      </p:sp>
      <p:sp>
        <p:nvSpPr>
          <p:cNvPr id="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IN" sz="2000" strike="noStrike" u="none">
                <a:solidFill>
                  <a:srgbClr val="000000"/>
                </a:solidFill>
                <a:effectLst/>
                <a:uFillTx/>
                <a:latin typeface="Arial"/>
              </a:rPr>
              <a:t>Click to edit the notes format</a:t>
            </a:r>
            <a:endParaRPr b="0" lang="en-IN" sz="2000" strike="noStrike" u="none">
              <a:solidFill>
                <a:srgbClr val="000000"/>
              </a:solidFill>
              <a:effectLst/>
              <a:uFillTx/>
              <a:latin typeface="Arial"/>
            </a:endParaRPr>
          </a:p>
        </p:txBody>
      </p:sp>
      <p:sp>
        <p:nvSpPr>
          <p:cNvPr id="4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effectLst/>
                <a:uFillTx/>
                <a:latin typeface="Times New Roman"/>
              </a:rPr>
              <a:t>&lt;header&gt;</a:t>
            </a:r>
            <a:endParaRPr b="0" lang="en-IN" sz="1400" strike="noStrike" u="none">
              <a:solidFill>
                <a:srgbClr val="000000"/>
              </a:solidFill>
              <a:effectLst/>
              <a:uFillTx/>
              <a:latin typeface="Times New Roman"/>
            </a:endParaRPr>
          </a:p>
        </p:txBody>
      </p:sp>
      <p:sp>
        <p:nvSpPr>
          <p:cNvPr id="42"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effectLst/>
                <a:uFillTx/>
                <a:latin typeface="Times New Roman"/>
              </a:defRPr>
            </a:lvl1pPr>
          </a:lstStyle>
          <a:p>
            <a:pPr indent="0" algn="r">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43"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4"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effectLst/>
                <a:uFillTx/>
                <a:latin typeface="Times New Roman"/>
              </a:defRPr>
            </a:lvl1pPr>
          </a:lstStyle>
          <a:p>
            <a:pPr indent="0" algn="r">
              <a:buNone/>
            </a:pPr>
            <a:fld id="{31475301-E38A-432D-9949-E92B5DA06BC3}" type="slidenum">
              <a:rPr b="0" lang="en-IN" sz="1400" strike="noStrike" u="none">
                <a:solidFill>
                  <a:srgbClr val="000000"/>
                </a:solidFill>
                <a:effectLst/>
                <a:uFillTx/>
                <a:latin typeface="Times New Roman"/>
              </a:rPr>
              <a:t>&lt;number&gt;</a:t>
            </a:fld>
            <a:endParaRPr b="0" lang="en-IN"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381240" y="685800"/>
            <a:ext cx="6095520" cy="3428280"/>
          </a:xfrm>
          <a:prstGeom prst="rect">
            <a:avLst/>
          </a:prstGeom>
          <a:ln w="0">
            <a:noFill/>
          </a:ln>
        </p:spPr>
      </p:sp>
      <p:sp>
        <p:nvSpPr>
          <p:cNvPr id="260"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The Integrated Developer Collaboration Suite (IDCS) is a powerful terminal-based platform designed to enhance developers' productivity and collaboration. By offering a clean, minimalist interface, IDCS integrates key developer features like live syntax parsing, GitHub integration, and ChatGPT-powered assistance. This suite is specifically built for developers who value efficiency and streamlined workflows. Whether you're coding solo or collaborating with a team, IDCS redefines the terminal-based development environment with cutting-edge functionality.</a:t>
            </a:r>
            <a:endParaRPr b="0" lang="en-IN" sz="1100" strike="noStrike" u="none">
              <a:solidFill>
                <a:srgbClr val="000000"/>
              </a:solidFill>
              <a:effectLst/>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381240" y="685800"/>
            <a:ext cx="6095520" cy="3428280"/>
          </a:xfrm>
          <a:prstGeom prst="rect">
            <a:avLst/>
          </a:prstGeom>
          <a:ln w="0">
            <a:noFill/>
          </a:ln>
        </p:spPr>
      </p:sp>
      <p:sp>
        <p:nvSpPr>
          <p:cNvPr id="278"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IDCS is designed to be highly customizable, giving developers the flexibility to tailor their terminal environment to their specific needs. From changing themes to adjusting functionality, the platform allows users to create a personalized workflow that maximizes their productivity. IDCS's lightweight design ensures that performance is never compromised, even when dealing with large codebases or resource-intensive tasks. This focus on customization and performance makes IDCS a powerful tool for developers who demand both flexibility and speed.</a:t>
            </a:r>
            <a:endParaRPr b="0" lang="en-IN" sz="11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381240" y="685800"/>
            <a:ext cx="6095520" cy="3428280"/>
          </a:xfrm>
          <a:prstGeom prst="rect">
            <a:avLst/>
          </a:prstGeom>
          <a:ln w="0">
            <a:noFill/>
          </a:ln>
        </p:spPr>
      </p:sp>
      <p:sp>
        <p:nvSpPr>
          <p:cNvPr id="280"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IDCS’s performance is a standout feature. Designed with speed and responsiveness in mind, IDCS provides developers with a highly efficient environment. Its lightweight design ensures that it runs smoothly even with large codebases or resource-intensive tasks, without compromising on usability. The system’s efficient resource usage allows developers to focus on their code, rather than dealing with lag or performance issues. Together, these elements create a seamless and productive development experience.</a:t>
            </a:r>
            <a:endParaRPr b="0" lang="en-IN" sz="11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381240" y="685800"/>
            <a:ext cx="6095520" cy="3428280"/>
          </a:xfrm>
          <a:prstGeom prst="rect">
            <a:avLst/>
          </a:prstGeom>
          <a:ln w="0">
            <a:noFill/>
          </a:ln>
        </p:spPr>
      </p:sp>
      <p:sp>
        <p:nvSpPr>
          <p:cNvPr id="282"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IDCS enhances the collaborative development experience by allowing developers to work together in real time. With seamless code sharing through GitHub integration and instant feedback loops, developers can rapidly troubleshoot and enhance each other's work. Real-time collaboration ensures that teams can stay in sync and improve code quality more effectively, which is essential for fast-paced development environments.</a:t>
            </a:r>
            <a:endParaRPr b="0" lang="en-IN" sz="11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381240" y="685800"/>
            <a:ext cx="6095520" cy="3428280"/>
          </a:xfrm>
          <a:prstGeom prst="rect">
            <a:avLst/>
          </a:prstGeom>
          <a:ln w="0">
            <a:noFill/>
          </a:ln>
        </p:spPr>
      </p:sp>
      <p:sp>
        <p:nvSpPr>
          <p:cNvPr id="284"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IDCS offers several competitive advantages over traditional terminal tools. First, its real-time collaboration feature empowers developers to work together seamlessly, something that most terminal-based tools lack. The integration of ChatGPT adds AI-powered assistance, allowing developers to generate code, refactor, and troubleshoot on the fly. Furthermore, with modern integrations like GitHub, IDCS simplifies version control and project tracking, which is crucial for efficient teamwork. These features position IDCS as a next-generation tool for developers who want to boost productivity and collaboration.</a:t>
            </a:r>
            <a:endParaRPr b="0" lang="en-IN" sz="11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381240" y="685800"/>
            <a:ext cx="6095520" cy="3428280"/>
          </a:xfrm>
          <a:prstGeom prst="rect">
            <a:avLst/>
          </a:prstGeom>
          <a:ln w="0">
            <a:noFill/>
          </a:ln>
        </p:spPr>
      </p:sp>
      <p:sp>
        <p:nvSpPr>
          <p:cNvPr id="286"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IDCS is set to revolutionize the way developers collaborate and code in the terminal. By integrating powerful tools like real-time collaboration, AI-driven code suggestions, and modern integrations with GitHub, IDCS creates a developer-first environment that maximizes productivity. As technology continues to evolve, the future of IDCS looks bright, with opportunities for further integration of AI, advanced version control, and other cutting-edge features to keep developers at the forefront of innovation.</a:t>
            </a:r>
            <a:endParaRPr b="0" lang="en-IN" sz="11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381240" y="685800"/>
            <a:ext cx="6095520" cy="3428280"/>
          </a:xfrm>
          <a:prstGeom prst="rect">
            <a:avLst/>
          </a:prstGeom>
          <a:ln w="0">
            <a:noFill/>
          </a:ln>
        </p:spPr>
      </p:sp>
      <p:sp>
        <p:nvSpPr>
          <p:cNvPr id="262"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The Integrated Developer Collaboration Suite (IDCS) is a powerful terminal-based platform designed to enhance developers' productivity and collaboration. By offering a clean, minimalist interface, IDCS integrates key developer features like live syntax parsing, GitHub integration, and ChatGPT-powered assistance. This suite is specifically built for developers who value efficiency and streamlined workflows. Whether you're coding solo or collaborating with a team, IDCS redefines the terminal-based development environment with cutting-edge functionality.</a:t>
            </a:r>
            <a:endParaRPr b="0" lang="en-IN" sz="11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381240" y="685800"/>
            <a:ext cx="6095520" cy="3428280"/>
          </a:xfrm>
          <a:prstGeom prst="rect">
            <a:avLst/>
          </a:prstGeom>
          <a:ln w="0">
            <a:noFill/>
          </a:ln>
        </p:spPr>
      </p:sp>
      <p:sp>
        <p:nvSpPr>
          <p:cNvPr id="264"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Current terminal-based developer tools often fall short in providing the features that modern development workflows demand. While powerful, they typically lack built-in collaboration capabilities, which can hinder communication between developers. Additionally, these tools often require manual configuration and don't offer seamless integrations with modern tools like GitHub, slowing down the development process. The absence of real-time collaboration or code sharing makes it harder to work efficiently in team environments. IDCS aims to address these issues and revolutionize the terminal-based development experience.</a:t>
            </a:r>
            <a:endParaRPr b="0" lang="en-IN" sz="11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381240" y="685800"/>
            <a:ext cx="6095520" cy="3428280"/>
          </a:xfrm>
          <a:prstGeom prst="rect">
            <a:avLst/>
          </a:prstGeom>
          <a:ln w="0">
            <a:noFill/>
          </a:ln>
        </p:spPr>
      </p:sp>
      <p:sp>
        <p:nvSpPr>
          <p:cNvPr id="266"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IDCS comes equipped with several powerful features that make it stand out in the terminal-based development space. The Live Syntax Parsing (LSP) ensures that developers can validate their code in real-time, making editing faster and more accurate. The ChatGPT-based assistance empowers developers with on-the-fly code generation, contextual suggestions, and automated refactoring. Furthermore, seamless GitHub integration makes it easier to track changes, share code, and collaborate in real time. These features come together to create a fully integrated, efficient, and collaborative development environment.</a:t>
            </a:r>
            <a:endParaRPr b="0" lang="en-IN" sz="11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381240" y="685800"/>
            <a:ext cx="6095520" cy="3428280"/>
          </a:xfrm>
          <a:prstGeom prst="rect">
            <a:avLst/>
          </a:prstGeom>
          <a:ln w="0">
            <a:noFill/>
          </a:ln>
        </p:spPr>
      </p:sp>
      <p:sp>
        <p:nvSpPr>
          <p:cNvPr id="268"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Live Syntax Parsing (LSP) is one of the core features of IDCS, providing real-time feedback as developers write code. This ensures that errors are caught instantly, leading to fewer bugs and higher code quality. LSP also empowers developers with contextual editing, meaning code suggestions are relevant to the specific context of the code being written, helping developers write more efficiently. With faster error detection and smarter suggestions, LSP accelerates the development cycle, allowing developers to focus on building instead of debugging.</a:t>
            </a:r>
            <a:endParaRPr b="0" lang="en-IN" sz="11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381240" y="685800"/>
            <a:ext cx="6095520" cy="3428280"/>
          </a:xfrm>
          <a:prstGeom prst="rect">
            <a:avLst/>
          </a:prstGeom>
          <a:ln w="0">
            <a:noFill/>
          </a:ln>
        </p:spPr>
      </p:sp>
      <p:sp>
        <p:nvSpPr>
          <p:cNvPr id="270"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Tree-sitter provides dynamic and real-time syntax highlighting, significantly improving the readability of code in IDCS. As developers write, the tool parses the code and highlights syntax in a way that makes the code easier to understand. This highlighting is context-aware, meaning the color-coding adjusts based on the context of the code. The result is an efficient coding environment that helps developers focus on the important sections of their code. This dynamic parsing capability ensures that code is highlighted almost instantly, which is key for a smooth and productive development experience.</a:t>
            </a:r>
            <a:endParaRPr b="0" lang="en-IN" sz="11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381240" y="685800"/>
            <a:ext cx="6095520" cy="3428280"/>
          </a:xfrm>
          <a:prstGeom prst="rect">
            <a:avLst/>
          </a:prstGeom>
          <a:ln w="0">
            <a:noFill/>
          </a:ln>
        </p:spPr>
      </p:sp>
      <p:sp>
        <p:nvSpPr>
          <p:cNvPr id="272"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The integration of ChatGPT into IDCS brings AI-powered code assistance to developers in real-time. Whether it's offering in-line suggestions, automating code refactoring, or troubleshooting errors, ChatGPT enhances the developer's experience by providing quick, context-sensitive assistance. This allows developers to stay focused on their tasks without spending time searching for solutions or debugging. By leveraging AI, IDCS turns coding into a more efficient and less error-prone process, making developers' lives easier.</a:t>
            </a:r>
            <a:endParaRPr b="0" lang="en-IN" sz="11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381240" y="685800"/>
            <a:ext cx="6095520" cy="3428280"/>
          </a:xfrm>
          <a:prstGeom prst="rect">
            <a:avLst/>
          </a:prstGeom>
          <a:ln w="0">
            <a:noFill/>
          </a:ln>
        </p:spPr>
      </p:sp>
      <p:sp>
        <p:nvSpPr>
          <p:cNvPr id="274"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GitHub integration is at the core of IDCS, allowing developers to easily manage code with version control and track project progress. By syncing with GitHub, IDCS provides a seamless experience for collaboration, enabling developers to share code, manage pull requests, and track issues directly from the terminal. This integration removes friction in managing project changes and enhances productivity, making version control a natural part of the development workflow.</a:t>
            </a:r>
            <a:endParaRPr b="0" lang="en-IN" sz="11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381240" y="685800"/>
            <a:ext cx="6095520" cy="3428280"/>
          </a:xfrm>
          <a:prstGeom prst="rect">
            <a:avLst/>
          </a:prstGeom>
          <a:ln w="0">
            <a:noFill/>
          </a:ln>
        </p:spPr>
      </p:sp>
      <p:sp>
        <p:nvSpPr>
          <p:cNvPr id="276" name="PlaceHolder 2"/>
          <p:cNvSpPr>
            <a:spLocks noGrp="1"/>
          </p:cNvSpPr>
          <p:nvPr>
            <p:ph type="body"/>
          </p:nvPr>
        </p:nvSpPr>
        <p:spPr>
          <a:xfrm>
            <a:off x="685800" y="4343400"/>
            <a:ext cx="5485680" cy="4114080"/>
          </a:xfrm>
          <a:prstGeom prst="rect">
            <a:avLst/>
          </a:prstGeom>
          <a:noFill/>
          <a:ln w="0">
            <a:noFill/>
          </a:ln>
        </p:spPr>
        <p:txBody>
          <a:bodyPr lIns="91440" rIns="91440" tIns="91440" bIns="91440" anchor="t">
            <a:noAutofit/>
          </a:bodyPr>
          <a:p>
            <a:pPr marL="457200" indent="-298440">
              <a:lnSpc>
                <a:spcPct val="100000"/>
              </a:lnSpc>
              <a:buClr>
                <a:srgbClr val="000000"/>
              </a:buClr>
              <a:buFont typeface="Wingdings" charset="2"/>
              <a:buChar char=""/>
            </a:pPr>
            <a:r>
              <a:rPr b="0" lang="en-IN" sz="1100" strike="noStrike" u="none">
                <a:solidFill>
                  <a:srgbClr val="000000"/>
                </a:solidFill>
                <a:effectLst/>
                <a:uFillTx/>
                <a:latin typeface="Arial"/>
              </a:rPr>
              <a:t>Inspired by Neovim, IDCS integrates Vim-like motions and commands for rapid navigation and task execution. Developers who are familiar with Neovim's keybindings will feel right at home, making the transition to IDCS seamless. The platform supports keyboard-driven interaction, meaning that developers can navigate, edit, and perform actions quickly without the need to switch to a mouse. These commands help speed up development by making repetitive tasks faster and more efficient.</a:t>
            </a:r>
            <a:endParaRPr b="0" lang="en-IN" sz="11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IN" sz="2800" strike="noStrike" u="none">
                <a:solidFill>
                  <a:srgbClr val="000000"/>
                </a:solidFill>
                <a:effectLst/>
                <a:uFillTx/>
                <a:latin typeface="Arial"/>
              </a:rPr>
              <a:t>Click to edit the title text format</a:t>
            </a:r>
            <a:endParaRPr b="0" lang="en-IN" sz="2800" strike="noStrike" u="none">
              <a:solidFill>
                <a:srgbClr val="000000"/>
              </a:solidFill>
              <a:effectLst/>
              <a:uFillTx/>
              <a:latin typeface="Arial"/>
            </a:endParaRPr>
          </a:p>
        </p:txBody>
      </p:sp>
      <p:sp>
        <p:nvSpPr>
          <p:cNvPr id="1" name="PlaceHolder 2"/>
          <p:cNvSpPr>
            <a:spLocks noGrp="1"/>
          </p:cNvSpPr>
          <p:nvPr>
            <p:ph type="sldNum" idx="1"/>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dk1"/>
                </a:solidFill>
                <a:effectLst/>
                <a:uFillTx/>
                <a:latin typeface="Proxima Nova"/>
                <a:ea typeface="Proxima Nova"/>
              </a:defRPr>
            </a:lvl1pPr>
          </a:lstStyle>
          <a:p>
            <a:pPr indent="0" algn="r">
              <a:lnSpc>
                <a:spcPct val="100000"/>
              </a:lnSpc>
              <a:buNone/>
              <a:tabLst>
                <a:tab algn="l" pos="0"/>
              </a:tabLst>
            </a:pPr>
            <a:fld id="{9079525D-BB5A-4672-B1BD-3D442242AA39}" type="slidenum">
              <a:rPr b="0" lang="en" sz="1000" strike="noStrike" u="none">
                <a:solidFill>
                  <a:schemeClr val="dk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26" name="Google Shape;18;p4"/>
          <p:cNvSpPr/>
          <p:nvPr/>
        </p:nvSpPr>
        <p:spPr>
          <a:xfrm>
            <a:off x="0" y="5045760"/>
            <a:ext cx="9143280" cy="97200"/>
          </a:xfrm>
          <a:prstGeom prst="rect">
            <a:avLst/>
          </a:prstGeom>
          <a:solidFill>
            <a:schemeClr val="lt2"/>
          </a:solidFill>
          <a:ln w="0">
            <a:noFill/>
          </a:ln>
        </p:spPr>
        <p:style>
          <a:lnRef idx="0"/>
          <a:fillRef idx="0"/>
          <a:effectRef idx="0"/>
          <a:fontRef idx="minor"/>
        </p:style>
        <p:txBody>
          <a:bodyPr lIns="90000" rIns="90000" tIns="48600" bIns="48600" anchor="ctr">
            <a:noAutofit/>
          </a:bodyPr>
          <a:p>
            <a:pPr>
              <a:lnSpc>
                <a:spcPct val="100000"/>
              </a:lnSpc>
              <a:tabLst>
                <a:tab algn="l" pos="0"/>
              </a:tabLst>
            </a:pPr>
            <a:endParaRPr b="0" lang="en-IN" sz="1400" strike="noStrike" u="none">
              <a:solidFill>
                <a:srgbClr val="000000"/>
              </a:solidFill>
              <a:effectLst/>
              <a:uFillTx/>
              <a:latin typeface="Arial"/>
              <a:ea typeface="Arial"/>
            </a:endParaRPr>
          </a:p>
        </p:txBody>
      </p:sp>
      <p:sp>
        <p:nvSpPr>
          <p:cNvPr id="27" name="PlaceHolder 1"/>
          <p:cNvSpPr>
            <a:spLocks noGrp="1"/>
          </p:cNvSpPr>
          <p:nvPr>
            <p:ph type="title"/>
          </p:nvPr>
        </p:nvSpPr>
        <p:spPr>
          <a:xfrm>
            <a:off x="311760" y="140400"/>
            <a:ext cx="8519760" cy="572040"/>
          </a:xfrm>
          <a:prstGeom prst="rect">
            <a:avLst/>
          </a:prstGeom>
          <a:noFill/>
          <a:ln w="0">
            <a:noFill/>
          </a:ln>
        </p:spPr>
        <p:txBody>
          <a:bodyPr lIns="91440" rIns="91440" tIns="91440" bIns="91440" anchor="t">
            <a:normAutofit/>
          </a:bodyPr>
          <a:p>
            <a:pPr indent="0">
              <a:lnSpc>
                <a:spcPct val="100000"/>
              </a:lnSpc>
              <a:buNone/>
              <a:tabLst>
                <a:tab algn="l" pos="0"/>
              </a:tabLst>
            </a:pPr>
            <a:r>
              <a:rPr b="0" lang="en-IN" sz="2200" strike="noStrike" u="none">
                <a:solidFill>
                  <a:srgbClr val="000000"/>
                </a:solidFill>
                <a:effectLst/>
                <a:uFillTx/>
                <a:latin typeface="Arial"/>
              </a:rPr>
              <a:t>Click to edit the title text format</a:t>
            </a:r>
            <a:endParaRPr b="0" lang="en-IN" sz="2200" strike="noStrike" u="none">
              <a:solidFill>
                <a:srgbClr val="000000"/>
              </a:solidFill>
              <a:effectLst/>
              <a:uFillTx/>
              <a:latin typeface="Arial"/>
            </a:endParaRPr>
          </a:p>
        </p:txBody>
      </p:sp>
      <p:sp>
        <p:nvSpPr>
          <p:cNvPr id="28" name="PlaceHolder 2"/>
          <p:cNvSpPr>
            <a:spLocks noGrp="1"/>
          </p:cNvSpPr>
          <p:nvPr>
            <p:ph type="body"/>
          </p:nvPr>
        </p:nvSpPr>
        <p:spPr>
          <a:xfrm>
            <a:off x="311760" y="1305000"/>
            <a:ext cx="8519760" cy="341568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600" strike="noStrike" u="none">
                <a:solidFill>
                  <a:srgbClr val="000000"/>
                </a:solidFill>
                <a:effectLst/>
                <a:uFillTx/>
                <a:latin typeface="Arial"/>
              </a:rPr>
              <a:t>Click to edit the outline text format</a:t>
            </a:r>
            <a:endParaRPr b="0" lang="en-IN" sz="16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600" strike="noStrike" u="none">
                <a:solidFill>
                  <a:srgbClr val="000000"/>
                </a:solidFill>
                <a:effectLst/>
                <a:uFillTx/>
                <a:latin typeface="Arial"/>
              </a:rPr>
              <a:t>Second Outline Level</a:t>
            </a:r>
            <a:endParaRPr b="0" lang="en-IN" sz="16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600" strike="noStrike" u="none">
                <a:solidFill>
                  <a:srgbClr val="000000"/>
                </a:solidFill>
                <a:effectLst/>
                <a:uFillTx/>
                <a:latin typeface="Arial"/>
              </a:rPr>
              <a:t>Third Outline Level</a:t>
            </a:r>
            <a:endParaRPr b="0" lang="en-IN" sz="16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600" strike="noStrike" u="none">
                <a:solidFill>
                  <a:srgbClr val="000000"/>
                </a:solidFill>
                <a:effectLst/>
                <a:uFillTx/>
                <a:latin typeface="Arial"/>
              </a:rPr>
              <a:t>Fourth Outline Level</a:t>
            </a:r>
            <a:endParaRPr b="0" lang="en-IN" sz="16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600" strike="noStrike" u="none">
                <a:solidFill>
                  <a:srgbClr val="000000"/>
                </a:solidFill>
                <a:effectLst/>
                <a:uFillTx/>
                <a:latin typeface="Arial"/>
              </a:rPr>
              <a:t>Fifth Outline Level</a:t>
            </a:r>
            <a:endParaRPr b="0" lang="en-IN" sz="16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600" strike="noStrike" u="none">
                <a:solidFill>
                  <a:srgbClr val="000000"/>
                </a:solidFill>
                <a:effectLst/>
                <a:uFillTx/>
                <a:latin typeface="Arial"/>
              </a:rPr>
              <a:t>Sixth Outline Level</a:t>
            </a:r>
            <a:endParaRPr b="0" lang="en-IN" sz="16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600" strike="noStrike" u="none">
                <a:solidFill>
                  <a:srgbClr val="000000"/>
                </a:solidFill>
                <a:effectLst/>
                <a:uFillTx/>
                <a:latin typeface="Arial"/>
              </a:rPr>
              <a:t>Seventh Outline Level</a:t>
            </a:r>
            <a:endParaRPr b="0" lang="en-IN" sz="1600" strike="noStrike" u="none">
              <a:solidFill>
                <a:srgbClr val="000000"/>
              </a:solidFill>
              <a:effectLst/>
              <a:uFillTx/>
              <a:latin typeface="Arial"/>
            </a:endParaRPr>
          </a:p>
        </p:txBody>
      </p:sp>
      <p:sp>
        <p:nvSpPr>
          <p:cNvPr id="29" name="PlaceHolder 3"/>
          <p:cNvSpPr>
            <a:spLocks noGrp="1"/>
          </p:cNvSpPr>
          <p:nvPr>
            <p:ph type="sldNum" idx="10"/>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accent4"/>
                </a:solidFill>
                <a:effectLst/>
                <a:uFillTx/>
                <a:latin typeface="Proxima Nova"/>
                <a:ea typeface="Proxima Nova"/>
              </a:defRPr>
            </a:lvl1pPr>
          </a:lstStyle>
          <a:p>
            <a:pPr indent="0" algn="r">
              <a:lnSpc>
                <a:spcPct val="100000"/>
              </a:lnSpc>
              <a:buNone/>
              <a:tabLst>
                <a:tab algn="l" pos="0"/>
              </a:tabLst>
            </a:pPr>
            <a:fld id="{5A733233-C3B1-4609-B951-3C11E6A5D0C8}" type="slidenum">
              <a:rPr b="0" lang="en" sz="1000" strike="noStrike" u="none">
                <a:solidFill>
                  <a:schemeClr val="accent4"/>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bg>
      <p:bgPr>
        <a:solidFill>
          <a:schemeClr val="lt1"/>
        </a:solidFill>
      </p:bgPr>
    </p:bg>
    <p:spTree>
      <p:nvGrpSpPr>
        <p:cNvPr id="1" name=""/>
        <p:cNvGrpSpPr/>
        <p:nvPr/>
      </p:nvGrpSpPr>
      <p:grpSpPr>
        <a:xfrm>
          <a:off x="0" y="0"/>
          <a:ext cx="0" cy="0"/>
          <a:chOff x="0" y="0"/>
          <a:chExt cx="0" cy="0"/>
        </a:xfrm>
      </p:grpSpPr>
      <p:sp>
        <p:nvSpPr>
          <p:cNvPr id="30" name="Google Shape;24;p5"/>
          <p:cNvSpPr/>
          <p:nvPr/>
        </p:nvSpPr>
        <p:spPr>
          <a:xfrm>
            <a:off x="0" y="5045760"/>
            <a:ext cx="9143280" cy="97200"/>
          </a:xfrm>
          <a:prstGeom prst="rect">
            <a:avLst/>
          </a:prstGeom>
          <a:solidFill>
            <a:schemeClr val="lt2"/>
          </a:solidFill>
          <a:ln w="0">
            <a:noFill/>
          </a:ln>
        </p:spPr>
        <p:style>
          <a:lnRef idx="0"/>
          <a:fillRef idx="0"/>
          <a:effectRef idx="0"/>
          <a:fontRef idx="minor"/>
        </p:style>
        <p:txBody>
          <a:bodyPr lIns="90000" rIns="90000" tIns="48600" bIns="48600" anchor="ctr">
            <a:noAutofit/>
          </a:bodyPr>
          <a:p>
            <a:pPr>
              <a:lnSpc>
                <a:spcPct val="100000"/>
              </a:lnSpc>
              <a:tabLst>
                <a:tab algn="l" pos="0"/>
              </a:tabLst>
            </a:pPr>
            <a:endParaRPr b="0" lang="en-IN" sz="1400" strike="noStrike" u="none">
              <a:solidFill>
                <a:srgbClr val="000000"/>
              </a:solidFill>
              <a:effectLst/>
              <a:uFillTx/>
              <a:latin typeface="Arial"/>
              <a:ea typeface="Arial"/>
            </a:endParaRPr>
          </a:p>
        </p:txBody>
      </p:sp>
      <p:sp>
        <p:nvSpPr>
          <p:cNvPr id="31"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US" sz="2200" strike="noStrike" u="none">
                <a:solidFill>
                  <a:schemeClr val="dk1"/>
                </a:solidFill>
                <a:effectLst/>
                <a:uFillTx/>
                <a:latin typeface="Proxima Nova"/>
                <a:ea typeface="Proxima Nova"/>
              </a:rPr>
              <a:t>Agenda</a:t>
            </a:r>
            <a:endParaRPr b="0" lang="en-IN" sz="2200" strike="noStrike" u="none">
              <a:solidFill>
                <a:srgbClr val="000000"/>
              </a:solidFill>
              <a:effectLst/>
              <a:uFillTx/>
              <a:latin typeface="Arial"/>
            </a:endParaRPr>
          </a:p>
        </p:txBody>
      </p:sp>
      <p:sp>
        <p:nvSpPr>
          <p:cNvPr id="32" name="PlaceHolder 2"/>
          <p:cNvSpPr>
            <a:spLocks noGrp="1"/>
          </p:cNvSpPr>
          <p:nvPr>
            <p:ph type="body"/>
          </p:nvPr>
        </p:nvSpPr>
        <p:spPr>
          <a:xfrm>
            <a:off x="311760" y="1194840"/>
            <a:ext cx="8519760" cy="385020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600" strike="noStrike" u="none">
                <a:solidFill>
                  <a:srgbClr val="000000"/>
                </a:solidFill>
                <a:effectLst/>
                <a:uFillTx/>
                <a:latin typeface="Arial"/>
              </a:rPr>
              <a:t>Click to edit the outline text format</a:t>
            </a:r>
            <a:endParaRPr b="0" lang="en-IN" sz="16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600" strike="noStrike" u="none">
                <a:solidFill>
                  <a:srgbClr val="000000"/>
                </a:solidFill>
                <a:effectLst/>
                <a:uFillTx/>
                <a:latin typeface="Arial"/>
              </a:rPr>
              <a:t>Second Outline Level</a:t>
            </a:r>
            <a:endParaRPr b="0" lang="en-IN" sz="16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600" strike="noStrike" u="none">
                <a:solidFill>
                  <a:srgbClr val="000000"/>
                </a:solidFill>
                <a:effectLst/>
                <a:uFillTx/>
                <a:latin typeface="Arial"/>
              </a:rPr>
              <a:t>Third Outline Level</a:t>
            </a:r>
            <a:endParaRPr b="0" lang="en-IN" sz="16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600" strike="noStrike" u="none">
                <a:solidFill>
                  <a:srgbClr val="000000"/>
                </a:solidFill>
                <a:effectLst/>
                <a:uFillTx/>
                <a:latin typeface="Arial"/>
              </a:rPr>
              <a:t>Fourth Outline Level</a:t>
            </a:r>
            <a:endParaRPr b="0" lang="en-IN" sz="16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600" strike="noStrike" u="none">
                <a:solidFill>
                  <a:srgbClr val="000000"/>
                </a:solidFill>
                <a:effectLst/>
                <a:uFillTx/>
                <a:latin typeface="Arial"/>
              </a:rPr>
              <a:t>Fifth Outline Level</a:t>
            </a:r>
            <a:endParaRPr b="0" lang="en-IN" sz="16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600" strike="noStrike" u="none">
                <a:solidFill>
                  <a:srgbClr val="000000"/>
                </a:solidFill>
                <a:effectLst/>
                <a:uFillTx/>
                <a:latin typeface="Arial"/>
              </a:rPr>
              <a:t>Sixth Outline Level</a:t>
            </a:r>
            <a:endParaRPr b="0" lang="en-IN" sz="16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600" strike="noStrike" u="none">
                <a:solidFill>
                  <a:srgbClr val="000000"/>
                </a:solidFill>
                <a:effectLst/>
                <a:uFillTx/>
                <a:latin typeface="Arial"/>
              </a:rPr>
              <a:t>Seventh Outline Level</a:t>
            </a:r>
            <a:endParaRPr b="0" lang="en-IN" sz="1600" strike="noStrike" u="none">
              <a:solidFill>
                <a:srgbClr val="000000"/>
              </a:solidFill>
              <a:effectLst/>
              <a:uFillTx/>
              <a:latin typeface="Arial"/>
            </a:endParaRPr>
          </a:p>
        </p:txBody>
      </p:sp>
      <p:sp>
        <p:nvSpPr>
          <p:cNvPr id="33" name="PlaceHolder 3"/>
          <p:cNvSpPr>
            <a:spLocks noGrp="1"/>
          </p:cNvSpPr>
          <p:nvPr>
            <p:ph type="sldNum" idx="11"/>
          </p:nvPr>
        </p:nvSpPr>
        <p:spPr>
          <a:xfrm>
            <a:off x="8832240" y="4863960"/>
            <a:ext cx="310680" cy="192240"/>
          </a:xfrm>
          <a:prstGeom prst="rect">
            <a:avLst/>
          </a:prstGeom>
          <a:noFill/>
          <a:ln w="0">
            <a:noFill/>
          </a:ln>
        </p:spPr>
        <p:txBody>
          <a:bodyPr lIns="91440" rIns="91440" tIns="91440" bIns="91440" anchor="ctr">
            <a:normAutofit fontScale="25000" lnSpcReduction="19999"/>
          </a:bodyPr>
          <a:lstStyle>
            <a:lvl1pPr indent="0" algn="r">
              <a:lnSpc>
                <a:spcPct val="100000"/>
              </a:lnSpc>
              <a:buNone/>
              <a:tabLst>
                <a:tab algn="l" pos="0"/>
              </a:tabLst>
              <a:defRPr b="0" lang="en" sz="1000" strike="noStrike" u="none">
                <a:solidFill>
                  <a:schemeClr val="accent4"/>
                </a:solidFill>
                <a:effectLst/>
                <a:uFillTx/>
                <a:latin typeface="Proxima Nova"/>
                <a:ea typeface="Proxima Nova"/>
              </a:defRPr>
            </a:lvl1pPr>
          </a:lstStyle>
          <a:p>
            <a:pPr indent="0" algn="r">
              <a:lnSpc>
                <a:spcPct val="100000"/>
              </a:lnSpc>
              <a:buNone/>
              <a:tabLst>
                <a:tab algn="l" pos="0"/>
              </a:tabLst>
            </a:pPr>
            <a:fld id="{99AF28CA-2187-49C5-8941-A61EE1E43915}" type="slidenum">
              <a:rPr b="0" lang="en" sz="1000" strike="noStrike" u="none">
                <a:solidFill>
                  <a:schemeClr val="accent4"/>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140400"/>
            <a:ext cx="8519760" cy="572040"/>
          </a:xfrm>
          <a:prstGeom prst="rect">
            <a:avLst/>
          </a:prstGeom>
          <a:noFill/>
          <a:ln w="0">
            <a:noFill/>
          </a:ln>
        </p:spPr>
        <p:txBody>
          <a:bodyPr lIns="91440" rIns="91440" tIns="91440" bIns="91440" anchor="t">
            <a:normAutofit/>
          </a:bodyPr>
          <a:p>
            <a:pPr indent="0">
              <a:lnSpc>
                <a:spcPct val="100000"/>
              </a:lnSpc>
              <a:buNone/>
              <a:tabLst>
                <a:tab algn="l" pos="0"/>
              </a:tabLst>
            </a:pPr>
            <a:r>
              <a:rPr b="0" lang="en-IN" sz="2200" strike="noStrike" u="none">
                <a:solidFill>
                  <a:srgbClr val="000000"/>
                </a:solidFill>
                <a:effectLst/>
                <a:uFillTx/>
                <a:latin typeface="Arial"/>
              </a:rPr>
              <a:t>Click to edit the title text format</a:t>
            </a:r>
            <a:endParaRPr b="0" lang="en-IN" sz="2200" strike="noStrike" u="none">
              <a:solidFill>
                <a:srgbClr val="000000"/>
              </a:solidFill>
              <a:effectLst/>
              <a:uFillTx/>
              <a:latin typeface="Arial"/>
            </a:endParaRPr>
          </a:p>
        </p:txBody>
      </p:sp>
      <p:sp>
        <p:nvSpPr>
          <p:cNvPr id="35" name="PlaceHolder 2"/>
          <p:cNvSpPr>
            <a:spLocks noGrp="1"/>
          </p:cNvSpPr>
          <p:nvPr>
            <p:ph type="body"/>
          </p:nvPr>
        </p:nvSpPr>
        <p:spPr>
          <a:xfrm>
            <a:off x="311760" y="1380960"/>
            <a:ext cx="3999240" cy="341568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Fifth Outline Level</a:t>
            </a:r>
            <a:endParaRPr b="0" lang="en-IN" sz="14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Sixth Outline Level</a:t>
            </a:r>
            <a:endParaRPr b="0" lang="en-IN" sz="14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Seventh Outline Level</a:t>
            </a:r>
            <a:endParaRPr b="0" lang="en-IN" sz="1400" strike="noStrike" u="none">
              <a:solidFill>
                <a:srgbClr val="000000"/>
              </a:solidFill>
              <a:effectLst/>
              <a:uFillTx/>
              <a:latin typeface="Arial"/>
            </a:endParaRPr>
          </a:p>
        </p:txBody>
      </p:sp>
      <p:sp>
        <p:nvSpPr>
          <p:cNvPr id="36" name="PlaceHolder 3"/>
          <p:cNvSpPr>
            <a:spLocks noGrp="1"/>
          </p:cNvSpPr>
          <p:nvPr>
            <p:ph type="body"/>
          </p:nvPr>
        </p:nvSpPr>
        <p:spPr>
          <a:xfrm>
            <a:off x="4832280" y="1305000"/>
            <a:ext cx="3999240" cy="341568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Fifth Outline Level</a:t>
            </a:r>
            <a:endParaRPr b="0" lang="en-IN" sz="14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Sixth Outline Level</a:t>
            </a:r>
            <a:endParaRPr b="0" lang="en-IN" sz="14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Seventh Outline Level</a:t>
            </a:r>
            <a:endParaRPr b="0" lang="en-IN" sz="1400" strike="noStrike" u="none">
              <a:solidFill>
                <a:srgbClr val="000000"/>
              </a:solidFill>
              <a:effectLst/>
              <a:uFillTx/>
              <a:latin typeface="Arial"/>
            </a:endParaRPr>
          </a:p>
        </p:txBody>
      </p:sp>
      <p:sp>
        <p:nvSpPr>
          <p:cNvPr id="37" name="PlaceHolder 4"/>
          <p:cNvSpPr>
            <a:spLocks noGrp="1"/>
          </p:cNvSpPr>
          <p:nvPr>
            <p:ph type="sldNum" idx="12"/>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accent4"/>
                </a:solidFill>
                <a:effectLst/>
                <a:uFillTx/>
                <a:latin typeface="Proxima Nova"/>
                <a:ea typeface="Proxima Nova"/>
              </a:defRPr>
            </a:lvl1pPr>
          </a:lstStyle>
          <a:p>
            <a:pPr indent="0" algn="r">
              <a:lnSpc>
                <a:spcPct val="100000"/>
              </a:lnSpc>
              <a:buNone/>
              <a:tabLst>
                <a:tab algn="l" pos="0"/>
              </a:tabLst>
            </a:pPr>
            <a:fld id="{13F76334-8462-4C8F-B074-4DC440BD7ED7}" type="slidenum">
              <a:rPr b="0" lang="en" sz="1000" strike="noStrike" u="none">
                <a:solidFill>
                  <a:schemeClr val="accent4"/>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
        <p:nvSpPr>
          <p:cNvPr id="38" name="PlaceHolder 5"/>
          <p:cNvSpPr>
            <a:spLocks noGrp="1"/>
          </p:cNvSpPr>
          <p:nvPr>
            <p:ph type="body"/>
          </p:nvPr>
        </p:nvSpPr>
        <p:spPr>
          <a:xfrm>
            <a:off x="4813560" y="3822480"/>
            <a:ext cx="3999240" cy="207360"/>
          </a:xfrm>
          <a:prstGeom prst="rect">
            <a:avLst/>
          </a:prstGeom>
          <a:noFill/>
          <a:ln w="0">
            <a:noFill/>
          </a:ln>
        </p:spPr>
        <p:txBody>
          <a:bodyPr lIns="91440" rIns="91440" tIns="91440" bIns="9144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700" strike="noStrike" u="none">
                <a:solidFill>
                  <a:srgbClr val="000000"/>
                </a:solidFill>
                <a:effectLst/>
                <a:uFillTx/>
                <a:latin typeface="Arial"/>
              </a:rPr>
              <a:t>Click to edit the outline text format</a:t>
            </a:r>
            <a:endParaRPr b="0" lang="en-IN" sz="7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700" strike="noStrike" u="none">
                <a:solidFill>
                  <a:srgbClr val="000000"/>
                </a:solidFill>
                <a:effectLst/>
                <a:uFillTx/>
                <a:latin typeface="Arial"/>
              </a:rPr>
              <a:t>Second Outline Level</a:t>
            </a:r>
            <a:endParaRPr b="0" lang="en-IN" sz="7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700" strike="noStrike" u="none">
                <a:solidFill>
                  <a:srgbClr val="000000"/>
                </a:solidFill>
                <a:effectLst/>
                <a:uFillTx/>
                <a:latin typeface="Arial"/>
              </a:rPr>
              <a:t>Third Outline Level</a:t>
            </a:r>
            <a:endParaRPr b="0" lang="en-IN" sz="7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700" strike="noStrike" u="none">
                <a:solidFill>
                  <a:srgbClr val="000000"/>
                </a:solidFill>
                <a:effectLst/>
                <a:uFillTx/>
                <a:latin typeface="Arial"/>
              </a:rPr>
              <a:t>Fourth Outline Level</a:t>
            </a:r>
            <a:endParaRPr b="0" lang="en-IN" sz="7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700" strike="noStrike" u="none">
                <a:solidFill>
                  <a:srgbClr val="000000"/>
                </a:solidFill>
                <a:effectLst/>
                <a:uFillTx/>
                <a:latin typeface="Arial"/>
              </a:rPr>
              <a:t>Fifth Outline Level</a:t>
            </a:r>
            <a:endParaRPr b="0" lang="en-IN" sz="7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700" strike="noStrike" u="none">
                <a:solidFill>
                  <a:srgbClr val="000000"/>
                </a:solidFill>
                <a:effectLst/>
                <a:uFillTx/>
                <a:latin typeface="Arial"/>
              </a:rPr>
              <a:t>Sixth Outline Level</a:t>
            </a:r>
            <a:endParaRPr b="0" lang="en-IN" sz="7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700" strike="noStrike" u="none">
                <a:solidFill>
                  <a:srgbClr val="000000"/>
                </a:solidFill>
                <a:effectLst/>
                <a:uFillTx/>
                <a:latin typeface="Arial"/>
              </a:rPr>
              <a:t>Seventh Outline Level</a:t>
            </a:r>
            <a:endParaRPr b="0" lang="en-IN" sz="7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555480"/>
            <a:ext cx="2807280" cy="754920"/>
          </a:xfrm>
          <a:prstGeom prst="rect">
            <a:avLst/>
          </a:prstGeom>
          <a:noFill/>
          <a:ln w="0">
            <a:noFill/>
          </a:ln>
        </p:spPr>
        <p:txBody>
          <a:bodyPr lIns="91440" rIns="91440" tIns="91440" bIns="91440" anchor="b">
            <a:normAutofit fontScale="92500" lnSpcReduction="19999"/>
          </a:bodyPr>
          <a:p>
            <a:pPr indent="0">
              <a:lnSpc>
                <a:spcPct val="100000"/>
              </a:lnSpc>
              <a:buNone/>
              <a:tabLst>
                <a:tab algn="l" pos="0"/>
              </a:tabLst>
            </a:pPr>
            <a:r>
              <a:rPr b="0" lang="en-IN" sz="2400" strike="noStrike" u="none">
                <a:solidFill>
                  <a:srgbClr val="000000"/>
                </a:solidFill>
                <a:effectLst/>
                <a:uFillTx/>
                <a:latin typeface="Arial"/>
              </a:rPr>
              <a:t>Click to edit the title text format</a:t>
            </a:r>
            <a:endParaRPr b="0" lang="en-IN" sz="2400" strike="noStrike" u="none">
              <a:solidFill>
                <a:srgbClr val="000000"/>
              </a:solidFill>
              <a:effectLst/>
              <a:uFillTx/>
              <a:latin typeface="Arial"/>
            </a:endParaRPr>
          </a:p>
        </p:txBody>
      </p:sp>
      <p:sp>
        <p:nvSpPr>
          <p:cNvPr id="3" name="PlaceHolder 2"/>
          <p:cNvSpPr>
            <a:spLocks noGrp="1"/>
          </p:cNvSpPr>
          <p:nvPr>
            <p:ph type="body"/>
          </p:nvPr>
        </p:nvSpPr>
        <p:spPr>
          <a:xfrm>
            <a:off x="311760" y="1389600"/>
            <a:ext cx="2807280" cy="3178800"/>
          </a:xfrm>
          <a:prstGeom prst="rect">
            <a:avLst/>
          </a:prstGeom>
          <a:noFill/>
          <a:ln w="0">
            <a:noFill/>
          </a:ln>
        </p:spPr>
        <p:txBody>
          <a:bodyPr lIns="91440" rIns="91440" tIns="91440" bIns="91440" anchor="t">
            <a:normAutofit fontScale="32500" lnSpcReduction="19999"/>
          </a:bodyPr>
          <a:p>
            <a:pPr marL="432000" indent="-324000">
              <a:lnSpc>
                <a:spcPct val="100000"/>
              </a:lnSpc>
              <a:spcBef>
                <a:spcPts val="1417"/>
              </a:spcBef>
              <a:buClr>
                <a:srgbClr val="000000"/>
              </a:buClr>
              <a:buSzPct val="45000"/>
              <a:buFont typeface="Wingdings" charset="2"/>
              <a:buChar char=""/>
            </a:pPr>
            <a:r>
              <a:rPr b="0" lang="en-IN" sz="1200" strike="noStrike" u="none">
                <a:solidFill>
                  <a:srgbClr val="000000"/>
                </a:solidFill>
                <a:effectLst/>
                <a:uFillTx/>
                <a:latin typeface="Arial"/>
              </a:rPr>
              <a:t>Click to edit the outline text format</a:t>
            </a:r>
            <a:endParaRPr b="0" lang="en-IN" sz="1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200" strike="noStrike" u="none">
                <a:solidFill>
                  <a:srgbClr val="000000"/>
                </a:solidFill>
                <a:effectLst/>
                <a:uFillTx/>
                <a:latin typeface="Arial"/>
              </a:rPr>
              <a:t>Second Outline Level</a:t>
            </a:r>
            <a:endParaRPr b="0" lang="en-IN" sz="12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200" strike="noStrike" u="none">
                <a:solidFill>
                  <a:srgbClr val="000000"/>
                </a:solidFill>
                <a:effectLst/>
                <a:uFillTx/>
                <a:latin typeface="Arial"/>
              </a:rPr>
              <a:t>Third Outline Level</a:t>
            </a:r>
            <a:endParaRPr b="0" lang="en-IN" sz="12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200" strike="noStrike" u="none">
                <a:solidFill>
                  <a:srgbClr val="000000"/>
                </a:solidFill>
                <a:effectLst/>
                <a:uFillTx/>
                <a:latin typeface="Arial"/>
              </a:rPr>
              <a:t>Fourth Outline Level</a:t>
            </a:r>
            <a:endParaRPr b="0" lang="en-IN" sz="12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200" strike="noStrike" u="none">
                <a:solidFill>
                  <a:srgbClr val="000000"/>
                </a:solidFill>
                <a:effectLst/>
                <a:uFillTx/>
                <a:latin typeface="Arial"/>
              </a:rPr>
              <a:t>Fifth Outline Level</a:t>
            </a:r>
            <a:endParaRPr b="0" lang="en-IN" sz="12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200" strike="noStrike" u="none">
                <a:solidFill>
                  <a:srgbClr val="000000"/>
                </a:solidFill>
                <a:effectLst/>
                <a:uFillTx/>
                <a:latin typeface="Arial"/>
              </a:rPr>
              <a:t>Sixth Outline Level</a:t>
            </a:r>
            <a:endParaRPr b="0" lang="en-IN" sz="12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200" strike="noStrike" u="none">
                <a:solidFill>
                  <a:srgbClr val="000000"/>
                </a:solidFill>
                <a:effectLst/>
                <a:uFillTx/>
                <a:latin typeface="Arial"/>
              </a:rPr>
              <a:t>Seventh Outline Level</a:t>
            </a:r>
            <a:endParaRPr b="0" lang="en-IN" sz="1200" strike="noStrike" u="none">
              <a:solidFill>
                <a:srgbClr val="000000"/>
              </a:solidFill>
              <a:effectLst/>
              <a:uFillTx/>
              <a:latin typeface="Arial"/>
            </a:endParaRPr>
          </a:p>
        </p:txBody>
      </p:sp>
      <p:sp>
        <p:nvSpPr>
          <p:cNvPr id="4" name="PlaceHolder 3"/>
          <p:cNvSpPr>
            <a:spLocks noGrp="1"/>
          </p:cNvSpPr>
          <p:nvPr>
            <p:ph type="sldNum" idx="2"/>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dk1"/>
                </a:solidFill>
                <a:effectLst/>
                <a:uFillTx/>
                <a:latin typeface="Proxima Nova"/>
                <a:ea typeface="Proxima Nova"/>
              </a:defRPr>
            </a:lvl1pPr>
          </a:lstStyle>
          <a:p>
            <a:pPr indent="0" algn="r">
              <a:lnSpc>
                <a:spcPct val="100000"/>
              </a:lnSpc>
              <a:buNone/>
              <a:tabLst>
                <a:tab algn="l" pos="0"/>
              </a:tabLst>
            </a:pPr>
            <a:fld id="{12027EF3-148E-4BB0-83D1-4D7D8BF952E1}" type="slidenum">
              <a:rPr b="0" lang="en" sz="1000" strike="noStrike" u="none">
                <a:solidFill>
                  <a:schemeClr val="dk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2"/>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0320" y="526320"/>
            <a:ext cx="5796720" cy="4089960"/>
          </a:xfrm>
          <a:prstGeom prst="rect">
            <a:avLst/>
          </a:prstGeom>
          <a:noFill/>
          <a:ln w="0">
            <a:noFill/>
          </a:ln>
        </p:spPr>
        <p:txBody>
          <a:bodyPr lIns="91440" rIns="91440" tIns="91440" bIns="91440" anchor="ctr">
            <a:normAutofit/>
          </a:bodyPr>
          <a:p>
            <a:pPr indent="0">
              <a:lnSpc>
                <a:spcPct val="100000"/>
              </a:lnSpc>
              <a:buNone/>
              <a:tabLst>
                <a:tab algn="l" pos="0"/>
              </a:tabLst>
            </a:pPr>
            <a:r>
              <a:rPr b="0" lang="en-IN" sz="4800" strike="noStrike" u="none">
                <a:solidFill>
                  <a:srgbClr val="000000"/>
                </a:solidFill>
                <a:effectLst/>
                <a:uFillTx/>
                <a:latin typeface="Arial"/>
              </a:rPr>
              <a:t>Click to edit the title text format</a:t>
            </a:r>
            <a:endParaRPr b="0" lang="en-IN" sz="4800" strike="noStrike" u="none">
              <a:solidFill>
                <a:srgbClr val="000000"/>
              </a:solidFill>
              <a:effectLst/>
              <a:uFillTx/>
              <a:latin typeface="Arial"/>
            </a:endParaRPr>
          </a:p>
        </p:txBody>
      </p:sp>
      <p:sp>
        <p:nvSpPr>
          <p:cNvPr id="6" name="PlaceHolder 2"/>
          <p:cNvSpPr>
            <a:spLocks noGrp="1"/>
          </p:cNvSpPr>
          <p:nvPr>
            <p:ph type="sldNum" idx="3"/>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dk1"/>
                </a:solidFill>
                <a:effectLst/>
                <a:uFillTx/>
                <a:latin typeface="Proxima Nova"/>
                <a:ea typeface="Proxima Nova"/>
              </a:defRPr>
            </a:lvl1pPr>
          </a:lstStyle>
          <a:p>
            <a:pPr indent="0" algn="r">
              <a:lnSpc>
                <a:spcPct val="100000"/>
              </a:lnSpc>
              <a:buNone/>
              <a:tabLst>
                <a:tab algn="l" pos="0"/>
              </a:tabLst>
            </a:pPr>
            <a:fld id="{136755E8-85E1-4B37-AFCB-4C03D9E3B362}" type="slidenum">
              <a:rPr b="0" lang="en" sz="1000" strike="noStrike" u="none">
                <a:solidFill>
                  <a:schemeClr val="dk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cxnSp>
        <p:nvCxnSpPr>
          <p:cNvPr id="7" name="Google Shape;46;p10"/>
          <p:cNvCxnSpPr/>
          <p:nvPr/>
        </p:nvCxnSpPr>
        <p:spPr>
          <a:xfrm>
            <a:off x="5029560" y="4495320"/>
            <a:ext cx="469080" cy="720"/>
          </a:xfrm>
          <a:prstGeom prst="straightConnector1">
            <a:avLst/>
          </a:prstGeom>
          <a:ln w="19050">
            <a:solidFill>
              <a:srgbClr val="202729"/>
            </a:solidFill>
            <a:round/>
          </a:ln>
        </p:spPr>
      </p:cxnSp>
      <p:sp>
        <p:nvSpPr>
          <p:cNvPr id="8" name="PlaceHolder 1"/>
          <p:cNvSpPr>
            <a:spLocks noGrp="1"/>
          </p:cNvSpPr>
          <p:nvPr>
            <p:ph type="sldNum" idx="4"/>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lt1"/>
                </a:solidFill>
                <a:effectLst/>
                <a:uFillTx/>
                <a:latin typeface="Proxima Nova"/>
                <a:ea typeface="Proxima Nova"/>
              </a:defRPr>
            </a:lvl1pPr>
          </a:lstStyle>
          <a:p>
            <a:pPr indent="0" algn="r">
              <a:lnSpc>
                <a:spcPct val="100000"/>
              </a:lnSpc>
              <a:buNone/>
              <a:tabLst>
                <a:tab algn="l" pos="0"/>
              </a:tabLst>
            </a:pPr>
            <a:fld id="{74484D42-26B4-4D1E-9488-2FE431D3D4B9}" type="slidenum">
              <a:rPr b="0" lang="en" sz="1000" strike="noStrike" u="none">
                <a:solidFill>
                  <a:schemeClr val="lt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
        <p:nvSpPr>
          <p:cNvPr id="9" name="PlaceHolder 2"/>
          <p:cNvSpPr>
            <a:spLocks noGrp="1"/>
          </p:cNvSpPr>
          <p:nvPr>
            <p:ph type="title"/>
          </p:nvPr>
        </p:nvSpPr>
        <p:spPr>
          <a:xfrm>
            <a:off x="311760" y="140400"/>
            <a:ext cx="8519760" cy="572040"/>
          </a:xfrm>
          <a:prstGeom prst="rect">
            <a:avLst/>
          </a:prstGeom>
          <a:noFill/>
          <a:ln w="0">
            <a:noFill/>
          </a:ln>
        </p:spPr>
        <p:txBody>
          <a:bodyPr lIns="91440" rIns="91440" tIns="91440" bIns="91440" anchor="t">
            <a:normAutofit/>
          </a:bodyPr>
          <a:p>
            <a:pPr indent="0">
              <a:lnSpc>
                <a:spcPct val="100000"/>
              </a:lnSpc>
              <a:buNone/>
              <a:tabLst>
                <a:tab algn="l" pos="0"/>
              </a:tabLst>
            </a:pPr>
            <a:r>
              <a:rPr b="0" lang="en-IN" sz="2200" strike="noStrike" u="none">
                <a:solidFill>
                  <a:srgbClr val="000000"/>
                </a:solidFill>
                <a:effectLst/>
                <a:uFillTx/>
                <a:latin typeface="Arial"/>
              </a:rPr>
              <a:t>Click to edit the title text format</a:t>
            </a:r>
            <a:endParaRPr b="0" lang="en-IN" sz="2200" strike="noStrike" u="none">
              <a:solidFill>
                <a:srgbClr val="000000"/>
              </a:solidFill>
              <a:effectLst/>
              <a:uFillTx/>
              <a:latin typeface="Arial"/>
            </a:endParaRPr>
          </a:p>
        </p:txBody>
      </p:sp>
      <p:sp>
        <p:nvSpPr>
          <p:cNvPr id="10" name="PlaceHolder 3"/>
          <p:cNvSpPr>
            <a:spLocks noGrp="1"/>
          </p:cNvSpPr>
          <p:nvPr>
            <p:ph type="body"/>
          </p:nvPr>
        </p:nvSpPr>
        <p:spPr>
          <a:xfrm>
            <a:off x="311760" y="1305000"/>
            <a:ext cx="3999240" cy="341568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Fifth Outline Level</a:t>
            </a:r>
            <a:endParaRPr b="0" lang="en-IN" sz="14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Sixth Outline Level</a:t>
            </a:r>
            <a:endParaRPr b="0" lang="en-IN" sz="14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Seventh Outline Level</a:t>
            </a:r>
            <a:endParaRPr b="0" lang="en-IN" sz="1400" strike="noStrike" u="none">
              <a:solidFill>
                <a:srgbClr val="000000"/>
              </a:solidFill>
              <a:effectLst/>
              <a:uFillTx/>
              <a:latin typeface="Arial"/>
            </a:endParaRPr>
          </a:p>
        </p:txBody>
      </p:sp>
      <p:sp>
        <p:nvSpPr>
          <p:cNvPr id="11" name="PlaceHolder 4"/>
          <p:cNvSpPr>
            <a:spLocks noGrp="1"/>
          </p:cNvSpPr>
          <p:nvPr>
            <p:ph type="body"/>
          </p:nvPr>
        </p:nvSpPr>
        <p:spPr>
          <a:xfrm>
            <a:off x="4832280" y="1305000"/>
            <a:ext cx="3999240" cy="341568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Fifth Outline Level</a:t>
            </a:r>
            <a:endParaRPr b="0" lang="en-IN" sz="14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Sixth Outline Level</a:t>
            </a:r>
            <a:endParaRPr b="0" lang="en-IN" sz="14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Seventh Outline Level</a:t>
            </a:r>
            <a:endParaRPr b="0" lang="en-IN" sz="1400" strike="noStrike" u="none">
              <a:solidFill>
                <a:srgbClr val="000000"/>
              </a:solidFill>
              <a:effectLst/>
              <a:uFillTx/>
              <a:latin typeface="Arial"/>
            </a:endParaRPr>
          </a:p>
        </p:txBody>
      </p:sp>
      <p:sp>
        <p:nvSpPr>
          <p:cNvPr id="12" name="PlaceHolder 5"/>
          <p:cNvSpPr>
            <a:spLocks noGrp="1"/>
          </p:cNvSpPr>
          <p:nvPr>
            <p:ph type="body"/>
          </p:nvPr>
        </p:nvSpPr>
        <p:spPr>
          <a:xfrm>
            <a:off x="4813560" y="3822480"/>
            <a:ext cx="3999240" cy="207360"/>
          </a:xfrm>
          <a:prstGeom prst="rect">
            <a:avLst/>
          </a:prstGeom>
          <a:noFill/>
          <a:ln w="0">
            <a:noFill/>
          </a:ln>
        </p:spPr>
        <p:txBody>
          <a:bodyPr lIns="91440" rIns="91440" tIns="91440" bIns="9144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700" strike="noStrike" u="none">
                <a:solidFill>
                  <a:srgbClr val="000000"/>
                </a:solidFill>
                <a:effectLst/>
                <a:uFillTx/>
                <a:latin typeface="Arial"/>
              </a:rPr>
              <a:t>Click to edit the outline text format</a:t>
            </a:r>
            <a:endParaRPr b="0" lang="en-IN" sz="7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700" strike="noStrike" u="none">
                <a:solidFill>
                  <a:srgbClr val="000000"/>
                </a:solidFill>
                <a:effectLst/>
                <a:uFillTx/>
                <a:latin typeface="Arial"/>
              </a:rPr>
              <a:t>Second Outline Level</a:t>
            </a:r>
            <a:endParaRPr b="0" lang="en-IN" sz="7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700" strike="noStrike" u="none">
                <a:solidFill>
                  <a:srgbClr val="000000"/>
                </a:solidFill>
                <a:effectLst/>
                <a:uFillTx/>
                <a:latin typeface="Arial"/>
              </a:rPr>
              <a:t>Third Outline Level</a:t>
            </a:r>
            <a:endParaRPr b="0" lang="en-IN" sz="7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700" strike="noStrike" u="none">
                <a:solidFill>
                  <a:srgbClr val="000000"/>
                </a:solidFill>
                <a:effectLst/>
                <a:uFillTx/>
                <a:latin typeface="Arial"/>
              </a:rPr>
              <a:t>Fourth Outline Level</a:t>
            </a:r>
            <a:endParaRPr b="0" lang="en-IN" sz="7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700" strike="noStrike" u="none">
                <a:solidFill>
                  <a:srgbClr val="000000"/>
                </a:solidFill>
                <a:effectLst/>
                <a:uFillTx/>
                <a:latin typeface="Arial"/>
              </a:rPr>
              <a:t>Fifth Outline Level</a:t>
            </a:r>
            <a:endParaRPr b="0" lang="en-IN" sz="7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700" strike="noStrike" u="none">
                <a:solidFill>
                  <a:srgbClr val="000000"/>
                </a:solidFill>
                <a:effectLst/>
                <a:uFillTx/>
                <a:latin typeface="Arial"/>
              </a:rPr>
              <a:t>Sixth Outline Level</a:t>
            </a:r>
            <a:endParaRPr b="0" lang="en-IN" sz="7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700" strike="noStrike" u="none">
                <a:solidFill>
                  <a:srgbClr val="000000"/>
                </a:solidFill>
                <a:effectLst/>
                <a:uFillTx/>
                <a:latin typeface="Arial"/>
              </a:rPr>
              <a:t>Seventh Outline Level</a:t>
            </a:r>
            <a:endParaRPr b="0" lang="en-IN" sz="700" strike="noStrike" u="none">
              <a:solidFill>
                <a:srgbClr val="000000"/>
              </a:solidFill>
              <a:effectLst/>
              <a:uFillTx/>
              <a:latin typeface="Arial"/>
            </a:endParaRPr>
          </a:p>
        </p:txBody>
      </p:sp>
      <p:sp>
        <p:nvSpPr>
          <p:cNvPr id="13" name="PlaceHolder 6"/>
          <p:cNvSpPr>
            <a:spLocks noGrp="1"/>
          </p:cNvSpPr>
          <p:nvPr>
            <p:ph type="sldNum" idx="5"/>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accent4"/>
                </a:solidFill>
                <a:effectLst/>
                <a:uFillTx/>
                <a:latin typeface="Proxima Nova"/>
                <a:ea typeface="Proxima Nova"/>
              </a:defRPr>
            </a:lvl1pPr>
          </a:lstStyle>
          <a:p>
            <a:pPr indent="0" algn="r">
              <a:lnSpc>
                <a:spcPct val="100000"/>
              </a:lnSpc>
              <a:buNone/>
              <a:tabLst>
                <a:tab algn="l" pos="0"/>
              </a:tabLst>
            </a:pPr>
            <a:fld id="{77DC0A15-F059-46E3-9ECE-F8379D452A8F}" type="slidenum">
              <a:rPr b="0" lang="en" sz="1000" strike="noStrike" u="none">
                <a:solidFill>
                  <a:schemeClr val="accent4"/>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dk1"/>
        </a:solidFill>
      </p:bgPr>
    </p:bg>
    <p:spTree>
      <p:nvGrpSpPr>
        <p:cNvPr id="1" name=""/>
        <p:cNvGrpSpPr/>
        <p:nvPr/>
      </p:nvGrpSpPr>
      <p:grpSpPr>
        <a:xfrm>
          <a:off x="0" y="0"/>
          <a:ext cx="0" cy="0"/>
          <a:chOff x="0" y="0"/>
          <a:chExt cx="0" cy="0"/>
        </a:xfrm>
      </p:grpSpPr>
      <p:cxnSp>
        <p:nvCxnSpPr>
          <p:cNvPr id="14" name="Google Shape;10;p2"/>
          <p:cNvCxnSpPr/>
          <p:nvPr/>
        </p:nvCxnSpPr>
        <p:spPr>
          <a:xfrm>
            <a:off x="0" y="2998080"/>
            <a:ext cx="9144720" cy="720"/>
          </a:xfrm>
          <a:prstGeom prst="straightConnector1">
            <a:avLst/>
          </a:prstGeom>
          <a:ln w="19050">
            <a:solidFill>
              <a:srgbClr val="63d297"/>
            </a:solidFill>
            <a:round/>
          </a:ln>
        </p:spPr>
      </p:cxnSp>
      <p:sp>
        <p:nvSpPr>
          <p:cNvPr id="15" name="PlaceHolder 1"/>
          <p:cNvSpPr>
            <a:spLocks noGrp="1"/>
          </p:cNvSpPr>
          <p:nvPr>
            <p:ph type="title"/>
          </p:nvPr>
        </p:nvSpPr>
        <p:spPr>
          <a:xfrm>
            <a:off x="510480" y="1257480"/>
            <a:ext cx="8122320" cy="15879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IN" sz="4800" strike="noStrike" u="none">
                <a:solidFill>
                  <a:srgbClr val="000000"/>
                </a:solidFill>
                <a:effectLst/>
                <a:uFillTx/>
                <a:latin typeface="Arial"/>
              </a:rPr>
              <a:t>Click to edit the title text format</a:t>
            </a:r>
            <a:endParaRPr b="0" lang="en-IN" sz="4800" strike="noStrike" u="none">
              <a:solidFill>
                <a:srgbClr val="ffffff"/>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body"/>
          </p:nvPr>
        </p:nvSpPr>
        <p:spPr>
          <a:xfrm>
            <a:off x="311760" y="4236840"/>
            <a:ext cx="5997960" cy="597960"/>
          </a:xfrm>
          <a:prstGeom prst="rect">
            <a:avLst/>
          </a:prstGeom>
          <a:noFill/>
          <a:ln w="0">
            <a:noFill/>
          </a:ln>
        </p:spPr>
        <p:txBody>
          <a:bodyPr lIns="91440" rIns="91440" tIns="91440" bIns="91440" anchor="ctr">
            <a:normAutofit fontScale="25000" lnSpcReduction="19999"/>
          </a:bodyPr>
          <a:p>
            <a:pPr marL="432000" indent="-324000">
              <a:lnSpc>
                <a:spcPct val="100000"/>
              </a:lnSpc>
              <a:spcBef>
                <a:spcPts val="1417"/>
              </a:spcBef>
              <a:buClr>
                <a:srgbClr val="000000"/>
              </a:buClr>
              <a:buSzPct val="45000"/>
              <a:buFont typeface="Wingdings" charset="2"/>
              <a:buChar char=""/>
            </a:pPr>
            <a:r>
              <a:rPr b="0" lang="en-IN" sz="2100" strike="noStrike" u="none">
                <a:solidFill>
                  <a:srgbClr val="000000"/>
                </a:solidFill>
                <a:effectLst/>
                <a:uFillTx/>
                <a:latin typeface="Arial"/>
              </a:rPr>
              <a:t>Click to edit the outline text format</a:t>
            </a:r>
            <a:endParaRPr b="0" lang="en-IN" sz="21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2100" strike="noStrike" u="none">
                <a:solidFill>
                  <a:srgbClr val="000000"/>
                </a:solidFill>
                <a:effectLst/>
                <a:uFillTx/>
                <a:latin typeface="Arial"/>
              </a:rPr>
              <a:t>Second Outline Level</a:t>
            </a:r>
            <a:endParaRPr b="0" lang="en-IN" sz="21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2100" strike="noStrike" u="none">
                <a:solidFill>
                  <a:srgbClr val="000000"/>
                </a:solidFill>
                <a:effectLst/>
                <a:uFillTx/>
                <a:latin typeface="Arial"/>
              </a:rPr>
              <a:t>Third Outline Level</a:t>
            </a:r>
            <a:endParaRPr b="0" lang="en-IN" sz="21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2100" strike="noStrike" u="none">
                <a:solidFill>
                  <a:srgbClr val="000000"/>
                </a:solidFill>
                <a:effectLst/>
                <a:uFillTx/>
                <a:latin typeface="Arial"/>
              </a:rPr>
              <a:t>Fourth Outline Level</a:t>
            </a:r>
            <a:endParaRPr b="0" lang="en-IN" sz="21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2100" strike="noStrike" u="none">
                <a:solidFill>
                  <a:srgbClr val="000000"/>
                </a:solidFill>
                <a:effectLst/>
                <a:uFillTx/>
                <a:latin typeface="Arial"/>
              </a:rPr>
              <a:t>Fifth Outline Level</a:t>
            </a:r>
            <a:endParaRPr b="0" lang="en-IN" sz="21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2100" strike="noStrike" u="none">
                <a:solidFill>
                  <a:srgbClr val="000000"/>
                </a:solidFill>
                <a:effectLst/>
                <a:uFillTx/>
                <a:latin typeface="Arial"/>
              </a:rPr>
              <a:t>Sixth Outline Level</a:t>
            </a:r>
            <a:endParaRPr b="0" lang="en-IN" sz="21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2100" strike="noStrike" u="none">
                <a:solidFill>
                  <a:srgbClr val="000000"/>
                </a:solidFill>
                <a:effectLst/>
                <a:uFillTx/>
                <a:latin typeface="Arial"/>
              </a:rPr>
              <a:t>Seventh Outline Level</a:t>
            </a:r>
            <a:endParaRPr b="0" lang="en-IN" sz="2100" strike="noStrike" u="none">
              <a:solidFill>
                <a:srgbClr val="000000"/>
              </a:solidFill>
              <a:effectLst/>
              <a:uFillTx/>
              <a:latin typeface="Arial"/>
            </a:endParaRPr>
          </a:p>
        </p:txBody>
      </p:sp>
      <p:sp>
        <p:nvSpPr>
          <p:cNvPr id="17" name="PlaceHolder 2"/>
          <p:cNvSpPr>
            <a:spLocks noGrp="1"/>
          </p:cNvSpPr>
          <p:nvPr>
            <p:ph type="sldNum" idx="6"/>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dk1"/>
                </a:solidFill>
                <a:effectLst/>
                <a:uFillTx/>
                <a:latin typeface="Proxima Nova"/>
                <a:ea typeface="Proxima Nova"/>
              </a:defRPr>
            </a:lvl1pPr>
          </a:lstStyle>
          <a:p>
            <a:pPr indent="0" algn="r">
              <a:lnSpc>
                <a:spcPct val="100000"/>
              </a:lnSpc>
              <a:buNone/>
              <a:tabLst>
                <a:tab algn="l" pos="0"/>
              </a:tabLst>
            </a:pPr>
            <a:fld id="{E3676D26-0502-409E-95A3-A52E4E0E83F2}" type="slidenum">
              <a:rPr b="0" lang="en" sz="1000" strike="noStrike" u="none">
                <a:solidFill>
                  <a:schemeClr val="dk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18" name="Google Shape;58;p12"/>
          <p:cNvSpPr/>
          <p:nvPr/>
        </p:nvSpPr>
        <p:spPr>
          <a:xfrm>
            <a:off x="0" y="5045760"/>
            <a:ext cx="9143280" cy="97200"/>
          </a:xfrm>
          <a:prstGeom prst="rect">
            <a:avLst/>
          </a:prstGeom>
          <a:solidFill>
            <a:schemeClr val="lt2"/>
          </a:solidFill>
          <a:ln w="0">
            <a:noFill/>
          </a:ln>
        </p:spPr>
        <p:style>
          <a:lnRef idx="0"/>
          <a:fillRef idx="0"/>
          <a:effectRef idx="0"/>
          <a:fontRef idx="minor"/>
        </p:style>
        <p:txBody>
          <a:bodyPr lIns="90000" rIns="90000" tIns="48600" bIns="48600" anchor="ctr">
            <a:noAutofit/>
          </a:bodyPr>
          <a:p>
            <a:pPr>
              <a:lnSpc>
                <a:spcPct val="100000"/>
              </a:lnSpc>
              <a:tabLst>
                <a:tab algn="l" pos="0"/>
              </a:tabLst>
            </a:pPr>
            <a:endParaRPr b="0" lang="en-IN" sz="1400" strike="noStrike" u="none">
              <a:solidFill>
                <a:srgbClr val="000000"/>
              </a:solidFill>
              <a:effectLst/>
              <a:uFillTx/>
              <a:latin typeface="Arial"/>
              <a:ea typeface="Arial"/>
            </a:endParaRPr>
          </a:p>
        </p:txBody>
      </p:sp>
      <p:sp>
        <p:nvSpPr>
          <p:cNvPr id="19" name="PlaceHolder 1"/>
          <p:cNvSpPr>
            <a:spLocks noGrp="1"/>
          </p:cNvSpPr>
          <p:nvPr>
            <p:ph type="title"/>
          </p:nvPr>
        </p:nvSpPr>
        <p:spPr>
          <a:xfrm>
            <a:off x="311760" y="991440"/>
            <a:ext cx="8519760" cy="1917360"/>
          </a:xfrm>
          <a:prstGeom prst="rect">
            <a:avLst/>
          </a:prstGeom>
          <a:noFill/>
          <a:ln w="0">
            <a:noFill/>
          </a:ln>
        </p:spPr>
        <p:txBody>
          <a:bodyPr lIns="91440" rIns="91440" tIns="91440" bIns="91440" anchor="ctr">
            <a:normAutofit fontScale="92500" lnSpcReduction="19999"/>
          </a:bodyPr>
          <a:p>
            <a:pPr indent="0" algn="ctr">
              <a:lnSpc>
                <a:spcPct val="100000"/>
              </a:lnSpc>
              <a:buNone/>
              <a:tabLst>
                <a:tab algn="l" pos="0"/>
              </a:tabLst>
            </a:pPr>
            <a:r>
              <a:rPr b="1" lang="en-IN" sz="14000" strike="noStrike" u="none">
                <a:solidFill>
                  <a:schemeClr val="dk1"/>
                </a:solidFill>
                <a:effectLst/>
                <a:uFillTx/>
                <a:latin typeface="Proxima Nova"/>
                <a:ea typeface="Proxima Nova"/>
              </a:rPr>
              <a:t>xx%</a:t>
            </a:r>
            <a:endParaRPr b="0" lang="en-IN" sz="14000" strike="noStrike" u="none">
              <a:solidFill>
                <a:srgbClr val="000000"/>
              </a:solidFill>
              <a:effectLst/>
              <a:uFillTx/>
              <a:latin typeface="Arial"/>
            </a:endParaRPr>
          </a:p>
        </p:txBody>
      </p:sp>
      <p:sp>
        <p:nvSpPr>
          <p:cNvPr id="20" name="PlaceHolder 2"/>
          <p:cNvSpPr>
            <a:spLocks noGrp="1"/>
          </p:cNvSpPr>
          <p:nvPr>
            <p:ph type="body"/>
          </p:nvPr>
        </p:nvSpPr>
        <p:spPr>
          <a:xfrm>
            <a:off x="311760" y="3071160"/>
            <a:ext cx="8519760" cy="901080"/>
          </a:xfrm>
          <a:prstGeom prst="rect">
            <a:avLst/>
          </a:prstGeom>
          <a:noFill/>
          <a:ln w="0">
            <a:noFill/>
          </a:ln>
        </p:spPr>
        <p:txBody>
          <a:bodyPr lIns="91440" rIns="91440" tIns="91440" bIns="9144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21" name="PlaceHolder 3"/>
          <p:cNvSpPr>
            <a:spLocks noGrp="1"/>
          </p:cNvSpPr>
          <p:nvPr>
            <p:ph type="sldNum" idx="7"/>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dk1"/>
                </a:solidFill>
                <a:effectLst/>
                <a:uFillTx/>
                <a:latin typeface="Proxima Nova"/>
                <a:ea typeface="Proxima Nova"/>
              </a:defRPr>
            </a:lvl1pPr>
          </a:lstStyle>
          <a:p>
            <a:pPr indent="0" algn="r">
              <a:lnSpc>
                <a:spcPct val="100000"/>
              </a:lnSpc>
              <a:buNone/>
              <a:tabLst>
                <a:tab algn="l" pos="0"/>
              </a:tabLst>
            </a:pPr>
            <a:fld id="{CD23A380-B970-4BE1-AB07-680165CD0C91}" type="slidenum">
              <a:rPr b="0" lang="en" sz="1000" strike="noStrike" u="none">
                <a:solidFill>
                  <a:schemeClr val="dk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sldNum" idx="8"/>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dk1"/>
                </a:solidFill>
                <a:effectLst/>
                <a:uFillTx/>
                <a:latin typeface="Proxima Nova"/>
                <a:ea typeface="Proxima Nova"/>
              </a:defRPr>
            </a:lvl1pPr>
          </a:lstStyle>
          <a:p>
            <a:pPr indent="0" algn="r">
              <a:lnSpc>
                <a:spcPct val="100000"/>
              </a:lnSpc>
              <a:buNone/>
              <a:tabLst>
                <a:tab algn="l" pos="0"/>
              </a:tabLst>
            </a:pPr>
            <a:fld id="{78763DFB-413D-4BF2-AF17-493358DC4B5B}" type="slidenum">
              <a:rPr b="0" lang="en" sz="1000" strike="noStrike" u="none">
                <a:solidFill>
                  <a:schemeClr val="dk1"/>
                </a:solidFill>
                <a:effectLst/>
                <a:uFillTx/>
                <a:latin typeface="Proxima Nova"/>
                <a:ea typeface="Proxima Nova"/>
              </a:rPr>
              <a:t>&lt;number&gt;</a:t>
            </a:fld>
            <a:endParaRPr b="0" lang="en-IN" sz="10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dk1"/>
        </a:solidFill>
      </p:bgPr>
    </p:bg>
    <p:spTree>
      <p:nvGrpSpPr>
        <p:cNvPr id="1" name=""/>
        <p:cNvGrpSpPr/>
        <p:nvPr/>
      </p:nvGrpSpPr>
      <p:grpSpPr>
        <a:xfrm>
          <a:off x="0" y="0"/>
          <a:ext cx="0" cy="0"/>
          <a:chOff x="0" y="0"/>
          <a:chExt cx="0" cy="0"/>
        </a:xfrm>
      </p:grpSpPr>
      <p:cxnSp>
        <p:nvCxnSpPr>
          <p:cNvPr id="23" name="Google Shape;14;p3"/>
          <p:cNvCxnSpPr/>
          <p:nvPr/>
        </p:nvCxnSpPr>
        <p:spPr>
          <a:xfrm>
            <a:off x="0" y="2998080"/>
            <a:ext cx="9144720" cy="720"/>
          </a:xfrm>
          <a:prstGeom prst="straightConnector1">
            <a:avLst/>
          </a:prstGeom>
          <a:ln w="19050">
            <a:solidFill>
              <a:srgbClr val="63d297"/>
            </a:solidFill>
            <a:round/>
          </a:ln>
        </p:spPr>
      </p:cxnSp>
      <p:sp>
        <p:nvSpPr>
          <p:cNvPr id="24" name="PlaceHolder 1"/>
          <p:cNvSpPr>
            <a:spLocks noGrp="1"/>
          </p:cNvSpPr>
          <p:nvPr>
            <p:ph type="title"/>
          </p:nvPr>
        </p:nvSpPr>
        <p:spPr>
          <a:xfrm>
            <a:off x="510480" y="2057400"/>
            <a:ext cx="8122320" cy="777960"/>
          </a:xfrm>
          <a:prstGeom prst="rect">
            <a:avLst/>
          </a:prstGeom>
          <a:noFill/>
          <a:ln w="0">
            <a:noFill/>
          </a:ln>
        </p:spPr>
        <p:txBody>
          <a:bodyPr lIns="91440" rIns="91440" tIns="91440" bIns="91440" anchor="b">
            <a:normAutofit/>
          </a:bodyPr>
          <a:p>
            <a:pPr indent="0">
              <a:lnSpc>
                <a:spcPct val="100000"/>
              </a:lnSpc>
              <a:buNone/>
              <a:tabLst>
                <a:tab algn="l" pos="0"/>
              </a:tabLst>
            </a:pPr>
            <a:r>
              <a:rPr b="0" lang="en-IN" sz="3600" strike="noStrike" u="none">
                <a:solidFill>
                  <a:srgbClr val="000000"/>
                </a:solidFill>
                <a:effectLst/>
                <a:uFillTx/>
                <a:latin typeface="Arial"/>
              </a:rPr>
              <a:t>Click to edit the title text format</a:t>
            </a:r>
            <a:endParaRPr b="0" lang="en-IN" sz="3600" strike="noStrike" u="none">
              <a:solidFill>
                <a:srgbClr val="ffffff"/>
              </a:solidFill>
              <a:effectLst/>
              <a:uFillTx/>
              <a:latin typeface="Arial"/>
            </a:endParaRPr>
          </a:p>
        </p:txBody>
      </p:sp>
      <p:sp>
        <p:nvSpPr>
          <p:cNvPr id="25" name="PlaceHolder 2"/>
          <p:cNvSpPr>
            <a:spLocks noGrp="1"/>
          </p:cNvSpPr>
          <p:nvPr>
            <p:ph type="sldNum" idx="9"/>
          </p:nvPr>
        </p:nvSpPr>
        <p:spPr>
          <a:xfrm>
            <a:off x="8472600" y="4663080"/>
            <a:ext cx="547920" cy="39276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trike="noStrike" u="none">
                <a:solidFill>
                  <a:schemeClr val="lt1"/>
                </a:solidFill>
                <a:effectLst/>
                <a:uFillTx/>
                <a:latin typeface="Proxima Nova"/>
                <a:ea typeface="Proxima Nova"/>
              </a:defRPr>
            </a:lvl1pPr>
          </a:lstStyle>
          <a:p>
            <a:pPr indent="0" algn="r">
              <a:lnSpc>
                <a:spcPct val="100000"/>
              </a:lnSpc>
              <a:buNone/>
              <a:tabLst>
                <a:tab algn="l" pos="0"/>
              </a:tabLst>
            </a:pPr>
            <a:fld id="{FD20037A-7A49-4D62-B454-442C8A2685A9}" type="slidenum">
              <a:rPr b="0" lang="en" sz="1000" strike="noStrike" u="none">
                <a:solidFill>
                  <a:schemeClr val="lt1"/>
                </a:solidFill>
                <a:effectLst/>
                <a:uFillTx/>
                <a:latin typeface="Proxima Nova"/>
                <a:ea typeface="Proxima Nova"/>
              </a:rPr>
              <a:t>&lt;number&gt;</a:t>
            </a:fld>
            <a:endParaRPr b="0" lang="en-IN" sz="1000" strike="noStrike" u="none">
              <a:solidFill>
                <a:srgbClr val="ffffff"/>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1.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5.png"/><Relationship Id="rId3" Type="http://schemas.openxmlformats.org/officeDocument/2006/relationships/image" Target="../media/image5.png"/><Relationship Id="rId4" Type="http://schemas.openxmlformats.org/officeDocument/2006/relationships/slideLayout" Target="../slideLayouts/slideLayout11.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1.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480240" y="1080000"/>
            <a:ext cx="8519760" cy="712080"/>
          </a:xfrm>
          <a:prstGeom prst="rect">
            <a:avLst/>
          </a:prstGeom>
          <a:noFill/>
          <a:ln w="0">
            <a:noFill/>
          </a:ln>
        </p:spPr>
        <p:txBody>
          <a:bodyPr lIns="91440" rIns="91440" tIns="91440" bIns="91440" anchor="ctr">
            <a:normAutofit lnSpcReduction="9999"/>
          </a:bodyPr>
          <a:p>
            <a:pPr indent="0" defTabSz="1372680">
              <a:lnSpc>
                <a:spcPct val="100000"/>
              </a:lnSpc>
              <a:spcBef>
                <a:spcPts val="85"/>
              </a:spcBef>
              <a:buNone/>
              <a:tabLst>
                <a:tab algn="l" pos="0"/>
              </a:tabLst>
            </a:pPr>
            <a:r>
              <a:rPr b="1" lang="en-US" sz="1800" spc="145" strike="noStrike" u="none">
                <a:solidFill>
                  <a:schemeClr val="dk1"/>
                </a:solidFill>
                <a:effectLst/>
                <a:uFillTx/>
                <a:latin typeface="Roboto"/>
                <a:ea typeface="Roboto"/>
              </a:rPr>
              <a:t>INTEGRATING TERMINAL-BASED COMMUNICATION </a:t>
            </a:r>
            <a:br>
              <a:rPr sz="1800"/>
            </a:br>
            <a:r>
              <a:rPr b="1" lang="en-US" sz="1800" spc="145" strike="noStrike" u="none">
                <a:solidFill>
                  <a:schemeClr val="dk1"/>
                </a:solidFill>
                <a:effectLst/>
                <a:uFillTx/>
                <a:latin typeface="Roboto"/>
                <a:ea typeface="Roboto"/>
              </a:rPr>
              <a:t>AND COLLABORATION: ENHANCING DEVELOPER PRODUCTIVITY</a:t>
            </a:r>
            <a:endParaRPr b="0" lang="en-IN" sz="1800" strike="noStrike" u="none">
              <a:solidFill>
                <a:srgbClr val="000000"/>
              </a:solidFill>
              <a:effectLst/>
              <a:uFillTx/>
              <a:latin typeface="Arial"/>
            </a:endParaRPr>
          </a:p>
        </p:txBody>
      </p:sp>
      <p:sp>
        <p:nvSpPr>
          <p:cNvPr id="46"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47"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48" name="Rectangle 6"/>
          <p:cNvSpPr/>
          <p:nvPr/>
        </p:nvSpPr>
        <p:spPr>
          <a:xfrm>
            <a:off x="228600" y="1508760"/>
            <a:ext cx="868608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49" name="Rectangle 7"/>
          <p:cNvSpPr/>
          <p:nvPr/>
        </p:nvSpPr>
        <p:spPr>
          <a:xfrm>
            <a:off x="22860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50" name="Rectangle 9"/>
          <p:cNvSpPr/>
          <p:nvPr/>
        </p:nvSpPr>
        <p:spPr>
          <a:xfrm>
            <a:off x="472428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51"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sp>
        <p:nvSpPr>
          <p:cNvPr id="52"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pic>
        <p:nvPicPr>
          <p:cNvPr id="53" name="object 4" descr=""/>
          <p:cNvPicPr/>
          <p:nvPr/>
        </p:nvPicPr>
        <p:blipFill>
          <a:blip r:embed="rId1"/>
          <a:stretch/>
        </p:blipFill>
        <p:spPr>
          <a:xfrm>
            <a:off x="3240000" y="159120"/>
            <a:ext cx="3059640" cy="1100880"/>
          </a:xfrm>
          <a:prstGeom prst="rect">
            <a:avLst/>
          </a:prstGeom>
          <a:noFill/>
          <a:ln w="0">
            <a:noFill/>
          </a:ln>
        </p:spPr>
      </p:pic>
      <p:sp>
        <p:nvSpPr>
          <p:cNvPr id="54" name=""/>
          <p:cNvSpPr/>
          <p:nvPr/>
        </p:nvSpPr>
        <p:spPr>
          <a:xfrm>
            <a:off x="3420360" y="1980000"/>
            <a:ext cx="2339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trike="noStrike" u="none">
                <a:solidFill>
                  <a:srgbClr val="000000"/>
                </a:solidFill>
                <a:effectLst/>
                <a:uFillTx/>
                <a:latin typeface="Arial"/>
              </a:rPr>
              <a:t>Second Review</a:t>
            </a:r>
            <a:endParaRPr b="0" lang="en-IN" sz="1800" strike="noStrike" u="none">
              <a:solidFill>
                <a:srgbClr val="000000"/>
              </a:solidFill>
              <a:effectLst/>
              <a:uFillTx/>
              <a:latin typeface="Arial"/>
            </a:endParaRPr>
          </a:p>
        </p:txBody>
      </p:sp>
      <p:sp>
        <p:nvSpPr>
          <p:cNvPr id="55" name=""/>
          <p:cNvSpPr/>
          <p:nvPr/>
        </p:nvSpPr>
        <p:spPr>
          <a:xfrm>
            <a:off x="540000" y="3060000"/>
            <a:ext cx="3419640" cy="1508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500" strike="noStrike" u="none">
                <a:solidFill>
                  <a:srgbClr val="000000"/>
                </a:solidFill>
                <a:effectLst/>
                <a:uFillTx/>
                <a:latin typeface="Calibri"/>
              </a:rPr>
              <a:t>PROJECT COORDINATOR</a:t>
            </a:r>
            <a:endParaRPr b="0" lang="en-IN" sz="1500" strike="noStrike" u="none">
              <a:solidFill>
                <a:srgbClr val="000000"/>
              </a:solidFill>
              <a:effectLst/>
              <a:uFillTx/>
              <a:latin typeface="Arial"/>
            </a:endParaRPr>
          </a:p>
          <a:p>
            <a:pPr>
              <a:lnSpc>
                <a:spcPct val="100000"/>
              </a:lnSpc>
            </a:pPr>
            <a:r>
              <a:rPr b="0" lang="en-IN" sz="1400" strike="noStrike" u="none">
                <a:solidFill>
                  <a:srgbClr val="000000"/>
                </a:solidFill>
                <a:effectLst/>
                <a:uFillTx/>
                <a:latin typeface="Arial"/>
              </a:rPr>
              <a:t>Dr.G.Sonia Priyatharshini/Prof – CSE</a:t>
            </a:r>
            <a:endParaRPr b="0" lang="en-IN" sz="1400" strike="noStrike" u="none">
              <a:solidFill>
                <a:srgbClr val="000000"/>
              </a:solidFill>
              <a:effectLst/>
              <a:uFillTx/>
              <a:latin typeface="Arial"/>
            </a:endParaRPr>
          </a:p>
          <a:p>
            <a:pPr>
              <a:lnSpc>
                <a:spcPct val="100000"/>
              </a:lnSpc>
            </a:pPr>
            <a:r>
              <a:rPr b="0" lang="en-IN" sz="1400" strike="noStrike" u="none">
                <a:solidFill>
                  <a:srgbClr val="000000"/>
                </a:solidFill>
                <a:effectLst/>
                <a:uFillTx/>
                <a:latin typeface="Arial"/>
              </a:rPr>
              <a:t>Mr.G.Senthil Velan/Asst.Prof – CSE</a:t>
            </a:r>
            <a:endParaRPr b="0" lang="en-IN" sz="1400" strike="noStrike" u="none">
              <a:solidFill>
                <a:srgbClr val="000000"/>
              </a:solidFill>
              <a:effectLst/>
              <a:uFillTx/>
              <a:latin typeface="Arial"/>
            </a:endParaRPr>
          </a:p>
          <a:p>
            <a:pPr>
              <a:lnSpc>
                <a:spcPct val="100000"/>
              </a:lnSpc>
            </a:pPr>
            <a:endParaRPr b="0" lang="en-IN" sz="1400" strike="noStrike" u="none">
              <a:solidFill>
                <a:srgbClr val="000000"/>
              </a:solidFill>
              <a:effectLst/>
              <a:uFillTx/>
              <a:latin typeface="Arial"/>
            </a:endParaRPr>
          </a:p>
          <a:p>
            <a:pPr>
              <a:lnSpc>
                <a:spcPct val="100000"/>
              </a:lnSpc>
            </a:pPr>
            <a:r>
              <a:rPr b="1" lang="en-IN" sz="1200" strike="noStrike" u="none">
                <a:solidFill>
                  <a:srgbClr val="000000"/>
                </a:solidFill>
                <a:effectLst/>
                <a:uFillTx/>
                <a:latin typeface="Arial"/>
              </a:rPr>
              <a:t>PROJECT GUIDE</a:t>
            </a:r>
            <a:endParaRPr b="0" lang="en-IN" sz="1200" strike="noStrike" u="none">
              <a:solidFill>
                <a:srgbClr val="000000"/>
              </a:solidFill>
              <a:effectLst/>
              <a:uFillTx/>
              <a:latin typeface="Arial"/>
            </a:endParaRPr>
          </a:p>
          <a:p>
            <a:pPr>
              <a:lnSpc>
                <a:spcPct val="100000"/>
              </a:lnSpc>
            </a:pPr>
            <a:r>
              <a:rPr b="0" lang="en-IN" sz="1200" strike="noStrike" u="none">
                <a:solidFill>
                  <a:srgbClr val="000000"/>
                </a:solidFill>
                <a:effectLst/>
                <a:uFillTx/>
                <a:latin typeface="Arial"/>
              </a:rPr>
              <a:t>Dr.M.Anand</a:t>
            </a:r>
            <a:endParaRPr b="0" lang="en-IN" sz="1200" strike="noStrike" u="none">
              <a:solidFill>
                <a:srgbClr val="000000"/>
              </a:solidFill>
              <a:effectLst/>
              <a:uFillTx/>
              <a:latin typeface="Arial"/>
            </a:endParaRPr>
          </a:p>
          <a:p>
            <a:pPr>
              <a:lnSpc>
                <a:spcPct val="100000"/>
              </a:lnSpc>
            </a:pPr>
            <a:endParaRPr b="0" lang="en-IN" sz="1200" strike="noStrike" u="none">
              <a:solidFill>
                <a:srgbClr val="000000"/>
              </a:solidFill>
              <a:effectLst/>
              <a:uFillTx/>
              <a:latin typeface="Arial"/>
            </a:endParaRPr>
          </a:p>
        </p:txBody>
      </p:sp>
      <p:sp>
        <p:nvSpPr>
          <p:cNvPr id="56" name=""/>
          <p:cNvSpPr/>
          <p:nvPr/>
        </p:nvSpPr>
        <p:spPr>
          <a:xfrm>
            <a:off x="5580000" y="3060000"/>
            <a:ext cx="3599640" cy="1157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400" strike="noStrike" u="none">
                <a:solidFill>
                  <a:srgbClr val="000000"/>
                </a:solidFill>
                <a:effectLst/>
                <a:uFillTx/>
                <a:latin typeface="Arial"/>
              </a:rPr>
              <a:t>Presented by:</a:t>
            </a:r>
            <a:endParaRPr b="0" lang="en-IN" sz="1400" strike="noStrike" u="none">
              <a:solidFill>
                <a:srgbClr val="000000"/>
              </a:solidFill>
              <a:effectLst/>
              <a:uFillTx/>
              <a:latin typeface="Arial"/>
            </a:endParaRPr>
          </a:p>
          <a:p>
            <a:pPr>
              <a:lnSpc>
                <a:spcPct val="100000"/>
              </a:lnSpc>
            </a:pPr>
            <a:endParaRPr b="0" lang="en-IN" sz="1400" strike="noStrike" u="none">
              <a:solidFill>
                <a:srgbClr val="000000"/>
              </a:solidFill>
              <a:effectLst/>
              <a:uFillTx/>
              <a:latin typeface="Arial"/>
            </a:endParaRPr>
          </a:p>
          <a:p>
            <a:pPr>
              <a:lnSpc>
                <a:spcPct val="100000"/>
              </a:lnSpc>
            </a:pPr>
            <a:r>
              <a:rPr b="0" lang="en-IN" sz="1400" strike="noStrike" u="none">
                <a:solidFill>
                  <a:srgbClr val="000000"/>
                </a:solidFill>
                <a:effectLst/>
                <a:uFillTx/>
                <a:latin typeface="Arial"/>
              </a:rPr>
              <a:t>Mr. Vladimir Josh (211061101508)</a:t>
            </a:r>
            <a:endParaRPr b="0" lang="en-IN" sz="1400" strike="noStrike" u="none">
              <a:solidFill>
                <a:srgbClr val="000000"/>
              </a:solidFill>
              <a:effectLst/>
              <a:uFillTx/>
              <a:latin typeface="Arial"/>
            </a:endParaRPr>
          </a:p>
          <a:p>
            <a:pPr>
              <a:lnSpc>
                <a:spcPct val="100000"/>
              </a:lnSpc>
            </a:pPr>
            <a:r>
              <a:rPr b="0" lang="en-IN" sz="1400" strike="noStrike" u="none">
                <a:solidFill>
                  <a:srgbClr val="000000"/>
                </a:solidFill>
                <a:effectLst/>
                <a:uFillTx/>
                <a:latin typeface="Arial"/>
              </a:rPr>
              <a:t>Mr. Vaibhav Mundhra (211061101482)</a:t>
            </a:r>
            <a:endParaRPr b="0" lang="en-IN" sz="1400" strike="noStrike" u="none">
              <a:solidFill>
                <a:srgbClr val="000000"/>
              </a:solidFill>
              <a:effectLst/>
              <a:uFillTx/>
              <a:latin typeface="Arial"/>
            </a:endParaRPr>
          </a:p>
          <a:p>
            <a:pPr>
              <a:lnSpc>
                <a:spcPct val="100000"/>
              </a:lnSpc>
            </a:pPr>
            <a:r>
              <a:rPr b="0" lang="en-IN" sz="1400" strike="noStrike" u="none">
                <a:solidFill>
                  <a:srgbClr val="000000"/>
                </a:solidFill>
                <a:effectLst/>
                <a:uFillTx/>
                <a:latin typeface="Arial"/>
              </a:rPr>
              <a:t>Mr. Naga Manikanta (211061101481)</a:t>
            </a:r>
            <a:endParaRPr b="0" lang="en-IN"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Customization &amp; Efficiency</a:t>
            </a:r>
            <a:endParaRPr b="0" lang="en-IN" sz="2200" strike="noStrike" u="none">
              <a:solidFill>
                <a:srgbClr val="000000"/>
              </a:solidFill>
              <a:effectLst/>
              <a:uFillTx/>
              <a:latin typeface="Arial"/>
            </a:endParaRPr>
          </a:p>
        </p:txBody>
      </p:sp>
      <p:sp>
        <p:nvSpPr>
          <p:cNvPr id="172"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Tailoring the Development Experience</a:t>
            </a:r>
            <a:endParaRPr b="0" lang="en-IN" sz="1600" strike="noStrike" u="none">
              <a:solidFill>
                <a:srgbClr val="000000"/>
              </a:solidFill>
              <a:effectLst/>
              <a:uFillTx/>
              <a:latin typeface="Arial"/>
            </a:endParaRPr>
          </a:p>
        </p:txBody>
      </p:sp>
      <p:sp>
        <p:nvSpPr>
          <p:cNvPr id="173"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74"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75" name="Rectangle 6"/>
          <p:cNvSpPr/>
          <p:nvPr/>
        </p:nvSpPr>
        <p:spPr>
          <a:xfrm>
            <a:off x="228600" y="1508760"/>
            <a:ext cx="868608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76" name="Rectangle 7"/>
          <p:cNvSpPr/>
          <p:nvPr/>
        </p:nvSpPr>
        <p:spPr>
          <a:xfrm>
            <a:off x="22860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77" name="TextBox 8"/>
          <p:cNvSpPr/>
          <p:nvPr/>
        </p:nvSpPr>
        <p:spPr>
          <a:xfrm>
            <a:off x="228600" y="1508760"/>
            <a:ext cx="4190400" cy="296424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Highly Customizable Design:</a:t>
            </a:r>
            <a:r>
              <a:rPr b="0" lang="en-IN" sz="1300" strike="noStrike" u="none">
                <a:solidFill>
                  <a:srgbClr val="616161"/>
                </a:solidFill>
                <a:effectLst/>
                <a:uFillTx/>
                <a:latin typeface="Proxima Nova"/>
                <a:ea typeface="Arial"/>
              </a:rPr>
              <a:t> IDCS provides a customizable environment where developers can adjust settings, themes, and functionalities to suit their workflow.</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Efficient Workflow Integration:</a:t>
            </a:r>
            <a:r>
              <a:rPr b="0" lang="en-IN" sz="1300" strike="noStrike" u="none">
                <a:solidFill>
                  <a:srgbClr val="616161"/>
                </a:solidFill>
                <a:effectLst/>
                <a:uFillTx/>
                <a:latin typeface="Proxima Nova"/>
                <a:ea typeface="Arial"/>
              </a:rPr>
              <a:t> Customization options allow for better integration with existing workflows, streamlining tasks and improving productivity.</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Performance Optimization:</a:t>
            </a:r>
            <a:r>
              <a:rPr b="0" lang="en-IN" sz="1300" strike="noStrike" u="none">
                <a:solidFill>
                  <a:srgbClr val="616161"/>
                </a:solidFill>
                <a:effectLst/>
                <a:uFillTx/>
                <a:latin typeface="Proxima Nova"/>
                <a:ea typeface="Arial"/>
              </a:rPr>
              <a:t> IDCS is built to be lightweight and efficient, ensuring fast performance even with large codebases or complex workflows.</a:t>
            </a:r>
            <a:endParaRPr b="0" lang="en-IN" sz="1300" strike="noStrike" u="none">
              <a:solidFill>
                <a:srgbClr val="000000"/>
              </a:solidFill>
              <a:effectLst/>
              <a:uFillTx/>
              <a:latin typeface="Arial"/>
            </a:endParaRPr>
          </a:p>
        </p:txBody>
      </p:sp>
      <p:sp>
        <p:nvSpPr>
          <p:cNvPr id="178" name="Rectangle 9"/>
          <p:cNvSpPr/>
          <p:nvPr/>
        </p:nvSpPr>
        <p:spPr>
          <a:xfrm>
            <a:off x="472428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79"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180" name="Picture 11" descr="tmpsk6lsfk4.png"/>
          <p:cNvPicPr/>
          <p:nvPr/>
        </p:nvPicPr>
        <p:blipFill>
          <a:blip r:embed="rId1"/>
          <a:stretch/>
        </p:blipFill>
        <p:spPr>
          <a:xfrm>
            <a:off x="4724280" y="1508760"/>
            <a:ext cx="4190400" cy="2361600"/>
          </a:xfrm>
          <a:prstGeom prst="rect">
            <a:avLst/>
          </a:prstGeom>
          <a:noFill/>
          <a:ln w="0">
            <a:noFill/>
          </a:ln>
        </p:spPr>
      </p:pic>
      <p:sp>
        <p:nvSpPr>
          <p:cNvPr id="181"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82"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Nate Grant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Usability and Performance</a:t>
            </a:r>
            <a:endParaRPr b="0" lang="en-IN" sz="2200" strike="noStrike" u="none">
              <a:solidFill>
                <a:srgbClr val="000000"/>
              </a:solidFill>
              <a:effectLst/>
              <a:uFillTx/>
              <a:latin typeface="Arial"/>
            </a:endParaRPr>
          </a:p>
        </p:txBody>
      </p:sp>
      <p:sp>
        <p:nvSpPr>
          <p:cNvPr id="184"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Optimized for Developer Experience</a:t>
            </a:r>
            <a:endParaRPr b="0" lang="en-IN" sz="1600" strike="noStrike" u="none">
              <a:solidFill>
                <a:srgbClr val="000000"/>
              </a:solidFill>
              <a:effectLst/>
              <a:uFillTx/>
              <a:latin typeface="Arial"/>
            </a:endParaRPr>
          </a:p>
        </p:txBody>
      </p:sp>
      <p:sp>
        <p:nvSpPr>
          <p:cNvPr id="185"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86"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87" name="Rectangle 6"/>
          <p:cNvSpPr/>
          <p:nvPr/>
        </p:nvSpPr>
        <p:spPr>
          <a:xfrm>
            <a:off x="228600" y="1508760"/>
            <a:ext cx="868608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88" name="Rectangle 7"/>
          <p:cNvSpPr/>
          <p:nvPr/>
        </p:nvSpPr>
        <p:spPr>
          <a:xfrm>
            <a:off x="22860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89" name="TextBox 8"/>
          <p:cNvSpPr/>
          <p:nvPr/>
        </p:nvSpPr>
        <p:spPr>
          <a:xfrm>
            <a:off x="228600" y="1508760"/>
            <a:ext cx="4190400" cy="234720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Lightweight Design:</a:t>
            </a:r>
            <a:r>
              <a:rPr b="0" lang="en-IN" sz="1300" strike="noStrike" u="none">
                <a:solidFill>
                  <a:srgbClr val="616161"/>
                </a:solidFill>
                <a:effectLst/>
                <a:uFillTx/>
                <a:latin typeface="Proxima Nova"/>
                <a:ea typeface="Arial"/>
              </a:rPr>
              <a:t> IDCS is designed to be lightweight, ensuring fast performance without unnecessary overhead.</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Efficient Resource Usage:</a:t>
            </a:r>
            <a:r>
              <a:rPr b="0" lang="en-IN" sz="1300" strike="noStrike" u="none">
                <a:solidFill>
                  <a:srgbClr val="616161"/>
                </a:solidFill>
                <a:effectLst/>
                <a:uFillTx/>
                <a:latin typeface="Proxima Nova"/>
                <a:ea typeface="Arial"/>
              </a:rPr>
              <a:t> Optimized to run efficiently, IDCS minimizes resource usage, even when managing large codebases.</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Smooth User Experience:</a:t>
            </a:r>
            <a:r>
              <a:rPr b="0" lang="en-IN" sz="1300" strike="noStrike" u="none">
                <a:solidFill>
                  <a:srgbClr val="616161"/>
                </a:solidFill>
                <a:effectLst/>
                <a:uFillTx/>
                <a:latin typeface="Proxima Nova"/>
                <a:ea typeface="Arial"/>
              </a:rPr>
              <a:t> IDCS provides a streamlined and responsive interface, enhancing the overall developer experience.</a:t>
            </a:r>
            <a:endParaRPr b="0" lang="en-IN" sz="1300" strike="noStrike" u="none">
              <a:solidFill>
                <a:srgbClr val="000000"/>
              </a:solidFill>
              <a:effectLst/>
              <a:uFillTx/>
              <a:latin typeface="Arial"/>
            </a:endParaRPr>
          </a:p>
        </p:txBody>
      </p:sp>
      <p:sp>
        <p:nvSpPr>
          <p:cNvPr id="190" name="Rectangle 9"/>
          <p:cNvSpPr/>
          <p:nvPr/>
        </p:nvSpPr>
        <p:spPr>
          <a:xfrm>
            <a:off x="472428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91"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192" name="Picture 11" descr="tmpa4s8epvp.png"/>
          <p:cNvPicPr/>
          <p:nvPr/>
        </p:nvPicPr>
        <p:blipFill>
          <a:blip r:embed="rId1"/>
          <a:stretch/>
        </p:blipFill>
        <p:spPr>
          <a:xfrm>
            <a:off x="4724280" y="1508760"/>
            <a:ext cx="4190400" cy="2361600"/>
          </a:xfrm>
          <a:prstGeom prst="rect">
            <a:avLst/>
          </a:prstGeom>
          <a:noFill/>
          <a:ln w="0">
            <a:noFill/>
          </a:ln>
        </p:spPr>
      </p:pic>
      <p:sp>
        <p:nvSpPr>
          <p:cNvPr id="193"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94"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Digitawise Agency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Collaborative Development</a:t>
            </a:r>
            <a:endParaRPr b="0" lang="en-IN" sz="2200" strike="noStrike" u="none">
              <a:solidFill>
                <a:srgbClr val="000000"/>
              </a:solidFill>
              <a:effectLst/>
              <a:uFillTx/>
              <a:latin typeface="Arial"/>
            </a:endParaRPr>
          </a:p>
        </p:txBody>
      </p:sp>
      <p:sp>
        <p:nvSpPr>
          <p:cNvPr id="196"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Fostering Team-Based Coding in Real-Time</a:t>
            </a:r>
            <a:endParaRPr b="0" lang="en-IN" sz="1600" strike="noStrike" u="none">
              <a:solidFill>
                <a:srgbClr val="000000"/>
              </a:solidFill>
              <a:effectLst/>
              <a:uFillTx/>
              <a:latin typeface="Arial"/>
            </a:endParaRPr>
          </a:p>
        </p:txBody>
      </p:sp>
      <p:sp>
        <p:nvSpPr>
          <p:cNvPr id="197"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98"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99" name="Rectangle 6"/>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00" name="Rectangle 7"/>
          <p:cNvSpPr/>
          <p:nvPr/>
        </p:nvSpPr>
        <p:spPr>
          <a:xfrm>
            <a:off x="228600" y="1508760"/>
            <a:ext cx="868608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01" name="Rectangle 8"/>
          <p:cNvSpPr/>
          <p:nvPr/>
        </p:nvSpPr>
        <p:spPr>
          <a:xfrm>
            <a:off x="228600" y="1508760"/>
            <a:ext cx="269172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02" name="Rectangle 9"/>
          <p:cNvSpPr/>
          <p:nvPr/>
        </p:nvSpPr>
        <p:spPr>
          <a:xfrm>
            <a:off x="1422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03" name="TextBox 10"/>
          <p:cNvSpPr/>
          <p:nvPr/>
        </p:nvSpPr>
        <p:spPr>
          <a:xfrm>
            <a:off x="1422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04" name="Picture 11" descr="tmpusodr6bb.png"/>
          <p:cNvPicPr/>
          <p:nvPr/>
        </p:nvPicPr>
        <p:blipFill>
          <a:blip r:embed="rId1"/>
          <a:stretch/>
        </p:blipFill>
        <p:spPr>
          <a:xfrm>
            <a:off x="1422360" y="1508760"/>
            <a:ext cx="304200" cy="304200"/>
          </a:xfrm>
          <a:prstGeom prst="rect">
            <a:avLst/>
          </a:prstGeom>
          <a:noFill/>
          <a:ln w="0">
            <a:noFill/>
          </a:ln>
        </p:spPr>
      </p:pic>
      <p:sp>
        <p:nvSpPr>
          <p:cNvPr id="205" name="TextBox 12"/>
          <p:cNvSpPr/>
          <p:nvPr/>
        </p:nvSpPr>
        <p:spPr>
          <a:xfrm>
            <a:off x="228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Real-Time Collaboration</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IDCS supports real-time collaboration, allowing developers to code and troubleshoot together instantly.</a:t>
            </a:r>
            <a:endParaRPr b="0" lang="en-IN" sz="1300" strike="noStrike" u="none">
              <a:solidFill>
                <a:srgbClr val="000000"/>
              </a:solidFill>
              <a:effectLst/>
              <a:uFillTx/>
              <a:latin typeface="Arial"/>
            </a:endParaRPr>
          </a:p>
        </p:txBody>
      </p:sp>
      <p:sp>
        <p:nvSpPr>
          <p:cNvPr id="206" name="Rectangle 13"/>
          <p:cNvSpPr/>
          <p:nvPr/>
        </p:nvSpPr>
        <p:spPr>
          <a:xfrm>
            <a:off x="3225600" y="1508760"/>
            <a:ext cx="269172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07" name="Rectangle 14"/>
          <p:cNvSpPr/>
          <p:nvPr/>
        </p:nvSpPr>
        <p:spPr>
          <a:xfrm>
            <a:off x="4419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08" name="TextBox 15"/>
          <p:cNvSpPr/>
          <p:nvPr/>
        </p:nvSpPr>
        <p:spPr>
          <a:xfrm>
            <a:off x="4419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09" name="Picture 16" descr="tmpp1zf1v9e.png"/>
          <p:cNvPicPr/>
          <p:nvPr/>
        </p:nvPicPr>
        <p:blipFill>
          <a:blip r:embed="rId2"/>
          <a:stretch/>
        </p:blipFill>
        <p:spPr>
          <a:xfrm>
            <a:off x="4419360" y="1508760"/>
            <a:ext cx="304200" cy="304200"/>
          </a:xfrm>
          <a:prstGeom prst="rect">
            <a:avLst/>
          </a:prstGeom>
          <a:noFill/>
          <a:ln w="0">
            <a:noFill/>
          </a:ln>
        </p:spPr>
      </p:pic>
      <p:sp>
        <p:nvSpPr>
          <p:cNvPr id="210" name="TextBox 17"/>
          <p:cNvSpPr/>
          <p:nvPr/>
        </p:nvSpPr>
        <p:spPr>
          <a:xfrm>
            <a:off x="3225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Seamless Code Sharing</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Share your code effortlessly with teammates, thanks to built-in GitHub integration and instant syncing.</a:t>
            </a:r>
            <a:endParaRPr b="0" lang="en-IN" sz="1300" strike="noStrike" u="none">
              <a:solidFill>
                <a:srgbClr val="000000"/>
              </a:solidFill>
              <a:effectLst/>
              <a:uFillTx/>
              <a:latin typeface="Arial"/>
            </a:endParaRPr>
          </a:p>
        </p:txBody>
      </p:sp>
      <p:sp>
        <p:nvSpPr>
          <p:cNvPr id="211" name="Rectangle 18"/>
          <p:cNvSpPr/>
          <p:nvPr/>
        </p:nvSpPr>
        <p:spPr>
          <a:xfrm>
            <a:off x="6222960" y="1508760"/>
            <a:ext cx="269172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12" name="Rectangle 19"/>
          <p:cNvSpPr/>
          <p:nvPr/>
        </p:nvSpPr>
        <p:spPr>
          <a:xfrm>
            <a:off x="741672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13" name="TextBox 20"/>
          <p:cNvSpPr/>
          <p:nvPr/>
        </p:nvSpPr>
        <p:spPr>
          <a:xfrm>
            <a:off x="741672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14" name="Picture 21" descr="tmpwc8wylif.png"/>
          <p:cNvPicPr/>
          <p:nvPr/>
        </p:nvPicPr>
        <p:blipFill>
          <a:blip r:embed="rId3"/>
          <a:stretch/>
        </p:blipFill>
        <p:spPr>
          <a:xfrm>
            <a:off x="7416720" y="1508760"/>
            <a:ext cx="304200" cy="304200"/>
          </a:xfrm>
          <a:prstGeom prst="rect">
            <a:avLst/>
          </a:prstGeom>
          <a:noFill/>
          <a:ln w="0">
            <a:noFill/>
          </a:ln>
        </p:spPr>
      </p:pic>
      <p:sp>
        <p:nvSpPr>
          <p:cNvPr id="215" name="TextBox 22"/>
          <p:cNvSpPr/>
          <p:nvPr/>
        </p:nvSpPr>
        <p:spPr>
          <a:xfrm>
            <a:off x="622296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Instant Feedback</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Collaborators can provide instant feedback on code, improving the development process and accelerating project timelines.</a:t>
            </a:r>
            <a:endParaRPr b="0" lang="en-IN"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Competitive Advantage</a:t>
            </a:r>
            <a:endParaRPr b="0" lang="en-IN" sz="2200" strike="noStrike" u="none">
              <a:solidFill>
                <a:srgbClr val="000000"/>
              </a:solidFill>
              <a:effectLst/>
              <a:uFillTx/>
              <a:latin typeface="Arial"/>
            </a:endParaRPr>
          </a:p>
        </p:txBody>
      </p:sp>
      <p:sp>
        <p:nvSpPr>
          <p:cNvPr id="217"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How IDCS Stands Out in the Developer Ecosystem</a:t>
            </a:r>
            <a:endParaRPr b="0" lang="en-IN" sz="1600" strike="noStrike" u="none">
              <a:solidFill>
                <a:srgbClr val="000000"/>
              </a:solidFill>
              <a:effectLst/>
              <a:uFillTx/>
              <a:latin typeface="Arial"/>
            </a:endParaRPr>
          </a:p>
        </p:txBody>
      </p:sp>
      <p:sp>
        <p:nvSpPr>
          <p:cNvPr id="218"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19"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220" name="Rectangle 6"/>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21" name="Rectangle 7"/>
          <p:cNvSpPr/>
          <p:nvPr/>
        </p:nvSpPr>
        <p:spPr>
          <a:xfrm>
            <a:off x="228600" y="1508760"/>
            <a:ext cx="868608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22" name="Rectangle 8"/>
          <p:cNvSpPr/>
          <p:nvPr/>
        </p:nvSpPr>
        <p:spPr>
          <a:xfrm>
            <a:off x="228600" y="1508760"/>
            <a:ext cx="269172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23" name="Rectangle 9"/>
          <p:cNvSpPr/>
          <p:nvPr/>
        </p:nvSpPr>
        <p:spPr>
          <a:xfrm>
            <a:off x="1422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24" name="TextBox 10"/>
          <p:cNvSpPr/>
          <p:nvPr/>
        </p:nvSpPr>
        <p:spPr>
          <a:xfrm>
            <a:off x="1422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25" name="Picture 11" descr="tmpusodr6bb.png"/>
          <p:cNvPicPr/>
          <p:nvPr/>
        </p:nvPicPr>
        <p:blipFill>
          <a:blip r:embed="rId1"/>
          <a:stretch/>
        </p:blipFill>
        <p:spPr>
          <a:xfrm>
            <a:off x="1422360" y="1508760"/>
            <a:ext cx="304200" cy="304200"/>
          </a:xfrm>
          <a:prstGeom prst="rect">
            <a:avLst/>
          </a:prstGeom>
          <a:noFill/>
          <a:ln w="0">
            <a:noFill/>
          </a:ln>
        </p:spPr>
      </p:pic>
      <p:sp>
        <p:nvSpPr>
          <p:cNvPr id="226" name="TextBox 12"/>
          <p:cNvSpPr/>
          <p:nvPr/>
        </p:nvSpPr>
        <p:spPr>
          <a:xfrm>
            <a:off x="228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Enhanced Collaboration</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IDCS offers real-time collaboration, setting it apart from traditional terminal tools and basic text editors.</a:t>
            </a:r>
            <a:endParaRPr b="0" lang="en-IN" sz="1300" strike="noStrike" u="none">
              <a:solidFill>
                <a:srgbClr val="000000"/>
              </a:solidFill>
              <a:effectLst/>
              <a:uFillTx/>
              <a:latin typeface="Arial"/>
            </a:endParaRPr>
          </a:p>
        </p:txBody>
      </p:sp>
      <p:sp>
        <p:nvSpPr>
          <p:cNvPr id="227" name="Rectangle 13"/>
          <p:cNvSpPr/>
          <p:nvPr/>
        </p:nvSpPr>
        <p:spPr>
          <a:xfrm>
            <a:off x="3225600" y="1508760"/>
            <a:ext cx="269172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28" name="Rectangle 14"/>
          <p:cNvSpPr/>
          <p:nvPr/>
        </p:nvSpPr>
        <p:spPr>
          <a:xfrm>
            <a:off x="4419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29" name="TextBox 15"/>
          <p:cNvSpPr/>
          <p:nvPr/>
        </p:nvSpPr>
        <p:spPr>
          <a:xfrm>
            <a:off x="4419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30" name="Picture 16" descr="tmp_p48uruu.png"/>
          <p:cNvPicPr/>
          <p:nvPr/>
        </p:nvPicPr>
        <p:blipFill>
          <a:blip r:embed="rId2"/>
          <a:stretch/>
        </p:blipFill>
        <p:spPr>
          <a:xfrm>
            <a:off x="4419360" y="1508760"/>
            <a:ext cx="304200" cy="304200"/>
          </a:xfrm>
          <a:prstGeom prst="rect">
            <a:avLst/>
          </a:prstGeom>
          <a:noFill/>
          <a:ln w="0">
            <a:noFill/>
          </a:ln>
        </p:spPr>
      </p:pic>
      <p:sp>
        <p:nvSpPr>
          <p:cNvPr id="231" name="TextBox 17"/>
          <p:cNvSpPr/>
          <p:nvPr/>
        </p:nvSpPr>
        <p:spPr>
          <a:xfrm>
            <a:off x="3225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AI-Powered Assistance</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With ChatGPT integration, IDCS delivers in-line code suggestions, refactoring, and troubleshooting, a feature not commonly found in terminal apps.</a:t>
            </a:r>
            <a:endParaRPr b="0" lang="en-IN" sz="1300" strike="noStrike" u="none">
              <a:solidFill>
                <a:srgbClr val="000000"/>
              </a:solidFill>
              <a:effectLst/>
              <a:uFillTx/>
              <a:latin typeface="Arial"/>
            </a:endParaRPr>
          </a:p>
        </p:txBody>
      </p:sp>
      <p:sp>
        <p:nvSpPr>
          <p:cNvPr id="232" name="Rectangle 18"/>
          <p:cNvSpPr/>
          <p:nvPr/>
        </p:nvSpPr>
        <p:spPr>
          <a:xfrm>
            <a:off x="6222960" y="1508760"/>
            <a:ext cx="269172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33" name="Rectangle 19"/>
          <p:cNvSpPr/>
          <p:nvPr/>
        </p:nvSpPr>
        <p:spPr>
          <a:xfrm>
            <a:off x="741672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34" name="TextBox 20"/>
          <p:cNvSpPr/>
          <p:nvPr/>
        </p:nvSpPr>
        <p:spPr>
          <a:xfrm>
            <a:off x="741672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35" name="Picture 21" descr="tmpks3t5xkc.png"/>
          <p:cNvPicPr/>
          <p:nvPr/>
        </p:nvPicPr>
        <p:blipFill>
          <a:blip r:embed="rId3"/>
          <a:stretch/>
        </p:blipFill>
        <p:spPr>
          <a:xfrm>
            <a:off x="7416720" y="1508760"/>
            <a:ext cx="304200" cy="304200"/>
          </a:xfrm>
          <a:prstGeom prst="rect">
            <a:avLst/>
          </a:prstGeom>
          <a:noFill/>
          <a:ln w="0">
            <a:noFill/>
          </a:ln>
        </p:spPr>
      </p:pic>
      <p:sp>
        <p:nvSpPr>
          <p:cNvPr id="236" name="TextBox 22"/>
          <p:cNvSpPr/>
          <p:nvPr/>
        </p:nvSpPr>
        <p:spPr>
          <a:xfrm>
            <a:off x="622296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Modern Integrations</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Unlike traditional terminal apps, IDCS integrates seamlessly with GitHub for version control and project tracking, streamlining development workflows.</a:t>
            </a:r>
            <a:endParaRPr b="0" lang="en-IN"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Conclusion &amp; Future Outlook</a:t>
            </a:r>
            <a:endParaRPr b="0" lang="en-IN" sz="2200" strike="noStrike" u="none">
              <a:solidFill>
                <a:srgbClr val="000000"/>
              </a:solidFill>
              <a:effectLst/>
              <a:uFillTx/>
              <a:latin typeface="Arial"/>
            </a:endParaRPr>
          </a:p>
        </p:txBody>
      </p:sp>
      <p:sp>
        <p:nvSpPr>
          <p:cNvPr id="238"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The Future of Developer Tools with IDCS</a:t>
            </a:r>
            <a:endParaRPr b="0" lang="en-IN" sz="1600" strike="noStrike" u="none">
              <a:solidFill>
                <a:srgbClr val="000000"/>
              </a:solidFill>
              <a:effectLst/>
              <a:uFillTx/>
              <a:latin typeface="Arial"/>
            </a:endParaRPr>
          </a:p>
        </p:txBody>
      </p:sp>
      <p:sp>
        <p:nvSpPr>
          <p:cNvPr id="239"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40"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241" name="Rectangle 6"/>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42" name="Rectangle 7"/>
          <p:cNvSpPr/>
          <p:nvPr/>
        </p:nvSpPr>
        <p:spPr>
          <a:xfrm>
            <a:off x="228600" y="1508760"/>
            <a:ext cx="8686080" cy="189612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43" name="Rectangle 8"/>
          <p:cNvSpPr/>
          <p:nvPr/>
        </p:nvSpPr>
        <p:spPr>
          <a:xfrm>
            <a:off x="228600" y="1508760"/>
            <a:ext cx="2691720" cy="189612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44" name="Rectangle 9"/>
          <p:cNvSpPr/>
          <p:nvPr/>
        </p:nvSpPr>
        <p:spPr>
          <a:xfrm>
            <a:off x="1422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45" name="TextBox 10"/>
          <p:cNvSpPr/>
          <p:nvPr/>
        </p:nvSpPr>
        <p:spPr>
          <a:xfrm>
            <a:off x="1422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46" name="Picture 11" descr="tmptj946y03.png"/>
          <p:cNvPicPr/>
          <p:nvPr/>
        </p:nvPicPr>
        <p:blipFill>
          <a:blip r:embed="rId1"/>
          <a:stretch/>
        </p:blipFill>
        <p:spPr>
          <a:xfrm>
            <a:off x="1422360" y="1508760"/>
            <a:ext cx="304200" cy="304200"/>
          </a:xfrm>
          <a:prstGeom prst="rect">
            <a:avLst/>
          </a:prstGeom>
          <a:noFill/>
          <a:ln w="0">
            <a:noFill/>
          </a:ln>
        </p:spPr>
      </p:pic>
      <p:sp>
        <p:nvSpPr>
          <p:cNvPr id="247" name="TextBox 12"/>
          <p:cNvSpPr/>
          <p:nvPr/>
        </p:nvSpPr>
        <p:spPr>
          <a:xfrm>
            <a:off x="228600" y="1965960"/>
            <a:ext cx="2691720" cy="41220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Revolutionizing Developer Collaboration</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IDCS transforms terminal-based development by enabling real-time collaboration and AI-powered assistance.</a:t>
            </a:r>
            <a:endParaRPr b="0" lang="en-IN" sz="1300" strike="noStrike" u="none">
              <a:solidFill>
                <a:srgbClr val="000000"/>
              </a:solidFill>
              <a:effectLst/>
              <a:uFillTx/>
              <a:latin typeface="Arial"/>
            </a:endParaRPr>
          </a:p>
        </p:txBody>
      </p:sp>
      <p:sp>
        <p:nvSpPr>
          <p:cNvPr id="248" name="Rectangle 13"/>
          <p:cNvSpPr/>
          <p:nvPr/>
        </p:nvSpPr>
        <p:spPr>
          <a:xfrm>
            <a:off x="3225600" y="1508760"/>
            <a:ext cx="2691720" cy="189612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49" name="Rectangle 14"/>
          <p:cNvSpPr/>
          <p:nvPr/>
        </p:nvSpPr>
        <p:spPr>
          <a:xfrm>
            <a:off x="4419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50" name="TextBox 15"/>
          <p:cNvSpPr/>
          <p:nvPr/>
        </p:nvSpPr>
        <p:spPr>
          <a:xfrm>
            <a:off x="4419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51" name="Picture 16" descr="tmp2b8oohyv.png"/>
          <p:cNvPicPr/>
          <p:nvPr/>
        </p:nvPicPr>
        <p:blipFill>
          <a:blip r:embed="rId2"/>
          <a:stretch/>
        </p:blipFill>
        <p:spPr>
          <a:xfrm>
            <a:off x="4419360" y="1508760"/>
            <a:ext cx="304200" cy="304200"/>
          </a:xfrm>
          <a:prstGeom prst="rect">
            <a:avLst/>
          </a:prstGeom>
          <a:noFill/>
          <a:ln w="0">
            <a:noFill/>
          </a:ln>
        </p:spPr>
      </p:pic>
      <p:sp>
        <p:nvSpPr>
          <p:cNvPr id="252" name="TextBox 17"/>
          <p:cNvSpPr/>
          <p:nvPr/>
        </p:nvSpPr>
        <p:spPr>
          <a:xfrm>
            <a:off x="3225600" y="1965960"/>
            <a:ext cx="2691720" cy="41220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Fostering a Developer-First Environment</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With customization, performance optimization, and modern integrations, IDCS creates a streamlined development environment.</a:t>
            </a:r>
            <a:endParaRPr b="0" lang="en-IN" sz="1300" strike="noStrike" u="none">
              <a:solidFill>
                <a:srgbClr val="000000"/>
              </a:solidFill>
              <a:effectLst/>
              <a:uFillTx/>
              <a:latin typeface="Arial"/>
            </a:endParaRPr>
          </a:p>
        </p:txBody>
      </p:sp>
      <p:sp>
        <p:nvSpPr>
          <p:cNvPr id="253" name="Rectangle 18"/>
          <p:cNvSpPr/>
          <p:nvPr/>
        </p:nvSpPr>
        <p:spPr>
          <a:xfrm>
            <a:off x="6222960" y="1508760"/>
            <a:ext cx="2691720" cy="189612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54" name="Rectangle 19"/>
          <p:cNvSpPr/>
          <p:nvPr/>
        </p:nvSpPr>
        <p:spPr>
          <a:xfrm>
            <a:off x="741672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255" name="TextBox 20"/>
          <p:cNvSpPr/>
          <p:nvPr/>
        </p:nvSpPr>
        <p:spPr>
          <a:xfrm>
            <a:off x="741672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256" name="Picture 21" descr="tmp8jtba5l9.png"/>
          <p:cNvPicPr/>
          <p:nvPr/>
        </p:nvPicPr>
        <p:blipFill>
          <a:blip r:embed="rId3"/>
          <a:stretch/>
        </p:blipFill>
        <p:spPr>
          <a:xfrm>
            <a:off x="7416720" y="1508760"/>
            <a:ext cx="304200" cy="304200"/>
          </a:xfrm>
          <a:prstGeom prst="rect">
            <a:avLst/>
          </a:prstGeom>
          <a:noFill/>
          <a:ln w="0">
            <a:noFill/>
          </a:ln>
        </p:spPr>
      </p:pic>
      <p:sp>
        <p:nvSpPr>
          <p:cNvPr id="257" name="TextBox 22"/>
          <p:cNvSpPr/>
          <p:nvPr/>
        </p:nvSpPr>
        <p:spPr>
          <a:xfrm>
            <a:off x="622296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Future Developments</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The potential for IDCS to further integrate with emerging technologies, including AI and advanced version control systems, is vast.</a:t>
            </a:r>
            <a:endParaRPr b="0" lang="en-IN"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
          <p:cNvSpPr/>
          <p:nvPr/>
        </p:nvSpPr>
        <p:spPr>
          <a:xfrm>
            <a:off x="1980000" y="1647360"/>
            <a:ext cx="6119280" cy="1188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7200" strike="noStrike" u="none">
                <a:solidFill>
                  <a:srgbClr val="000000"/>
                </a:solidFill>
                <a:effectLst/>
                <a:uFillTx/>
                <a:latin typeface="Arial"/>
              </a:rPr>
              <a:t>THANK YOU</a:t>
            </a:r>
            <a:endParaRPr b="0" lang="en-IN" sz="7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Introduction to Integrated Developer Collaboration Suite (IDCS)</a:t>
            </a:r>
            <a:endParaRPr b="0" lang="en-IN" sz="2200" strike="noStrike" u="none">
              <a:solidFill>
                <a:srgbClr val="000000"/>
              </a:solidFill>
              <a:effectLst/>
              <a:uFillTx/>
              <a:latin typeface="Arial"/>
            </a:endParaRPr>
          </a:p>
        </p:txBody>
      </p:sp>
      <p:sp>
        <p:nvSpPr>
          <p:cNvPr id="58"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Revolutionizing Terminal-Based Developer Tools</a:t>
            </a:r>
            <a:endParaRPr b="0" lang="en-IN" sz="1600" strike="noStrike" u="none">
              <a:solidFill>
                <a:srgbClr val="000000"/>
              </a:solidFill>
              <a:effectLst/>
              <a:uFillTx/>
              <a:latin typeface="Arial"/>
            </a:endParaRPr>
          </a:p>
        </p:txBody>
      </p:sp>
      <p:sp>
        <p:nvSpPr>
          <p:cNvPr id="59" name="Rectangle 1"/>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endParaRPr b="0" lang="en-IN" sz="1400" strike="noStrike" u="none">
              <a:solidFill>
                <a:schemeClr val="lt1"/>
              </a:solidFill>
              <a:effectLst/>
              <a:uFillTx/>
              <a:latin typeface="Arial"/>
              <a:ea typeface="Arial"/>
            </a:endParaRPr>
          </a:p>
        </p:txBody>
      </p:sp>
      <p:sp>
        <p:nvSpPr>
          <p:cNvPr id="60" name="Rectangle 2"/>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endParaRPr b="0" lang="en-IN" sz="1300" strike="noStrike" u="none">
              <a:solidFill>
                <a:srgbClr val="616161"/>
              </a:solidFill>
              <a:effectLst/>
              <a:uFillTx/>
              <a:latin typeface="Proxima Nova"/>
              <a:ea typeface="Arial"/>
            </a:endParaRPr>
          </a:p>
        </p:txBody>
      </p:sp>
      <p:sp>
        <p:nvSpPr>
          <p:cNvPr id="61" name="Rectangle 3"/>
          <p:cNvSpPr/>
          <p:nvPr/>
        </p:nvSpPr>
        <p:spPr>
          <a:xfrm>
            <a:off x="228600" y="1508760"/>
            <a:ext cx="868608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endParaRPr b="0" lang="en-IN" sz="1400" strike="noStrike" u="none">
              <a:solidFill>
                <a:schemeClr val="lt1"/>
              </a:solidFill>
              <a:effectLst/>
              <a:uFillTx/>
              <a:latin typeface="Arial"/>
              <a:ea typeface="Arial"/>
            </a:endParaRPr>
          </a:p>
        </p:txBody>
      </p:sp>
      <p:sp>
        <p:nvSpPr>
          <p:cNvPr id="62" name="Rectangle 10"/>
          <p:cNvSpPr/>
          <p:nvPr/>
        </p:nvSpPr>
        <p:spPr>
          <a:xfrm>
            <a:off x="22860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endParaRPr b="0" lang="en-IN" sz="1400" strike="noStrike" u="none">
              <a:solidFill>
                <a:schemeClr val="lt1"/>
              </a:solidFill>
              <a:effectLst/>
              <a:uFillTx/>
              <a:latin typeface="Arial"/>
              <a:ea typeface="Arial"/>
            </a:endParaRPr>
          </a:p>
        </p:txBody>
      </p:sp>
      <p:sp>
        <p:nvSpPr>
          <p:cNvPr id="63" name="TextBox 1"/>
          <p:cNvSpPr/>
          <p:nvPr/>
        </p:nvSpPr>
        <p:spPr>
          <a:xfrm>
            <a:off x="228600" y="1508760"/>
            <a:ext cx="4190400" cy="297648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Aimed at modern developers:</a:t>
            </a:r>
            <a:r>
              <a:rPr b="0" lang="en-IN" sz="1300" strike="noStrike" u="none">
                <a:solidFill>
                  <a:srgbClr val="616161"/>
                </a:solidFill>
                <a:effectLst/>
                <a:uFillTx/>
                <a:latin typeface="Proxima Nova"/>
                <a:ea typeface="Arial"/>
              </a:rPr>
              <a:t> IDCS enhances terminal-based developer workflows, focusing on collaboration, code sharing, and seamless communication.</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Efficiency and Streamlined Workflow:</a:t>
            </a:r>
            <a:r>
              <a:rPr b="0" lang="en-IN" sz="1300" strike="noStrike" u="none">
                <a:solidFill>
                  <a:srgbClr val="616161"/>
                </a:solidFill>
                <a:effectLst/>
                <a:uFillTx/>
                <a:latin typeface="Proxima Nova"/>
                <a:ea typeface="Arial"/>
              </a:rPr>
              <a:t> Designed with performance and efficiency in mind, IDCS supports advanced features for improved productivity.</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Minimalist and Sophisticated Interface:</a:t>
            </a:r>
            <a:r>
              <a:rPr b="0" lang="en-IN" sz="1300" strike="noStrike" u="none">
                <a:solidFill>
                  <a:srgbClr val="616161"/>
                </a:solidFill>
                <a:effectLst/>
                <a:uFillTx/>
                <a:latin typeface="Proxima Nova"/>
                <a:ea typeface="Arial"/>
              </a:rPr>
              <a:t> IDCS's design integrates essential developer tools with a clean and intuitive interface for an optimized user experience.</a:t>
            </a:r>
            <a:endParaRPr b="0" lang="en-IN" sz="1300" strike="noStrike" u="none">
              <a:solidFill>
                <a:srgbClr val="000000"/>
              </a:solidFill>
              <a:effectLst/>
              <a:uFillTx/>
              <a:latin typeface="Arial"/>
            </a:endParaRPr>
          </a:p>
        </p:txBody>
      </p:sp>
      <p:sp>
        <p:nvSpPr>
          <p:cNvPr id="64" name="Rectangle 11"/>
          <p:cNvSpPr/>
          <p:nvPr/>
        </p:nvSpPr>
        <p:spPr>
          <a:xfrm>
            <a:off x="472428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endParaRPr b="0" lang="en-IN" sz="1400" strike="noStrike" u="none">
              <a:solidFill>
                <a:schemeClr val="lt1"/>
              </a:solidFill>
              <a:effectLst/>
              <a:uFillTx/>
              <a:latin typeface="Arial"/>
              <a:ea typeface="Arial"/>
            </a:endParaRPr>
          </a:p>
        </p:txBody>
      </p:sp>
      <p:sp>
        <p:nvSpPr>
          <p:cNvPr id="65" name="TextBox 2"/>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endParaRPr b="0" lang="en-IN" sz="1400" strike="noStrike" u="none">
              <a:solidFill>
                <a:srgbClr val="000000"/>
              </a:solidFill>
              <a:effectLst/>
              <a:uFillTx/>
              <a:latin typeface="Arial"/>
              <a:ea typeface="Arial"/>
            </a:endParaRPr>
          </a:p>
        </p:txBody>
      </p:sp>
      <p:pic>
        <p:nvPicPr>
          <p:cNvPr id="66" name="Picture 1" descr="tmpsk6lsfk4.png"/>
          <p:cNvPicPr/>
          <p:nvPr/>
        </p:nvPicPr>
        <p:blipFill>
          <a:blip r:embed="rId1"/>
          <a:stretch/>
        </p:blipFill>
        <p:spPr>
          <a:xfrm>
            <a:off x="4724280" y="1508760"/>
            <a:ext cx="4190400" cy="2361600"/>
          </a:xfrm>
          <a:prstGeom prst="rect">
            <a:avLst/>
          </a:prstGeom>
          <a:noFill/>
          <a:ln w="0">
            <a:noFill/>
          </a:ln>
        </p:spPr>
      </p:pic>
      <p:sp>
        <p:nvSpPr>
          <p:cNvPr id="67" name="Rectangle 15"/>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endParaRPr b="0" lang="en-IN" sz="1400" strike="noStrike" u="none">
              <a:solidFill>
                <a:schemeClr val="lt1"/>
              </a:solidFill>
              <a:effectLst/>
              <a:uFillTx/>
              <a:latin typeface="Arial"/>
              <a:ea typeface="Arial"/>
            </a:endParaRPr>
          </a:p>
        </p:txBody>
      </p:sp>
      <p:sp>
        <p:nvSpPr>
          <p:cNvPr id="68" name="TextBox 3"/>
          <p:cNvSpPr/>
          <p:nvPr/>
        </p:nvSpPr>
        <p:spPr>
          <a:xfrm>
            <a:off x="4724280" y="3947040"/>
            <a:ext cx="4190400" cy="13788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Nate Grant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The Problem with Current Tools</a:t>
            </a:r>
            <a:endParaRPr b="0" lang="en-IN" sz="2200" strike="noStrike" u="none">
              <a:solidFill>
                <a:srgbClr val="000000"/>
              </a:solidFill>
              <a:effectLst/>
              <a:uFillTx/>
              <a:latin typeface="Arial"/>
            </a:endParaRPr>
          </a:p>
        </p:txBody>
      </p:sp>
      <p:sp>
        <p:nvSpPr>
          <p:cNvPr id="70"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Challenges in Terminal-Based Development</a:t>
            </a:r>
            <a:endParaRPr b="0" lang="en-IN" sz="1600" strike="noStrike" u="none">
              <a:solidFill>
                <a:srgbClr val="000000"/>
              </a:solidFill>
              <a:effectLst/>
              <a:uFillTx/>
              <a:latin typeface="Arial"/>
            </a:endParaRPr>
          </a:p>
        </p:txBody>
      </p:sp>
      <p:sp>
        <p:nvSpPr>
          <p:cNvPr id="71"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72"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73" name="Rectangle 6"/>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74" name="Rectangle 7"/>
          <p:cNvSpPr/>
          <p:nvPr/>
        </p:nvSpPr>
        <p:spPr>
          <a:xfrm>
            <a:off x="228600" y="1508760"/>
            <a:ext cx="868608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75" name="Rectangle 8"/>
          <p:cNvSpPr/>
          <p:nvPr/>
        </p:nvSpPr>
        <p:spPr>
          <a:xfrm>
            <a:off x="228600" y="1508760"/>
            <a:ext cx="269172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76" name="Rectangle 9"/>
          <p:cNvSpPr/>
          <p:nvPr/>
        </p:nvSpPr>
        <p:spPr>
          <a:xfrm>
            <a:off x="1422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77" name="TextBox 10"/>
          <p:cNvSpPr/>
          <p:nvPr/>
        </p:nvSpPr>
        <p:spPr>
          <a:xfrm>
            <a:off x="1422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78" name="Picture 11" descr="tmpusodr6bb.png"/>
          <p:cNvPicPr/>
          <p:nvPr/>
        </p:nvPicPr>
        <p:blipFill>
          <a:blip r:embed="rId1"/>
          <a:stretch/>
        </p:blipFill>
        <p:spPr>
          <a:xfrm>
            <a:off x="1422360" y="1508760"/>
            <a:ext cx="304200" cy="304200"/>
          </a:xfrm>
          <a:prstGeom prst="rect">
            <a:avLst/>
          </a:prstGeom>
          <a:noFill/>
          <a:ln w="0">
            <a:noFill/>
          </a:ln>
        </p:spPr>
      </p:pic>
      <p:sp>
        <p:nvSpPr>
          <p:cNvPr id="79" name="TextBox 12"/>
          <p:cNvSpPr/>
          <p:nvPr/>
        </p:nvSpPr>
        <p:spPr>
          <a:xfrm>
            <a:off x="228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Lack of Collaboration Features</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Current terminal-based tools are limited in terms of collaboration, hindering seamless communication and team workflows.</a:t>
            </a:r>
            <a:endParaRPr b="0" lang="en-IN" sz="1300" strike="noStrike" u="none">
              <a:solidFill>
                <a:srgbClr val="000000"/>
              </a:solidFill>
              <a:effectLst/>
              <a:uFillTx/>
              <a:latin typeface="Arial"/>
            </a:endParaRPr>
          </a:p>
        </p:txBody>
      </p:sp>
      <p:sp>
        <p:nvSpPr>
          <p:cNvPr id="80" name="Rectangle 13"/>
          <p:cNvSpPr/>
          <p:nvPr/>
        </p:nvSpPr>
        <p:spPr>
          <a:xfrm>
            <a:off x="3225600" y="1508760"/>
            <a:ext cx="269172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81" name="Rectangle 14"/>
          <p:cNvSpPr/>
          <p:nvPr/>
        </p:nvSpPr>
        <p:spPr>
          <a:xfrm>
            <a:off x="4419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82" name="TextBox 15"/>
          <p:cNvSpPr/>
          <p:nvPr/>
        </p:nvSpPr>
        <p:spPr>
          <a:xfrm>
            <a:off x="4419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83" name="Picture 16" descr="tmptj946y03.png"/>
          <p:cNvPicPr/>
          <p:nvPr/>
        </p:nvPicPr>
        <p:blipFill>
          <a:blip r:embed="rId2"/>
          <a:stretch/>
        </p:blipFill>
        <p:spPr>
          <a:xfrm>
            <a:off x="4419360" y="1508760"/>
            <a:ext cx="304200" cy="304200"/>
          </a:xfrm>
          <a:prstGeom prst="rect">
            <a:avLst/>
          </a:prstGeom>
          <a:noFill/>
          <a:ln w="0">
            <a:noFill/>
          </a:ln>
        </p:spPr>
      </p:pic>
      <p:sp>
        <p:nvSpPr>
          <p:cNvPr id="84" name="TextBox 17"/>
          <p:cNvSpPr/>
          <p:nvPr/>
        </p:nvSpPr>
        <p:spPr>
          <a:xfrm>
            <a:off x="3225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Inefficient Workflow</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Many terminal tools require complex setups and manual steps, making workflows slower and more error-prone.</a:t>
            </a:r>
            <a:endParaRPr b="0" lang="en-IN" sz="1300" strike="noStrike" u="none">
              <a:solidFill>
                <a:srgbClr val="000000"/>
              </a:solidFill>
              <a:effectLst/>
              <a:uFillTx/>
              <a:latin typeface="Arial"/>
            </a:endParaRPr>
          </a:p>
        </p:txBody>
      </p:sp>
      <p:sp>
        <p:nvSpPr>
          <p:cNvPr id="85" name="Rectangle 18"/>
          <p:cNvSpPr/>
          <p:nvPr/>
        </p:nvSpPr>
        <p:spPr>
          <a:xfrm>
            <a:off x="6222960" y="1508760"/>
            <a:ext cx="2691720" cy="1690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86" name="Rectangle 19"/>
          <p:cNvSpPr/>
          <p:nvPr/>
        </p:nvSpPr>
        <p:spPr>
          <a:xfrm>
            <a:off x="741672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87" name="TextBox 20"/>
          <p:cNvSpPr/>
          <p:nvPr/>
        </p:nvSpPr>
        <p:spPr>
          <a:xfrm>
            <a:off x="741672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88" name="Picture 21" descr="tmpks3t5xkc.png"/>
          <p:cNvPicPr/>
          <p:nvPr/>
        </p:nvPicPr>
        <p:blipFill>
          <a:blip r:embed="rId3"/>
          <a:stretch/>
        </p:blipFill>
        <p:spPr>
          <a:xfrm>
            <a:off x="7416720" y="1508760"/>
            <a:ext cx="304200" cy="304200"/>
          </a:xfrm>
          <a:prstGeom prst="rect">
            <a:avLst/>
          </a:prstGeom>
          <a:noFill/>
          <a:ln w="0">
            <a:noFill/>
          </a:ln>
        </p:spPr>
      </p:pic>
      <p:sp>
        <p:nvSpPr>
          <p:cNvPr id="89" name="TextBox 22"/>
          <p:cNvSpPr/>
          <p:nvPr/>
        </p:nvSpPr>
        <p:spPr>
          <a:xfrm>
            <a:off x="622296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Poor Integration with Modern Tools</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Current tools lack robust integrations with popular platforms like GitHub, limiting developers' ability to track projects and share code easily.</a:t>
            </a:r>
            <a:endParaRPr b="0" lang="en-IN"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Key Features of IDCS</a:t>
            </a:r>
            <a:endParaRPr b="0" lang="en-IN" sz="2200" strike="noStrike" u="none">
              <a:solidFill>
                <a:srgbClr val="000000"/>
              </a:solidFill>
              <a:effectLst/>
              <a:uFillTx/>
              <a:latin typeface="Arial"/>
            </a:endParaRPr>
          </a:p>
        </p:txBody>
      </p:sp>
      <p:sp>
        <p:nvSpPr>
          <p:cNvPr id="91"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Powerful Tools for Modern Developers</a:t>
            </a:r>
            <a:endParaRPr b="0" lang="en-IN" sz="1600" strike="noStrike" u="none">
              <a:solidFill>
                <a:srgbClr val="000000"/>
              </a:solidFill>
              <a:effectLst/>
              <a:uFillTx/>
              <a:latin typeface="Arial"/>
            </a:endParaRPr>
          </a:p>
        </p:txBody>
      </p:sp>
      <p:sp>
        <p:nvSpPr>
          <p:cNvPr id="92"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93"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94" name="Rectangle 6"/>
          <p:cNvSpPr/>
          <p:nvPr/>
        </p:nvSpPr>
        <p:spPr>
          <a:xfrm>
            <a:off x="228600" y="1508760"/>
            <a:ext cx="868608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95" name="Rectangle 7"/>
          <p:cNvSpPr/>
          <p:nvPr/>
        </p:nvSpPr>
        <p:spPr>
          <a:xfrm>
            <a:off x="22860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96" name="TextBox 8"/>
          <p:cNvSpPr/>
          <p:nvPr/>
        </p:nvSpPr>
        <p:spPr>
          <a:xfrm>
            <a:off x="228600" y="1508760"/>
            <a:ext cx="4190400" cy="234720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Live Syntax Parsing (LSP):</a:t>
            </a:r>
            <a:r>
              <a:rPr b="0" lang="en-IN" sz="1300" strike="noStrike" u="none">
                <a:solidFill>
                  <a:srgbClr val="616161"/>
                </a:solidFill>
                <a:effectLst/>
                <a:uFillTx/>
                <a:latin typeface="Proxima Nova"/>
                <a:ea typeface="Arial"/>
              </a:rPr>
              <a:t> Provides real-time code validation and contextual editing, ensuring your code is always error-free.</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ChatGPT Assistance:</a:t>
            </a:r>
            <a:r>
              <a:rPr b="0" lang="en-IN" sz="1300" strike="noStrike" u="none">
                <a:solidFill>
                  <a:srgbClr val="616161"/>
                </a:solidFill>
                <a:effectLst/>
                <a:uFillTx/>
                <a:latin typeface="Proxima Nova"/>
                <a:ea typeface="Arial"/>
              </a:rPr>
              <a:t> AI-powered code generation, suggestions, and automated refactoring to enhance developer efficiency.</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GitHub Integration:</a:t>
            </a:r>
            <a:r>
              <a:rPr b="0" lang="en-IN" sz="1300" strike="noStrike" u="none">
                <a:solidFill>
                  <a:srgbClr val="616161"/>
                </a:solidFill>
                <a:effectLst/>
                <a:uFillTx/>
                <a:latin typeface="Proxima Nova"/>
                <a:ea typeface="Arial"/>
              </a:rPr>
              <a:t> Seamless integration with GitHub for version control and project tracking, facilitating collaborative coding.</a:t>
            </a:r>
            <a:endParaRPr b="0" lang="en-IN" sz="1300" strike="noStrike" u="none">
              <a:solidFill>
                <a:srgbClr val="000000"/>
              </a:solidFill>
              <a:effectLst/>
              <a:uFillTx/>
              <a:latin typeface="Arial"/>
            </a:endParaRPr>
          </a:p>
        </p:txBody>
      </p:sp>
      <p:sp>
        <p:nvSpPr>
          <p:cNvPr id="97" name="Rectangle 9"/>
          <p:cNvSpPr/>
          <p:nvPr/>
        </p:nvSpPr>
        <p:spPr>
          <a:xfrm>
            <a:off x="472428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98"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99" name="Picture 11" descr="tmpfir5py8d.png"/>
          <p:cNvPicPr/>
          <p:nvPr/>
        </p:nvPicPr>
        <p:blipFill>
          <a:blip r:embed="rId1"/>
          <a:stretch/>
        </p:blipFill>
        <p:spPr>
          <a:xfrm>
            <a:off x="4724280" y="1508760"/>
            <a:ext cx="4190400" cy="2361600"/>
          </a:xfrm>
          <a:prstGeom prst="rect">
            <a:avLst/>
          </a:prstGeom>
          <a:noFill/>
          <a:ln w="0">
            <a:noFill/>
          </a:ln>
        </p:spPr>
      </p:pic>
      <p:sp>
        <p:nvSpPr>
          <p:cNvPr id="100"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01"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Adrien WIESENBACH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Live Syntax Parsing (LSP)</a:t>
            </a:r>
            <a:endParaRPr b="0" lang="en-IN" sz="2200" strike="noStrike" u="none">
              <a:solidFill>
                <a:srgbClr val="000000"/>
              </a:solidFill>
              <a:effectLst/>
              <a:uFillTx/>
              <a:latin typeface="Arial"/>
            </a:endParaRPr>
          </a:p>
        </p:txBody>
      </p:sp>
      <p:sp>
        <p:nvSpPr>
          <p:cNvPr id="103"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Real-time Code Validation and Contextual Editing</a:t>
            </a:r>
            <a:endParaRPr b="0" lang="en-IN" sz="1600" strike="noStrike" u="none">
              <a:solidFill>
                <a:srgbClr val="000000"/>
              </a:solidFill>
              <a:effectLst/>
              <a:uFillTx/>
              <a:latin typeface="Arial"/>
            </a:endParaRPr>
          </a:p>
        </p:txBody>
      </p:sp>
      <p:sp>
        <p:nvSpPr>
          <p:cNvPr id="104"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05"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06" name="Rectangle 6"/>
          <p:cNvSpPr/>
          <p:nvPr/>
        </p:nvSpPr>
        <p:spPr>
          <a:xfrm>
            <a:off x="228600" y="1508760"/>
            <a:ext cx="868608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07" name="Rectangle 7"/>
          <p:cNvSpPr/>
          <p:nvPr/>
        </p:nvSpPr>
        <p:spPr>
          <a:xfrm>
            <a:off x="22860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08" name="TextBox 8"/>
          <p:cNvSpPr/>
          <p:nvPr/>
        </p:nvSpPr>
        <p:spPr>
          <a:xfrm>
            <a:off x="228600" y="1508760"/>
            <a:ext cx="4190400" cy="234720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Error-Free Code:</a:t>
            </a:r>
            <a:r>
              <a:rPr b="0" lang="en-IN" sz="1300" strike="noStrike" u="none">
                <a:solidFill>
                  <a:srgbClr val="616161"/>
                </a:solidFill>
                <a:effectLst/>
                <a:uFillTx/>
                <a:latin typeface="Proxima Nova"/>
                <a:ea typeface="Arial"/>
              </a:rPr>
              <a:t> Live Syntax Parsing ensures your code is error-free in real-time, reducing the likelihood of bugs.</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Contextual Editing:</a:t>
            </a:r>
            <a:r>
              <a:rPr b="0" lang="en-IN" sz="1300" strike="noStrike" u="none">
                <a:solidFill>
                  <a:srgbClr val="616161"/>
                </a:solidFill>
                <a:effectLst/>
                <a:uFillTx/>
                <a:latin typeface="Proxima Nova"/>
                <a:ea typeface="Arial"/>
              </a:rPr>
              <a:t> Enables smarter, context-aware code suggestions, improving coding speed and accuracy.</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Faster Development Cycles:</a:t>
            </a:r>
            <a:r>
              <a:rPr b="0" lang="en-IN" sz="1300" strike="noStrike" u="none">
                <a:solidFill>
                  <a:srgbClr val="616161"/>
                </a:solidFill>
                <a:effectLst/>
                <a:uFillTx/>
                <a:latin typeface="Proxima Nova"/>
                <a:ea typeface="Arial"/>
              </a:rPr>
              <a:t> Real-time feedback helps reduce back-and-forth between editing and testing, speeding up development.</a:t>
            </a:r>
            <a:endParaRPr b="0" lang="en-IN" sz="1300" strike="noStrike" u="none">
              <a:solidFill>
                <a:srgbClr val="000000"/>
              </a:solidFill>
              <a:effectLst/>
              <a:uFillTx/>
              <a:latin typeface="Arial"/>
            </a:endParaRPr>
          </a:p>
        </p:txBody>
      </p:sp>
      <p:sp>
        <p:nvSpPr>
          <p:cNvPr id="109" name="Rectangle 9"/>
          <p:cNvSpPr/>
          <p:nvPr/>
        </p:nvSpPr>
        <p:spPr>
          <a:xfrm>
            <a:off x="472428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10"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111" name="Picture 11" descr="tmpsk6lsfk4.png"/>
          <p:cNvPicPr/>
          <p:nvPr/>
        </p:nvPicPr>
        <p:blipFill>
          <a:blip r:embed="rId1"/>
          <a:stretch/>
        </p:blipFill>
        <p:spPr>
          <a:xfrm>
            <a:off x="4724280" y="1508760"/>
            <a:ext cx="4190400" cy="2361600"/>
          </a:xfrm>
          <a:prstGeom prst="rect">
            <a:avLst/>
          </a:prstGeom>
          <a:noFill/>
          <a:ln w="0">
            <a:noFill/>
          </a:ln>
        </p:spPr>
      </p:pic>
      <p:sp>
        <p:nvSpPr>
          <p:cNvPr id="112"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13"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Nate Grant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Syntax Highlighting with Tree-sitter</a:t>
            </a:r>
            <a:endParaRPr b="0" lang="en-IN" sz="2200" strike="noStrike" u="none">
              <a:solidFill>
                <a:srgbClr val="000000"/>
              </a:solidFill>
              <a:effectLst/>
              <a:uFillTx/>
              <a:latin typeface="Arial"/>
            </a:endParaRPr>
          </a:p>
        </p:txBody>
      </p:sp>
      <p:sp>
        <p:nvSpPr>
          <p:cNvPr id="115"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Enhancing Code Readability in Real-Time</a:t>
            </a:r>
            <a:endParaRPr b="0" lang="en-IN" sz="1600" strike="noStrike" u="none">
              <a:solidFill>
                <a:srgbClr val="000000"/>
              </a:solidFill>
              <a:effectLst/>
              <a:uFillTx/>
              <a:latin typeface="Arial"/>
            </a:endParaRPr>
          </a:p>
        </p:txBody>
      </p:sp>
      <p:sp>
        <p:nvSpPr>
          <p:cNvPr id="116"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17"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18" name="Rectangle 6"/>
          <p:cNvSpPr/>
          <p:nvPr/>
        </p:nvSpPr>
        <p:spPr>
          <a:xfrm>
            <a:off x="228600" y="1508760"/>
            <a:ext cx="868608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19" name="Rectangle 7"/>
          <p:cNvSpPr/>
          <p:nvPr/>
        </p:nvSpPr>
        <p:spPr>
          <a:xfrm>
            <a:off x="22860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20" name="TextBox 8"/>
          <p:cNvSpPr/>
          <p:nvPr/>
        </p:nvSpPr>
        <p:spPr>
          <a:xfrm>
            <a:off x="228600" y="1508760"/>
            <a:ext cx="4190400" cy="255276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Improved Readability:</a:t>
            </a:r>
            <a:r>
              <a:rPr b="0" lang="en-IN" sz="1300" strike="noStrike" u="none">
                <a:solidFill>
                  <a:srgbClr val="616161"/>
                </a:solidFill>
                <a:effectLst/>
                <a:uFillTx/>
                <a:latin typeface="Proxima Nova"/>
                <a:ea typeface="Arial"/>
              </a:rPr>
              <a:t> Tree-sitter enables real-time syntax highlighting, making code easier to read and understand.</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Contextual Awareness:</a:t>
            </a:r>
            <a:r>
              <a:rPr b="0" lang="en-IN" sz="1300" strike="noStrike" u="none">
                <a:solidFill>
                  <a:srgbClr val="616161"/>
                </a:solidFill>
                <a:effectLst/>
                <a:uFillTx/>
                <a:latin typeface="Proxima Nova"/>
                <a:ea typeface="Arial"/>
              </a:rPr>
              <a:t> Tree-sitter provides context-aware highlighting, enhancing developers' ability to focus on relevant code sections.</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Dynamic Parsing:</a:t>
            </a:r>
            <a:r>
              <a:rPr b="0" lang="en-IN" sz="1300" strike="noStrike" u="none">
                <a:solidFill>
                  <a:srgbClr val="616161"/>
                </a:solidFill>
                <a:effectLst/>
                <a:uFillTx/>
                <a:latin typeface="Proxima Nova"/>
                <a:ea typeface="Arial"/>
              </a:rPr>
              <a:t> Code is parsed dynamically, which reduces the time it takes to display syntax highlights as developers type.</a:t>
            </a:r>
            <a:endParaRPr b="0" lang="en-IN" sz="1300" strike="noStrike" u="none">
              <a:solidFill>
                <a:srgbClr val="000000"/>
              </a:solidFill>
              <a:effectLst/>
              <a:uFillTx/>
              <a:latin typeface="Arial"/>
            </a:endParaRPr>
          </a:p>
        </p:txBody>
      </p:sp>
      <p:sp>
        <p:nvSpPr>
          <p:cNvPr id="121" name="Rectangle 9"/>
          <p:cNvSpPr/>
          <p:nvPr/>
        </p:nvSpPr>
        <p:spPr>
          <a:xfrm>
            <a:off x="472428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22"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123" name="Picture 11" descr="tmpsk6lsfk4.png"/>
          <p:cNvPicPr/>
          <p:nvPr/>
        </p:nvPicPr>
        <p:blipFill>
          <a:blip r:embed="rId1"/>
          <a:stretch/>
        </p:blipFill>
        <p:spPr>
          <a:xfrm>
            <a:off x="4724280" y="1508760"/>
            <a:ext cx="4190400" cy="2361600"/>
          </a:xfrm>
          <a:prstGeom prst="rect">
            <a:avLst/>
          </a:prstGeom>
          <a:noFill/>
          <a:ln w="0">
            <a:noFill/>
          </a:ln>
        </p:spPr>
      </p:pic>
      <p:sp>
        <p:nvSpPr>
          <p:cNvPr id="124"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25"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Nate Grant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ChatGPT Assistance</a:t>
            </a:r>
            <a:endParaRPr b="0" lang="en-IN" sz="2200" strike="noStrike" u="none">
              <a:solidFill>
                <a:srgbClr val="000000"/>
              </a:solidFill>
              <a:effectLst/>
              <a:uFillTx/>
              <a:latin typeface="Arial"/>
            </a:endParaRPr>
          </a:p>
        </p:txBody>
      </p:sp>
      <p:sp>
        <p:nvSpPr>
          <p:cNvPr id="127"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AI-Powered Code Generation and Suggestions</a:t>
            </a:r>
            <a:endParaRPr b="0" lang="en-IN" sz="1600" strike="noStrike" u="none">
              <a:solidFill>
                <a:srgbClr val="000000"/>
              </a:solidFill>
              <a:effectLst/>
              <a:uFillTx/>
              <a:latin typeface="Arial"/>
            </a:endParaRPr>
          </a:p>
        </p:txBody>
      </p:sp>
      <p:sp>
        <p:nvSpPr>
          <p:cNvPr id="128"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29"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30" name="Rectangle 6"/>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31" name="Rectangle 7"/>
          <p:cNvSpPr/>
          <p:nvPr/>
        </p:nvSpPr>
        <p:spPr>
          <a:xfrm>
            <a:off x="228600" y="1508760"/>
            <a:ext cx="868608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32" name="Rectangle 8"/>
          <p:cNvSpPr/>
          <p:nvPr/>
        </p:nvSpPr>
        <p:spPr>
          <a:xfrm>
            <a:off x="228600" y="1508760"/>
            <a:ext cx="269172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33" name="Rectangle 9"/>
          <p:cNvSpPr/>
          <p:nvPr/>
        </p:nvSpPr>
        <p:spPr>
          <a:xfrm>
            <a:off x="1422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34" name="TextBox 10"/>
          <p:cNvSpPr/>
          <p:nvPr/>
        </p:nvSpPr>
        <p:spPr>
          <a:xfrm>
            <a:off x="1422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135" name="Picture 11" descr="tmp1xcar4xc.png"/>
          <p:cNvPicPr/>
          <p:nvPr/>
        </p:nvPicPr>
        <p:blipFill>
          <a:blip r:embed="rId1"/>
          <a:stretch/>
        </p:blipFill>
        <p:spPr>
          <a:xfrm>
            <a:off x="1422360" y="1508760"/>
            <a:ext cx="304200" cy="304200"/>
          </a:xfrm>
          <a:prstGeom prst="rect">
            <a:avLst/>
          </a:prstGeom>
          <a:noFill/>
          <a:ln w="0">
            <a:noFill/>
          </a:ln>
        </p:spPr>
      </p:pic>
      <p:sp>
        <p:nvSpPr>
          <p:cNvPr id="136" name="TextBox 12"/>
          <p:cNvSpPr/>
          <p:nvPr/>
        </p:nvSpPr>
        <p:spPr>
          <a:xfrm>
            <a:off x="228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In-line Suggestions</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ChatGPT offers contextual, in-line code suggestions, helping developers write faster and more accurately.</a:t>
            </a:r>
            <a:endParaRPr b="0" lang="en-IN" sz="1300" strike="noStrike" u="none">
              <a:solidFill>
                <a:srgbClr val="000000"/>
              </a:solidFill>
              <a:effectLst/>
              <a:uFillTx/>
              <a:latin typeface="Arial"/>
            </a:endParaRPr>
          </a:p>
        </p:txBody>
      </p:sp>
      <p:sp>
        <p:nvSpPr>
          <p:cNvPr id="137" name="Rectangle 13"/>
          <p:cNvSpPr/>
          <p:nvPr/>
        </p:nvSpPr>
        <p:spPr>
          <a:xfrm>
            <a:off x="3225600" y="1508760"/>
            <a:ext cx="269172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38" name="Rectangle 14"/>
          <p:cNvSpPr/>
          <p:nvPr/>
        </p:nvSpPr>
        <p:spPr>
          <a:xfrm>
            <a:off x="441936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39" name="TextBox 15"/>
          <p:cNvSpPr/>
          <p:nvPr/>
        </p:nvSpPr>
        <p:spPr>
          <a:xfrm>
            <a:off x="441936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140" name="Picture 16" descr="tmpplf5o5db.png"/>
          <p:cNvPicPr/>
          <p:nvPr/>
        </p:nvPicPr>
        <p:blipFill>
          <a:blip r:embed="rId2"/>
          <a:stretch/>
        </p:blipFill>
        <p:spPr>
          <a:xfrm>
            <a:off x="4419360" y="1508760"/>
            <a:ext cx="304200" cy="304200"/>
          </a:xfrm>
          <a:prstGeom prst="rect">
            <a:avLst/>
          </a:prstGeom>
          <a:noFill/>
          <a:ln w="0">
            <a:noFill/>
          </a:ln>
        </p:spPr>
      </p:pic>
      <p:sp>
        <p:nvSpPr>
          <p:cNvPr id="141" name="TextBox 17"/>
          <p:cNvSpPr/>
          <p:nvPr/>
        </p:nvSpPr>
        <p:spPr>
          <a:xfrm>
            <a:off x="322560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Automated Code Refactoring</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ChatGPT helps automate code refactoring, ensuring cleaner and more maintainable code.</a:t>
            </a:r>
            <a:endParaRPr b="0" lang="en-IN" sz="1300" strike="noStrike" u="none">
              <a:solidFill>
                <a:srgbClr val="000000"/>
              </a:solidFill>
              <a:effectLst/>
              <a:uFillTx/>
              <a:latin typeface="Arial"/>
            </a:endParaRPr>
          </a:p>
        </p:txBody>
      </p:sp>
      <p:sp>
        <p:nvSpPr>
          <p:cNvPr id="142" name="Rectangle 18"/>
          <p:cNvSpPr/>
          <p:nvPr/>
        </p:nvSpPr>
        <p:spPr>
          <a:xfrm>
            <a:off x="6222960" y="1508760"/>
            <a:ext cx="2691720" cy="14850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43" name="Rectangle 19"/>
          <p:cNvSpPr/>
          <p:nvPr/>
        </p:nvSpPr>
        <p:spPr>
          <a:xfrm>
            <a:off x="7416720" y="1508760"/>
            <a:ext cx="304200" cy="304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44" name="TextBox 20"/>
          <p:cNvSpPr/>
          <p:nvPr/>
        </p:nvSpPr>
        <p:spPr>
          <a:xfrm>
            <a:off x="7416720" y="1508760"/>
            <a:ext cx="304200" cy="304200"/>
          </a:xfrm>
          <a:prstGeom prst="rect">
            <a:avLst/>
          </a:prstGeom>
          <a:noFill/>
          <a:ln w="0">
            <a:noFill/>
          </a:ln>
        </p:spPr>
        <p:style>
          <a:lnRef idx="0"/>
          <a:fillRef idx="0"/>
          <a:effectRef idx="0"/>
          <a:fontRef idx="minor"/>
        </p:style>
        <p:txBody>
          <a:bodyPr lIns="0" rIns="0" tIns="0" bIns="0" anchor="t">
            <a:spAutoFit/>
          </a:bodyPr>
          <a:p>
            <a:pPr algn="ctr">
              <a:lnSpc>
                <a:spcPct val="100000"/>
              </a:lnSpc>
            </a:pPr>
            <a:endParaRPr b="0" lang="en-IN" sz="1400" strike="noStrike" u="none">
              <a:solidFill>
                <a:srgbClr val="000000"/>
              </a:solidFill>
              <a:effectLst/>
              <a:uFillTx/>
              <a:latin typeface="Arial"/>
              <a:ea typeface="Arial"/>
            </a:endParaRPr>
          </a:p>
        </p:txBody>
      </p:sp>
      <p:pic>
        <p:nvPicPr>
          <p:cNvPr id="145" name="Picture 21" descr="tmpm5ebgbfq.png"/>
          <p:cNvPicPr/>
          <p:nvPr/>
        </p:nvPicPr>
        <p:blipFill>
          <a:blip r:embed="rId3"/>
          <a:stretch/>
        </p:blipFill>
        <p:spPr>
          <a:xfrm>
            <a:off x="7416720" y="1508760"/>
            <a:ext cx="304200" cy="304200"/>
          </a:xfrm>
          <a:prstGeom prst="rect">
            <a:avLst/>
          </a:prstGeom>
          <a:noFill/>
          <a:ln w="0">
            <a:noFill/>
          </a:ln>
        </p:spPr>
      </p:pic>
      <p:sp>
        <p:nvSpPr>
          <p:cNvPr id="146" name="TextBox 22"/>
          <p:cNvSpPr/>
          <p:nvPr/>
        </p:nvSpPr>
        <p:spPr>
          <a:xfrm>
            <a:off x="6222960" y="1965960"/>
            <a:ext cx="2691720" cy="206280"/>
          </a:xfrm>
          <a:prstGeom prst="rect">
            <a:avLst/>
          </a:prstGeom>
          <a:noFill/>
          <a:ln w="0">
            <a:noFill/>
          </a:ln>
        </p:spPr>
        <p:style>
          <a:lnRef idx="0"/>
          <a:fillRef idx="0"/>
          <a:effectRef idx="0"/>
          <a:fontRef idx="minor"/>
        </p:style>
        <p:txBody>
          <a:bodyPr lIns="0" rIns="0" tIns="0" bIns="0" anchor="t">
            <a:spAutoFit/>
          </a:bodyPr>
          <a:p>
            <a:pPr algn="ctr">
              <a:lnSpc>
                <a:spcPct val="100000"/>
              </a:lnSpc>
            </a:pPr>
            <a:r>
              <a:rPr b="1" lang="en-IN" sz="1300" strike="noStrike" u="none">
                <a:solidFill>
                  <a:srgbClr val="616161"/>
                </a:solidFill>
                <a:effectLst/>
                <a:uFillTx/>
                <a:latin typeface="Proxima Nova"/>
                <a:ea typeface="Arial"/>
              </a:rPr>
              <a:t>Real-Time Troubleshooting</a:t>
            </a:r>
            <a:endParaRPr b="0" lang="en-IN" sz="1300" strike="noStrike" u="none">
              <a:solidFill>
                <a:srgbClr val="000000"/>
              </a:solidFill>
              <a:effectLst/>
              <a:uFillTx/>
              <a:latin typeface="Arial"/>
            </a:endParaRPr>
          </a:p>
          <a:p>
            <a:pPr algn="ctr">
              <a:lnSpc>
                <a:spcPct val="100000"/>
              </a:lnSpc>
              <a:spcAft>
                <a:spcPts val="1199"/>
              </a:spcAft>
            </a:pPr>
            <a:r>
              <a:rPr b="0" lang="en-IN" sz="1300" strike="noStrike" u="none">
                <a:solidFill>
                  <a:srgbClr val="616161"/>
                </a:solidFill>
                <a:effectLst/>
                <a:uFillTx/>
                <a:latin typeface="Proxima Nova"/>
                <a:ea typeface="Arial"/>
              </a:rPr>
              <a:t>With AI-driven error detection, developers get real-time solutions for issues as they code.</a:t>
            </a:r>
            <a:endParaRPr b="0" lang="en-IN"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GitHub Integration</a:t>
            </a:r>
            <a:endParaRPr b="0" lang="en-IN" sz="2200" strike="noStrike" u="none">
              <a:solidFill>
                <a:srgbClr val="000000"/>
              </a:solidFill>
              <a:effectLst/>
              <a:uFillTx/>
              <a:latin typeface="Arial"/>
            </a:endParaRPr>
          </a:p>
        </p:txBody>
      </p:sp>
      <p:sp>
        <p:nvSpPr>
          <p:cNvPr id="148"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Seamless Version Control and Project Tracking</a:t>
            </a:r>
            <a:endParaRPr b="0" lang="en-IN" sz="1600" strike="noStrike" u="none">
              <a:solidFill>
                <a:srgbClr val="000000"/>
              </a:solidFill>
              <a:effectLst/>
              <a:uFillTx/>
              <a:latin typeface="Arial"/>
            </a:endParaRPr>
          </a:p>
        </p:txBody>
      </p:sp>
      <p:sp>
        <p:nvSpPr>
          <p:cNvPr id="149"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50"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51" name="Rectangle 6"/>
          <p:cNvSpPr/>
          <p:nvPr/>
        </p:nvSpPr>
        <p:spPr>
          <a:xfrm>
            <a:off x="228600" y="1508760"/>
            <a:ext cx="868608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52" name="Rectangle 7"/>
          <p:cNvSpPr/>
          <p:nvPr/>
        </p:nvSpPr>
        <p:spPr>
          <a:xfrm>
            <a:off x="22860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53" name="TextBox 8"/>
          <p:cNvSpPr/>
          <p:nvPr/>
        </p:nvSpPr>
        <p:spPr>
          <a:xfrm>
            <a:off x="228600" y="1508760"/>
            <a:ext cx="4190400" cy="234720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Version Control:</a:t>
            </a:r>
            <a:r>
              <a:rPr b="0" lang="en-IN" sz="1300" strike="noStrike" u="none">
                <a:solidFill>
                  <a:srgbClr val="616161"/>
                </a:solidFill>
                <a:effectLst/>
                <a:uFillTx/>
                <a:latin typeface="Proxima Nova"/>
                <a:ea typeface="Arial"/>
              </a:rPr>
              <a:t> IDCS integrates with GitHub for easy version control and seamless code sharing across team members.</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Project Tracking:</a:t>
            </a:r>
            <a:r>
              <a:rPr b="0" lang="en-IN" sz="1300" strike="noStrike" u="none">
                <a:solidFill>
                  <a:srgbClr val="616161"/>
                </a:solidFill>
                <a:effectLst/>
                <a:uFillTx/>
                <a:latin typeface="Proxima Nova"/>
                <a:ea typeface="Arial"/>
              </a:rPr>
              <a:t> Track and manage development progress directly from the terminal with GitHub project tracking integration.</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Collaboration:</a:t>
            </a:r>
            <a:r>
              <a:rPr b="0" lang="en-IN" sz="1300" strike="noStrike" u="none">
                <a:solidFill>
                  <a:srgbClr val="616161"/>
                </a:solidFill>
                <a:effectLst/>
                <a:uFillTx/>
                <a:latin typeface="Proxima Nova"/>
                <a:ea typeface="Arial"/>
              </a:rPr>
              <a:t> IDCS's GitHub integration fosters better collaboration, allowing developers to share code efficiently and manage pull requests.</a:t>
            </a:r>
            <a:endParaRPr b="0" lang="en-IN" sz="1300" strike="noStrike" u="none">
              <a:solidFill>
                <a:srgbClr val="000000"/>
              </a:solidFill>
              <a:effectLst/>
              <a:uFillTx/>
              <a:latin typeface="Arial"/>
            </a:endParaRPr>
          </a:p>
        </p:txBody>
      </p:sp>
      <p:sp>
        <p:nvSpPr>
          <p:cNvPr id="154" name="Rectangle 9"/>
          <p:cNvSpPr/>
          <p:nvPr/>
        </p:nvSpPr>
        <p:spPr>
          <a:xfrm>
            <a:off x="4724280" y="1508760"/>
            <a:ext cx="4190400" cy="25902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55"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156" name="Picture 11" descr="tmpgjwbakv5.png"/>
          <p:cNvPicPr/>
          <p:nvPr/>
        </p:nvPicPr>
        <p:blipFill>
          <a:blip r:embed="rId1"/>
          <a:stretch/>
        </p:blipFill>
        <p:spPr>
          <a:xfrm>
            <a:off x="4724280" y="1508760"/>
            <a:ext cx="4190400" cy="2361600"/>
          </a:xfrm>
          <a:prstGeom prst="rect">
            <a:avLst/>
          </a:prstGeom>
          <a:noFill/>
          <a:ln w="0">
            <a:noFill/>
          </a:ln>
        </p:spPr>
      </p:pic>
      <p:sp>
        <p:nvSpPr>
          <p:cNvPr id="157"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58"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Desola Lanre-Ologun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0"/>
            <a:ext cx="8519760" cy="712080"/>
          </a:xfrm>
          <a:prstGeom prst="rect">
            <a:avLst/>
          </a:prstGeom>
          <a:noFill/>
          <a:ln w="0">
            <a:noFill/>
          </a:ln>
        </p:spPr>
        <p:txBody>
          <a:bodyPr lIns="91440" rIns="91440" tIns="91440" bIns="91440" anchor="ctr">
            <a:normAutofit/>
          </a:bodyPr>
          <a:p>
            <a:pPr indent="0">
              <a:lnSpc>
                <a:spcPct val="100000"/>
              </a:lnSpc>
              <a:buNone/>
              <a:tabLst>
                <a:tab algn="l" pos="0"/>
              </a:tabLst>
            </a:pPr>
            <a:r>
              <a:rPr b="0" lang="en-IN" sz="2200" strike="noStrike" u="none">
                <a:solidFill>
                  <a:schemeClr val="dk1"/>
                </a:solidFill>
                <a:effectLst/>
                <a:uFillTx/>
                <a:latin typeface="Proxima Nova"/>
                <a:ea typeface="Proxima Nova"/>
              </a:rPr>
              <a:t>Neovim-inspired Motion &amp; Commands</a:t>
            </a:r>
            <a:endParaRPr b="0" lang="en-IN" sz="2200" strike="noStrike" u="none">
              <a:solidFill>
                <a:srgbClr val="000000"/>
              </a:solidFill>
              <a:effectLst/>
              <a:uFillTx/>
              <a:latin typeface="Arial"/>
            </a:endParaRPr>
          </a:p>
        </p:txBody>
      </p:sp>
      <p:sp>
        <p:nvSpPr>
          <p:cNvPr id="160" name="PlaceHolder 2"/>
          <p:cNvSpPr>
            <a:spLocks noGrp="1"/>
          </p:cNvSpPr>
          <p:nvPr>
            <p:ph type="subTitle"/>
          </p:nvPr>
        </p:nvSpPr>
        <p:spPr>
          <a:xfrm>
            <a:off x="311760" y="712800"/>
            <a:ext cx="8519760" cy="480960"/>
          </a:xfrm>
          <a:prstGeom prst="rect">
            <a:avLst/>
          </a:prstGeom>
          <a:noFill/>
          <a:ln w="0">
            <a:noFill/>
          </a:ln>
        </p:spPr>
        <p:txBody>
          <a:bodyPr lIns="91440" rIns="91440" tIns="0" bIns="91440" anchor="t">
            <a:normAutofit/>
          </a:bodyPr>
          <a:p>
            <a:pPr indent="0">
              <a:lnSpc>
                <a:spcPct val="100000"/>
              </a:lnSpc>
              <a:buNone/>
              <a:tabLst>
                <a:tab algn="l" pos="0"/>
              </a:tabLst>
            </a:pPr>
            <a:r>
              <a:rPr b="0" lang="en-IN" sz="1600" strike="noStrike" u="none">
                <a:solidFill>
                  <a:schemeClr val="accent3"/>
                </a:solidFill>
                <a:effectLst/>
                <a:uFillTx/>
                <a:latin typeface="Proxima Nova"/>
                <a:ea typeface="Proxima Nova"/>
              </a:rPr>
              <a:t>Efficient Navigation with Vim-like Shortcuts</a:t>
            </a:r>
            <a:endParaRPr b="0" lang="en-IN" sz="1600" strike="noStrike" u="none">
              <a:solidFill>
                <a:srgbClr val="000000"/>
              </a:solidFill>
              <a:effectLst/>
              <a:uFillTx/>
              <a:latin typeface="Arial"/>
            </a:endParaRPr>
          </a:p>
        </p:txBody>
      </p:sp>
      <p:sp>
        <p:nvSpPr>
          <p:cNvPr id="161" name="Rectangle 4"/>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62" name="Rectangle 5"/>
          <p:cNvSpPr/>
          <p:nvPr/>
        </p:nvSpPr>
        <p:spPr>
          <a:xfrm>
            <a:off x="228600" y="1508760"/>
            <a:ext cx="8686080" cy="319968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300" strike="noStrike" u="none">
              <a:solidFill>
                <a:srgbClr val="616161"/>
              </a:solidFill>
              <a:effectLst/>
              <a:uFillTx/>
              <a:latin typeface="Proxima Nova"/>
              <a:ea typeface="Arial"/>
            </a:endParaRPr>
          </a:p>
        </p:txBody>
      </p:sp>
      <p:sp>
        <p:nvSpPr>
          <p:cNvPr id="163" name="Rectangle 6"/>
          <p:cNvSpPr/>
          <p:nvPr/>
        </p:nvSpPr>
        <p:spPr>
          <a:xfrm>
            <a:off x="228600" y="1508760"/>
            <a:ext cx="868608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64" name="Rectangle 7"/>
          <p:cNvSpPr/>
          <p:nvPr/>
        </p:nvSpPr>
        <p:spPr>
          <a:xfrm>
            <a:off x="22860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65" name="TextBox 8"/>
          <p:cNvSpPr/>
          <p:nvPr/>
        </p:nvSpPr>
        <p:spPr>
          <a:xfrm>
            <a:off x="228600" y="1508760"/>
            <a:ext cx="4190400" cy="2964240"/>
          </a:xfrm>
          <a:prstGeom prst="rect">
            <a:avLst/>
          </a:prstGeom>
          <a:noFill/>
          <a:ln w="0">
            <a:noFill/>
          </a:ln>
        </p:spPr>
        <p:style>
          <a:lnRef idx="0"/>
          <a:fillRef idx="0"/>
          <a:effectRef idx="0"/>
          <a:fontRef idx="minor"/>
        </p:style>
        <p:txBody>
          <a:bodyPr lIns="190440" rIns="0" tIns="0" bIns="190440" anchor="t">
            <a:spAutoFit/>
          </a:bodyPr>
          <a:p>
            <a:pPr marL="228600" indent="-91440">
              <a:lnSpc>
                <a:spcPct val="100000"/>
              </a:lnSpc>
              <a:spcAft>
                <a:spcPts val="799"/>
              </a:spcAft>
              <a:buClr>
                <a:srgbClr val="000000"/>
              </a:buClr>
              <a:buFont typeface="Arial"/>
              <a:buChar char="•"/>
            </a:pPr>
            <a:r>
              <a:rPr b="1" lang="en-IN" sz="1300" strike="noStrike" u="none">
                <a:solidFill>
                  <a:srgbClr val="616161"/>
                </a:solidFill>
                <a:effectLst/>
                <a:uFillTx/>
                <a:latin typeface="Proxima Nova"/>
                <a:ea typeface="Arial"/>
              </a:rPr>
              <a:t>Familiar Navigation:</a:t>
            </a:r>
            <a:r>
              <a:rPr b="0" lang="en-IN" sz="1300" strike="noStrike" u="none">
                <a:solidFill>
                  <a:srgbClr val="616161"/>
                </a:solidFill>
                <a:effectLst/>
                <a:uFillTx/>
                <a:latin typeface="Proxima Nova"/>
                <a:ea typeface="Arial"/>
              </a:rPr>
              <a:t> IDCS uses Vim-like keybindings for fast and efficient navigation, reducing the learning curve for developers familiar with Neovim.</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Keyboard-Driven Interaction:</a:t>
            </a:r>
            <a:r>
              <a:rPr b="0" lang="en-IN" sz="1300" strike="noStrike" u="none">
                <a:solidFill>
                  <a:srgbClr val="616161"/>
                </a:solidFill>
                <a:effectLst/>
                <a:uFillTx/>
                <a:latin typeface="Proxima Nova"/>
                <a:ea typeface="Arial"/>
              </a:rPr>
              <a:t> All commands can be executed via the keyboard, allowing developers to work without relying on a mouse or additional input devices.</a:t>
            </a:r>
            <a:endParaRPr b="0" lang="en-IN" sz="1300" strike="noStrike" u="none">
              <a:solidFill>
                <a:srgbClr val="000000"/>
              </a:solidFill>
              <a:effectLst/>
              <a:uFillTx/>
              <a:latin typeface="Arial"/>
            </a:endParaRPr>
          </a:p>
          <a:p>
            <a:pPr lvl="1" marL="228600" indent="-91440">
              <a:lnSpc>
                <a:spcPct val="100000"/>
              </a:lnSpc>
              <a:spcBef>
                <a:spcPts val="1199"/>
              </a:spcBef>
              <a:buClr>
                <a:srgbClr val="000000"/>
              </a:buClr>
              <a:buFont typeface="Arial"/>
              <a:buChar char="•"/>
            </a:pPr>
            <a:r>
              <a:rPr b="1" lang="en-IN" sz="1300" strike="noStrike" u="none">
                <a:solidFill>
                  <a:srgbClr val="616161"/>
                </a:solidFill>
                <a:effectLst/>
                <a:uFillTx/>
                <a:latin typeface="Proxima Nova"/>
                <a:ea typeface="Arial"/>
              </a:rPr>
              <a:t>Rapid Development:</a:t>
            </a:r>
            <a:r>
              <a:rPr b="0" lang="en-IN" sz="1300" strike="noStrike" u="none">
                <a:solidFill>
                  <a:srgbClr val="616161"/>
                </a:solidFill>
                <a:effectLst/>
                <a:uFillTx/>
                <a:latin typeface="Proxima Nova"/>
                <a:ea typeface="Arial"/>
              </a:rPr>
              <a:t> Neovim-inspired motions and commands streamline common tasks, speeding up the development process and improving workflow efficiency.</a:t>
            </a:r>
            <a:endParaRPr b="0" lang="en-IN" sz="1300" strike="noStrike" u="none">
              <a:solidFill>
                <a:srgbClr val="000000"/>
              </a:solidFill>
              <a:effectLst/>
              <a:uFillTx/>
              <a:latin typeface="Arial"/>
            </a:endParaRPr>
          </a:p>
        </p:txBody>
      </p:sp>
      <p:sp>
        <p:nvSpPr>
          <p:cNvPr id="166" name="Rectangle 9"/>
          <p:cNvSpPr/>
          <p:nvPr/>
        </p:nvSpPr>
        <p:spPr>
          <a:xfrm>
            <a:off x="4724280" y="1508760"/>
            <a:ext cx="4190400" cy="296280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67" name="TextBox 10"/>
          <p:cNvSpPr/>
          <p:nvPr/>
        </p:nvSpPr>
        <p:spPr>
          <a:xfrm>
            <a:off x="4724280" y="1508760"/>
            <a:ext cx="4190400" cy="23616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1400" strike="noStrike" u="none">
              <a:solidFill>
                <a:srgbClr val="000000"/>
              </a:solidFill>
              <a:effectLst/>
              <a:uFillTx/>
              <a:latin typeface="Arial"/>
              <a:ea typeface="Arial"/>
            </a:endParaRPr>
          </a:p>
        </p:txBody>
      </p:sp>
      <p:pic>
        <p:nvPicPr>
          <p:cNvPr id="168" name="Picture 11" descr="tmpts37qfxu.png"/>
          <p:cNvPicPr/>
          <p:nvPr/>
        </p:nvPicPr>
        <p:blipFill>
          <a:blip r:embed="rId1"/>
          <a:stretch/>
        </p:blipFill>
        <p:spPr>
          <a:xfrm>
            <a:off x="4724280" y="1508760"/>
            <a:ext cx="4190400" cy="2361600"/>
          </a:xfrm>
          <a:prstGeom prst="rect">
            <a:avLst/>
          </a:prstGeom>
          <a:noFill/>
          <a:ln w="0">
            <a:noFill/>
          </a:ln>
        </p:spPr>
      </p:pic>
      <p:sp>
        <p:nvSpPr>
          <p:cNvPr id="169" name="Rectangle 12"/>
          <p:cNvSpPr/>
          <p:nvPr/>
        </p:nvSpPr>
        <p:spPr>
          <a:xfrm>
            <a:off x="4724280" y="3947040"/>
            <a:ext cx="4190400" cy="151560"/>
          </a:xfrm>
          <a:prstGeom prst="rect">
            <a:avLst/>
          </a:prstGeom>
          <a:no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endParaRPr b="0" lang="en-IN" sz="1400" strike="noStrike" u="none">
              <a:solidFill>
                <a:schemeClr val="lt1"/>
              </a:solidFill>
              <a:effectLst/>
              <a:uFillTx/>
              <a:latin typeface="Arial"/>
              <a:ea typeface="Arial"/>
            </a:endParaRPr>
          </a:p>
        </p:txBody>
      </p:sp>
      <p:sp>
        <p:nvSpPr>
          <p:cNvPr id="170" name="TextBox 13"/>
          <p:cNvSpPr/>
          <p:nvPr/>
        </p:nvSpPr>
        <p:spPr>
          <a:xfrm>
            <a:off x="4724280" y="3947040"/>
            <a:ext cx="4190400" cy="153000"/>
          </a:xfrm>
          <a:prstGeom prst="rect">
            <a:avLst/>
          </a:prstGeom>
          <a:noFill/>
          <a:ln w="0">
            <a:noFill/>
          </a:ln>
        </p:spPr>
        <p:style>
          <a:lnRef idx="0"/>
          <a:fillRef idx="0"/>
          <a:effectRef idx="0"/>
          <a:fontRef idx="minor"/>
        </p:style>
        <p:txBody>
          <a:bodyPr lIns="0" rIns="0" tIns="0" bIns="0" anchor="t">
            <a:spAutoFit/>
          </a:bodyPr>
          <a:p>
            <a:pPr algn="r">
              <a:lnSpc>
                <a:spcPct val="100000"/>
              </a:lnSpc>
              <a:spcAft>
                <a:spcPts val="1199"/>
              </a:spcAft>
            </a:pPr>
            <a:r>
              <a:rPr b="0" lang="en-IN" sz="900" strike="noStrike" u="none">
                <a:solidFill>
                  <a:srgbClr val="616161"/>
                </a:solidFill>
                <a:effectLst/>
                <a:uFillTx/>
                <a:latin typeface="Proxima Nova"/>
                <a:ea typeface="Arial"/>
              </a:rPr>
              <a:t>Photo by Algernai Hayes on Unsplash</a:t>
            </a:r>
            <a:endParaRPr b="0" lang="en-IN" sz="9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29</TotalTime>
  <Application>LibreOffice/25.2.2.2$Linux_X86_64 LibreOffice_project/520$Build-2</Application>
  <AppVersion>15.0000</AppVers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2025-04-17T16:53:21Z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