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 Bold Italics" charset="1" panose="00000000000000000000"/>
      <p:regular r:id="rId19"/>
    </p:embeddedFont>
    <p:embeddedFont>
      <p:font typeface="DM Sa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jpe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31.jpeg" Type="http://schemas.openxmlformats.org/officeDocument/2006/relationships/image"/><Relationship Id="rId6" Target="../media/image3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3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3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png" Type="http://schemas.openxmlformats.org/officeDocument/2006/relationships/image"/><Relationship Id="rId12" Target="../media/image44.png" Type="http://schemas.openxmlformats.org/officeDocument/2006/relationships/image"/><Relationship Id="rId13" Target="../media/image45.png" Type="http://schemas.openxmlformats.org/officeDocument/2006/relationships/image"/><Relationship Id="rId14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png" Type="http://schemas.openxmlformats.org/officeDocument/2006/relationships/image"/><Relationship Id="rId12" Target="../media/image56.png" Type="http://schemas.openxmlformats.org/officeDocument/2006/relationships/image"/><Relationship Id="rId13" Target="../media/image57.png" Type="http://schemas.openxmlformats.org/officeDocument/2006/relationships/image"/><Relationship Id="rId14" Target="../media/image58.png" Type="http://schemas.openxmlformats.org/officeDocument/2006/relationships/image"/><Relationship Id="rId15" Target="../media/image59.png" Type="http://schemas.openxmlformats.org/officeDocument/2006/relationships/image"/><Relationship Id="rId2" Target="../media/image1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Relationship Id="rId8" Target="../media/image52.pn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58967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280812" y="2881019"/>
            <a:ext cx="16216435" cy="284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10"/>
              </a:lnSpc>
            </a:pPr>
            <a:r>
              <a:rPr lang="en-US" sz="1245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WARCAST</a:t>
            </a:r>
          </a:p>
          <a:p>
            <a:pPr algn="ctr">
              <a:lnSpc>
                <a:spcPts val="10113"/>
              </a:lnSpc>
            </a:pPr>
            <a:r>
              <a:rPr lang="en-US" b="true" sz="1075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-News aggregator-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031614" y="3129497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368902" y="1292793"/>
            <a:ext cx="1550196" cy="1332706"/>
          </a:xfrm>
          <a:custGeom>
            <a:avLst/>
            <a:gdLst/>
            <a:ahLst/>
            <a:cxnLst/>
            <a:rect r="r" b="b" t="t" l="l"/>
            <a:pathLst>
              <a:path h="1332706" w="1550196">
                <a:moveTo>
                  <a:pt x="0" y="0"/>
                </a:moveTo>
                <a:lnTo>
                  <a:pt x="1550196" y="0"/>
                </a:lnTo>
                <a:lnTo>
                  <a:pt x="1550196" y="1332706"/>
                </a:lnTo>
                <a:lnTo>
                  <a:pt x="0" y="133270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3045" y="5918024"/>
            <a:ext cx="16474202" cy="334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: </a:t>
            </a:r>
            <a:r>
              <a:rPr lang="en-US" b="true" sz="4381" i="true" spc="-87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Pune Institute of Computer Technology [PICT]</a:t>
            </a:r>
          </a:p>
          <a:p>
            <a:pPr algn="ctr">
              <a:lnSpc>
                <a:spcPts val="4381"/>
              </a:lnSpc>
            </a:pP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</a:t>
            </a: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 Yuvraj Sanghai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- Pranjal Sapkale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</a:t>
            </a: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 Gopal Dose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        </a:t>
            </a: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 Hanishka Baviskar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4675822" y="3220199"/>
            <a:ext cx="9692602" cy="634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1.S</a:t>
            </a: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entiment Analysis</a:t>
            </a:r>
          </a:p>
          <a:p>
            <a:pPr algn="l" marL="431911" indent="-215955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Goal: Classify news articles as positive, neutral, or negative.</a:t>
            </a:r>
          </a:p>
          <a:p>
            <a:pPr algn="l" marL="431911" indent="-215955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Method:</a:t>
            </a:r>
          </a:p>
          <a:p>
            <a:pPr algn="l" marL="863821" indent="-287940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Text Cleaning: Remove unnecessary elements and tokenize.</a:t>
            </a:r>
          </a:p>
          <a:p>
            <a:pPr algn="l" marL="863821" indent="-287940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Model: Use VADER or BERT to classify sentiment:</a:t>
            </a:r>
          </a:p>
          <a:p>
            <a:pPr algn="l" marL="1295732" indent="-323933" lvl="3">
              <a:lnSpc>
                <a:spcPts val="2800"/>
              </a:lnSpc>
              <a:spcBef>
                <a:spcPct val="0"/>
              </a:spcBef>
              <a:buFont typeface="Arial"/>
              <a:buChar char="￭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Positive: Score &gt; 0.05</a:t>
            </a:r>
          </a:p>
          <a:p>
            <a:pPr algn="l" marL="1295732" indent="-323933" lvl="3">
              <a:lnSpc>
                <a:spcPts val="2800"/>
              </a:lnSpc>
              <a:spcBef>
                <a:spcPct val="0"/>
              </a:spcBef>
              <a:buFont typeface="Arial"/>
              <a:buChar char="￭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Neutral: -0.05 ≤ Score ≤ 0.05</a:t>
            </a:r>
          </a:p>
          <a:p>
            <a:pPr algn="l" marL="1295732" indent="-323933" lvl="3">
              <a:lnSpc>
                <a:spcPts val="2800"/>
              </a:lnSpc>
              <a:spcBef>
                <a:spcPct val="0"/>
              </a:spcBef>
              <a:buFont typeface="Arial"/>
              <a:buChar char="￭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Negative: Score &lt; -0.05</a:t>
            </a:r>
          </a:p>
          <a:p>
            <a:pPr algn="l" marL="863821" indent="-287940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Articles are tagged with sentiment labels for filtering.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Text Summarization</a:t>
            </a:r>
          </a:p>
          <a:p>
            <a:pPr algn="l" marL="431911" indent="-215955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Goal: Generate concise summaries (100-150 words).</a:t>
            </a:r>
          </a:p>
          <a:p>
            <a:pPr algn="l" marL="431911" indent="-215955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Method:</a:t>
            </a:r>
          </a:p>
          <a:p>
            <a:pPr algn="l" marL="863821" indent="-287940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Extractive Summarization: Use TextRank to extract key sentences.</a:t>
            </a:r>
          </a:p>
          <a:p>
            <a:pPr algn="l" marL="1295732" indent="-323933" lvl="3">
              <a:lnSpc>
                <a:spcPts val="2800"/>
              </a:lnSpc>
              <a:spcBef>
                <a:spcPct val="0"/>
              </a:spcBef>
              <a:buFont typeface="Arial"/>
              <a:buChar char="￭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Ideal for shorter, straightforward content.</a:t>
            </a:r>
          </a:p>
          <a:p>
            <a:pPr algn="l" marL="863821" indent="-287940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Abstractive Summarization: Use BART or T5 to rewrite summaries.</a:t>
            </a:r>
          </a:p>
          <a:p>
            <a:pPr algn="l" marL="1295732" indent="-323933" lvl="3">
              <a:lnSpc>
                <a:spcPts val="2800"/>
              </a:lnSpc>
              <a:spcBef>
                <a:spcPct val="0"/>
              </a:spcBef>
              <a:buFont typeface="Arial"/>
              <a:buChar char="￭"/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Suited for longer, complex articles.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729113" y="902445"/>
            <a:ext cx="9586020" cy="1749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Sentiment Analysis &amp;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Text summarization Algorithm 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39829" y="1712595"/>
            <a:ext cx="11301259" cy="6075985"/>
          </a:xfrm>
          <a:custGeom>
            <a:avLst/>
            <a:gdLst/>
            <a:ahLst/>
            <a:cxnLst/>
            <a:rect r="r" b="b" t="t" l="l"/>
            <a:pathLst>
              <a:path h="6075985" w="11301259">
                <a:moveTo>
                  <a:pt x="0" y="0"/>
                </a:moveTo>
                <a:lnTo>
                  <a:pt x="11301259" y="0"/>
                </a:lnTo>
                <a:lnTo>
                  <a:pt x="11301259" y="6075985"/>
                </a:lnTo>
                <a:lnTo>
                  <a:pt x="0" y="6075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19" t="0" r="-8919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519409" y="5945505"/>
          <a:ext cx="4066674" cy="3276600"/>
        </p:xfrm>
        <a:graphic>
          <a:graphicData uri="http://schemas.openxmlformats.org/drawingml/2006/table">
            <a:tbl>
              <a:tblPr/>
              <a:tblGrid>
                <a:gridCol w="2033337"/>
                <a:gridCol w="2033337"/>
              </a:tblGrid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AUC-ROC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295247" y="535305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MVP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5247" y="1684020"/>
            <a:ext cx="4844582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699"/>
              </a:lnSpc>
              <a:buAutoNum type="arabicPeriod" startAt="1"/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Multilingual News Aggregation</a:t>
            </a:r>
          </a:p>
          <a:p>
            <a:pPr algn="l" marL="431799" indent="-215899" lvl="1">
              <a:lnSpc>
                <a:spcPts val="2699"/>
              </a:lnSpc>
              <a:buAutoNum type="arabicPeriod" startAt="1"/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Translation</a:t>
            </a:r>
          </a:p>
          <a:p>
            <a:pPr algn="l" marL="431799" indent="-215899" lvl="1">
              <a:lnSpc>
                <a:spcPts val="2699"/>
              </a:lnSpc>
              <a:buAutoNum type="arabicPeriod" startAt="1"/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 Preference Customization</a:t>
            </a:r>
          </a:p>
          <a:p>
            <a:pPr algn="l" marL="431799" indent="-215899" lvl="1">
              <a:lnSpc>
                <a:spcPts val="2699"/>
              </a:lnSpc>
              <a:buAutoNum type="arabicPeriod" startAt="1"/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Global Reach and Coverage</a:t>
            </a:r>
          </a:p>
          <a:p>
            <a:pPr algn="l" marL="431799" indent="-215899" lvl="1">
              <a:lnSpc>
                <a:spcPts val="2699"/>
              </a:lnSpc>
              <a:buAutoNum type="arabicPeriod" startAt="1"/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User-Centric Feedback Mechanism</a:t>
            </a:r>
          </a:p>
          <a:p>
            <a:pPr algn="l" marL="431799" indent="-215899" lvl="1">
              <a:lnSpc>
                <a:spcPts val="2699"/>
              </a:lnSpc>
              <a:buAutoNum type="arabicPeriod" startAt="1"/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Seamless User Interface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AutoNum type="arabicPeriod" startAt="1"/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Scalable and Adaptive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8540" y="5191125"/>
            <a:ext cx="3008412" cy="40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 metrices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92198" y="1219200"/>
            <a:ext cx="10923318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Statment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8756" y="2340765"/>
            <a:ext cx="15135610" cy="705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7"/>
              </a:lnSpc>
            </a:pPr>
            <a:r>
              <a:rPr lang="en-US" b="true" sz="3213" spc="192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Challenge:</a:t>
            </a:r>
          </a:p>
          <a:p>
            <a:pPr algn="l">
              <a:lnSpc>
                <a:spcPts val="4337"/>
              </a:lnSpc>
            </a:pP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 today’s digital age, there is an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overload of news content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making it difficult for users to find and access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strategic defense-related news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that is relevant to their interests. Current news aggregators focus primarily on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general news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leaving a gap in the market for highly specific, curated content tailored to user preferences.</a:t>
            </a:r>
          </a:p>
          <a:p>
            <a:pPr algn="l">
              <a:lnSpc>
                <a:spcPts val="4337"/>
              </a:lnSpc>
            </a:pPr>
          </a:p>
          <a:p>
            <a:pPr algn="l">
              <a:lnSpc>
                <a:spcPts val="4337"/>
              </a:lnSpc>
            </a:pPr>
            <a:r>
              <a:rPr lang="en-US" b="true" sz="3213" spc="192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Impact:</a:t>
            </a:r>
          </a:p>
          <a:p>
            <a:pPr algn="l">
              <a:lnSpc>
                <a:spcPts val="4337"/>
              </a:lnSpc>
            </a:pP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Professionals in the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defense and strategic sectors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struggle to keep up with critical news amidst a flood of irrelevant information. There is a growing need for tools that provide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targeted, personalized news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enhance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decision-making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awareness.</a:t>
            </a:r>
          </a:p>
          <a:p>
            <a:pPr algn="l" marL="0" indent="0" lvl="0">
              <a:lnSpc>
                <a:spcPts val="4337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33186" y="1219200"/>
            <a:ext cx="542162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 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339340"/>
            <a:ext cx="8791834" cy="6511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7"/>
              </a:lnSpc>
            </a:pPr>
            <a:r>
              <a:rPr lang="en-US" b="true" sz="3213" spc="192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Solution:</a:t>
            </a:r>
          </a:p>
          <a:p>
            <a:pPr algn="l">
              <a:lnSpc>
                <a:spcPts val="4337"/>
              </a:lnSpc>
            </a:pP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-Build an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AI-based web and mobile news aggregator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that collects and recommends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strategic defense-related news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from both domestic and international sources.</a:t>
            </a:r>
          </a:p>
          <a:p>
            <a:pPr algn="l">
              <a:lnSpc>
                <a:spcPts val="4337"/>
              </a:lnSpc>
            </a:pP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-Use </a:t>
            </a:r>
            <a:r>
              <a:rPr lang="en-US" sz="3213" spc="19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NLP (Natural Language Processing)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content analysis, summarization, and sentiment detection.</a:t>
            </a:r>
          </a:p>
          <a:p>
            <a:pPr algn="l" marL="0" indent="0" lvl="0">
              <a:lnSpc>
                <a:spcPts val="4337"/>
              </a:lnSpc>
              <a:spcBef>
                <a:spcPct val="0"/>
              </a:spcBef>
            </a:pP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-Provide users with </a:t>
            </a:r>
            <a:r>
              <a:rPr lang="en-US" b="true" sz="3213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personalized recommendations</a:t>
            </a:r>
            <a:r>
              <a:rPr lang="en-US" sz="3213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based on their preferences and feedback.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820534" y="2396490"/>
            <a:ext cx="7438766" cy="5947537"/>
          </a:xfrm>
          <a:custGeom>
            <a:avLst/>
            <a:gdLst/>
            <a:ahLst/>
            <a:cxnLst/>
            <a:rect r="r" b="b" t="t" l="l"/>
            <a:pathLst>
              <a:path h="5947537" w="7438766">
                <a:moveTo>
                  <a:pt x="0" y="0"/>
                </a:moveTo>
                <a:lnTo>
                  <a:pt x="7438766" y="0"/>
                </a:lnTo>
                <a:lnTo>
                  <a:pt x="7438766" y="5947537"/>
                </a:lnTo>
                <a:lnTo>
                  <a:pt x="0" y="5947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38" t="0" r="-1738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20534" y="7629344"/>
            <a:ext cx="7438766" cy="2209348"/>
          </a:xfrm>
          <a:custGeom>
            <a:avLst/>
            <a:gdLst/>
            <a:ahLst/>
            <a:cxnLst/>
            <a:rect r="r" b="b" t="t" l="l"/>
            <a:pathLst>
              <a:path h="2209348" w="7438766">
                <a:moveTo>
                  <a:pt x="0" y="0"/>
                </a:moveTo>
                <a:lnTo>
                  <a:pt x="7438766" y="0"/>
                </a:lnTo>
                <a:lnTo>
                  <a:pt x="7438766" y="2209347"/>
                </a:lnTo>
                <a:lnTo>
                  <a:pt x="0" y="22093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38" t="0" r="-1738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8026" y="-826639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3"/>
                </a:lnTo>
                <a:lnTo>
                  <a:pt x="0" y="30685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49963" y="2241954"/>
            <a:ext cx="16424426" cy="7164360"/>
          </a:xfrm>
          <a:custGeom>
            <a:avLst/>
            <a:gdLst/>
            <a:ahLst/>
            <a:cxnLst/>
            <a:rect r="r" b="b" t="t" l="l"/>
            <a:pathLst>
              <a:path h="7164360" w="16424426">
                <a:moveTo>
                  <a:pt x="0" y="0"/>
                </a:moveTo>
                <a:lnTo>
                  <a:pt x="16424426" y="0"/>
                </a:lnTo>
                <a:lnTo>
                  <a:pt x="16424426" y="7164360"/>
                </a:lnTo>
                <a:lnTo>
                  <a:pt x="0" y="7164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542" r="0" b="-1641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41045" y="898157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 Flow: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58157" y="7507435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597576" y="253731"/>
            <a:ext cx="8954533" cy="9779538"/>
          </a:xfrm>
          <a:custGeom>
            <a:avLst/>
            <a:gdLst/>
            <a:ahLst/>
            <a:cxnLst/>
            <a:rect r="r" b="b" t="t" l="l"/>
            <a:pathLst>
              <a:path h="9779538" w="8954533">
                <a:moveTo>
                  <a:pt x="0" y="0"/>
                </a:moveTo>
                <a:lnTo>
                  <a:pt x="8954533" y="0"/>
                </a:lnTo>
                <a:lnTo>
                  <a:pt x="8954533" y="9779538"/>
                </a:lnTo>
                <a:lnTo>
                  <a:pt x="0" y="97795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7812" t="0" r="-463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35305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Flow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0408" y="2187627"/>
            <a:ext cx="1552695" cy="1413943"/>
          </a:xfrm>
          <a:custGeom>
            <a:avLst/>
            <a:gdLst/>
            <a:ahLst/>
            <a:cxnLst/>
            <a:rect r="r" b="b" t="t" l="l"/>
            <a:pathLst>
              <a:path h="1413943" w="1552695">
                <a:moveTo>
                  <a:pt x="0" y="0"/>
                </a:moveTo>
                <a:lnTo>
                  <a:pt x="1552695" y="0"/>
                </a:lnTo>
                <a:lnTo>
                  <a:pt x="1552695" y="1413943"/>
                </a:lnTo>
                <a:lnTo>
                  <a:pt x="0" y="1413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02997" y="2187627"/>
            <a:ext cx="4263752" cy="1413943"/>
          </a:xfrm>
          <a:custGeom>
            <a:avLst/>
            <a:gdLst/>
            <a:ahLst/>
            <a:cxnLst/>
            <a:rect r="r" b="b" t="t" l="l"/>
            <a:pathLst>
              <a:path h="1413943" w="4263752">
                <a:moveTo>
                  <a:pt x="0" y="0"/>
                </a:moveTo>
                <a:lnTo>
                  <a:pt x="4263752" y="0"/>
                </a:lnTo>
                <a:lnTo>
                  <a:pt x="4263752" y="1413943"/>
                </a:lnTo>
                <a:lnTo>
                  <a:pt x="0" y="14139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70408" y="3791988"/>
            <a:ext cx="2651793" cy="1214074"/>
          </a:xfrm>
          <a:custGeom>
            <a:avLst/>
            <a:gdLst/>
            <a:ahLst/>
            <a:cxnLst/>
            <a:rect r="r" b="b" t="t" l="l"/>
            <a:pathLst>
              <a:path h="1214074" w="2651793">
                <a:moveTo>
                  <a:pt x="0" y="0"/>
                </a:moveTo>
                <a:lnTo>
                  <a:pt x="2651793" y="0"/>
                </a:lnTo>
                <a:lnTo>
                  <a:pt x="2651793" y="1214075"/>
                </a:lnTo>
                <a:lnTo>
                  <a:pt x="0" y="12140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58250" y="3791988"/>
            <a:ext cx="2167989" cy="1214074"/>
          </a:xfrm>
          <a:custGeom>
            <a:avLst/>
            <a:gdLst/>
            <a:ahLst/>
            <a:cxnLst/>
            <a:rect r="r" b="b" t="t" l="l"/>
            <a:pathLst>
              <a:path h="1214074" w="2167989">
                <a:moveTo>
                  <a:pt x="0" y="0"/>
                </a:moveTo>
                <a:lnTo>
                  <a:pt x="2167989" y="0"/>
                </a:lnTo>
                <a:lnTo>
                  <a:pt x="2167989" y="1214075"/>
                </a:lnTo>
                <a:lnTo>
                  <a:pt x="0" y="12140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47724" y="2187627"/>
            <a:ext cx="1299136" cy="1413943"/>
          </a:xfrm>
          <a:custGeom>
            <a:avLst/>
            <a:gdLst/>
            <a:ahLst/>
            <a:cxnLst/>
            <a:rect r="r" b="b" t="t" l="l"/>
            <a:pathLst>
              <a:path h="1413943" w="1299136">
                <a:moveTo>
                  <a:pt x="0" y="0"/>
                </a:moveTo>
                <a:lnTo>
                  <a:pt x="1299136" y="0"/>
                </a:lnTo>
                <a:lnTo>
                  <a:pt x="1299136" y="1413943"/>
                </a:lnTo>
                <a:lnTo>
                  <a:pt x="0" y="14139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0408" y="5196563"/>
            <a:ext cx="2487110" cy="1065904"/>
          </a:xfrm>
          <a:custGeom>
            <a:avLst/>
            <a:gdLst/>
            <a:ahLst/>
            <a:cxnLst/>
            <a:rect r="r" b="b" t="t" l="l"/>
            <a:pathLst>
              <a:path h="1065904" w="2487110">
                <a:moveTo>
                  <a:pt x="0" y="0"/>
                </a:moveTo>
                <a:lnTo>
                  <a:pt x="2487110" y="0"/>
                </a:lnTo>
                <a:lnTo>
                  <a:pt x="2487110" y="1065904"/>
                </a:lnTo>
                <a:lnTo>
                  <a:pt x="0" y="10659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59589" y="3791988"/>
            <a:ext cx="2361204" cy="986670"/>
          </a:xfrm>
          <a:custGeom>
            <a:avLst/>
            <a:gdLst/>
            <a:ahLst/>
            <a:cxnLst/>
            <a:rect r="r" b="b" t="t" l="l"/>
            <a:pathLst>
              <a:path h="986670" w="2361204">
                <a:moveTo>
                  <a:pt x="0" y="0"/>
                </a:moveTo>
                <a:lnTo>
                  <a:pt x="2361205" y="0"/>
                </a:lnTo>
                <a:lnTo>
                  <a:pt x="2361205" y="986671"/>
                </a:lnTo>
                <a:lnTo>
                  <a:pt x="0" y="9866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84448" y="5196563"/>
            <a:ext cx="1601769" cy="1065904"/>
          </a:xfrm>
          <a:custGeom>
            <a:avLst/>
            <a:gdLst/>
            <a:ahLst/>
            <a:cxnLst/>
            <a:rect r="r" b="b" t="t" l="l"/>
            <a:pathLst>
              <a:path h="1065904" w="1601769">
                <a:moveTo>
                  <a:pt x="0" y="0"/>
                </a:moveTo>
                <a:lnTo>
                  <a:pt x="1601769" y="0"/>
                </a:lnTo>
                <a:lnTo>
                  <a:pt x="1601769" y="1065904"/>
                </a:lnTo>
                <a:lnTo>
                  <a:pt x="0" y="10659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0042" y="6722699"/>
            <a:ext cx="2787842" cy="680600"/>
          </a:xfrm>
          <a:custGeom>
            <a:avLst/>
            <a:gdLst/>
            <a:ahLst/>
            <a:cxnLst/>
            <a:rect r="r" b="b" t="t" l="l"/>
            <a:pathLst>
              <a:path h="680600" w="2787842">
                <a:moveTo>
                  <a:pt x="0" y="0"/>
                </a:moveTo>
                <a:lnTo>
                  <a:pt x="2787842" y="0"/>
                </a:lnTo>
                <a:lnTo>
                  <a:pt x="2787842" y="680600"/>
                </a:lnTo>
                <a:lnTo>
                  <a:pt x="0" y="6806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204943" y="5196563"/>
            <a:ext cx="1642781" cy="1075922"/>
          </a:xfrm>
          <a:custGeom>
            <a:avLst/>
            <a:gdLst/>
            <a:ahLst/>
            <a:cxnLst/>
            <a:rect r="r" b="b" t="t" l="l"/>
            <a:pathLst>
              <a:path h="1075922" w="1642781">
                <a:moveTo>
                  <a:pt x="0" y="0"/>
                </a:moveTo>
                <a:lnTo>
                  <a:pt x="1642781" y="0"/>
                </a:lnTo>
                <a:lnTo>
                  <a:pt x="1642781" y="1075922"/>
                </a:lnTo>
                <a:lnTo>
                  <a:pt x="0" y="10759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79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66799" y="5196563"/>
            <a:ext cx="1391750" cy="1118967"/>
          </a:xfrm>
          <a:custGeom>
            <a:avLst/>
            <a:gdLst/>
            <a:ahLst/>
            <a:cxnLst/>
            <a:rect r="r" b="b" t="t" l="l"/>
            <a:pathLst>
              <a:path h="1118967" w="1391750">
                <a:moveTo>
                  <a:pt x="0" y="0"/>
                </a:moveTo>
                <a:lnTo>
                  <a:pt x="1391750" y="0"/>
                </a:lnTo>
                <a:lnTo>
                  <a:pt x="1391750" y="1118966"/>
                </a:lnTo>
                <a:lnTo>
                  <a:pt x="0" y="111896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25356" y="6523545"/>
            <a:ext cx="2000884" cy="1078908"/>
          </a:xfrm>
          <a:custGeom>
            <a:avLst/>
            <a:gdLst/>
            <a:ahLst/>
            <a:cxnLst/>
            <a:rect r="r" b="b" t="t" l="l"/>
            <a:pathLst>
              <a:path h="1078908" w="2000884">
                <a:moveTo>
                  <a:pt x="0" y="0"/>
                </a:moveTo>
                <a:lnTo>
                  <a:pt x="2000883" y="0"/>
                </a:lnTo>
                <a:lnTo>
                  <a:pt x="2000883" y="1078908"/>
                </a:lnTo>
                <a:lnTo>
                  <a:pt x="0" y="107890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363687"/>
            <a:ext cx="80920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 Stack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30074" y="2193758"/>
            <a:ext cx="7378027" cy="313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9"/>
              </a:lnSpc>
            </a:pPr>
            <a:r>
              <a:rPr lang="en-US" sz="2963" u="sng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APIs :</a:t>
            </a:r>
          </a:p>
          <a:p>
            <a:pPr algn="l" marL="639899" indent="-319949" lvl="1">
              <a:lnSpc>
                <a:spcPts val="4149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Google Translate API</a:t>
            </a:r>
          </a:p>
          <a:p>
            <a:pPr algn="l" marL="639899" indent="-319949" lvl="1">
              <a:lnSpc>
                <a:spcPts val="4149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Google Cloud Natural Language API</a:t>
            </a:r>
          </a:p>
          <a:p>
            <a:pPr algn="l" marL="639899" indent="-319949" lvl="1">
              <a:lnSpc>
                <a:spcPts val="4149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Google Cloud Sentiment Analysis API</a:t>
            </a:r>
          </a:p>
          <a:p>
            <a:pPr algn="l" marL="639899" indent="-319949" lvl="1">
              <a:lnSpc>
                <a:spcPts val="4149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Google Recommendations AI API</a:t>
            </a:r>
          </a:p>
          <a:p>
            <a:pPr algn="l" marL="639899" indent="-319949" lvl="1">
              <a:lnSpc>
                <a:spcPts val="4149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Google Cloud Storage API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3865267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3614239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3614239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3614239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3614239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589728"/>
            <a:ext cx="15427200" cy="262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0"/>
              </a:lnSpc>
            </a:pPr>
            <a:r>
              <a:rPr lang="en-US" sz="7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</a:t>
            </a:r>
          </a:p>
          <a:p>
            <a:pPr algn="ctr">
              <a:lnSpc>
                <a:spcPts val="6790"/>
              </a:lnSpc>
            </a:pPr>
            <a:r>
              <a:rPr lang="en-US" sz="7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&amp;</a:t>
            </a:r>
          </a:p>
          <a:p>
            <a:pPr algn="ctr" marL="0" indent="0" lvl="1">
              <a:lnSpc>
                <a:spcPts val="679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Preprocessing Methods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3141" y="5416914"/>
            <a:ext cx="4573001" cy="464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699" u="sng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 Process :</a:t>
            </a:r>
          </a:p>
          <a:p>
            <a:pPr algn="l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Handle Missing Data:</a:t>
            </a:r>
          </a:p>
          <a:p>
            <a:pPr algn="l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Enhanced Process:</a:t>
            </a:r>
          </a:p>
          <a:p>
            <a:pPr algn="l" marL="367027" indent="-183514" lvl="1">
              <a:lnSpc>
                <a:spcPts val="2651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Instead of simply dropping missing rows or filling them with placeholder values:</a:t>
            </a:r>
          </a:p>
          <a:p>
            <a:pPr algn="l" marL="734055" indent="-244685" lvl="2">
              <a:lnSpc>
                <a:spcPts val="2651"/>
              </a:lnSpc>
              <a:buFont typeface="Arial"/>
              <a:buChar char="⚬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Log rows being dropped or handled.</a:t>
            </a:r>
          </a:p>
          <a:p>
            <a:pPr algn="l" marL="734055" indent="-244685" lvl="2">
              <a:lnSpc>
                <a:spcPts val="2651"/>
              </a:lnSpc>
              <a:buFont typeface="Arial"/>
              <a:buChar char="⚬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Raise warnings for rows missing critical fields to notify the data quality team.</a:t>
            </a:r>
          </a:p>
          <a:p>
            <a:pPr algn="l" marL="734055" indent="-244685" lvl="2">
              <a:lnSpc>
                <a:spcPts val="2651"/>
              </a:lnSpc>
              <a:buFont typeface="Arial"/>
              <a:buChar char="⚬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batch processing to ensure scalability across millions of records.</a:t>
            </a:r>
          </a:p>
          <a:p>
            <a:pPr algn="l">
              <a:lnSpc>
                <a:spcPts val="2651"/>
              </a:lnSpc>
            </a:pPr>
          </a:p>
          <a:p>
            <a:pPr algn="l">
              <a:lnSpc>
                <a:spcPts val="2651"/>
              </a:lnSpc>
            </a:pPr>
          </a:p>
          <a:p>
            <a:pPr algn="l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025667" y="9291353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5"/>
                </a:lnTo>
                <a:lnTo>
                  <a:pt x="0" y="2765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2516426" y="-3044518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2729123" y="9669863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7178412" y="1727507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6"/>
                </a:lnTo>
                <a:lnTo>
                  <a:pt x="0" y="21494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5" id="25"/>
          <p:cNvSpPr txBox="true"/>
          <p:nvPr/>
        </p:nvSpPr>
        <p:spPr>
          <a:xfrm rot="0">
            <a:off x="2227066" y="429943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30165" y="437551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59445" y="5416914"/>
            <a:ext cx="3141253" cy="3313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b="true" sz="169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Rem</a:t>
            </a:r>
            <a:r>
              <a:rPr lang="en-US" b="true" sz="169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ove Duplicates:</a:t>
            </a:r>
          </a:p>
          <a:p>
            <a:pPr algn="l">
              <a:lnSpc>
                <a:spcPts val="2651"/>
              </a:lnSpc>
            </a:pPr>
            <a:r>
              <a:rPr lang="en-US" sz="16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Enhanced Process:</a:t>
            </a:r>
          </a:p>
          <a:p>
            <a:pPr algn="l" marL="367029" indent="-183514" lvl="1">
              <a:lnSpc>
                <a:spcPts val="2651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hashing techniques to identify duplicate articles based on key columns (title, link, summary), ensuring better performance with large datasets.</a:t>
            </a:r>
          </a:p>
          <a:p>
            <a:pPr algn="l">
              <a:lnSpc>
                <a:spcPts val="2651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9632439" y="446741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44000" y="5416914"/>
            <a:ext cx="3542214" cy="264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b="true" sz="169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Normalize T</a:t>
            </a:r>
            <a:r>
              <a:rPr lang="en-US" b="true" sz="169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ext Data:</a:t>
            </a:r>
          </a:p>
          <a:p>
            <a:pPr algn="l">
              <a:lnSpc>
                <a:spcPts val="2651"/>
              </a:lnSpc>
            </a:pPr>
            <a:r>
              <a:rPr lang="en-US" sz="16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Enhanced Process:</a:t>
            </a:r>
          </a:p>
          <a:p>
            <a:pPr algn="l" marL="367029" indent="-183514" lvl="1">
              <a:lnSpc>
                <a:spcPts val="2651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vectorized operations and parallel processing for large datasets.</a:t>
            </a:r>
          </a:p>
          <a:p>
            <a:pPr algn="l" marL="367029" indent="-183514" lvl="1">
              <a:lnSpc>
                <a:spcPts val="2651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Regex handling for complex text patterns</a:t>
            </a:r>
          </a:p>
          <a:p>
            <a:pPr algn="l">
              <a:lnSpc>
                <a:spcPts val="2651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3396139" y="446741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396139" y="5416914"/>
            <a:ext cx="3477663" cy="1979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b="true" sz="169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Standardize </a:t>
            </a:r>
            <a:r>
              <a:rPr lang="en-US" b="true" sz="169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Dates:</a:t>
            </a:r>
          </a:p>
          <a:p>
            <a:pPr algn="l">
              <a:lnSpc>
                <a:spcPts val="2651"/>
              </a:lnSpc>
            </a:pPr>
            <a:r>
              <a:rPr lang="en-US" sz="16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Enhanced Process:</a:t>
            </a:r>
          </a:p>
          <a:p>
            <a:pPr algn="l" marL="367029" indent="-183514" lvl="1">
              <a:lnSpc>
                <a:spcPts val="2651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Specify date formats for faster parsing and log invalid dates for investigation</a:t>
            </a:r>
          </a:p>
          <a:p>
            <a:pPr algn="l">
              <a:lnSpc>
                <a:spcPts val="265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9726" y="1567779"/>
            <a:ext cx="2762038" cy="1902744"/>
          </a:xfrm>
          <a:custGeom>
            <a:avLst/>
            <a:gdLst/>
            <a:ahLst/>
            <a:cxnLst/>
            <a:rect r="r" b="b" t="t" l="l"/>
            <a:pathLst>
              <a:path h="1902744" w="2762038">
                <a:moveTo>
                  <a:pt x="0" y="0"/>
                </a:moveTo>
                <a:lnTo>
                  <a:pt x="2762037" y="0"/>
                </a:lnTo>
                <a:lnTo>
                  <a:pt x="2762037" y="1902744"/>
                </a:lnTo>
                <a:lnTo>
                  <a:pt x="0" y="1902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88" t="0" r="-1839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9726" y="3470523"/>
            <a:ext cx="2762038" cy="1672977"/>
          </a:xfrm>
          <a:custGeom>
            <a:avLst/>
            <a:gdLst/>
            <a:ahLst/>
            <a:cxnLst/>
            <a:rect r="r" b="b" t="t" l="l"/>
            <a:pathLst>
              <a:path h="1672977" w="2762038">
                <a:moveTo>
                  <a:pt x="0" y="0"/>
                </a:moveTo>
                <a:lnTo>
                  <a:pt x="2762037" y="0"/>
                </a:lnTo>
                <a:lnTo>
                  <a:pt x="2762037" y="1672977"/>
                </a:lnTo>
                <a:lnTo>
                  <a:pt x="0" y="1672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16" r="-442" b="-337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81763" y="1567779"/>
            <a:ext cx="3343462" cy="3826182"/>
          </a:xfrm>
          <a:custGeom>
            <a:avLst/>
            <a:gdLst/>
            <a:ahLst/>
            <a:cxnLst/>
            <a:rect r="r" b="b" t="t" l="l"/>
            <a:pathLst>
              <a:path h="3826182" w="3343462">
                <a:moveTo>
                  <a:pt x="0" y="0"/>
                </a:moveTo>
                <a:lnTo>
                  <a:pt x="3343462" y="0"/>
                </a:lnTo>
                <a:lnTo>
                  <a:pt x="3343462" y="3826182"/>
                </a:lnTo>
                <a:lnTo>
                  <a:pt x="0" y="38261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921" t="-1084" r="-292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36549" y="658459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Sentiment Analysis: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19726" y="5143500"/>
            <a:ext cx="2762038" cy="2033721"/>
          </a:xfrm>
          <a:custGeom>
            <a:avLst/>
            <a:gdLst/>
            <a:ahLst/>
            <a:cxnLst/>
            <a:rect r="r" b="b" t="t" l="l"/>
            <a:pathLst>
              <a:path h="2033721" w="2762038">
                <a:moveTo>
                  <a:pt x="0" y="0"/>
                </a:moveTo>
                <a:lnTo>
                  <a:pt x="2762037" y="0"/>
                </a:lnTo>
                <a:lnTo>
                  <a:pt x="2762037" y="2033721"/>
                </a:lnTo>
                <a:lnTo>
                  <a:pt x="0" y="20337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2060" t="-15253" r="-1638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9726" y="7177221"/>
            <a:ext cx="2762038" cy="1830618"/>
          </a:xfrm>
          <a:custGeom>
            <a:avLst/>
            <a:gdLst/>
            <a:ahLst/>
            <a:cxnLst/>
            <a:rect r="r" b="b" t="t" l="l"/>
            <a:pathLst>
              <a:path h="1830618" w="2762038">
                <a:moveTo>
                  <a:pt x="0" y="0"/>
                </a:moveTo>
                <a:lnTo>
                  <a:pt x="2762037" y="0"/>
                </a:lnTo>
                <a:lnTo>
                  <a:pt x="2762037" y="1830618"/>
                </a:lnTo>
                <a:lnTo>
                  <a:pt x="0" y="18306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944" t="0" r="-13855" b="-1438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81763" y="5393961"/>
            <a:ext cx="3343462" cy="4547940"/>
          </a:xfrm>
          <a:custGeom>
            <a:avLst/>
            <a:gdLst/>
            <a:ahLst/>
            <a:cxnLst/>
            <a:rect r="r" b="b" t="t" l="l"/>
            <a:pathLst>
              <a:path h="4547940" w="3343462">
                <a:moveTo>
                  <a:pt x="0" y="0"/>
                </a:moveTo>
                <a:lnTo>
                  <a:pt x="3343462" y="0"/>
                </a:lnTo>
                <a:lnTo>
                  <a:pt x="3343462" y="4547940"/>
                </a:lnTo>
                <a:lnTo>
                  <a:pt x="0" y="45479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043" t="0" r="-10043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25225" y="1559560"/>
            <a:ext cx="3343462" cy="2531262"/>
          </a:xfrm>
          <a:custGeom>
            <a:avLst/>
            <a:gdLst/>
            <a:ahLst/>
            <a:cxnLst/>
            <a:rect r="r" b="b" t="t" l="l"/>
            <a:pathLst>
              <a:path h="2531262" w="3343462">
                <a:moveTo>
                  <a:pt x="0" y="0"/>
                </a:moveTo>
                <a:lnTo>
                  <a:pt x="3343463" y="0"/>
                </a:lnTo>
                <a:lnTo>
                  <a:pt x="3343463" y="2531262"/>
                </a:lnTo>
                <a:lnTo>
                  <a:pt x="0" y="25312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9745" t="0" r="-10673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25225" y="6254419"/>
            <a:ext cx="8586319" cy="4032581"/>
          </a:xfrm>
          <a:custGeom>
            <a:avLst/>
            <a:gdLst/>
            <a:ahLst/>
            <a:cxnLst/>
            <a:rect r="r" b="b" t="t" l="l"/>
            <a:pathLst>
              <a:path h="4032581" w="8586319">
                <a:moveTo>
                  <a:pt x="0" y="0"/>
                </a:moveTo>
                <a:lnTo>
                  <a:pt x="8586320" y="0"/>
                </a:lnTo>
                <a:lnTo>
                  <a:pt x="8586320" y="4032581"/>
                </a:lnTo>
                <a:lnTo>
                  <a:pt x="0" y="40325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729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10548" y="4090822"/>
            <a:ext cx="3358140" cy="2069538"/>
          </a:xfrm>
          <a:custGeom>
            <a:avLst/>
            <a:gdLst/>
            <a:ahLst/>
            <a:cxnLst/>
            <a:rect r="r" b="b" t="t" l="l"/>
            <a:pathLst>
              <a:path h="2069538" w="3358140">
                <a:moveTo>
                  <a:pt x="0" y="0"/>
                </a:moveTo>
                <a:lnTo>
                  <a:pt x="3358140" y="0"/>
                </a:lnTo>
                <a:lnTo>
                  <a:pt x="3358140" y="2069538"/>
                </a:lnTo>
                <a:lnTo>
                  <a:pt x="0" y="206953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6965" t="-9739" r="-6965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140111" y="3863522"/>
            <a:ext cx="3119189" cy="2296839"/>
          </a:xfrm>
          <a:custGeom>
            <a:avLst/>
            <a:gdLst/>
            <a:ahLst/>
            <a:cxnLst/>
            <a:rect r="r" b="b" t="t" l="l"/>
            <a:pathLst>
              <a:path h="2296839" w="3119189">
                <a:moveTo>
                  <a:pt x="0" y="0"/>
                </a:moveTo>
                <a:lnTo>
                  <a:pt x="3119189" y="0"/>
                </a:lnTo>
                <a:lnTo>
                  <a:pt x="3119189" y="2296838"/>
                </a:lnTo>
                <a:lnTo>
                  <a:pt x="0" y="22968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726" t="0" r="-6726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39333" y="3924712"/>
            <a:ext cx="3312118" cy="2235648"/>
          </a:xfrm>
          <a:custGeom>
            <a:avLst/>
            <a:gdLst/>
            <a:ahLst/>
            <a:cxnLst/>
            <a:rect r="r" b="b" t="t" l="l"/>
            <a:pathLst>
              <a:path h="2235648" w="3312118">
                <a:moveTo>
                  <a:pt x="0" y="0"/>
                </a:moveTo>
                <a:lnTo>
                  <a:pt x="3312118" y="0"/>
                </a:lnTo>
                <a:lnTo>
                  <a:pt x="3312118" y="2235648"/>
                </a:lnTo>
                <a:lnTo>
                  <a:pt x="0" y="223564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5037" t="0" r="-5037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106960" y="1567779"/>
            <a:ext cx="3119189" cy="2292887"/>
          </a:xfrm>
          <a:custGeom>
            <a:avLst/>
            <a:gdLst/>
            <a:ahLst/>
            <a:cxnLst/>
            <a:rect r="r" b="b" t="t" l="l"/>
            <a:pathLst>
              <a:path h="2292887" w="3119189">
                <a:moveTo>
                  <a:pt x="0" y="0"/>
                </a:moveTo>
                <a:lnTo>
                  <a:pt x="3119189" y="0"/>
                </a:lnTo>
                <a:lnTo>
                  <a:pt x="3119189" y="2292887"/>
                </a:lnTo>
                <a:lnTo>
                  <a:pt x="0" y="229288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6726" t="0" r="-6726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74534" y="1559560"/>
            <a:ext cx="3241715" cy="2365152"/>
          </a:xfrm>
          <a:custGeom>
            <a:avLst/>
            <a:gdLst/>
            <a:ahLst/>
            <a:cxnLst/>
            <a:rect r="r" b="b" t="t" l="l"/>
            <a:pathLst>
              <a:path h="2365152" w="3241715">
                <a:moveTo>
                  <a:pt x="0" y="0"/>
                </a:moveTo>
                <a:lnTo>
                  <a:pt x="3241715" y="0"/>
                </a:lnTo>
                <a:lnTo>
                  <a:pt x="3241715" y="2365152"/>
                </a:lnTo>
                <a:lnTo>
                  <a:pt x="0" y="2365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5037" t="0" r="-5037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3101865" y="2917838"/>
            <a:ext cx="13537109" cy="634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Data Collection (Web Scraping)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Use tools like BeautifulSoup, Selenium, or NewsAPI to collect news articles (titles, summaries, text, etc.).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Store the data in MongoDB or CSV for further processing.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Data Preprocessing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Content-Based: Tokenize and generate BERT embeddings for article content.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Collaborative Filtering: Create a user-item interaction matrix (clicks, likes).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 Content-Based Model (BERT)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Fine-tune BERT to extract article embeddings for predicting user interactions.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 Collaborative Filtering Model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Use self-attention to model user-item interactions.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5. Hybrid Transformer Model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Combine predictions from the content-based and collaborative filtering models.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6. Training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Use Binary Cross-Entropy Loss and optimize with Adam.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7. Evaluation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Measure performance using Precision, Recall, F1-Score, and ROC-AUC.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8. User Feedback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Continuously update the model based on user interaction data to improve recommendations.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23643" y="902445"/>
            <a:ext cx="10596960" cy="1749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 Algorithm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 Personalized News Aggregator ) 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DAGT1xAL6DM</dc:identifier>
  <dcterms:modified xsi:type="dcterms:W3CDTF">2011-08-01T06:04:30Z</dcterms:modified>
  <cp:revision>1</cp:revision>
  <dc:title>Blue Doodle Project Presentation</dc:title>
</cp:coreProperties>
</file>