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59" r:id="rId7"/>
    <p:sldId id="264" r:id="rId8"/>
    <p:sldId id="266" r:id="rId9"/>
    <p:sldId id="265" r:id="rId10"/>
    <p:sldId id="262" r:id="rId11"/>
  </p:sldIdLst>
  <p:sldSz cx="18288000" cy="10287000"/>
  <p:notesSz cx="6858000" cy="9144000"/>
  <p:embeddedFontLst>
    <p:embeddedFont>
      <p:font typeface="Bahnschrift SemiBold" panose="020B0502040204020203" pitchFamily="34" charset="0"/>
      <p:bold r:id="rId12"/>
    </p:embeddedFont>
    <p:embeddedFont>
      <p:font typeface="Canva Sans" panose="020B0604020202020204" charset="0"/>
      <p:regular r:id="rId13"/>
    </p:embeddedFont>
    <p:embeddedFont>
      <p:font typeface="Canva Sans Bold" panose="020B0604020202020204" charset="0"/>
      <p:regular r:id="rId14"/>
    </p:embeddedFont>
    <p:embeddedFont>
      <p:font typeface="Segoe UI Semibold" panose="020B0702040204020203" pitchFamily="34" charset="0"/>
      <p:bold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Patil" initials="DP" lastIdx="1" clrIdx="0">
    <p:extLst>
      <p:ext uri="{19B8F6BF-5375-455C-9EA6-DF929625EA0E}">
        <p15:presenceInfo xmlns:p15="http://schemas.microsoft.com/office/powerpoint/2012/main" userId="S::deepak.patil@salaambombay.org::4a1863c3-5d9b-41ae-a0a1-f9e1e9e469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B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943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BB595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9C222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9C222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BB595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9C2223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9C2223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BB595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BB595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9C2223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AutoShape 29"/>
          <p:cNvSpPr/>
          <p:nvPr/>
        </p:nvSpPr>
        <p:spPr>
          <a:xfrm>
            <a:off x="8911345" y="6081939"/>
            <a:ext cx="465310" cy="0"/>
          </a:xfrm>
          <a:prstGeom prst="line">
            <a:avLst/>
          </a:prstGeom>
          <a:ln w="38100" cap="flat">
            <a:solidFill>
              <a:srgbClr val="9C222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TextBox 30"/>
          <p:cNvSpPr txBox="1"/>
          <p:nvPr/>
        </p:nvSpPr>
        <p:spPr>
          <a:xfrm>
            <a:off x="4315860" y="4323001"/>
            <a:ext cx="9656280" cy="111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ZOMATO ANALYSIS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829252" y="6729639"/>
            <a:ext cx="2629495" cy="372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9C2223"/>
                </a:solidFill>
                <a:latin typeface="Canva Sans"/>
                <a:ea typeface="Canva Sans"/>
                <a:cs typeface="Canva Sans"/>
                <a:sym typeface="Canva Sans"/>
              </a:rPr>
              <a:t>20 January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8210" y="3757832"/>
            <a:ext cx="9471579" cy="2771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146"/>
              </a:lnSpc>
            </a:pPr>
            <a:r>
              <a:rPr lang="en-US" sz="16600" b="1" dirty="0">
                <a:solidFill>
                  <a:srgbClr val="9C2223"/>
                </a:solidFill>
                <a:latin typeface="Bahnschrift SemiBold" panose="020B0502040204020203" pitchFamily="34" charset="0"/>
                <a:sym typeface="Canva Sans Bold"/>
              </a:rPr>
              <a:t>Thank You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5A5B573B-75CB-9588-EE7A-5FA75C06362B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3BC4D75-129A-DE41-7131-E4401BA5B971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F3C3F"/>
            </a:solidFill>
          </p:spPr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843B4B57-4C5B-0E9A-035B-A111162E5D5B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A0F12B61-7C29-F75D-070E-0B26994BDB7B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A4F63B5-45E0-45F5-C220-207FEE6BD932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2316A508-2A2F-9ACE-AB10-8EB3181190C5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F3C3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616212" y="1549413"/>
            <a:ext cx="3159500" cy="712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 spc="-84" dirty="0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15069" y="76858"/>
            <a:ext cx="6457862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 dirty="0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16212" y="2637790"/>
            <a:ext cx="1057901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Analyze Zomato restaurant data to derive meaningful insights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16212" y="3438525"/>
            <a:ext cx="3345309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 b="1" spc="-83" dirty="0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Used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55569" y="4522470"/>
            <a:ext cx="8581560" cy="1362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Excel</a:t>
            </a:r>
          </a:p>
          <a:p>
            <a:pPr marL="561336" lvl="1" indent="-280668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Power BI</a:t>
            </a:r>
          </a:p>
          <a:p>
            <a:pPr marL="561336" lvl="1" indent="-280668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Tableau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16212" y="7321551"/>
            <a:ext cx="13605952" cy="2734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Built data models for seamless data integration and analysis.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Explored restaurant metrics, including total count, popular cuisines, and monthly performance trends.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Incorporated interactive features like slicers for dynamic filtering and enhanced user engagement.</a:t>
            </a:r>
          </a:p>
          <a:p>
            <a:pPr algn="just">
              <a:lnSpc>
                <a:spcPts val="3639"/>
              </a:lnSpc>
            </a:pPr>
            <a:endParaRPr lang="en-US" sz="25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616212" y="6237606"/>
            <a:ext cx="3345309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 b="1" spc="-83" dirty="0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836710">
            <a:off x="-1611063" y="6630886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5" y="0"/>
                </a:lnTo>
                <a:lnTo>
                  <a:pt x="6456905" y="7027924"/>
                </a:lnTo>
                <a:lnTo>
                  <a:pt x="0" y="70279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7836710">
            <a:off x="15059548" y="7385604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915069" y="106149"/>
            <a:ext cx="6457862" cy="803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IN" sz="4800" b="1" dirty="0">
                <a:solidFill>
                  <a:srgbClr val="9C2223"/>
                </a:solidFill>
                <a:latin typeface="Canva Sans Bold"/>
              </a:rPr>
              <a:t>Overview of KPIs</a:t>
            </a:r>
            <a:endParaRPr lang="en-US" sz="4800" b="1" dirty="0">
              <a:solidFill>
                <a:srgbClr val="9C2223"/>
              </a:solidFill>
              <a:latin typeface="Canva Sans Bold"/>
              <a:sym typeface="Canva Sans Bol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9222256" y="8595852"/>
            <a:ext cx="8593332" cy="1183318"/>
          </a:xfrm>
          <a:custGeom>
            <a:avLst/>
            <a:gdLst/>
            <a:ahLst/>
            <a:cxnLst/>
            <a:rect l="l" t="t" r="r" b="b"/>
            <a:pathLst>
              <a:path w="7827221" h="1021952">
                <a:moveTo>
                  <a:pt x="0" y="0"/>
                </a:moveTo>
                <a:lnTo>
                  <a:pt x="7827221" y="0"/>
                </a:lnTo>
                <a:lnTo>
                  <a:pt x="7827221" y="1021952"/>
                </a:lnTo>
                <a:lnTo>
                  <a:pt x="0" y="10219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4341" t="-389" r="-41427" b="-447273"/>
            </a:stretch>
          </a:blipFill>
          <a:ln w="38100" cap="sq">
            <a:solidFill>
              <a:srgbClr val="9C2223"/>
            </a:solidFill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533400" y="1009062"/>
            <a:ext cx="1371600" cy="4980281"/>
          </a:xfrm>
          <a:custGeom>
            <a:avLst/>
            <a:gdLst/>
            <a:ahLst/>
            <a:cxnLst/>
            <a:rect l="l" t="t" r="r" b="b"/>
            <a:pathLst>
              <a:path w="1237707" h="4367072">
                <a:moveTo>
                  <a:pt x="0" y="0"/>
                </a:moveTo>
                <a:lnTo>
                  <a:pt x="1237707" y="0"/>
                </a:lnTo>
                <a:lnTo>
                  <a:pt x="1237707" y="4367072"/>
                </a:lnTo>
                <a:lnTo>
                  <a:pt x="0" y="43670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856" t="-14175" r="-607015"/>
            </a:stretch>
          </a:blipFill>
          <a:ln w="38100" cap="sq">
            <a:solidFill>
              <a:srgbClr val="9C2223"/>
            </a:solidFill>
            <a:prstDash val="solid"/>
            <a:miter/>
          </a:ln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96880-1AFD-9348-62A7-0D4E30081EEC}"/>
              </a:ext>
            </a:extLst>
          </p:cNvPr>
          <p:cNvSpPr txBox="1"/>
          <p:nvPr/>
        </p:nvSpPr>
        <p:spPr>
          <a:xfrm>
            <a:off x="2362200" y="2060316"/>
            <a:ext cx="14845843" cy="6166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AF3C3F"/>
                </a:solidFill>
                <a:latin typeface="Canva Sans"/>
              </a:rPr>
              <a:t>The project focuses on analyzing restaurant data across various metrics:</a:t>
            </a:r>
            <a:br>
              <a:rPr lang="en-US" sz="3200" dirty="0">
                <a:solidFill>
                  <a:srgbClr val="AF3C3F"/>
                </a:solidFill>
                <a:latin typeface="Canva Sans"/>
              </a:rPr>
            </a:br>
            <a:endParaRPr lang="en-US" sz="3200" dirty="0">
              <a:solidFill>
                <a:srgbClr val="AF3C3F"/>
              </a:solidFill>
              <a:latin typeface="Canva Sans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AF3C3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 of Restaurants</a:t>
            </a:r>
            <a:r>
              <a:rPr lang="en-US" sz="3200" dirty="0">
                <a:solidFill>
                  <a:srgbClr val="AF3C3F"/>
                </a:solidFill>
                <a:latin typeface="Canva Sans"/>
              </a:rPr>
              <a:t>: A total of 9,551 restaurants are included in the dataset.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AF3C3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 of Cities</a:t>
            </a:r>
            <a:r>
              <a:rPr lang="en-US" sz="3200" dirty="0">
                <a:solidFill>
                  <a:srgbClr val="AF3C3F"/>
                </a:solidFill>
                <a:latin typeface="Canva Sans"/>
              </a:rPr>
              <a:t>: The dataset covers restaurants in 141 cities worldwide.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AF3C3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 of Countries</a:t>
            </a:r>
            <a:r>
              <a:rPr lang="en-US" sz="3200" dirty="0">
                <a:solidFill>
                  <a:srgbClr val="AF3C3F"/>
                </a:solidFill>
                <a:latin typeface="Canva Sans"/>
              </a:rPr>
              <a:t>: A total of 15 countries are represented.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AF3C3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Average Ratings</a:t>
            </a:r>
            <a:r>
              <a:rPr lang="en-US" sz="3200" dirty="0">
                <a:solidFill>
                  <a:srgbClr val="AF3C3F"/>
                </a:solidFill>
                <a:latin typeface="Canva Sans"/>
              </a:rPr>
              <a:t>: The average rating across all restaurants is 2.89.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AF3C3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 of Cuisines</a:t>
            </a:r>
            <a:r>
              <a:rPr lang="en-US" sz="3200" dirty="0">
                <a:solidFill>
                  <a:srgbClr val="AF3C3F"/>
                </a:solidFill>
                <a:latin typeface="Canva Sans"/>
              </a:rPr>
              <a:t>: A wide variety of 1,826 unique cuisines are offered.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AF3C3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Total Votes</a:t>
            </a:r>
            <a:r>
              <a:rPr lang="en-US" sz="3200" dirty="0">
                <a:solidFill>
                  <a:srgbClr val="AF3C3F"/>
                </a:solidFill>
                <a:latin typeface="Canva Sans"/>
              </a:rPr>
              <a:t>: User engagement includes 1,498,645 total votes.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4001" y="1430351"/>
            <a:ext cx="17280000" cy="8280000"/>
          </a:xfrm>
          <a:custGeom>
            <a:avLst/>
            <a:gdLst/>
            <a:ahLst/>
            <a:cxnLst/>
            <a:rect l="l" t="t" r="r" b="b"/>
            <a:pathLst>
              <a:path w="15725342" h="5543939">
                <a:moveTo>
                  <a:pt x="0" y="0"/>
                </a:moveTo>
                <a:lnTo>
                  <a:pt x="15725342" y="0"/>
                </a:lnTo>
                <a:lnTo>
                  <a:pt x="15725342" y="5543939"/>
                </a:lnTo>
                <a:lnTo>
                  <a:pt x="0" y="55439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420" b="-954"/>
            </a:stretch>
          </a:blipFill>
          <a:ln w="38100" cap="sq">
            <a:solidFill>
              <a:srgbClr val="9C2223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5915071" y="86086"/>
            <a:ext cx="6457862" cy="746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86"/>
              </a:lnSpc>
            </a:pPr>
            <a:r>
              <a:rPr lang="en-US" sz="4347" b="1" dirty="0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Excel Dashboard</a:t>
            </a:r>
          </a:p>
        </p:txBody>
      </p:sp>
      <p:sp>
        <p:nvSpPr>
          <p:cNvPr id="5" name="Freeform 5"/>
          <p:cNvSpPr/>
          <p:nvPr/>
        </p:nvSpPr>
        <p:spPr>
          <a:xfrm rot="7836710">
            <a:off x="13913556" y="-5283058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5" y="0"/>
                </a:lnTo>
                <a:lnTo>
                  <a:pt x="6456905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7836710">
            <a:off x="-4050460" y="-2681795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5" y="0"/>
                </a:lnTo>
                <a:lnTo>
                  <a:pt x="6456905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7836710">
            <a:off x="16215807" y="5971385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5" y="0"/>
                </a:lnTo>
                <a:lnTo>
                  <a:pt x="6456905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202A59-BE64-2037-DABE-6DF4663D60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0" y="287315"/>
            <a:ext cx="990600" cy="9906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38C0F9-99AE-C4E1-8E96-24B29A51D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FB4479C6-20F1-AF37-068F-2EA9B98BFC9A}"/>
              </a:ext>
            </a:extLst>
          </p:cNvPr>
          <p:cNvSpPr txBox="1"/>
          <p:nvPr/>
        </p:nvSpPr>
        <p:spPr>
          <a:xfrm>
            <a:off x="5915069" y="100340"/>
            <a:ext cx="6457862" cy="73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86"/>
              </a:lnSpc>
            </a:pPr>
            <a:r>
              <a:rPr lang="en-US" sz="4347" b="1" dirty="0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Tableau Dashboard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1941865-3FA4-5F5A-492C-F8C74492D08E}"/>
              </a:ext>
            </a:extLst>
          </p:cNvPr>
          <p:cNvSpPr/>
          <p:nvPr/>
        </p:nvSpPr>
        <p:spPr>
          <a:xfrm rot="7836710">
            <a:off x="15500845" y="-3853667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5" y="0"/>
                </a:lnTo>
                <a:lnTo>
                  <a:pt x="6456905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C3117FB-6D6C-7D15-16D4-A8D95FCD5068}"/>
              </a:ext>
            </a:extLst>
          </p:cNvPr>
          <p:cNvSpPr/>
          <p:nvPr/>
        </p:nvSpPr>
        <p:spPr>
          <a:xfrm rot="7836710">
            <a:off x="16894416" y="6156814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A94E267-A79E-E69E-20CA-D7B1924A56A2}"/>
              </a:ext>
            </a:extLst>
          </p:cNvPr>
          <p:cNvSpPr/>
          <p:nvPr/>
        </p:nvSpPr>
        <p:spPr>
          <a:xfrm rot="7836710">
            <a:off x="-4041368" y="-2052209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51F8A4-B34F-60FF-811B-5E0062190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9027"/>
            <a:ext cx="816518" cy="8165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17C9D7-E960-C39B-554F-6B1E84394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95" y="1481709"/>
            <a:ext cx="17284009" cy="8280000"/>
          </a:xfrm>
          <a:prstGeom prst="rect">
            <a:avLst/>
          </a:prstGeom>
          <a:blipFill>
            <a:blip r:embed="rId7"/>
            <a:stretch>
              <a:fillRect r="-2420" b="-954"/>
            </a:stretch>
          </a:blipFill>
          <a:ln w="38100" cap="sq">
            <a:solidFill>
              <a:srgbClr val="9C2223"/>
            </a:solidFill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474686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4000" y="1461752"/>
            <a:ext cx="17280000" cy="8280000"/>
          </a:xfrm>
          <a:custGeom>
            <a:avLst/>
            <a:gdLst/>
            <a:ahLst/>
            <a:cxnLst/>
            <a:rect l="l" t="t" r="r" b="b"/>
            <a:pathLst>
              <a:path w="11158768" h="6342946">
                <a:moveTo>
                  <a:pt x="0" y="0"/>
                </a:moveTo>
                <a:lnTo>
                  <a:pt x="11158768" y="0"/>
                </a:lnTo>
                <a:lnTo>
                  <a:pt x="11158768" y="6342947"/>
                </a:lnTo>
                <a:lnTo>
                  <a:pt x="0" y="6342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7" t="-1085" r="-842"/>
            </a:stretch>
          </a:blipFill>
          <a:ln w="38100" cap="sq">
            <a:solidFill>
              <a:srgbClr val="9C2223"/>
            </a:solidFill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5915069" y="144205"/>
            <a:ext cx="6457862" cy="746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86"/>
              </a:lnSpc>
            </a:pPr>
            <a:r>
              <a:rPr lang="en-US" sz="4347" b="1" dirty="0" err="1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PowerBI</a:t>
            </a:r>
            <a:r>
              <a:rPr lang="en-US" sz="4347" b="1" dirty="0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Dashboard</a:t>
            </a:r>
          </a:p>
        </p:txBody>
      </p:sp>
      <p:sp>
        <p:nvSpPr>
          <p:cNvPr id="5" name="Freeform 5"/>
          <p:cNvSpPr/>
          <p:nvPr/>
        </p:nvSpPr>
        <p:spPr>
          <a:xfrm rot="7836710">
            <a:off x="15500845" y="-3853667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5" y="0"/>
                </a:lnTo>
                <a:lnTo>
                  <a:pt x="6456905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7836710">
            <a:off x="16894416" y="6156814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7836710">
            <a:off x="-4041368" y="-2052209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21FF0-13E0-A1BA-5676-914B3DE1C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" y="144205"/>
            <a:ext cx="8382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C2A6C4-776D-9D4A-9F94-2CBE8D82C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2B0C734B-8F44-0E70-7811-A22925517254}"/>
              </a:ext>
            </a:extLst>
          </p:cNvPr>
          <p:cNvSpPr txBox="1"/>
          <p:nvPr/>
        </p:nvSpPr>
        <p:spPr>
          <a:xfrm>
            <a:off x="5915069" y="130220"/>
            <a:ext cx="6457862" cy="746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86"/>
              </a:lnSpc>
            </a:pPr>
            <a:r>
              <a:rPr lang="en-US" sz="4347" b="1" dirty="0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Queries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4B9B847-2F7E-B33F-3063-8010929CBB31}"/>
              </a:ext>
            </a:extLst>
          </p:cNvPr>
          <p:cNvSpPr/>
          <p:nvPr/>
        </p:nvSpPr>
        <p:spPr>
          <a:xfrm rot="7836710">
            <a:off x="15500845" y="-3853667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5" y="0"/>
                </a:lnTo>
                <a:lnTo>
                  <a:pt x="6456905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71803C0-DE39-CF2F-2108-6C13E6239C76}"/>
              </a:ext>
            </a:extLst>
          </p:cNvPr>
          <p:cNvSpPr/>
          <p:nvPr/>
        </p:nvSpPr>
        <p:spPr>
          <a:xfrm rot="7836710">
            <a:off x="16894416" y="6156814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1305045-1287-CF93-A007-800B4E4C1F75}"/>
              </a:ext>
            </a:extLst>
          </p:cNvPr>
          <p:cNvSpPr/>
          <p:nvPr/>
        </p:nvSpPr>
        <p:spPr>
          <a:xfrm rot="7836710">
            <a:off x="-4041368" y="-2052209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F5EF8-3B08-FA59-9BAF-7C34BC65A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5902"/>
            <a:ext cx="740356" cy="740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F4E0C8-4AFF-D7EA-839D-9C2901722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8648" y="1287446"/>
            <a:ext cx="14570703" cy="77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4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A064E1-AF96-F971-7A86-C92650C80D30}"/>
              </a:ext>
            </a:extLst>
          </p:cNvPr>
          <p:cNvSpPr txBox="1"/>
          <p:nvPr/>
        </p:nvSpPr>
        <p:spPr>
          <a:xfrm>
            <a:off x="4572000" y="266700"/>
            <a:ext cx="9144000" cy="822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08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47" b="1" i="0" u="none" strike="noStrike" kern="1200" cap="none" spc="0" normalizeH="0" baseline="0" noProof="0" dirty="0">
                <a:ln>
                  <a:noFill/>
                </a:ln>
                <a:solidFill>
                  <a:srgbClr val="9C2223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SQL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EAC4B-CFD7-2EAD-94D9-266EE8B30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866900"/>
            <a:ext cx="15280119" cy="7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8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74B96E-B611-5F7B-13BD-D09E2DD4E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E54F452-B972-81CE-68A8-62165A8455FB}"/>
              </a:ext>
            </a:extLst>
          </p:cNvPr>
          <p:cNvSpPr/>
          <p:nvPr/>
        </p:nvSpPr>
        <p:spPr>
          <a:xfrm rot="7836710">
            <a:off x="-1611063" y="6630886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5" y="0"/>
                </a:lnTo>
                <a:lnTo>
                  <a:pt x="6456905" y="7027924"/>
                </a:lnTo>
                <a:lnTo>
                  <a:pt x="0" y="70279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1C74A2E-6B70-4BE7-13A5-5028A766DDC6}"/>
              </a:ext>
            </a:extLst>
          </p:cNvPr>
          <p:cNvSpPr/>
          <p:nvPr/>
        </p:nvSpPr>
        <p:spPr>
          <a:xfrm rot="7836710">
            <a:off x="15059548" y="7385604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754172F-17A0-C8F4-6832-78D0C1C6C401}"/>
              </a:ext>
            </a:extLst>
          </p:cNvPr>
          <p:cNvSpPr txBox="1"/>
          <p:nvPr/>
        </p:nvSpPr>
        <p:spPr>
          <a:xfrm>
            <a:off x="5791200" y="190500"/>
            <a:ext cx="6457862" cy="803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IN" sz="4800" b="1" dirty="0">
                <a:solidFill>
                  <a:srgbClr val="9C2223"/>
                </a:solidFill>
                <a:latin typeface="Canva Sans Bold"/>
                <a:sym typeface="Canva Sans Bold"/>
              </a:rPr>
              <a:t>Project Summary</a:t>
            </a:r>
            <a:endParaRPr lang="en-US" sz="4800" b="1" dirty="0">
              <a:solidFill>
                <a:srgbClr val="9C2223"/>
              </a:solidFill>
              <a:latin typeface="Canva Sans Bold"/>
              <a:sym typeface="Canva Sa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EE4CB-FE59-953B-FB25-0625AC9F286D}"/>
              </a:ext>
            </a:extLst>
          </p:cNvPr>
          <p:cNvSpPr txBox="1"/>
          <p:nvPr/>
        </p:nvSpPr>
        <p:spPr>
          <a:xfrm>
            <a:off x="685800" y="1840879"/>
            <a:ext cx="16916400" cy="7131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799" dirty="0">
                <a:solidFill>
                  <a:srgbClr val="9C2223"/>
                </a:solidFill>
                <a:latin typeface="Canva Sans"/>
              </a:rPr>
              <a:t>This project aimed to analyze and visualize data from the Zomato restaurant database using various tools to gain meaningful insights. 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9C2223"/>
                </a:solidFill>
                <a:latin typeface="Canva Sans"/>
              </a:rPr>
              <a:t>Gained hands-on experience with Tableau, Power BI, and Excel dashboards for creating interactive visualizations.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799" dirty="0">
                <a:solidFill>
                  <a:srgbClr val="9C2223"/>
                </a:solidFill>
                <a:latin typeface="Canva Sans"/>
              </a:rPr>
              <a:t>We gained insights such as only 25.66% of restaurants offering online delivery, highlighting a significant opportunity for digital transformation, and a steady growth in restaurant openings from 2010 to 2018, indicating an expanding market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799" dirty="0">
                <a:solidFill>
                  <a:srgbClr val="9C2223"/>
                </a:solidFill>
                <a:latin typeface="Canva Sans"/>
              </a:rPr>
              <a:t>The findings from this project offer valuable information to support better decision-making in the restaurant industry.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799" dirty="0">
              <a:solidFill>
                <a:srgbClr val="9C2223"/>
              </a:solidFill>
              <a:latin typeface="Canva Sans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799" dirty="0">
              <a:solidFill>
                <a:srgbClr val="9C2223"/>
              </a:solidFill>
              <a:latin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219297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259</Words>
  <Application>Microsoft Office PowerPoint</Application>
  <PresentationFormat>Custom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Segoe UI Semibold</vt:lpstr>
      <vt:lpstr>Calibri</vt:lpstr>
      <vt:lpstr>Canva Sans</vt:lpstr>
      <vt:lpstr>Canva Sans Bold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ANALYSIS</dc:title>
  <dc:creator>Shivraj</dc:creator>
  <cp:lastModifiedBy>Deepak Patil</cp:lastModifiedBy>
  <cp:revision>19</cp:revision>
  <dcterms:created xsi:type="dcterms:W3CDTF">2006-08-16T00:00:00Z</dcterms:created>
  <dcterms:modified xsi:type="dcterms:W3CDTF">2025-01-19T20:30:15Z</dcterms:modified>
  <dc:identifier>DAGcXdAY5iE</dc:identifier>
</cp:coreProperties>
</file>