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82" d="100"/>
          <a:sy n="82" d="100"/>
        </p:scale>
        <p:origin x="643"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cb1fd1a2fc545682/Desktop/employee_data%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Chart Title</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cked"/>
        <c:varyColors val="0"/>
        <c:ser>
          <c:idx val="0"/>
          <c:order val="0"/>
          <c:tx>
            <c:strRef>
              <c:f>workingnote!$B$1</c:f>
              <c:strCache>
                <c:ptCount val="1"/>
                <c:pt idx="0">
                  <c:v>Sum of HIGH</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workingnote!$B$2:$B$13</c:f>
              <c:numCache>
                <c:formatCode>General</c:formatCode>
                <c:ptCount val="12"/>
                <c:pt idx="0">
                  <c:v>16</c:v>
                </c:pt>
                <c:pt idx="1">
                  <c:v>18</c:v>
                </c:pt>
                <c:pt idx="2">
                  <c:v>21</c:v>
                </c:pt>
                <c:pt idx="3">
                  <c:v>220</c:v>
                </c:pt>
                <c:pt idx="4">
                  <c:v>17</c:v>
                </c:pt>
                <c:pt idx="5">
                  <c:v>21</c:v>
                </c:pt>
                <c:pt idx="6">
                  <c:v>34</c:v>
                </c:pt>
                <c:pt idx="7">
                  <c:v>26</c:v>
                </c:pt>
                <c:pt idx="8">
                  <c:v>26</c:v>
                </c:pt>
                <c:pt idx="9">
                  <c:v>21</c:v>
                </c:pt>
                <c:pt idx="10">
                  <c:v>20</c:v>
                </c:pt>
                <c:pt idx="11">
                  <c:v>440</c:v>
                </c:pt>
              </c:numCache>
            </c:numRef>
          </c:val>
          <c:smooth val="0"/>
          <c:extLst>
            <c:ext xmlns:c16="http://schemas.microsoft.com/office/drawing/2014/chart" uri="{C3380CC4-5D6E-409C-BE32-E72D297353CC}">
              <c16:uniqueId val="{00000000-9240-4F7B-B2E5-563DCA1FB734}"/>
            </c:ext>
          </c:extLst>
        </c:ser>
        <c:ser>
          <c:idx val="1"/>
          <c:order val="1"/>
          <c:tx>
            <c:strRef>
              <c:f>workingnote!$C$1</c:f>
              <c:strCache>
                <c:ptCount val="1"/>
                <c:pt idx="0">
                  <c:v>Sum of LOW</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workingnote!$C$2:$C$13</c:f>
              <c:numCache>
                <c:formatCode>General</c:formatCode>
                <c:ptCount val="12"/>
                <c:pt idx="0">
                  <c:v>34</c:v>
                </c:pt>
                <c:pt idx="1">
                  <c:v>47</c:v>
                </c:pt>
                <c:pt idx="2">
                  <c:v>41</c:v>
                </c:pt>
                <c:pt idx="3">
                  <c:v>398</c:v>
                </c:pt>
                <c:pt idx="4">
                  <c:v>39</c:v>
                </c:pt>
                <c:pt idx="5">
                  <c:v>41</c:v>
                </c:pt>
                <c:pt idx="6">
                  <c:v>33</c:v>
                </c:pt>
                <c:pt idx="7">
                  <c:v>41</c:v>
                </c:pt>
                <c:pt idx="8">
                  <c:v>43</c:v>
                </c:pt>
                <c:pt idx="9">
                  <c:v>45</c:v>
                </c:pt>
                <c:pt idx="10">
                  <c:v>34</c:v>
                </c:pt>
                <c:pt idx="11">
                  <c:v>796</c:v>
                </c:pt>
              </c:numCache>
            </c:numRef>
          </c:val>
          <c:smooth val="0"/>
          <c:extLst>
            <c:ext xmlns:c16="http://schemas.microsoft.com/office/drawing/2014/chart" uri="{C3380CC4-5D6E-409C-BE32-E72D297353CC}">
              <c16:uniqueId val="{00000001-9240-4F7B-B2E5-563DCA1FB734}"/>
            </c:ext>
          </c:extLst>
        </c:ser>
        <c:ser>
          <c:idx val="2"/>
          <c:order val="2"/>
          <c:tx>
            <c:strRef>
              <c:f>workingnote!$D$1</c:f>
              <c:strCache>
                <c:ptCount val="1"/>
                <c:pt idx="0">
                  <c:v>Sum of MEDIUM</c:v>
                </c:pt>
              </c:strCache>
            </c:strRef>
          </c:tx>
          <c:spPr>
            <a:ln w="22225" cap="rnd">
              <a:solidFill>
                <a:schemeClr val="accent3"/>
              </a:solidFill>
            </a:ln>
            <a:effectLst>
              <a:glow rad="139700">
                <a:schemeClr val="accent3">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workingnote!$D$2:$D$13</c:f>
              <c:numCache>
                <c:formatCode>General</c:formatCode>
                <c:ptCount val="12"/>
                <c:pt idx="0">
                  <c:v>85</c:v>
                </c:pt>
                <c:pt idx="1">
                  <c:v>65</c:v>
                </c:pt>
                <c:pt idx="2">
                  <c:v>78</c:v>
                </c:pt>
                <c:pt idx="3">
                  <c:v>778</c:v>
                </c:pt>
                <c:pt idx="4">
                  <c:v>92</c:v>
                </c:pt>
                <c:pt idx="5">
                  <c:v>77</c:v>
                </c:pt>
                <c:pt idx="6">
                  <c:v>69</c:v>
                </c:pt>
                <c:pt idx="7">
                  <c:v>75</c:v>
                </c:pt>
                <c:pt idx="8">
                  <c:v>82</c:v>
                </c:pt>
                <c:pt idx="9">
                  <c:v>71</c:v>
                </c:pt>
                <c:pt idx="10">
                  <c:v>84</c:v>
                </c:pt>
                <c:pt idx="11">
                  <c:v>1556</c:v>
                </c:pt>
              </c:numCache>
            </c:numRef>
          </c:val>
          <c:smooth val="0"/>
          <c:extLst>
            <c:ext xmlns:c16="http://schemas.microsoft.com/office/drawing/2014/chart" uri="{C3380CC4-5D6E-409C-BE32-E72D297353CC}">
              <c16:uniqueId val="{00000002-9240-4F7B-B2E5-563DCA1FB734}"/>
            </c:ext>
          </c:extLst>
        </c:ser>
        <c:ser>
          <c:idx val="3"/>
          <c:order val="3"/>
          <c:tx>
            <c:strRef>
              <c:f>workingnote!$E$1</c:f>
              <c:strCache>
                <c:ptCount val="1"/>
                <c:pt idx="0">
                  <c:v>Sum of VERY HIGHT</c:v>
                </c:pt>
              </c:strCache>
            </c:strRef>
          </c:tx>
          <c:spPr>
            <a:ln w="22225" cap="rnd">
              <a:solidFill>
                <a:schemeClr val="accent4"/>
              </a:solidFill>
            </a:ln>
            <a:effectLst>
              <a:glow rad="139700">
                <a:schemeClr val="accent4">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workingnote!$E$2:$E$13</c:f>
              <c:numCache>
                <c:formatCode>General</c:formatCode>
                <c:ptCount val="12"/>
                <c:pt idx="0">
                  <c:v>15</c:v>
                </c:pt>
                <c:pt idx="1">
                  <c:v>15</c:v>
                </c:pt>
                <c:pt idx="2">
                  <c:v>14</c:v>
                </c:pt>
                <c:pt idx="3">
                  <c:v>137</c:v>
                </c:pt>
                <c:pt idx="4">
                  <c:v>9</c:v>
                </c:pt>
                <c:pt idx="5">
                  <c:v>15</c:v>
                </c:pt>
                <c:pt idx="6">
                  <c:v>12</c:v>
                </c:pt>
                <c:pt idx="7">
                  <c:v>15</c:v>
                </c:pt>
                <c:pt idx="8">
                  <c:v>16</c:v>
                </c:pt>
                <c:pt idx="9">
                  <c:v>13</c:v>
                </c:pt>
                <c:pt idx="10">
                  <c:v>13</c:v>
                </c:pt>
                <c:pt idx="11">
                  <c:v>274</c:v>
                </c:pt>
              </c:numCache>
            </c:numRef>
          </c:val>
          <c:smooth val="0"/>
          <c:extLst>
            <c:ext xmlns:c16="http://schemas.microsoft.com/office/drawing/2014/chart" uri="{C3380CC4-5D6E-409C-BE32-E72D297353CC}">
              <c16:uniqueId val="{00000003-9240-4F7B-B2E5-563DCA1FB734}"/>
            </c:ext>
          </c:extLst>
        </c:ser>
        <c:ser>
          <c:idx val="4"/>
          <c:order val="4"/>
          <c:tx>
            <c:strRef>
              <c:f>workingnote!$F$1</c:f>
              <c:strCache>
                <c:ptCount val="1"/>
                <c:pt idx="0">
                  <c:v>Sum of Grand Total</c:v>
                </c:pt>
              </c:strCache>
            </c:strRef>
          </c:tx>
          <c:spPr>
            <a:ln w="22225" cap="rnd">
              <a:solidFill>
                <a:schemeClr val="accent5"/>
              </a:solidFill>
            </a:ln>
            <a:effectLst>
              <a:glow rad="139700">
                <a:schemeClr val="accent5">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workingnote!$F$2:$F$13</c:f>
              <c:numCache>
                <c:formatCode>General</c:formatCode>
                <c:ptCount val="12"/>
                <c:pt idx="0">
                  <c:v>150</c:v>
                </c:pt>
                <c:pt idx="1">
                  <c:v>145</c:v>
                </c:pt>
                <c:pt idx="2">
                  <c:v>154</c:v>
                </c:pt>
                <c:pt idx="3">
                  <c:v>1533</c:v>
                </c:pt>
                <c:pt idx="4">
                  <c:v>157</c:v>
                </c:pt>
                <c:pt idx="5">
                  <c:v>154</c:v>
                </c:pt>
                <c:pt idx="6">
                  <c:v>148</c:v>
                </c:pt>
                <c:pt idx="7">
                  <c:v>157</c:v>
                </c:pt>
                <c:pt idx="8">
                  <c:v>167</c:v>
                </c:pt>
                <c:pt idx="9">
                  <c:v>150</c:v>
                </c:pt>
                <c:pt idx="10">
                  <c:v>151</c:v>
                </c:pt>
                <c:pt idx="11">
                  <c:v>3066</c:v>
                </c:pt>
              </c:numCache>
            </c:numRef>
          </c:val>
          <c:smooth val="0"/>
          <c:extLst>
            <c:ext xmlns:c16="http://schemas.microsoft.com/office/drawing/2014/chart" uri="{C3380CC4-5D6E-409C-BE32-E72D297353CC}">
              <c16:uniqueId val="{00000004-9240-4F7B-B2E5-563DCA1FB734}"/>
            </c:ext>
          </c:extLst>
        </c:ser>
        <c:dLbls>
          <c:dLblPos val="ctr"/>
          <c:showLegendKey val="0"/>
          <c:showVal val="1"/>
          <c:showCatName val="0"/>
          <c:showSerName val="0"/>
          <c:showPercent val="0"/>
          <c:showBubbleSize val="0"/>
        </c:dLbls>
        <c:smooth val="0"/>
        <c:axId val="1253183071"/>
        <c:axId val="1253182591"/>
      </c:lineChart>
      <c:catAx>
        <c:axId val="1253183071"/>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53182591"/>
        <c:crosses val="autoZero"/>
        <c:auto val="1"/>
        <c:lblAlgn val="ctr"/>
        <c:lblOffset val="100"/>
        <c:noMultiLvlLbl val="0"/>
      </c:catAx>
      <c:valAx>
        <c:axId val="125318259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5318307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9/30/2024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26177109"/>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24156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76595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72652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7143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9623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89478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54878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95594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98740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409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41827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99526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8698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5619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1087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395261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882905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97991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9962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36706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1101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939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1571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8513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20041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8917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9/30/2024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78273236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 YUVASREE.R</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 312220128</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 B COM GENERAL  </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SRI BALAJI ARTS AND SCIENCE COLLEGE </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045928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53997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The data has been collected through Edunet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Filtering of those missing values.</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03790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147732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8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8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800" b="0" i="0" u="none" strike="noStrike" kern="0" cap="none" spc="0" baseline="0" dirty="0">
                <a:latin typeface="Times New Roman" pitchFamily="18" charset="0"/>
                <a:ea typeface="宋体" charset="0"/>
                <a:cs typeface="Times New Roman" pitchFamily="18" charset="0"/>
              </a:rPr>
              <a:t>                =IF(AND(Z8&gt;=5),"VERY HIGH",IF(AND(Z8&gt;=4),"HIGH",IF(AND(Z8&gt;=3),"MED","LOW")))</a:t>
            </a:r>
          </a:p>
          <a:p>
            <a:pPr marL="0" indent="0" algn="l">
              <a:lnSpc>
                <a:spcPct val="100000"/>
              </a:lnSpc>
              <a:spcBef>
                <a:spcPts val="0"/>
              </a:spcBef>
              <a:spcAft>
                <a:spcPts val="0"/>
              </a:spcAft>
              <a:buNone/>
            </a:pPr>
            <a:endParaRPr lang="en-US" altLang="zh-CN" dirty="0">
              <a:latin typeface="Times New Roman" pitchFamily="18" charset="0"/>
              <a:cs typeface="Times New Roman" pitchFamily="18" charset="0"/>
            </a:endParaRPr>
          </a:p>
          <a:p>
            <a:pPr marL="0" indent="0" algn="l">
              <a:lnSpc>
                <a:spcPct val="100000"/>
              </a:lnSpc>
              <a:spcBef>
                <a:spcPts val="0"/>
              </a:spcBef>
              <a:spcAft>
                <a:spcPts val="0"/>
              </a:spcAft>
              <a:buNone/>
            </a:pPr>
            <a:endParaRPr lang="zh-CN" altLang="en-US" sz="18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9F4AAF0E-9785-72CF-D9B3-247F15230252}"/>
              </a:ext>
            </a:extLst>
          </p:cNvPr>
          <p:cNvGraphicFramePr>
            <a:graphicFrameLocks/>
          </p:cNvGraphicFramePr>
          <p:nvPr>
            <p:extLst>
              <p:ext uri="{D42A27DB-BD31-4B8C-83A1-F6EECF244321}">
                <p14:modId xmlns:p14="http://schemas.microsoft.com/office/powerpoint/2010/main" val="1976493259"/>
              </p:ext>
            </p:extLst>
          </p:nvPr>
        </p:nvGraphicFramePr>
        <p:xfrm>
          <a:off x="3159035" y="2829946"/>
          <a:ext cx="6004560" cy="331089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37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80131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0" i="0" u="none" strike="noStrike" kern="0" cap="none" spc="0" baseline="0">
                <a:latin typeface="Times New Roman" pitchFamily="18" charset="0"/>
                <a:ea typeface="宋体" charset="0"/>
                <a:cs typeface="Times New Roman"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799919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096693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0713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26750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54481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591062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970147" y="1984509"/>
            <a:ext cx="853440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1442278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5" name="文本框"/>
          <p:cNvSpPr>
            <a:spLocks noGrp="1"/>
          </p:cNvSpPr>
          <p:nvPr>
            <p:ph type="body" idx="1"/>
          </p:nvPr>
        </p:nvSpPr>
        <p:spPr>
          <a:xfrm>
            <a:off x="609600" y="1577340"/>
            <a:ext cx="10972800" cy="415498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charset="0"/>
                <a:ea typeface="宋体" charset="0"/>
                <a:cs typeface="Lucida Sans"/>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charset="0"/>
                <a:ea typeface="宋体" charset="0"/>
                <a:cs typeface="Lucida Sans"/>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rgbClr val="7030A0"/>
                </a:solidFill>
                <a:latin typeface="Calibri" charset="0"/>
                <a:ea typeface="宋体" charset="0"/>
                <a:cs typeface="Lucida Sans"/>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a:solidFill>
                <a:srgbClr val="3F3151"/>
              </a:solidFill>
              <a:latin typeface="Calibri" charset="0"/>
              <a:ea typeface="宋体"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Current employee rating</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53121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58746586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TotalTime>
  <Words>721</Words>
  <Application>Microsoft Office PowerPoint</Application>
  <PresentationFormat>Widescreen</PresentationFormat>
  <Paragraphs>128</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sathish raju</dc:creator>
  <cp:lastModifiedBy>sathish raju</cp:lastModifiedBy>
  <cp:revision>1</cp:revision>
  <dcterms:modified xsi:type="dcterms:W3CDTF">2024-09-30T07:02:32Z</dcterms:modified>
</cp:coreProperties>
</file>