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318" y="-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esearchgate.net/publication/328319758_Understanding_and_Detecting_Keylogger_Attacks_in_Cloud_Computing_Environments" TargetMode="External"/><Relationship Id="rId2" Type="http://schemas.openxmlformats.org/officeDocument/2006/relationships/hyperlink" Target="https://owasp.org/" TargetMode="External"/><Relationship Id="rId1" Type="http://schemas.openxmlformats.org/officeDocument/2006/relationships/slideLayout" Target="../slideLayouts/slideLayout2.xml"/><Relationship Id="rId4" Type="http://schemas.openxmlformats.org/officeDocument/2006/relationships/hyperlink" Target="https://www.youtube.com/watch?v=NTBfGmpFjP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70983" y="1512218"/>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smtClean="0">
                <a:solidFill>
                  <a:schemeClr val="accent1">
                    <a:lumMod val="75000"/>
                  </a:schemeClr>
                </a:solidFill>
                <a:latin typeface="Arial"/>
                <a:cs typeface="Arial"/>
              </a:rPr>
              <a:t>Yuvapriya</a:t>
            </a:r>
            <a:r>
              <a:rPr lang="en-US" sz="2000" b="1" smtClean="0">
                <a:solidFill>
                  <a:schemeClr val="accent1">
                    <a:lumMod val="75000"/>
                  </a:schemeClr>
                </a:solidFill>
                <a:latin typeface="Arial"/>
                <a:cs typeface="Arial"/>
              </a:rPr>
              <a:t> L-SSM </a:t>
            </a:r>
            <a:r>
              <a:rPr lang="en-US" sz="2000" b="1" dirty="0" smtClean="0">
                <a:solidFill>
                  <a:schemeClr val="accent1">
                    <a:lumMod val="75000"/>
                  </a:schemeClr>
                </a:solidFill>
                <a:latin typeface="Arial"/>
                <a:cs typeface="Arial"/>
              </a:rPr>
              <a:t>College of Engineering-B.E-CSE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fontScale="70000" lnSpcReduction="20000"/>
          </a:bodyPr>
          <a:lstStyle/>
          <a:p>
            <a:r>
              <a:rPr lang="en-US" dirty="0"/>
              <a:t>Here are some references for understanding </a:t>
            </a:r>
            <a:r>
              <a:rPr lang="en-US" dirty="0" err="1"/>
              <a:t>keyloggers</a:t>
            </a:r>
            <a:r>
              <a:rPr lang="en-US" dirty="0"/>
              <a:t> and security:</a:t>
            </a:r>
          </a:p>
          <a:p>
            <a:r>
              <a:rPr lang="en-US" b="1" dirty="0"/>
              <a:t>Article</a:t>
            </a:r>
            <a:r>
              <a:rPr lang="en-US" dirty="0"/>
              <a:t>: "What Is a </a:t>
            </a:r>
            <a:r>
              <a:rPr lang="en-US" dirty="0" err="1"/>
              <a:t>Keylogger</a:t>
            </a:r>
            <a:r>
              <a:rPr lang="en-US" dirty="0"/>
              <a:t>?" by </a:t>
            </a:r>
            <a:r>
              <a:rPr lang="en-US" dirty="0" err="1"/>
              <a:t>NortonLifeLock</a:t>
            </a:r>
            <a:endParaRPr lang="en-US" dirty="0"/>
          </a:p>
          <a:p>
            <a:pPr lvl="1"/>
            <a:r>
              <a:rPr lang="en-US" dirty="0"/>
              <a:t>Link: https://us.norton.com/internetsecurity-privacy-what-is-a-keylogger.html</a:t>
            </a:r>
          </a:p>
          <a:p>
            <a:pPr lvl="1"/>
            <a:r>
              <a:rPr lang="en-US" dirty="0"/>
              <a:t>Description: This article provides a comprehensive overview of </a:t>
            </a:r>
            <a:r>
              <a:rPr lang="en-US" dirty="0" err="1"/>
              <a:t>keyloggers</a:t>
            </a:r>
            <a:r>
              <a:rPr lang="en-US" dirty="0"/>
              <a:t>, including their types, uses, and methods of prevention.</a:t>
            </a:r>
          </a:p>
          <a:p>
            <a:r>
              <a:rPr lang="en-US" b="1" dirty="0"/>
              <a:t>Book</a:t>
            </a:r>
            <a:r>
              <a:rPr lang="en-US" dirty="0"/>
              <a:t>: "The Web Application Hacker's Handbook: Finding and Exploiting Security Flaws" by </a:t>
            </a:r>
            <a:r>
              <a:rPr lang="en-US" dirty="0" err="1"/>
              <a:t>Dafydd</a:t>
            </a:r>
            <a:r>
              <a:rPr lang="en-US" dirty="0"/>
              <a:t> </a:t>
            </a:r>
            <a:r>
              <a:rPr lang="en-US" dirty="0" err="1"/>
              <a:t>Stuttard</a:t>
            </a:r>
            <a:r>
              <a:rPr lang="en-US" dirty="0"/>
              <a:t> and Marcus Pinto</a:t>
            </a:r>
          </a:p>
          <a:p>
            <a:pPr lvl="1"/>
            <a:r>
              <a:rPr lang="en-US" dirty="0"/>
              <a:t>Description: This book covers various web security issues, including </a:t>
            </a:r>
            <a:r>
              <a:rPr lang="en-US" dirty="0" err="1"/>
              <a:t>keyloggers</a:t>
            </a:r>
            <a:r>
              <a:rPr lang="en-US" dirty="0"/>
              <a:t> and other attack vectors, providing insights into how they work and how to defend against them.</a:t>
            </a:r>
          </a:p>
          <a:p>
            <a:r>
              <a:rPr lang="en-US" b="1" dirty="0"/>
              <a:t>Website</a:t>
            </a:r>
            <a:r>
              <a:rPr lang="en-US" dirty="0"/>
              <a:t>: OWASP (Open Web Application Security Project)</a:t>
            </a:r>
          </a:p>
          <a:p>
            <a:pPr lvl="1"/>
            <a:r>
              <a:rPr lang="en-US" dirty="0"/>
              <a:t>Link: </a:t>
            </a:r>
            <a:r>
              <a:rPr lang="en-US" dirty="0">
                <a:hlinkClick r:id="rId2"/>
              </a:rPr>
              <a:t>https://owasp.org/</a:t>
            </a:r>
            <a:endParaRPr lang="en-US" dirty="0"/>
          </a:p>
          <a:p>
            <a:pPr lvl="1"/>
            <a:r>
              <a:rPr lang="en-US" dirty="0"/>
              <a:t>Description: OWASP is a nonprofit organization focused on improving software security. Their website offers a wealth of resources, including guides, tools, and best practices for securing web applications and preventing attacks such as </a:t>
            </a:r>
            <a:r>
              <a:rPr lang="en-US" dirty="0" err="1"/>
              <a:t>keylogging</a:t>
            </a:r>
            <a:r>
              <a:rPr lang="en-US" dirty="0"/>
              <a:t>.</a:t>
            </a:r>
          </a:p>
          <a:p>
            <a:r>
              <a:rPr lang="en-US" b="1" dirty="0"/>
              <a:t>Article</a:t>
            </a:r>
            <a:r>
              <a:rPr lang="en-US" dirty="0"/>
              <a:t>: "How to Detect and Remove </a:t>
            </a:r>
            <a:r>
              <a:rPr lang="en-US" dirty="0" err="1"/>
              <a:t>Keyloggers</a:t>
            </a:r>
            <a:r>
              <a:rPr lang="en-US" dirty="0"/>
              <a:t>" by </a:t>
            </a:r>
            <a:r>
              <a:rPr lang="en-US" dirty="0" err="1"/>
              <a:t>TechJunkie</a:t>
            </a:r>
            <a:endParaRPr lang="en-US" dirty="0"/>
          </a:p>
          <a:p>
            <a:pPr lvl="1"/>
            <a:r>
              <a:rPr lang="en-US" dirty="0"/>
              <a:t>Link: https://www.techjunkie.com/detect-remove-keyloggers/</a:t>
            </a:r>
          </a:p>
          <a:p>
            <a:pPr lvl="1"/>
            <a:r>
              <a:rPr lang="en-US" dirty="0"/>
              <a:t>Description: This article discusses methods for detecting and removing </a:t>
            </a:r>
            <a:r>
              <a:rPr lang="en-US" dirty="0" err="1"/>
              <a:t>keyloggers</a:t>
            </a:r>
            <a:r>
              <a:rPr lang="en-US" dirty="0"/>
              <a:t> from your system, as well as preventive measures to protect against them.</a:t>
            </a:r>
          </a:p>
          <a:p>
            <a:r>
              <a:rPr lang="en-US" b="1" dirty="0"/>
              <a:t>Research Paper</a:t>
            </a:r>
            <a:r>
              <a:rPr lang="en-US" dirty="0"/>
              <a:t>: "Understanding and Detecting </a:t>
            </a:r>
            <a:r>
              <a:rPr lang="en-US" dirty="0" err="1"/>
              <a:t>Keylogger</a:t>
            </a:r>
            <a:r>
              <a:rPr lang="en-US" dirty="0"/>
              <a:t> Attacks in Cloud Computing Environments" by </a:t>
            </a:r>
            <a:r>
              <a:rPr lang="en-US" dirty="0" err="1"/>
              <a:t>Xun</a:t>
            </a:r>
            <a:r>
              <a:rPr lang="en-US" dirty="0"/>
              <a:t> Yi et al.</a:t>
            </a:r>
          </a:p>
          <a:p>
            <a:pPr lvl="1"/>
            <a:r>
              <a:rPr lang="en-US" dirty="0"/>
              <a:t>Link: </a:t>
            </a:r>
            <a:r>
              <a:rPr lang="en-US" dirty="0">
                <a:hlinkClick r:id="rId3"/>
              </a:rPr>
              <a:t>https://www.researchgate.net/publication/328319758_Understanding_and_Detecting_Keylogger_Attacks_in_Cloud_Computing_Environments</a:t>
            </a:r>
            <a:endParaRPr lang="en-US" dirty="0"/>
          </a:p>
          <a:p>
            <a:pPr lvl="1"/>
            <a:r>
              <a:rPr lang="en-US" dirty="0"/>
              <a:t>Description: This research paper explores </a:t>
            </a:r>
            <a:r>
              <a:rPr lang="en-US" dirty="0" err="1"/>
              <a:t>keylogger</a:t>
            </a:r>
            <a:r>
              <a:rPr lang="en-US" dirty="0"/>
              <a:t> attacks in cloud computing environments, offering insights into their detection and mitigation strategies.</a:t>
            </a:r>
          </a:p>
          <a:p>
            <a:r>
              <a:rPr lang="en-US" b="1" dirty="0"/>
              <a:t>Video</a:t>
            </a:r>
            <a:r>
              <a:rPr lang="en-US" dirty="0"/>
              <a:t>: "How to Protect Yourself Against </a:t>
            </a:r>
            <a:r>
              <a:rPr lang="en-US" dirty="0" err="1"/>
              <a:t>Keyloggers</a:t>
            </a:r>
            <a:r>
              <a:rPr lang="en-US" dirty="0"/>
              <a:t>" by </a:t>
            </a:r>
            <a:r>
              <a:rPr lang="en-US" dirty="0" err="1"/>
              <a:t>Malwarebytes</a:t>
            </a:r>
            <a:endParaRPr lang="en-US" dirty="0"/>
          </a:p>
          <a:p>
            <a:pPr lvl="1"/>
            <a:r>
              <a:rPr lang="en-US" dirty="0"/>
              <a:t>Link: </a:t>
            </a:r>
            <a:r>
              <a:rPr lang="en-US" dirty="0">
                <a:hlinkClick r:id="rId4"/>
              </a:rPr>
              <a:t>https://www.youtube.com/watch?v=NTBfGmpFjPw</a:t>
            </a:r>
            <a:endParaRPr lang="en-US" dirty="0"/>
          </a:p>
          <a:p>
            <a:pPr lvl="1"/>
            <a:r>
              <a:rPr lang="en-US" dirty="0"/>
              <a:t>Description: This video from </a:t>
            </a:r>
            <a:r>
              <a:rPr lang="en-US" dirty="0" err="1"/>
              <a:t>Malwarebytes</a:t>
            </a:r>
            <a:r>
              <a:rPr lang="en-US" dirty="0"/>
              <a:t> provides practical tips and advice on how to protect yourself against </a:t>
            </a:r>
            <a:r>
              <a:rPr lang="en-US" dirty="0" err="1"/>
              <a:t>keyloggers</a:t>
            </a:r>
            <a:r>
              <a:rPr lang="en-US" dirty="0"/>
              <a:t> and other types of malware.</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62500" lnSpcReduction="20000"/>
          </a:bodyPr>
          <a:lstStyle/>
          <a:p>
            <a:r>
              <a:rPr lang="en-US" sz="3200" b="1" dirty="0"/>
              <a:t>Key Logger Problem Statement:</a:t>
            </a:r>
            <a:endParaRPr lang="en-US" sz="3200" dirty="0"/>
          </a:p>
          <a:p>
            <a:r>
              <a:rPr lang="en-US" sz="3200" dirty="0"/>
              <a:t>Problem: Develop a key logger application capable of recording keystrokes made by users on a computer system without their knowledge or consent.</a:t>
            </a:r>
          </a:p>
          <a:p>
            <a:r>
              <a:rPr lang="en-US" sz="3200" dirty="0"/>
              <a:t>Requirements:</a:t>
            </a:r>
          </a:p>
          <a:p>
            <a:r>
              <a:rPr lang="en-US" sz="3200" dirty="0"/>
              <a:t>Capture all keystrokes including letters, numbers, symbols, and special keys.</a:t>
            </a:r>
          </a:p>
          <a:p>
            <a:r>
              <a:rPr lang="en-US" sz="3200" dirty="0"/>
              <a:t>Store the captured keystrokes securely without detection by the user.</a:t>
            </a:r>
          </a:p>
          <a:p>
            <a:r>
              <a:rPr lang="en-US" sz="3200" dirty="0"/>
              <a:t>Implement stealth mode to run silently in the background without any visible indication to the user.</a:t>
            </a:r>
          </a:p>
          <a:p>
            <a:r>
              <a:rPr lang="en-US" sz="3200" dirty="0"/>
              <a:t>Ensure the key logger is capable of bypassing antivirus and security software detection.</a:t>
            </a:r>
          </a:p>
          <a:p>
            <a:r>
              <a:rPr lang="en-US" sz="3200" dirty="0"/>
              <a:t>Provide an interface for the attacker to retrieve the recorded keystrokes remotely.</a:t>
            </a:r>
          </a:p>
          <a:p>
            <a:r>
              <a:rPr lang="en-US" sz="3200" dirty="0"/>
              <a:t>Ensure compatibility with various operating systems including Windows, </a:t>
            </a:r>
            <a:r>
              <a:rPr lang="en-US" sz="3200" dirty="0" err="1"/>
              <a:t>macOS</a:t>
            </a:r>
            <a:r>
              <a:rPr lang="en-US" sz="3200" dirty="0"/>
              <a:t>, and Linux.</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r>
              <a:rPr lang="en-US" sz="1200" dirty="0"/>
              <a:t>To propose a security solution against </a:t>
            </a:r>
            <a:r>
              <a:rPr lang="en-US" sz="1200" dirty="0" smtClean="0"/>
              <a:t>key loggers</a:t>
            </a:r>
            <a:r>
              <a:rPr lang="en-US" sz="1200" dirty="0"/>
              <a:t>, here are several measures that can be implemented:</a:t>
            </a:r>
          </a:p>
          <a:p>
            <a:r>
              <a:rPr lang="en-US" sz="1200" b="1" dirty="0"/>
              <a:t>Antivirus/Anti-Malware Software</a:t>
            </a:r>
            <a:r>
              <a:rPr lang="en-US" sz="1200" dirty="0"/>
              <a:t>: Use reputable antivirus and anti-malware software that includes features to detect and remove </a:t>
            </a:r>
            <a:r>
              <a:rPr lang="en-US" sz="1200" dirty="0" smtClean="0"/>
              <a:t>key loggers</a:t>
            </a:r>
            <a:r>
              <a:rPr lang="en-US" sz="1200" dirty="0"/>
              <a:t>. Regularly update the software to ensure it can recognize the latest threats.</a:t>
            </a:r>
          </a:p>
          <a:p>
            <a:r>
              <a:rPr lang="en-US" sz="1200" b="1" dirty="0"/>
              <a:t>Firewall</a:t>
            </a:r>
            <a:r>
              <a:rPr lang="en-US" sz="1200" dirty="0"/>
              <a:t>: Employ a firewall to monitor and control incoming and outgoing network traffic. This can prevent unauthorized access to your system and help block communication between a </a:t>
            </a:r>
            <a:r>
              <a:rPr lang="en-US" sz="1200" dirty="0" smtClean="0"/>
              <a:t>key logger </a:t>
            </a:r>
            <a:r>
              <a:rPr lang="en-US" sz="1200" dirty="0"/>
              <a:t>and its operator.</a:t>
            </a:r>
          </a:p>
          <a:p>
            <a:r>
              <a:rPr lang="en-US" sz="1200" b="1" dirty="0"/>
              <a:t>Security Updates and Patches</a:t>
            </a:r>
            <a:r>
              <a:rPr lang="en-US" sz="1200" dirty="0"/>
              <a:t>: Keep your operating system, software applications, and drivers up-to-date with the latest security patches. Vulnerabilities in outdated software can be exploited by </a:t>
            </a:r>
            <a:r>
              <a:rPr lang="en-US" sz="1200" dirty="0" smtClean="0"/>
              <a:t>key loggers </a:t>
            </a:r>
            <a:r>
              <a:rPr lang="en-US" sz="1200" dirty="0"/>
              <a:t>and other malware.</a:t>
            </a:r>
          </a:p>
          <a:p>
            <a:r>
              <a:rPr lang="en-US" sz="1200" b="1" dirty="0"/>
              <a:t>User Awareness Training</a:t>
            </a:r>
            <a:r>
              <a:rPr lang="en-US" sz="1200" dirty="0"/>
              <a:t>: Educate users about the dangers of </a:t>
            </a:r>
            <a:r>
              <a:rPr lang="en-US" sz="1200" dirty="0" smtClean="0"/>
              <a:t>key loggers </a:t>
            </a:r>
            <a:r>
              <a:rPr lang="en-US" sz="1200" dirty="0"/>
              <a:t>and how to recognize suspicious behavior. Encourage them to be cautious when clicking on links or downloading attachments from unknown sources, as these can be vectors for malware infection.</a:t>
            </a:r>
          </a:p>
          <a:p>
            <a:r>
              <a:rPr lang="en-US" sz="1200" b="1" dirty="0"/>
              <a:t>Use Virtual Keyboards</a:t>
            </a:r>
            <a:r>
              <a:rPr lang="en-US" sz="1200" dirty="0"/>
              <a:t>: When entering sensitive information such as passwords or credit card numbers, use the virtual keyboard provided by the operating system or security software. Virtual keyboards can help bypass </a:t>
            </a:r>
            <a:r>
              <a:rPr lang="en-US" sz="1200" dirty="0" smtClean="0"/>
              <a:t>key loggers </a:t>
            </a:r>
            <a:r>
              <a:rPr lang="en-US" sz="1200" dirty="0"/>
              <a:t>as they don't rely on physical keystrokes.</a:t>
            </a:r>
          </a:p>
          <a:p>
            <a:r>
              <a:rPr lang="en-US" sz="1200" b="1" dirty="0"/>
              <a:t>Behavior-Based Detection</a:t>
            </a:r>
            <a:r>
              <a:rPr lang="en-US" sz="1200" dirty="0"/>
              <a:t>: Implement security solutions that use behavior-based detection techniques to identify and block malicious activity, including </a:t>
            </a:r>
            <a:r>
              <a:rPr lang="en-US" sz="1200" dirty="0" smtClean="0"/>
              <a:t>key logging </a:t>
            </a:r>
            <a:r>
              <a:rPr lang="en-US" sz="1200" dirty="0"/>
              <a:t>behavior. This can help detect previously unknown </a:t>
            </a:r>
            <a:r>
              <a:rPr lang="en-US" sz="1200" dirty="0" smtClean="0"/>
              <a:t>key loggers </a:t>
            </a:r>
            <a:r>
              <a:rPr lang="en-US" sz="1200" dirty="0"/>
              <a:t>based on their actions rather than relying solely on signature-based detection.</a:t>
            </a:r>
          </a:p>
          <a:p>
            <a:r>
              <a:rPr lang="en-US" sz="1200" b="1" dirty="0"/>
              <a:t>Two-Factor Authentication (2FA)</a:t>
            </a:r>
            <a:r>
              <a:rPr lang="en-US" sz="1200" dirty="0"/>
              <a:t>: Enable two-factor authentication whenever possible, especially for accessing sensitive accounts or systems. Even if a </a:t>
            </a:r>
            <a:r>
              <a:rPr lang="en-US" sz="1200" dirty="0" smtClean="0"/>
              <a:t>key logger </a:t>
            </a:r>
            <a:r>
              <a:rPr lang="en-US" sz="1200" dirty="0"/>
              <a:t>captures your password, it will be useless without the second factor (e.g., a code sent to your phone).</a:t>
            </a:r>
          </a:p>
          <a:p>
            <a:r>
              <a:rPr lang="en-US" sz="1200" b="1" dirty="0"/>
              <a:t>Encryption</a:t>
            </a:r>
            <a:r>
              <a:rPr lang="en-US" sz="1200" dirty="0"/>
              <a:t>: Encrypt sensitive data both at rest and in transit to protect it from being intercepted or captured by </a:t>
            </a:r>
            <a:r>
              <a:rPr lang="en-US" sz="1200" dirty="0" smtClean="0"/>
              <a:t>key loggers</a:t>
            </a:r>
            <a:r>
              <a:rPr lang="en-US" sz="1200" dirty="0"/>
              <a:t>. This includes using encrypted connections (e.g., HTTPS) when browsing the web and encrypting files stored on your computer.</a:t>
            </a:r>
          </a:p>
          <a:p>
            <a:r>
              <a:rPr lang="en-US" sz="1200" b="1" dirty="0"/>
              <a:t>Regular System Scans</a:t>
            </a:r>
            <a:r>
              <a:rPr lang="en-US" sz="1200" dirty="0"/>
              <a:t>: Perform regular scans of your system using antivirus or anti-malware software to detect and remove any </a:t>
            </a:r>
            <a:r>
              <a:rPr lang="en-US" sz="1200" dirty="0" smtClean="0"/>
              <a:t>key loggers </a:t>
            </a:r>
            <a:r>
              <a:rPr lang="en-US" sz="1200" dirty="0"/>
              <a:t>or other malware that may be present.</a:t>
            </a:r>
          </a:p>
          <a:p>
            <a:r>
              <a:rPr lang="en-US" sz="1200" b="1" dirty="0"/>
              <a:t>Secure Configuration</a:t>
            </a:r>
            <a:r>
              <a:rPr lang="en-US" sz="1200" dirty="0"/>
              <a:t>: Configure your system and network devices securely, following best practices such as disabling unnecessary services, limiting user privileges, and using strong passwords</a:t>
            </a:r>
            <a:r>
              <a:rPr lang="en-US" sz="1200" dirty="0" smtClean="0"/>
              <a:t>..</a:t>
            </a:r>
            <a:endParaRPr lang="en-US"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0" indent="0">
              <a:buNone/>
            </a:pPr>
            <a:r>
              <a:rPr lang="en-IN" sz="1800" b="1" dirty="0" smtClean="0">
                <a:solidFill>
                  <a:srgbClr val="0F0F0F"/>
                </a:solidFill>
              </a:rPr>
              <a:t>         System </a:t>
            </a:r>
            <a:r>
              <a:rPr lang="en-IN" sz="1800" b="1" dirty="0">
                <a:solidFill>
                  <a:srgbClr val="0F0F0F"/>
                </a:solidFill>
              </a:rPr>
              <a:t>requirements Library </a:t>
            </a:r>
            <a:r>
              <a:rPr lang="en-IN" sz="1800" b="1" dirty="0" smtClean="0">
                <a:solidFill>
                  <a:srgbClr val="0F0F0F"/>
                </a:solidFill>
              </a:rPr>
              <a:t>requirements:</a:t>
            </a:r>
          </a:p>
          <a:p>
            <a:pPr marL="0" indent="0">
              <a:buNone/>
            </a:pPr>
            <a:r>
              <a:rPr lang="en-US" sz="1800" b="1" dirty="0" smtClean="0">
                <a:solidFill>
                  <a:srgbClr val="0F0F0F"/>
                </a:solidFill>
              </a:rPr>
              <a:t>               1. </a:t>
            </a:r>
            <a:r>
              <a:rPr lang="en-US" sz="1800" dirty="0" smtClean="0">
                <a:solidFill>
                  <a:srgbClr val="0F0F0F"/>
                </a:solidFill>
              </a:rPr>
              <a:t>python IDLE</a:t>
            </a:r>
          </a:p>
          <a:p>
            <a:pPr marL="0" indent="0">
              <a:buNone/>
            </a:pPr>
            <a:r>
              <a:rPr lang="en-US" sz="1800" b="1" dirty="0">
                <a:solidFill>
                  <a:srgbClr val="0F0F0F"/>
                </a:solidFill>
              </a:rPr>
              <a:t> </a:t>
            </a:r>
            <a:r>
              <a:rPr lang="en-US" sz="1800" b="1" dirty="0" smtClean="0">
                <a:solidFill>
                  <a:srgbClr val="0F0F0F"/>
                </a:solidFill>
              </a:rPr>
              <a:t>              2. </a:t>
            </a:r>
            <a:r>
              <a:rPr lang="en-US" sz="1800" dirty="0" err="1" smtClean="0">
                <a:solidFill>
                  <a:srgbClr val="0F0F0F"/>
                </a:solidFill>
              </a:rPr>
              <a:t>Pynput</a:t>
            </a:r>
            <a:r>
              <a:rPr lang="en-US" sz="1800" dirty="0" smtClean="0">
                <a:solidFill>
                  <a:srgbClr val="0F0F0F"/>
                </a:solidFill>
              </a:rPr>
              <a:t> library </a:t>
            </a:r>
          </a:p>
          <a:p>
            <a:pPr marL="0" indent="0">
              <a:buNone/>
            </a:pPr>
            <a:endParaRPr lang="en-IN" sz="1800"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77500" lnSpcReduction="20000"/>
          </a:bodyPr>
          <a:lstStyle/>
          <a:p>
            <a:r>
              <a:rPr lang="en-US" dirty="0"/>
              <a:t>The provided code is a basic </a:t>
            </a:r>
            <a:r>
              <a:rPr lang="en-US" dirty="0" smtClean="0"/>
              <a:t>key logger </a:t>
            </a:r>
            <a:r>
              <a:rPr lang="en-US" dirty="0"/>
              <a:t>implemented using Python's </a:t>
            </a:r>
            <a:r>
              <a:rPr lang="en-US" dirty="0" err="1"/>
              <a:t>tkinter</a:t>
            </a:r>
            <a:r>
              <a:rPr lang="en-US" dirty="0"/>
              <a:t> for the GUI, </a:t>
            </a:r>
            <a:r>
              <a:rPr lang="en-US" dirty="0" err="1"/>
              <a:t>pynput</a:t>
            </a:r>
            <a:r>
              <a:rPr lang="en-US" dirty="0"/>
              <a:t> for monitoring keyboard events, and </a:t>
            </a:r>
            <a:r>
              <a:rPr lang="en-US" dirty="0" err="1"/>
              <a:t>json</a:t>
            </a:r>
            <a:r>
              <a:rPr lang="en-US" dirty="0"/>
              <a:t> for saving the keystrokes into a JSON file. Below is an algorithmic explanation of how the code works:</a:t>
            </a:r>
          </a:p>
          <a:p>
            <a:r>
              <a:rPr lang="en-US" b="1" dirty="0"/>
              <a:t>Import Required Libraries</a:t>
            </a:r>
            <a:r>
              <a:rPr lang="en-US" dirty="0"/>
              <a:t>: Import the necessary libraries including </a:t>
            </a:r>
            <a:r>
              <a:rPr lang="en-US" dirty="0" err="1"/>
              <a:t>tkinter</a:t>
            </a:r>
            <a:r>
              <a:rPr lang="en-US" dirty="0"/>
              <a:t> for GUI, </a:t>
            </a:r>
            <a:r>
              <a:rPr lang="en-US" dirty="0" err="1"/>
              <a:t>pynput</a:t>
            </a:r>
            <a:r>
              <a:rPr lang="en-US" dirty="0"/>
              <a:t> for keyboard monitoring, and </a:t>
            </a:r>
            <a:r>
              <a:rPr lang="en-US" dirty="0" err="1"/>
              <a:t>json</a:t>
            </a:r>
            <a:r>
              <a:rPr lang="en-US" dirty="0"/>
              <a:t> for handling JSON files.</a:t>
            </a:r>
          </a:p>
          <a:p>
            <a:r>
              <a:rPr lang="en-US" b="1" dirty="0"/>
              <a:t>Global Variables</a:t>
            </a:r>
            <a:r>
              <a:rPr lang="en-US" dirty="0"/>
              <a:t>: Initialize global variables such as </a:t>
            </a:r>
            <a:r>
              <a:rPr lang="en-US" dirty="0" err="1"/>
              <a:t>keys_used</a:t>
            </a:r>
            <a:r>
              <a:rPr lang="en-US" dirty="0"/>
              <a:t>, flag, and keys. </a:t>
            </a:r>
            <a:r>
              <a:rPr lang="en-US" dirty="0" err="1"/>
              <a:t>keys_used</a:t>
            </a:r>
            <a:r>
              <a:rPr lang="en-US" dirty="0"/>
              <a:t> stores the list of keys pressed, flag is used to differentiate between key press and key hold events, and keys stores the concatenated string representation of keys pressed.</a:t>
            </a:r>
          </a:p>
          <a:p>
            <a:r>
              <a:rPr lang="en-US" b="1" dirty="0"/>
              <a:t>Function Definitions</a:t>
            </a:r>
            <a:r>
              <a:rPr lang="en-US" dirty="0"/>
              <a:t>:</a:t>
            </a:r>
          </a:p>
          <a:p>
            <a:pPr lvl="1"/>
            <a:r>
              <a:rPr lang="en-US" dirty="0" err="1"/>
              <a:t>generate_text_log</a:t>
            </a:r>
            <a:r>
              <a:rPr lang="en-US" dirty="0"/>
              <a:t>(key): This function writes the pressed keys to a text file named 'key_log.txt'.</a:t>
            </a:r>
          </a:p>
          <a:p>
            <a:pPr lvl="1"/>
            <a:r>
              <a:rPr lang="en-US" dirty="0" err="1"/>
              <a:t>generate_json_file</a:t>
            </a:r>
            <a:r>
              <a:rPr lang="en-US" dirty="0"/>
              <a:t>(</a:t>
            </a:r>
            <a:r>
              <a:rPr lang="en-US" dirty="0" err="1"/>
              <a:t>keys_used</a:t>
            </a:r>
            <a:r>
              <a:rPr lang="en-US" dirty="0"/>
              <a:t>): This function generates a JSON file named '</a:t>
            </a:r>
            <a:r>
              <a:rPr lang="en-US" dirty="0" err="1"/>
              <a:t>key_log.json</a:t>
            </a:r>
            <a:r>
              <a:rPr lang="en-US" dirty="0"/>
              <a:t>' containing the list of keys pressed.</a:t>
            </a:r>
          </a:p>
          <a:p>
            <a:pPr lvl="1"/>
            <a:r>
              <a:rPr lang="en-US" dirty="0" err="1"/>
              <a:t>on_press</a:t>
            </a:r>
            <a:r>
              <a:rPr lang="en-US" dirty="0"/>
              <a:t>(key): This function is called when a key is pressed. It appends the pressed or held key to the </a:t>
            </a:r>
            <a:r>
              <a:rPr lang="en-US" dirty="0" err="1"/>
              <a:t>keys_used</a:t>
            </a:r>
            <a:r>
              <a:rPr lang="en-US" dirty="0"/>
              <a:t> list and generates the JSON file.</a:t>
            </a:r>
          </a:p>
          <a:p>
            <a:pPr lvl="1"/>
            <a:r>
              <a:rPr lang="en-US" dirty="0" err="1"/>
              <a:t>on_release</a:t>
            </a:r>
            <a:r>
              <a:rPr lang="en-US" dirty="0"/>
              <a:t>(key): This function is called when a key is released. It appends the released key to the </a:t>
            </a:r>
            <a:r>
              <a:rPr lang="en-US" dirty="0" err="1"/>
              <a:t>keys_used</a:t>
            </a:r>
            <a:r>
              <a:rPr lang="en-US" dirty="0"/>
              <a:t> list, updates the keys variable, and generates both JSON and text log files.</a:t>
            </a:r>
          </a:p>
          <a:p>
            <a:pPr lvl="1"/>
            <a:r>
              <a:rPr lang="en-US" dirty="0" err="1"/>
              <a:t>start_keylogger</a:t>
            </a:r>
            <a:r>
              <a:rPr lang="en-US" dirty="0"/>
              <a:t>(): This function starts the </a:t>
            </a:r>
            <a:r>
              <a:rPr lang="en-US" dirty="0" err="1"/>
              <a:t>keylogger</a:t>
            </a:r>
            <a:r>
              <a:rPr lang="en-US" dirty="0"/>
              <a:t> by initializing the keyboard listener and updating the GUI accordingly.</a:t>
            </a:r>
          </a:p>
          <a:p>
            <a:pPr lvl="1"/>
            <a:r>
              <a:rPr lang="en-US" dirty="0" err="1"/>
              <a:t>stop_keylogger</a:t>
            </a:r>
            <a:r>
              <a:rPr lang="en-US" dirty="0"/>
              <a:t>(): This function stops the </a:t>
            </a:r>
            <a:r>
              <a:rPr lang="en-US" dirty="0" err="1"/>
              <a:t>keylogger</a:t>
            </a:r>
            <a:r>
              <a:rPr lang="en-US" dirty="0"/>
              <a:t> by stopping the keyboard listener and updating the GUI accordingly.</a:t>
            </a:r>
          </a:p>
          <a:p>
            <a:r>
              <a:rPr lang="en-US" b="1" dirty="0"/>
              <a:t>GUI Setup</a:t>
            </a:r>
            <a:r>
              <a:rPr lang="en-US" dirty="0"/>
              <a:t>:</a:t>
            </a:r>
          </a:p>
          <a:p>
            <a:pPr lvl="1"/>
            <a:r>
              <a:rPr lang="en-US" dirty="0"/>
              <a:t>Create a </a:t>
            </a:r>
            <a:r>
              <a:rPr lang="en-US" dirty="0" err="1"/>
              <a:t>tkinter</a:t>
            </a:r>
            <a:r>
              <a:rPr lang="en-US" dirty="0"/>
              <a:t> window titled "</a:t>
            </a:r>
            <a:r>
              <a:rPr lang="en-US" dirty="0" err="1"/>
              <a:t>Keylogger</a:t>
            </a:r>
            <a:r>
              <a:rPr lang="en-US" dirty="0"/>
              <a:t>".</a:t>
            </a:r>
          </a:p>
          <a:p>
            <a:pPr lvl="1"/>
            <a:r>
              <a:rPr lang="en-US" dirty="0"/>
              <a:t>Create a label widget displaying instructions to start the </a:t>
            </a:r>
            <a:r>
              <a:rPr lang="en-US" dirty="0" err="1"/>
              <a:t>keylogger</a:t>
            </a:r>
            <a:r>
              <a:rPr lang="en-US" dirty="0"/>
              <a:t>.</a:t>
            </a:r>
          </a:p>
          <a:p>
            <a:pPr lvl="1"/>
            <a:r>
              <a:rPr lang="en-US" dirty="0"/>
              <a:t>Create "Start" and "Stop" buttons to start and stop the </a:t>
            </a:r>
            <a:r>
              <a:rPr lang="en-US" dirty="0" err="1"/>
              <a:t>keylogger</a:t>
            </a:r>
            <a:r>
              <a:rPr lang="en-US" dirty="0"/>
              <a:t> respectively.</a:t>
            </a:r>
          </a:p>
          <a:p>
            <a:r>
              <a:rPr lang="en-US" b="1" dirty="0"/>
              <a:t>Main Loop</a:t>
            </a:r>
            <a:r>
              <a:rPr lang="en-US" dirty="0"/>
              <a:t>: Start the </a:t>
            </a:r>
            <a:r>
              <a:rPr lang="en-US" dirty="0" err="1"/>
              <a:t>tkinter</a:t>
            </a:r>
            <a:r>
              <a:rPr lang="en-US" dirty="0"/>
              <a:t> event loop with </a:t>
            </a:r>
            <a:r>
              <a:rPr lang="en-US" dirty="0" err="1"/>
              <a:t>root.mainloop</a:t>
            </a:r>
            <a:r>
              <a:rPr lang="en-US" dirty="0"/>
              <a:t>().</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r>
              <a:rPr lang="en-US" sz="2400" dirty="0" err="1"/>
              <a:t>Keyloggers</a:t>
            </a:r>
            <a:r>
              <a:rPr lang="en-US" sz="2400" dirty="0"/>
              <a:t> are software programs or hardware devices that track keystrokes typed on a computer or mobile device. While they can be used for legitimate purposes like monitoring employee activity or parental control, they are often associated with malicious intent, such as stealing passwords, credit card information, or other sensitive data.</a:t>
            </a:r>
          </a:p>
          <a:p>
            <a:r>
              <a:rPr lang="en-US" sz="2400" dirty="0"/>
              <a:t>In terms of security, </a:t>
            </a:r>
            <a:r>
              <a:rPr lang="en-US" sz="2400" dirty="0" err="1"/>
              <a:t>keyloggers</a:t>
            </a:r>
            <a:r>
              <a:rPr lang="en-US" sz="2400" dirty="0"/>
              <a:t> pose a significant threat as they can compromise the confidentiality and integrity of sensitive information. Preventive measures against </a:t>
            </a:r>
            <a:r>
              <a:rPr lang="en-US" sz="2400" dirty="0" err="1"/>
              <a:t>keyloggers</a:t>
            </a:r>
            <a:r>
              <a:rPr lang="en-US" sz="2400" dirty="0"/>
              <a:t> include using reputable antivirus software, keeping systems and software updated, being cautious of phishing emails and suspicious websites, and using virtual keyboards for entering sensitive information like passwords.</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conclusion, </a:t>
            </a:r>
            <a:r>
              <a:rPr lang="en-US" sz="2000" dirty="0" err="1"/>
              <a:t>keyloggers</a:t>
            </a:r>
            <a:r>
              <a:rPr lang="en-US" sz="2000" dirty="0"/>
              <a:t> present a significant security threat in today's digital landscape. These clandestine tools can stealthily capture sensitive information, including passwords, credit card details, and personal communications, posing a serious risk to individuals and organizations alike. To safeguard against </a:t>
            </a:r>
            <a:r>
              <a:rPr lang="en-US" sz="2000" dirty="0" err="1"/>
              <a:t>keylogger</a:t>
            </a:r>
            <a:r>
              <a:rPr lang="en-US" sz="2000" dirty="0"/>
              <a:t> attacks, it is imperative to employ robust </a:t>
            </a:r>
            <a:r>
              <a:rPr lang="en-US" sz="2000" dirty="0" err="1"/>
              <a:t>cybersecurity</a:t>
            </a:r>
            <a:r>
              <a:rPr lang="en-US" sz="2000" dirty="0"/>
              <a:t> measures such as using reputable antivirus software, regularly updating systems and applications, practicing caution when downloading software or files from unknown sources, and implementing encryption technologies for sensitive data transmission. Additionally, user education and awareness play a crucial role in recognizing and thwarting potential </a:t>
            </a:r>
            <a:r>
              <a:rPr lang="en-US" sz="2000" dirty="0" err="1"/>
              <a:t>keylogger</a:t>
            </a:r>
            <a:r>
              <a:rPr lang="en-US" sz="2000" dirty="0"/>
              <a:t> threats. By remaining vigilant and proactive in addressing </a:t>
            </a:r>
            <a:r>
              <a:rPr lang="en-US" sz="2000" dirty="0" err="1"/>
              <a:t>cybersecurity</a:t>
            </a:r>
            <a:r>
              <a:rPr lang="en-US" sz="2000" dirty="0"/>
              <a:t> risks, individuals and organizations can effectively mitigate the dangers posed by </a:t>
            </a:r>
            <a:r>
              <a:rPr lang="en-US" sz="2000" dirty="0" err="1"/>
              <a:t>keyloggers</a:t>
            </a:r>
            <a:r>
              <a:rPr lang="en-US" sz="2000" dirty="0"/>
              <a:t> and enhance overall digital security posture.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fontScale="55000" lnSpcReduction="20000"/>
          </a:bodyPr>
          <a:lstStyle/>
          <a:p>
            <a:pPr marL="0" indent="0">
              <a:buNone/>
            </a:pPr>
            <a:endParaRPr lang="en-US" sz="2000" b="1" dirty="0"/>
          </a:p>
          <a:p>
            <a:r>
              <a:rPr lang="en-US" dirty="0"/>
              <a:t>The future scopes for </a:t>
            </a:r>
            <a:r>
              <a:rPr lang="en-US" dirty="0" err="1"/>
              <a:t>keyloggers</a:t>
            </a:r>
            <a:r>
              <a:rPr lang="en-US" dirty="0"/>
              <a:t> and security can evolve in several directions, both in terms of threats and countermeasures. Here are some potential future directions:</a:t>
            </a:r>
          </a:p>
          <a:p>
            <a:r>
              <a:rPr lang="en-US" b="1" dirty="0"/>
              <a:t>Advanced </a:t>
            </a:r>
            <a:r>
              <a:rPr lang="en-US" b="1" dirty="0" err="1"/>
              <a:t>Keylogger</a:t>
            </a:r>
            <a:r>
              <a:rPr lang="en-US" b="1" dirty="0"/>
              <a:t> Technologies</a:t>
            </a:r>
            <a:r>
              <a:rPr lang="en-US" dirty="0"/>
              <a:t>:</a:t>
            </a:r>
          </a:p>
          <a:p>
            <a:pPr lvl="1"/>
            <a:r>
              <a:rPr lang="en-US" dirty="0" err="1"/>
              <a:t>Keyloggers</a:t>
            </a:r>
            <a:r>
              <a:rPr lang="en-US" dirty="0"/>
              <a:t> could become more sophisticated, utilizing machine learning algorithms to better understand context and discern valuable information from keystrokes.</a:t>
            </a:r>
          </a:p>
          <a:p>
            <a:pPr lvl="1"/>
            <a:r>
              <a:rPr lang="en-US" dirty="0"/>
              <a:t>Integration with other forms of surveillance, such as webcam and microphone access, to capture a more comprehensive picture of user activity.</a:t>
            </a:r>
          </a:p>
          <a:p>
            <a:pPr lvl="1"/>
            <a:r>
              <a:rPr lang="en-US" dirty="0"/>
              <a:t>Utilization of hardware-based </a:t>
            </a:r>
            <a:r>
              <a:rPr lang="en-US" dirty="0" err="1"/>
              <a:t>keyloggers</a:t>
            </a:r>
            <a:r>
              <a:rPr lang="en-US" dirty="0"/>
              <a:t>, which can be harder to detect and remove compared to software-based ones.</a:t>
            </a:r>
          </a:p>
          <a:p>
            <a:r>
              <a:rPr lang="en-US" b="1" dirty="0"/>
              <a:t>Targeting </a:t>
            </a:r>
            <a:r>
              <a:rPr lang="en-US" b="1" dirty="0" err="1"/>
              <a:t>IoT</a:t>
            </a:r>
            <a:r>
              <a:rPr lang="en-US" b="1" dirty="0"/>
              <a:t> Devices</a:t>
            </a:r>
            <a:r>
              <a:rPr lang="en-US" dirty="0"/>
              <a:t>:</a:t>
            </a:r>
          </a:p>
          <a:p>
            <a:pPr lvl="1"/>
            <a:r>
              <a:rPr lang="en-US" dirty="0"/>
              <a:t>With the increasing prevalence of Internet of Things (</a:t>
            </a:r>
            <a:r>
              <a:rPr lang="en-US" dirty="0" err="1"/>
              <a:t>IoT</a:t>
            </a:r>
            <a:r>
              <a:rPr lang="en-US" dirty="0"/>
              <a:t>) devices, </a:t>
            </a:r>
            <a:r>
              <a:rPr lang="en-US" dirty="0" err="1"/>
              <a:t>keyloggers</a:t>
            </a:r>
            <a:r>
              <a:rPr lang="en-US" dirty="0"/>
              <a:t> may start targeting these devices to capture sensitive information such as passwords and personal data entered through smart home systems, </a:t>
            </a:r>
            <a:r>
              <a:rPr lang="en-US" dirty="0" err="1"/>
              <a:t>wearables</a:t>
            </a:r>
            <a:r>
              <a:rPr lang="en-US" dirty="0"/>
              <a:t>, and other connected devices.</a:t>
            </a:r>
          </a:p>
          <a:p>
            <a:r>
              <a:rPr lang="en-US" b="1" dirty="0"/>
              <a:t>Stealth and Evasion Techniques</a:t>
            </a:r>
            <a:r>
              <a:rPr lang="en-US" dirty="0"/>
              <a:t>:</a:t>
            </a:r>
          </a:p>
          <a:p>
            <a:pPr lvl="1"/>
            <a:r>
              <a:rPr lang="en-US" dirty="0" err="1"/>
              <a:t>Keyloggers</a:t>
            </a:r>
            <a:r>
              <a:rPr lang="en-US" dirty="0"/>
              <a:t> may employ more advanced evasion techniques to avoid detection by antivirus software and intrusion detection systems.</a:t>
            </a:r>
          </a:p>
          <a:p>
            <a:pPr lvl="1"/>
            <a:r>
              <a:rPr lang="en-US" dirty="0"/>
              <a:t>Encrypted communication channels could be used to </a:t>
            </a:r>
            <a:r>
              <a:rPr lang="en-US" dirty="0" err="1"/>
              <a:t>exfiltrate</a:t>
            </a:r>
            <a:r>
              <a:rPr lang="en-US" dirty="0"/>
              <a:t> captured data, making it harder for security systems to detect malicious activity.</a:t>
            </a:r>
          </a:p>
          <a:p>
            <a:r>
              <a:rPr lang="en-US" b="1" dirty="0"/>
              <a:t>Countermeasures</a:t>
            </a:r>
            <a:r>
              <a:rPr lang="en-US" dirty="0"/>
              <a:t>:</a:t>
            </a:r>
          </a:p>
          <a:p>
            <a:pPr lvl="1"/>
            <a:r>
              <a:rPr lang="en-US" dirty="0"/>
              <a:t>Enhanced behavioral analysis techniques could be developed to detect anomalous keyboard behavior and identify potential </a:t>
            </a:r>
            <a:r>
              <a:rPr lang="en-US" dirty="0" err="1"/>
              <a:t>keylogger</a:t>
            </a:r>
            <a:r>
              <a:rPr lang="en-US" dirty="0"/>
              <a:t> activity.</a:t>
            </a:r>
          </a:p>
          <a:p>
            <a:pPr lvl="1"/>
            <a:r>
              <a:rPr lang="en-US" dirty="0"/>
              <a:t>Integration of hardware-based security mechanisms into devices to prevent physical access to keyboards and other input devices.</a:t>
            </a:r>
          </a:p>
          <a:p>
            <a:pPr lvl="1"/>
            <a:r>
              <a:rPr lang="en-US" dirty="0"/>
              <a:t>Development of secure input methods that can protect sensitive data even in the presence of </a:t>
            </a:r>
            <a:r>
              <a:rPr lang="en-US" dirty="0" err="1"/>
              <a:t>keyloggers</a:t>
            </a:r>
            <a:r>
              <a:rPr lang="en-US" dirty="0"/>
              <a:t>, such as virtual keyboards and two-factor authentication.</a:t>
            </a:r>
          </a:p>
          <a:p>
            <a:r>
              <a:rPr lang="en-US" b="1" dirty="0"/>
              <a:t>Legal and Ethical Considerations</a:t>
            </a:r>
            <a:r>
              <a:rPr lang="en-US" dirty="0"/>
              <a:t>:</a:t>
            </a:r>
          </a:p>
          <a:p>
            <a:pPr lvl="1"/>
            <a:r>
              <a:rPr lang="en-US" dirty="0"/>
              <a:t>Continued legal efforts to criminalize the creation, distribution, and use of </a:t>
            </a:r>
            <a:r>
              <a:rPr lang="en-US" dirty="0" err="1"/>
              <a:t>keyloggers</a:t>
            </a:r>
            <a:r>
              <a:rPr lang="en-US" dirty="0"/>
              <a:t> and other malicious software.</a:t>
            </a:r>
          </a:p>
          <a:p>
            <a:pPr lvl="1"/>
            <a:r>
              <a:rPr lang="en-US" dirty="0"/>
              <a:t>Ethical debates surrounding the use of </a:t>
            </a:r>
            <a:r>
              <a:rPr lang="en-US" dirty="0" err="1"/>
              <a:t>keyloggers</a:t>
            </a:r>
            <a:r>
              <a:rPr lang="en-US" dirty="0"/>
              <a:t> for legitimate purposes such as parental control or employee monitoring, and the potential invasion of privacy.</a:t>
            </a:r>
          </a:p>
          <a:p>
            <a:r>
              <a:rPr lang="en-US" b="1" dirty="0"/>
              <a:t>Education and Awareness</a:t>
            </a:r>
            <a:r>
              <a:rPr lang="en-US" dirty="0"/>
              <a:t>:</a:t>
            </a:r>
          </a:p>
          <a:p>
            <a:pPr lvl="1"/>
            <a:r>
              <a:rPr lang="en-US" dirty="0"/>
              <a:t>Increased emphasis on educating users about the risks of </a:t>
            </a:r>
            <a:r>
              <a:rPr lang="en-US" dirty="0" err="1"/>
              <a:t>keyloggers</a:t>
            </a:r>
            <a:r>
              <a:rPr lang="en-US" dirty="0"/>
              <a:t> and other forms of malware, and promoting best practices for maintaining </a:t>
            </a:r>
            <a:r>
              <a:rPr lang="en-US" dirty="0" err="1"/>
              <a:t>cybersecurity</a:t>
            </a:r>
            <a:r>
              <a:rPr lang="en-US" dirty="0"/>
              <a:t> hygiene.</a:t>
            </a:r>
          </a:p>
          <a:p>
            <a:pPr lvl="1"/>
            <a:r>
              <a:rPr lang="en-US" dirty="0"/>
              <a:t>Training programs for </a:t>
            </a:r>
            <a:r>
              <a:rPr lang="en-US" dirty="0" err="1"/>
              <a:t>cybersecurity</a:t>
            </a:r>
            <a:r>
              <a:rPr lang="en-US" dirty="0"/>
              <a:t> professionals to stay updated on evolving threats and develop effective countermeasures against </a:t>
            </a:r>
            <a:r>
              <a:rPr lang="en-US" dirty="0" err="1"/>
              <a:t>keyloggers</a:t>
            </a:r>
            <a:r>
              <a:rPr lang="en-US" dirty="0"/>
              <a:t> and other emerging threats.</a:t>
            </a:r>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96</TotalTime>
  <Words>1778</Words>
  <Application>Microsoft Office PowerPoint</Application>
  <PresentationFormat>Custom</PresentationFormat>
  <Paragraphs>104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 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SSM14</cp:lastModifiedBy>
  <cp:revision>33</cp:revision>
  <dcterms:created xsi:type="dcterms:W3CDTF">2021-05-26T16:50:10Z</dcterms:created>
  <dcterms:modified xsi:type="dcterms:W3CDTF">2024-04-05T08:06:44Z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