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8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76" r:id="rId26"/>
    <p:sldId id="277" r:id="rId27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6395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23:45:35.7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5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9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8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4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4111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718396-33D4-5405-3D7E-6E619778B0EB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E28C60-C4B3-F7BF-17EF-65E5E54B07B6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748E53-4419-FEA7-555C-A4809FCCA2DE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7A5E58-3E0D-0175-0758-9A7CD40FF28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0DDB0A-4F10-340A-825D-D200B189AA2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EF8866-0F73-879E-B098-4441362F777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0D3BE0-C71F-F1A4-2F7F-CBB7F0C2874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853193-5BE4-7B94-6DC3-7841280DD4DF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000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25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199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C5D77-B839-9883-BF53-A790564CA82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05156-9670-2FD6-8DC0-76EACB1488F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57718-1C55-2499-041E-CE74AC392B5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177280" cy="160337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2019 STACK OVERFLOW DEVELOPER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Yuvarekha</a:t>
            </a:r>
            <a:r>
              <a:rPr lang="en-US" dirty="0">
                <a:solidFill>
                  <a:srgbClr val="FF0000"/>
                </a:solidFill>
              </a:rPr>
              <a:t> Mahendran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January 12,2024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SQLite becomes the fastest evolving language</a:t>
            </a:r>
          </a:p>
          <a:p>
            <a:r>
              <a:rPr lang="en-US" dirty="0"/>
              <a:t>Increased interest in </a:t>
            </a:r>
            <a:r>
              <a:rPr lang="en-US" dirty="0" err="1"/>
              <a:t>MongoDB,MariaDB</a:t>
            </a:r>
            <a:r>
              <a:rPr lang="en-US" dirty="0"/>
              <a:t> in future trends compared to current trends</a:t>
            </a:r>
          </a:p>
          <a:p>
            <a:r>
              <a:rPr lang="en-US" dirty="0"/>
              <a:t>New interest in Firebase in future findings.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Firebase in evolving market</a:t>
            </a:r>
          </a:p>
          <a:p>
            <a:r>
              <a:rPr lang="en-US" dirty="0"/>
              <a:t>Shift in interest towards MongoDB and MariaDB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https://us3.ca.analytics.ibm.com/bi/?perspective=</a:t>
            </a:r>
            <a:r>
              <a:rPr lang="en-US" sz="2200" dirty="0" err="1"/>
              <a:t>dashboard&amp;pathRef</a:t>
            </a:r>
            <a:r>
              <a:rPr lang="en-US" sz="2200" dirty="0"/>
              <a:t>=.my_folders%2FCapstone&amp;action=</a:t>
            </a:r>
            <a:r>
              <a:rPr lang="en-US" sz="2200" dirty="0" err="1"/>
              <a:t>view&amp;mode</a:t>
            </a:r>
            <a:r>
              <a:rPr lang="en-US" sz="2200" dirty="0"/>
              <a:t>=</a:t>
            </a:r>
            <a:r>
              <a:rPr lang="en-US" sz="2200" dirty="0" err="1"/>
              <a:t>dashboard&amp;subView</a:t>
            </a:r>
            <a:r>
              <a:rPr lang="en-US" sz="2200" dirty="0"/>
              <a:t>=model0000018cfb7900bc_00000000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872322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4BD7FD-09A7-7ACC-38B3-3616879C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1456661"/>
            <a:ext cx="10260418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313012-0C36-888C-7376-F542FF2D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557"/>
            <a:ext cx="10515600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9CC9AC2-57DB-91FA-5394-995C5379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2233"/>
            <a:ext cx="10515599" cy="48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3600" y="2571750"/>
            <a:ext cx="3048000" cy="3048000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Increased interest towards database in future years</a:t>
            </a:r>
          </a:p>
          <a:p>
            <a:r>
              <a:rPr lang="en-US" dirty="0"/>
              <a:t>Growth in technological sectors</a:t>
            </a:r>
          </a:p>
          <a:p>
            <a:r>
              <a:rPr lang="en-US" dirty="0"/>
              <a:t>The increasing demand in database software like </a:t>
            </a:r>
            <a:r>
              <a:rPr lang="en-US" dirty="0" err="1"/>
              <a:t>MongoDB,MariaDB</a:t>
            </a:r>
            <a:r>
              <a:rPr lang="en-US" dirty="0"/>
              <a:t> in future years</a:t>
            </a:r>
          </a:p>
          <a:p>
            <a:r>
              <a:rPr lang="en-US" dirty="0"/>
              <a:t>What about Swift and </a:t>
            </a:r>
            <a:r>
              <a:rPr lang="en-US" dirty="0" err="1"/>
              <a:t>GoLang</a:t>
            </a:r>
            <a:r>
              <a:rPr lang="en-US" dirty="0"/>
              <a:t> programming languages?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Minimum qualification of all developers is BE in CSE</a:t>
            </a:r>
          </a:p>
          <a:p>
            <a:r>
              <a:rPr lang="en-US" dirty="0"/>
              <a:t>Increased interest towards database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Python is fastest growing programming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professionals must be proficient in </a:t>
            </a:r>
            <a:r>
              <a:rPr lang="en-US" dirty="0" err="1"/>
              <a:t>SQL,tableau</a:t>
            </a:r>
            <a:r>
              <a:rPr lang="en-US" dirty="0"/>
              <a:t> and Excel with python</a:t>
            </a:r>
          </a:p>
          <a:p>
            <a:r>
              <a:rPr lang="en-US" dirty="0"/>
              <a:t>Increased concentration in basic foundational topics in python</a:t>
            </a:r>
          </a:p>
          <a:p>
            <a:r>
              <a:rPr lang="en-US" dirty="0"/>
              <a:t>Professional growth globally is essential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477729"/>
            <a:ext cx="6809509" cy="3699234"/>
          </a:xfrm>
        </p:spPr>
        <p:txBody>
          <a:bodyPr/>
          <a:lstStyle/>
          <a:p>
            <a:r>
              <a:rPr lang="en-US" dirty="0"/>
              <a:t>It is important for data professionals to be proficient in both scripting and programming languages for a successful career in upcoming technology improvements</a:t>
            </a:r>
          </a:p>
          <a:p>
            <a:r>
              <a:rPr lang="en-US" dirty="0"/>
              <a:t>Importance to database is also equally important</a:t>
            </a:r>
          </a:p>
          <a:p>
            <a:r>
              <a:rPr lang="en-US" dirty="0"/>
              <a:t>Data visualizations like Tableau should also be very helpful tool to view as dashboards</a:t>
            </a:r>
          </a:p>
          <a:p>
            <a:r>
              <a:rPr lang="en-US" dirty="0"/>
              <a:t>Data professionals should be expert in calculations with Excel spreadsheet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F3B944F3-FAF1-3A91-CA5B-4C8E509C8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5013" y="1950921"/>
            <a:ext cx="6808787" cy="4100746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A1CD54-F992-660B-3D18-032793F2A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81979"/>
            <a:ext cx="5181600" cy="4051821"/>
          </a:xfr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815119F9-D261-8798-0FE3-628DCB0988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81979"/>
            <a:ext cx="5181600" cy="4300553"/>
          </a:xfrm>
        </p:spPr>
      </p:pic>
    </p:spTree>
    <p:extLst>
      <p:ext uri="{BB962C8B-B14F-4D97-AF65-F5344CB8AC3E}">
        <p14:creationId xmlns:p14="http://schemas.microsoft.com/office/powerpoint/2010/main" val="287968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6912" y="1446028"/>
            <a:ext cx="5326910" cy="4459472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244FAB6D-ECCF-27A6-D7EA-4804AF6E8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449167"/>
            <a:ext cx="4800600" cy="3293165"/>
          </a:xfrm>
        </p:spPr>
      </p:pic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EDCC930F-8D5F-C8A2-63C8-2A9354F610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500284"/>
            <a:ext cx="4800600" cy="3190931"/>
          </a:xfrm>
        </p:spPr>
      </p:pic>
    </p:spTree>
    <p:extLst>
      <p:ext uri="{BB962C8B-B14F-4D97-AF65-F5344CB8AC3E}">
        <p14:creationId xmlns:p14="http://schemas.microsoft.com/office/powerpoint/2010/main" val="246982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C9514A49-9345-7C49-EA6B-2F0C112CC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0114" y="1480458"/>
            <a:ext cx="8723086" cy="4426856"/>
          </a:xfrm>
        </p:spPr>
      </p:pic>
    </p:spTree>
    <p:extLst>
      <p:ext uri="{BB962C8B-B14F-4D97-AF65-F5344CB8AC3E}">
        <p14:creationId xmlns:p14="http://schemas.microsoft.com/office/powerpoint/2010/main" val="29042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361785"/>
            <a:ext cx="576555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of a number of job posting&#10;&#10;Description automatically generated">
            <a:extLst>
              <a:ext uri="{FF2B5EF4-FFF2-40B4-BE49-F238E27FC236}">
                <a16:creationId xmlns:a16="http://schemas.microsoft.com/office/drawing/2014/main" id="{62838BA5-22C7-1378-AF63-554EBE2F6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0402" y="2190750"/>
            <a:ext cx="4556608" cy="286385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3" y="383051"/>
            <a:ext cx="5499738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B200986-A652-1286-AE3A-FA221DB28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44256" y="2190750"/>
            <a:ext cx="4592388" cy="286385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analysing</a:t>
            </a:r>
            <a:r>
              <a:rPr lang="en-US" sz="2200" dirty="0"/>
              <a:t> goal</a:t>
            </a:r>
          </a:p>
          <a:p>
            <a:r>
              <a:rPr lang="en-US" sz="2200" dirty="0"/>
              <a:t>Description</a:t>
            </a:r>
          </a:p>
          <a:p>
            <a:pPr lvl="1"/>
            <a:r>
              <a:rPr lang="en-US" sz="1800" dirty="0"/>
              <a:t>Gathering data</a:t>
            </a:r>
          </a:p>
          <a:p>
            <a:pPr lvl="1"/>
            <a:r>
              <a:rPr lang="en-US" sz="1800" dirty="0"/>
              <a:t>Analysis of data</a:t>
            </a:r>
          </a:p>
          <a:p>
            <a:pPr lvl="1"/>
            <a:r>
              <a:rPr lang="en-US" sz="1800" dirty="0"/>
              <a:t>Visualization of data</a:t>
            </a:r>
          </a:p>
          <a:p>
            <a:r>
              <a:rPr lang="en-US" sz="2200" dirty="0"/>
              <a:t>Results shown with the help of dashboard outputs as graphs</a:t>
            </a:r>
          </a:p>
          <a:p>
            <a:r>
              <a:rPr lang="en-US" sz="2200" dirty="0"/>
              <a:t>Overall findings and implications with respect to the results shown in graph</a:t>
            </a:r>
          </a:p>
          <a:p>
            <a:r>
              <a:rPr lang="en-US" sz="2200" dirty="0"/>
              <a:t>Overall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2019 is the most comprehensive survey of people who code globally</a:t>
            </a:r>
          </a:p>
          <a:p>
            <a:r>
              <a:rPr lang="en-US" sz="2200" dirty="0" err="1"/>
              <a:t>Currently,there</a:t>
            </a:r>
            <a:r>
              <a:rPr lang="en-US" sz="2200" dirty="0"/>
              <a:t> are 90000 developers according to May 2023 data</a:t>
            </a:r>
          </a:p>
          <a:p>
            <a:r>
              <a:rPr lang="en-US" sz="2200" dirty="0"/>
              <a:t>Data keeps changing every year as programming languages evolve</a:t>
            </a:r>
          </a:p>
          <a:p>
            <a:r>
              <a:rPr lang="en-US" sz="2200" dirty="0"/>
              <a:t>Data is </a:t>
            </a:r>
            <a:r>
              <a:rPr lang="en-US" sz="2200" dirty="0" err="1"/>
              <a:t>analysed</a:t>
            </a:r>
            <a:r>
              <a:rPr lang="en-US" sz="2200" dirty="0"/>
              <a:t> by two ways</a:t>
            </a:r>
          </a:p>
          <a:p>
            <a:pPr lvl="1"/>
            <a:r>
              <a:rPr lang="en-US" sz="1800" dirty="0"/>
              <a:t>Technology trends</a:t>
            </a:r>
          </a:p>
          <a:p>
            <a:pPr lvl="1"/>
            <a:r>
              <a:rPr lang="en-US" sz="1800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3077" y="1825625"/>
            <a:ext cx="7912041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collection and glance through the dataset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1600" dirty="0"/>
              <a:t>1)Scraping data from web</a:t>
            </a:r>
          </a:p>
          <a:p>
            <a:pPr marL="0" indent="0">
              <a:buNone/>
            </a:pPr>
            <a:r>
              <a:rPr lang="en-US" sz="1600" dirty="0"/>
              <a:t>           2) API</a:t>
            </a:r>
          </a:p>
          <a:p>
            <a:pPr marL="0" indent="0">
              <a:buNone/>
            </a:pPr>
            <a:r>
              <a:rPr lang="en-US" sz="1600" dirty="0"/>
              <a:t>           3)Importing requests library              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1600" dirty="0"/>
              <a:t>1)Data analysis with data distribution</a:t>
            </a:r>
          </a:p>
          <a:p>
            <a:pPr marL="457200" lvl="1" indent="0">
              <a:buNone/>
            </a:pPr>
            <a:r>
              <a:rPr lang="en-US" sz="1600" dirty="0"/>
              <a:t>2)Outlier detection</a:t>
            </a:r>
          </a:p>
          <a:p>
            <a:pPr marL="457200" lvl="1" indent="0">
              <a:buNone/>
            </a:pPr>
            <a:r>
              <a:rPr lang="en-US" sz="1600" dirty="0"/>
              <a:t>3)Correlation  of data</a:t>
            </a:r>
          </a:p>
          <a:p>
            <a:pPr lvl="1"/>
            <a:r>
              <a:rPr lang="en-US" sz="2200" dirty="0"/>
              <a:t>Data visualization</a:t>
            </a:r>
          </a:p>
          <a:p>
            <a:pPr lvl="1"/>
            <a:r>
              <a:rPr lang="en-US" sz="2200" dirty="0"/>
              <a:t>Output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F22C4-96D1-44DD-0255-17EE4FF1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052624"/>
            <a:ext cx="2228642" cy="3721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2625"/>
            <a:ext cx="1758142" cy="287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5709684" y="1424765"/>
            <a:ext cx="5077465" cy="475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E98C9640-5C6A-77DB-5814-C1383F0F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2" y="1339703"/>
            <a:ext cx="4724400" cy="5029200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660AED90-C790-54D3-7658-6662AE2D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716" y="1282553"/>
            <a:ext cx="4851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tends to be second fastest growing language</a:t>
            </a:r>
          </a:p>
          <a:p>
            <a:r>
              <a:rPr lang="en-US" dirty="0"/>
              <a:t>People’s interest in scripting languages keeps increasing in current year</a:t>
            </a:r>
          </a:p>
          <a:p>
            <a:r>
              <a:rPr lang="en-US" dirty="0"/>
              <a:t>Future trends displays python as one of the growing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Shift in first fastest growing language in future trends</a:t>
            </a:r>
          </a:p>
          <a:p>
            <a:endParaRPr lang="en-US" dirty="0"/>
          </a:p>
          <a:p>
            <a:r>
              <a:rPr lang="en-US" dirty="0"/>
              <a:t>Fond for python programming by future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1413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13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7DF8EE40-DD91-008F-7FE4-5E53F74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7" y="1825626"/>
            <a:ext cx="4772664" cy="449011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009D9E-29F7-DDB8-D73F-7F792D4C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29" y="1754331"/>
            <a:ext cx="5097477" cy="45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{C862C391-B2C2-2049-BAD9-7776AD680FF0}tf10001071</Template>
  <TotalTime>574</TotalTime>
  <Words>473</Words>
  <Application>Microsoft Macintosh PowerPoint</Application>
  <PresentationFormat>Widescreen</PresentationFormat>
  <Paragraphs>108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Impact</vt:lpstr>
      <vt:lpstr>Badge</vt:lpstr>
      <vt:lpstr>2019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PowerPoint Presentation</vt:lpstr>
      <vt:lpstr>PowerPoint Presentation</vt:lpstr>
      <vt:lpstr>PowerPoint Presentation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yuvarekha m</cp:lastModifiedBy>
  <cp:revision>20</cp:revision>
  <dcterms:created xsi:type="dcterms:W3CDTF">2020-10-28T18:29:43Z</dcterms:created>
  <dcterms:modified xsi:type="dcterms:W3CDTF">2024-01-12T23:58:31Z</dcterms:modified>
</cp:coreProperties>
</file>