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0"/>
  </p:notesMasterIdLst>
  <p:sldIdLst>
    <p:sldId id="257"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 Raj" userId="055117eaa2be9cd5" providerId="LiveId" clId="{F18A9FBA-616C-4DF2-938F-FB757741A17F}"/>
    <pc:docChg chg="modSld">
      <pc:chgData name="Yuva Raj" userId="055117eaa2be9cd5" providerId="LiveId" clId="{F18A9FBA-616C-4DF2-938F-FB757741A17F}" dt="2024-02-29T08:52:53.959" v="0" actId="1035"/>
      <pc:docMkLst>
        <pc:docMk/>
      </pc:docMkLst>
      <pc:sldChg chg="modSp">
        <pc:chgData name="Yuva Raj" userId="055117eaa2be9cd5" providerId="LiveId" clId="{F18A9FBA-616C-4DF2-938F-FB757741A17F}" dt="2024-02-29T08:52:53.959" v="0" actId="1035"/>
        <pc:sldMkLst>
          <pc:docMk/>
          <pc:sldMk cId="3898391336" sldId="273"/>
        </pc:sldMkLst>
        <pc:picChg chg="mod">
          <ac:chgData name="Yuva Raj" userId="055117eaa2be9cd5" providerId="LiveId" clId="{F18A9FBA-616C-4DF2-938F-FB757741A17F}" dt="2024-02-29T08:52:53.959" v="0" actId="1035"/>
          <ac:picMkLst>
            <pc:docMk/>
            <pc:sldMk cId="3898391336" sldId="273"/>
            <ac:picMk id="1026" creationId="{9916191E-1E6C-BA8F-455A-A173918E0E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F7CC2-3311-407A-9BA1-A87F1C3C0650}" type="datetimeFigureOut">
              <a:rPr lang="en-IN" smtClean="0"/>
              <a:t>29-02-2024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EDA34-BA1C-43C8-AE7A-60637D65013C}" type="slidenum">
              <a:rPr lang="en-IN" smtClean="0"/>
              <a:t>‹#›</a:t>
            </a:fld>
            <a:endParaRPr lang="en-IN"/>
          </a:p>
        </p:txBody>
      </p:sp>
    </p:spTree>
    <p:extLst>
      <p:ext uri="{BB962C8B-B14F-4D97-AF65-F5344CB8AC3E}">
        <p14:creationId xmlns:p14="http://schemas.microsoft.com/office/powerpoint/2010/main" val="223276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figma.com/proto/szkBQ8qN2aiW0ZAPRSJJtz/Landing-Page-Template-(Community)?type=design&amp;node-id=3-2&amp;t=Z4M9JF3kxMsn3qD1-1&amp;scaling=scale-down-width&amp;page-id=0%3A1&amp;starting-point-node-id=3%3A2&amp;mode=desig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intellectdesig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emach.ai/index.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llectdesign.com/" TargetMode="External"/><Relationship Id="rId2" Type="http://schemas.openxmlformats.org/officeDocument/2006/relationships/hyperlink" Target="https://www.intellectdesign.com/career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intellectdesign.com/contact-us/" TargetMode="External"/><Relationship Id="rId2" Type="http://schemas.openxmlformats.org/officeDocument/2006/relationships/hyperlink" Target="https://www.intellectdesign.com/design-think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400" dirty="0"/>
              <a:t>Project Title: Crafting Compelling Web Presences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82364"/>
            <a:ext cx="6269347" cy="1021498"/>
          </a:xfrm>
        </p:spPr>
        <p:txBody>
          <a:bodyPr>
            <a:normAutofit lnSpcReduction="10000"/>
          </a:bodyPr>
          <a:lstStyle/>
          <a:p>
            <a:r>
              <a:rPr lang="en-US" sz="2400" dirty="0">
                <a:solidFill>
                  <a:schemeClr val="tx1">
                    <a:lumMod val="85000"/>
                    <a:lumOff val="15000"/>
                  </a:schemeClr>
                </a:solidFill>
              </a:rPr>
              <a:t>Name: Yu</a:t>
            </a:r>
            <a:r>
              <a:rPr lang="en-US" dirty="0">
                <a:solidFill>
                  <a:schemeClr val="tx1">
                    <a:lumMod val="85000"/>
                    <a:lumOff val="15000"/>
                  </a:schemeClr>
                </a:solidFill>
              </a:rPr>
              <a:t>va Raj Gopinath</a:t>
            </a:r>
          </a:p>
          <a:p>
            <a:r>
              <a:rPr lang="en-US" sz="2400" dirty="0">
                <a:solidFill>
                  <a:schemeClr val="tx1">
                    <a:lumMod val="85000"/>
                    <a:lumOff val="15000"/>
                  </a:schemeClr>
                </a:solidFill>
              </a:rPr>
              <a:t>BATCH: MBE4</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220A5-6114-23AE-05A6-51DFFED6A16C}"/>
              </a:ext>
            </a:extLst>
          </p:cNvPr>
          <p:cNvSpPr txBox="1"/>
          <p:nvPr/>
        </p:nvSpPr>
        <p:spPr>
          <a:xfrm>
            <a:off x="693019" y="539015"/>
            <a:ext cx="10741794" cy="830997"/>
          </a:xfrm>
          <a:prstGeom prst="rect">
            <a:avLst/>
          </a:prstGeom>
          <a:solidFill>
            <a:schemeClr val="accent1">
              <a:lumMod val="40000"/>
              <a:lumOff val="60000"/>
            </a:schemeClr>
          </a:solidFill>
          <a:ln>
            <a:solidFill>
              <a:srgbClr val="CC66FF"/>
            </a:solidFill>
          </a:ln>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Task 4: </a:t>
            </a:r>
            <a:r>
              <a:rPr lang="en-US" sz="2400" b="1" dirty="0">
                <a:latin typeface="Calibri" panose="020F0502020204030204" pitchFamily="34" charset="0"/>
                <a:ea typeface="Calibri" panose="020F0502020204030204" pitchFamily="34" charset="0"/>
                <a:cs typeface="Calibri" panose="020F0502020204030204" pitchFamily="34" charset="0"/>
              </a:rPr>
              <a:t>Identify common website design mistakes to avoid, such as cluttered layouts and slow loading times. (List at least 5 suggestions). </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E20E844-7850-9B4E-E6C8-490D930AFD0C}"/>
              </a:ext>
            </a:extLst>
          </p:cNvPr>
          <p:cNvSpPr txBox="1"/>
          <p:nvPr/>
        </p:nvSpPr>
        <p:spPr>
          <a:xfrm>
            <a:off x="693019" y="1809549"/>
            <a:ext cx="10741794" cy="3970318"/>
          </a:xfrm>
          <a:prstGeom prst="rect">
            <a:avLst/>
          </a:prstGeom>
          <a:noFill/>
        </p:spPr>
        <p:txBody>
          <a:bodyPr wrap="square" rtlCol="0">
            <a:spAutoFit/>
          </a:bodyPr>
          <a:lstStyle/>
          <a:p>
            <a:pPr marL="285750" indent="-285750" algn="l">
              <a:buFont typeface="Arial" panose="020B0604020202020204" pitchFamily="34" charset="0"/>
              <a:buChar char="•"/>
            </a:pPr>
            <a:r>
              <a:rPr lang="en-IN"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Slow Loading Times</a:t>
            </a:r>
            <a:r>
              <a:rPr lang="en-IN"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Speed matters. Large images and unoptimized code can slow down your site. Optimize images, combine CSS and JavaScript files, and leverage browser caching to improve loading speed and user experience.</a:t>
            </a:r>
          </a:p>
          <a:p>
            <a:pPr marL="285750" indent="-285750" algn="l">
              <a:buFont typeface="Arial" panose="020B0604020202020204" pitchFamily="34" charset="0"/>
              <a:buChar char="•"/>
            </a:pPr>
            <a:endParaRPr lang="en-US"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Poor Navigation</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Confusing navigation frustrates users. Create clear, intuitive menus, organize content logically, and offer breadcrumbs for easy navigation through your site's hierarchy.</a:t>
            </a:r>
          </a:p>
          <a:p>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Unreadable Text</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Legibility is key. Small, hard-to-read fonts and poor contrast make content inaccessible. </a:t>
            </a:r>
            <a:r>
              <a:rPr lang="en-US"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Opt</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for readable font sizes, high-contrast color schemes, and sufficient spacing for enhanced readability and accessibility.</a:t>
            </a:r>
          </a:p>
          <a:p>
            <a:pPr algn="l"/>
            <a:endParaRPr lang="en-US"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Lack of Mobile Responsiveness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With mobile usage soaring, responsive design is non-negotiable. Ensure your site is optimized for various screen sizes and resolutions, delivering a seamless experience across devices</a:t>
            </a:r>
            <a:r>
              <a:rPr lang="en-US" b="0" i="0" dirty="0">
                <a:solidFill>
                  <a:srgbClr val="0D0D0D"/>
                </a:solidFill>
                <a:effectLst/>
                <a:latin typeface="Söhne"/>
              </a:rPr>
              <a:t>.</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389618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FFA289-7675-5FF5-6895-88C523567BB0}"/>
              </a:ext>
            </a:extLst>
          </p:cNvPr>
          <p:cNvSpPr txBox="1"/>
          <p:nvPr/>
        </p:nvSpPr>
        <p:spPr>
          <a:xfrm>
            <a:off x="616017" y="789272"/>
            <a:ext cx="10886172" cy="2585323"/>
          </a:xfrm>
          <a:prstGeom prst="rect">
            <a:avLst/>
          </a:prstGeom>
          <a:noFill/>
        </p:spPr>
        <p:txBody>
          <a:bodyPr wrap="square" rtlCol="0">
            <a:spAutoFit/>
          </a:bodyPr>
          <a:lstStyle/>
          <a:p>
            <a:pPr marL="285750" indent="-285750">
              <a:buFont typeface="Arial" panose="020B0604020202020204" pitchFamily="34" charset="0"/>
              <a:buChar char="•"/>
            </a:pPr>
            <a:endParaRPr lang="en-US" b="1" i="0" dirty="0">
              <a:solidFill>
                <a:srgbClr val="0D0D0D"/>
              </a:solidFill>
              <a:effectLst/>
              <a:latin typeface="Söhne"/>
            </a:endParaRPr>
          </a:p>
          <a:p>
            <a:pPr marL="285750" indent="-285750">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Cluttered Layouts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 cluttered website overwhelms visitors, hindering their ability to find information easily. Ensure a clean and organized design with ample whitespace to guide users' focus and enhance readability.</a:t>
            </a:r>
          </a:p>
          <a:p>
            <a:endPar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Ignoring SEO Best Practices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Don't let your site go unnoticed. Neglecting SEO means losing out on visibility and traffic. Incorporate relevant keywords, optimize meta tags and image alt text, and follow other SEO best practices to improve your site's search engine ranking and discoverability.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1413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9F19FE-8E64-679D-185C-B72F66C1DCCF}"/>
              </a:ext>
            </a:extLst>
          </p:cNvPr>
          <p:cNvSpPr txBox="1"/>
          <p:nvPr/>
        </p:nvSpPr>
        <p:spPr>
          <a:xfrm>
            <a:off x="664143" y="644893"/>
            <a:ext cx="10915049" cy="830997"/>
          </a:xfrm>
          <a:prstGeom prst="rect">
            <a:avLst/>
          </a:prstGeom>
          <a:solidFill>
            <a:schemeClr val="accent1">
              <a:lumMod val="40000"/>
              <a:lumOff val="60000"/>
            </a:schemeClr>
          </a:solidFill>
          <a:ln>
            <a:solidFill>
              <a:srgbClr val="CC66FF"/>
            </a:solidFill>
          </a:ln>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Task 5: </a:t>
            </a:r>
            <a:r>
              <a:rPr lang="en-US" sz="2400" b="1" dirty="0">
                <a:latin typeface="Calibri" panose="020F0502020204030204" pitchFamily="34" charset="0"/>
                <a:ea typeface="Calibri" panose="020F0502020204030204" pitchFamily="34" charset="0"/>
                <a:cs typeface="Calibri" panose="020F0502020204030204" pitchFamily="34" charset="0"/>
              </a:rPr>
              <a:t>Provide a list of best practices for creating visually appealing and user-friendly website designs. </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2A5642E-C03D-5BC6-CF57-7C90C8F3315B}"/>
              </a:ext>
            </a:extLst>
          </p:cNvPr>
          <p:cNvSpPr txBox="1"/>
          <p:nvPr/>
        </p:nvSpPr>
        <p:spPr>
          <a:xfrm>
            <a:off x="664143" y="1886552"/>
            <a:ext cx="10915049" cy="4247317"/>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Sleek and Minimalist Layouts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Embrace simplicity by using clean designs with ample whitespace, which not only looks modern but also enhances readability and focus.</a:t>
            </a:r>
          </a:p>
          <a:p>
            <a:pPr algn="l">
              <a:buFont typeface="+mj-lt"/>
              <a:buAutoNum type="arabicPeriod"/>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Seamless Navigation</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Craft intuitive navigation menus that guide users effortlessly through your site, ensuring they can easily locate the information or products they seek.</a:t>
            </a:r>
          </a:p>
          <a:p>
            <a:pPr algn="l">
              <a:buFont typeface="+mj-lt"/>
              <a:buAutoNum type="arabicPeriod"/>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Unified Branding Elements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Maintain consistency in your brand presentation across all pages, employing harmonious color schemes, fonts, and imagery to reinforce your brand identity.</a:t>
            </a:r>
          </a:p>
          <a:p>
            <a:pPr algn="l">
              <a:buFont typeface="+mj-lt"/>
              <a:buAutoNum type="arabicPeriod"/>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Adaptive Design for All Devices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Cater to the diverse needs of users by employing responsive design principles, guaranteeing a seamless browsing experience regardless of the device they use.</a:t>
            </a:r>
          </a:p>
          <a:p>
            <a:pPr algn="l">
              <a:buFont typeface="+mj-lt"/>
              <a:buAutoNum type="arabicPeriod"/>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Swift Loading Times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Prioritize optimization techniques to expedite loading times, such as compressing files, utilizing caching mechanisms, and leveraging CDNs, all of which contribute to a snappier user experience.</a:t>
            </a:r>
          </a:p>
          <a:p>
            <a:endParaRPr lang="en-IN" dirty="0"/>
          </a:p>
        </p:txBody>
      </p:sp>
    </p:spTree>
    <p:extLst>
      <p:ext uri="{BB962C8B-B14F-4D97-AF65-F5344CB8AC3E}">
        <p14:creationId xmlns:p14="http://schemas.microsoft.com/office/powerpoint/2010/main" val="181044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2B4D5F-6161-BC50-055B-FAEF6ADACA75}"/>
              </a:ext>
            </a:extLst>
          </p:cNvPr>
          <p:cNvSpPr txBox="1"/>
          <p:nvPr/>
        </p:nvSpPr>
        <p:spPr>
          <a:xfrm>
            <a:off x="644893" y="510139"/>
            <a:ext cx="10934299" cy="5078313"/>
          </a:xfrm>
          <a:prstGeom prst="rect">
            <a:avLst/>
          </a:prstGeom>
          <a:noFill/>
        </p:spPr>
        <p:txBody>
          <a:bodyPr wrap="square" rtlCol="0">
            <a:spAutoFit/>
          </a:bodyPr>
          <a:lstStyle/>
          <a:p>
            <a:pPr algn="l"/>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6.Polished Visuals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Elevate your website's aesthetic appeal with high-resolution images and tasteful graphics, providing a visually captivating experience that resonates with your audience.</a:t>
            </a:r>
          </a:p>
          <a:p>
            <a:pPr algn="l"/>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7.Legible Typography</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Opt</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for legible fonts and appropriate sizes to ensure text remains easy to read across different screens, fostering accessibility and user engagement.</a:t>
            </a:r>
          </a:p>
          <a:p>
            <a:pPr algn="l"/>
            <a:endParaRPr lang="en-US"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8.Inclusive Accessibility</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Embrace inclusive design practices to accommodate users with diverse needs, adhering to accessibility standards like WCAG to ensure equal access to all.</a:t>
            </a:r>
          </a:p>
          <a:p>
            <a:pPr algn="l"/>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9.Interactive Multimedia</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Enhance user engagement by integrating multimedia elements like videos, animations, and interactive features, which captivate attention and enrich the browsing journey.</a:t>
            </a:r>
          </a:p>
          <a:p>
            <a:pPr algn="l"/>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10.Strategic Call to Actions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Strategically position clear and compelling calls to action (CTAs) that prompt users to take desired actions, such as making a purchase or subscribing to your newsletter.</a:t>
            </a:r>
          </a:p>
          <a:p>
            <a:pPr algn="l"/>
            <a:endPar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1" dirty="0">
                <a:solidFill>
                  <a:srgbClr val="0D0D0D"/>
                </a:solidFill>
                <a:latin typeface="Calibri" panose="020F0502020204030204" pitchFamily="34" charset="0"/>
                <a:ea typeface="Calibri" panose="020F0502020204030204" pitchFamily="34" charset="0"/>
                <a:cs typeface="Calibri" panose="020F0502020204030204" pitchFamily="34" charset="0"/>
              </a:rPr>
              <a:t>11.</a:t>
            </a: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User-Friendly Forms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Simplify form completion with user-friendly designs featuring clear labels, helpful tooltips, and real-time validation, minimizing user friction and increasing form submissions.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86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236A36-C3C1-BF32-BC3D-E82DEBF35B7E}"/>
              </a:ext>
            </a:extLst>
          </p:cNvPr>
          <p:cNvSpPr txBox="1"/>
          <p:nvPr/>
        </p:nvSpPr>
        <p:spPr>
          <a:xfrm>
            <a:off x="483476" y="483476"/>
            <a:ext cx="11172496" cy="830997"/>
          </a:xfrm>
          <a:prstGeom prst="rect">
            <a:avLst/>
          </a:prstGeom>
          <a:solidFill>
            <a:schemeClr val="accent1">
              <a:lumMod val="40000"/>
              <a:lumOff val="60000"/>
            </a:schemeClr>
          </a:solidFill>
          <a:ln>
            <a:solidFill>
              <a:srgbClr val="CC66FF"/>
            </a:solidFill>
          </a:ln>
        </p:spPr>
        <p:txBody>
          <a:bodyPr wrap="square" rtlCol="0">
            <a:spAutoFit/>
          </a:bodyPr>
          <a:lstStyle/>
          <a:p>
            <a:pPr lvl="1"/>
            <a:r>
              <a:rPr lang="en-IN" sz="2400" b="1" dirty="0">
                <a:latin typeface="Calibri" panose="020F0502020204030204" pitchFamily="34" charset="0"/>
                <a:ea typeface="Calibri" panose="020F0502020204030204" pitchFamily="34" charset="0"/>
                <a:cs typeface="Calibri" panose="020F0502020204030204" pitchFamily="34" charset="0"/>
              </a:rPr>
              <a:t>Task 6: </a:t>
            </a:r>
            <a:r>
              <a:rPr lang="en-US" sz="2400" b="1" dirty="0">
                <a:latin typeface="Calibri" panose="020F0502020204030204" pitchFamily="34" charset="0"/>
                <a:ea typeface="Calibri" panose="020F0502020204030204" pitchFamily="34" charset="0"/>
                <a:cs typeface="Calibri" panose="020F0502020204030204" pitchFamily="34" charset="0"/>
              </a:rPr>
              <a:t>Design a landing page for their product or service to generate leads. (Use Mockup or Figma or Any other tools to show the design)</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34607C5-22E3-31E9-F71F-C4210B2F6E83}"/>
              </a:ext>
            </a:extLst>
          </p:cNvPr>
          <p:cNvSpPr txBox="1"/>
          <p:nvPr/>
        </p:nvSpPr>
        <p:spPr>
          <a:xfrm>
            <a:off x="483476" y="1860331"/>
            <a:ext cx="11172496" cy="3724096"/>
          </a:xfrm>
          <a:prstGeom prst="rect">
            <a:avLst/>
          </a:prstGeom>
          <a:noFill/>
        </p:spPr>
        <p:txBody>
          <a:bodyPr wrap="square" rtlCol="0">
            <a:spAutoFit/>
          </a:bodyPr>
          <a:lstStyle/>
          <a:p>
            <a:br>
              <a:rPr lang="en-US" dirty="0"/>
            </a:br>
            <a:r>
              <a:rPr lang="en-US" b="0" i="0" dirty="0">
                <a:solidFill>
                  <a:srgbClr val="0D0D0D"/>
                </a:solidFill>
                <a:effectLst/>
              </a:rPr>
              <a:t>I've meticulously crafted a captivating landing page, meticulously curating every element to resonate with our brand identity and effectively convey the value proposition of our product/service. Through dedicated effort and attention to detail, I've transformed our vision into a </a:t>
            </a:r>
            <a:r>
              <a:rPr lang="en-US" sz="2000" b="0" i="0" dirty="0">
                <a:solidFill>
                  <a:srgbClr val="0D0D0D"/>
                </a:solidFill>
                <a:effectLst/>
              </a:rPr>
              <a:t>compelling</a:t>
            </a:r>
            <a:r>
              <a:rPr lang="en-US" b="0" i="0" dirty="0">
                <a:solidFill>
                  <a:srgbClr val="0D0D0D"/>
                </a:solidFill>
                <a:effectLst/>
              </a:rPr>
              <a:t> reality, driving user engagement and conversion using a tool ‘Figma’. Take a look of my Landing Page with the below link,</a:t>
            </a:r>
          </a:p>
          <a:p>
            <a:endParaRPr lang="en-US" dirty="0">
              <a:solidFill>
                <a:srgbClr val="0D0D0D"/>
              </a:solidFill>
            </a:endParaRPr>
          </a:p>
          <a:p>
            <a:r>
              <a:rPr lang="en-US" sz="2400" b="0" i="0" u="sng" dirty="0">
                <a:solidFill>
                  <a:srgbClr val="00B0F0"/>
                </a:solidFill>
                <a:effectLst/>
                <a:hlinkClick r:id="rId2">
                  <a:extLst>
                    <a:ext uri="{A12FA001-AC4F-418D-AE19-62706E023703}">
                      <ahyp:hlinkClr xmlns:ahyp="http://schemas.microsoft.com/office/drawing/2018/hyperlinkcolor" val="tx"/>
                    </a:ext>
                  </a:extLst>
                </a:hlinkClick>
              </a:rPr>
              <a:t>https://www.intellectdesign.com/</a:t>
            </a:r>
            <a:endParaRPr lang="en-US" sz="2400" b="0" i="0" u="sng" dirty="0">
              <a:solidFill>
                <a:srgbClr val="00B0F0"/>
              </a:solidFill>
              <a:effectLst/>
            </a:endParaRPr>
          </a:p>
          <a:p>
            <a:endParaRPr lang="en-US" sz="2400" b="0" i="0" dirty="0">
              <a:solidFill>
                <a:srgbClr val="00B0F0"/>
              </a:solidFill>
              <a:effectLst/>
            </a:endParaRPr>
          </a:p>
          <a:p>
            <a:endParaRPr lang="en-US" sz="2400" dirty="0">
              <a:solidFill>
                <a:srgbClr val="00B0F0"/>
              </a:solidFill>
            </a:endParaRPr>
          </a:p>
          <a:p>
            <a:endParaRPr lang="en-US" dirty="0">
              <a:solidFill>
                <a:srgbClr val="0D0D0D"/>
              </a:solidFill>
            </a:endParaRPr>
          </a:p>
          <a:p>
            <a:endParaRPr lang="en-US" dirty="0">
              <a:solidFill>
                <a:srgbClr val="0D0D0D"/>
              </a:solidFill>
            </a:endParaRPr>
          </a:p>
          <a:p>
            <a:endParaRPr lang="en-IN" dirty="0"/>
          </a:p>
        </p:txBody>
      </p:sp>
    </p:spTree>
    <p:extLst>
      <p:ext uri="{BB962C8B-B14F-4D97-AF65-F5344CB8AC3E}">
        <p14:creationId xmlns:p14="http://schemas.microsoft.com/office/powerpoint/2010/main" val="329552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age Slide">
            <a:extLst>
              <a:ext uri="{FF2B5EF4-FFF2-40B4-BE49-F238E27FC236}">
                <a16:creationId xmlns:a16="http://schemas.microsoft.com/office/drawing/2014/main" id="{9916191E-1E6C-BA8F-455A-A173918E0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10"/>
            <a:ext cx="12192000" cy="637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39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“Start where you are. Use what you have. Do what you can”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IN" b="0" i="0" dirty="0">
                <a:solidFill>
                  <a:schemeClr val="bg1"/>
                </a:solidFill>
                <a:effectLst/>
                <a:latin typeface="Söhne"/>
              </a:rPr>
              <a:t>Arthur Ashe</a:t>
            </a:r>
            <a:endParaRPr lang="en-US" dirty="0">
              <a:solidFill>
                <a:schemeClr val="bg1"/>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00E6-6619-E4A6-92B1-1514447E63FF}"/>
              </a:ext>
            </a:extLst>
          </p:cNvPr>
          <p:cNvSpPr>
            <a:spLocks noGrp="1"/>
          </p:cNvSpPr>
          <p:nvPr>
            <p:ph type="title"/>
          </p:nvPr>
        </p:nvSpPr>
        <p:spPr>
          <a:xfrm>
            <a:off x="1097280" y="587140"/>
            <a:ext cx="10058400" cy="972151"/>
          </a:xfrm>
          <a:solidFill>
            <a:schemeClr val="accent1">
              <a:lumMod val="20000"/>
              <a:lumOff val="80000"/>
            </a:schemeClr>
          </a:solidFill>
          <a:ln>
            <a:solidFill>
              <a:srgbClr val="CC66FF"/>
            </a:solidFill>
          </a:ln>
        </p:spPr>
        <p:txBody>
          <a:bodyPr>
            <a:normAutofit/>
          </a:bodyPr>
          <a:lstStyle/>
          <a:p>
            <a:pPr algn="just"/>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Project task 1: Understand their products or services and create short descriptions for a minimum of 3 and a maximum of 5 products or services. </a:t>
            </a:r>
            <a:endPar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4DEDC2A-569A-01C2-4C15-30DFFD168CC3}"/>
              </a:ext>
            </a:extLst>
          </p:cNvPr>
          <p:cNvSpPr>
            <a:spLocks noGrp="1"/>
          </p:cNvSpPr>
          <p:nvPr>
            <p:ph idx="1"/>
          </p:nvPr>
        </p:nvSpPr>
        <p:spPr/>
        <p:txBody>
          <a:bodyPr>
            <a:normAutofit fontScale="92500" lnSpcReduction="10000"/>
          </a:bodyPr>
          <a:lstStyle/>
          <a:p>
            <a:pPr algn="just"/>
            <a:r>
              <a:rPr lang="en-US"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As a Digital Marketing Intern or Trainee at Intellect Design </a:t>
            </a:r>
            <a:r>
              <a:rPr lang="en-US" dirty="0">
                <a:solidFill>
                  <a:srgbClr val="00B0F0"/>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Intellect Design - Future Ready Multiproduct Fintech Platform</a:t>
            </a:r>
            <a:r>
              <a:rPr lang="en-US"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 I would be happy to provide you with short descriptions of some of their products and services:</a:t>
            </a:r>
          </a:p>
          <a:p>
            <a:pPr algn="just"/>
            <a:r>
              <a:rPr lang="en-US" b="1"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1</a:t>
            </a:r>
            <a:r>
              <a:rPr lang="en-US"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a:t>
            </a:r>
            <a:r>
              <a:rPr lang="en-US" b="1"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Intellect Digital Core</a:t>
            </a:r>
            <a:r>
              <a:rPr lang="en-US"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 This is a comprehensive banking platform that enables banks to offer a wide range of services to their customers. It includes features such as account management, payments, loans, and more. The platform is designed to be flexible and scalable, allowing banks to customize it to their specific needs.</a:t>
            </a:r>
          </a:p>
          <a:p>
            <a:pPr marL="0" indent="0" algn="just">
              <a:buNone/>
            </a:pPr>
            <a:r>
              <a:rPr lang="en-US"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 </a:t>
            </a:r>
            <a:r>
              <a:rPr lang="en-US" b="1"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2.Intellect Digital Origination: </a:t>
            </a:r>
            <a:r>
              <a:rPr lang="en-US"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This is a solution that helps banks and financial institutions streamline           their loan origination process. It includes features such as application processing, credit scoring, and document management. The solution is designed to be user-friendly and can be integrated with other banking systems.</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707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0429F-7074-222F-4B77-0D7E450EFD86}"/>
              </a:ext>
            </a:extLst>
          </p:cNvPr>
          <p:cNvSpPr txBox="1"/>
          <p:nvPr/>
        </p:nvSpPr>
        <p:spPr>
          <a:xfrm>
            <a:off x="741145" y="644892"/>
            <a:ext cx="10751419" cy="4708981"/>
          </a:xfrm>
          <a:prstGeom prst="rect">
            <a:avLst/>
          </a:prstGeom>
          <a:noFill/>
        </p:spPr>
        <p:txBody>
          <a:bodyPr wrap="square" rtlCol="0">
            <a:spAutoFit/>
          </a:bodyPr>
          <a:lstStyle/>
          <a:p>
            <a:r>
              <a:rPr lang="en-US" sz="2000" b="1"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3.Intellect Digital Wealth Management</a:t>
            </a:r>
            <a:r>
              <a:rPr lang="en-US" sz="2000"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 This is a platform that helps wealth management firms and advisors manage their clients' investments. It includes features such as portfolio management, risk analysis, and performance reporting. The platform is designed to be customizable and can be tailored to meet the specific needs of each client.</a:t>
            </a:r>
            <a:br>
              <a:rPr lang="en-US" sz="2000"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br>
            <a:br>
              <a:rPr lang="en-US" sz="2000"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br>
            <a:r>
              <a:rPr lang="en-US" sz="2000" b="1"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4.</a:t>
            </a:r>
            <a:r>
              <a:rPr lang="en-US" sz="2000" b="1" i="0" dirty="0">
                <a:solidFill>
                  <a:srgbClr val="13343B"/>
                </a:solidFill>
                <a:effectLst/>
                <a:latin typeface="__fkGroteskNeue_532e43"/>
              </a:rPr>
              <a:t> </a:t>
            </a:r>
            <a:r>
              <a:rPr lang="en-US" sz="2000" b="1" dirty="0">
                <a:solidFill>
                  <a:srgbClr val="13343B"/>
                </a:solidFill>
                <a:latin typeface="Calibri" panose="020F0502020204030204" pitchFamily="34" charset="0"/>
                <a:ea typeface="Calibri" panose="020F0502020204030204" pitchFamily="34" charset="0"/>
                <a:cs typeface="Calibri" panose="020F0502020204030204" pitchFamily="34" charset="0"/>
              </a:rPr>
              <a:t>In</a:t>
            </a:r>
            <a:r>
              <a:rPr lang="en-US" sz="2000" b="1"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tellect Digital Payments: </a:t>
            </a:r>
            <a:r>
              <a:rPr lang="en-US" sz="2000"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This is a solution that helps banks and financial institutions process payments quickly and securely. It includes features such as real-time payments, mobile payments, and digital wallets. The solution is designed to be flexible and can be integrated with other banking systems.</a:t>
            </a:r>
            <a:br>
              <a:rPr lang="en-US" sz="2000"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br>
            <a:br>
              <a:rPr lang="en-US" sz="2000"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br>
            <a:r>
              <a:rPr lang="en-US" sz="2000" b="1"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5. Intellect Digital Anti-Money Laundering: </a:t>
            </a:r>
            <a:r>
              <a:rPr lang="en-US" sz="2000" b="0" i="0" dirty="0">
                <a:solidFill>
                  <a:srgbClr val="13343B"/>
                </a:solidFill>
                <a:effectLst/>
                <a:latin typeface="Calibri" panose="020F0502020204030204" pitchFamily="34" charset="0"/>
                <a:ea typeface="Calibri" panose="020F0502020204030204" pitchFamily="34" charset="0"/>
                <a:cs typeface="Calibri" panose="020F0502020204030204" pitchFamily="34" charset="0"/>
              </a:rPr>
              <a:t>This is a solution that helps banks and financial institutions comply with anti-money laundering regulations. It includes features such as transaction monitoring, customer due diligence, and risk assessment. The solution is designed to be scalable and can be customized to meet the specific needs of each institution.</a:t>
            </a:r>
            <a:br>
              <a:rPr lang="en-US" sz="2000" dirty="0">
                <a:solidFill>
                  <a:srgbClr val="13343B"/>
                </a:solidFill>
                <a:latin typeface="Calibri" panose="020F0502020204030204" pitchFamily="34" charset="0"/>
                <a:ea typeface="Calibri" panose="020F0502020204030204" pitchFamily="34" charset="0"/>
                <a:cs typeface="Calibri" panose="020F0502020204030204" pitchFamily="34" charset="0"/>
              </a:rPr>
            </a:br>
            <a:endParaRPr lang="en-IN" sz="2000" dirty="0"/>
          </a:p>
        </p:txBody>
      </p:sp>
    </p:spTree>
    <p:extLst>
      <p:ext uri="{BB962C8B-B14F-4D97-AF65-F5344CB8AC3E}">
        <p14:creationId xmlns:p14="http://schemas.microsoft.com/office/powerpoint/2010/main" val="340220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9CA9ED-18BD-1A35-C5C3-408EEB0FFB36}"/>
              </a:ext>
            </a:extLst>
          </p:cNvPr>
          <p:cNvSpPr txBox="1"/>
          <p:nvPr/>
        </p:nvSpPr>
        <p:spPr>
          <a:xfrm>
            <a:off x="827773" y="827773"/>
            <a:ext cx="10626290" cy="830997"/>
          </a:xfrm>
          <a:prstGeom prst="rect">
            <a:avLst/>
          </a:prstGeom>
          <a:solidFill>
            <a:schemeClr val="accent1">
              <a:lumMod val="40000"/>
              <a:lumOff val="60000"/>
            </a:schemeClr>
          </a:solidFill>
          <a:ln>
            <a:solidFill>
              <a:srgbClr val="CC66FF"/>
            </a:solid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Task 2: Determine the platform on which the website is developed (Use online tools to identify). </a:t>
            </a:r>
            <a:endParaRPr lang="en-IN" sz="2400" b="1" dirty="0"/>
          </a:p>
        </p:txBody>
      </p:sp>
      <p:pic>
        <p:nvPicPr>
          <p:cNvPr id="8" name="Picture 7">
            <a:extLst>
              <a:ext uri="{FF2B5EF4-FFF2-40B4-BE49-F238E27FC236}">
                <a16:creationId xmlns:a16="http://schemas.microsoft.com/office/drawing/2014/main" id="{0B84779F-A573-CA22-F12A-D976EFF5035E}"/>
              </a:ext>
            </a:extLst>
          </p:cNvPr>
          <p:cNvPicPr>
            <a:picLocks noChangeAspect="1"/>
          </p:cNvPicPr>
          <p:nvPr/>
        </p:nvPicPr>
        <p:blipFill>
          <a:blip r:embed="rId2"/>
          <a:stretch>
            <a:fillRect/>
          </a:stretch>
        </p:blipFill>
        <p:spPr>
          <a:xfrm>
            <a:off x="827773" y="1925053"/>
            <a:ext cx="2375789" cy="3647400"/>
          </a:xfrm>
          <a:prstGeom prst="rect">
            <a:avLst/>
          </a:prstGeom>
        </p:spPr>
      </p:pic>
      <p:pic>
        <p:nvPicPr>
          <p:cNvPr id="10" name="Picture 9">
            <a:extLst>
              <a:ext uri="{FF2B5EF4-FFF2-40B4-BE49-F238E27FC236}">
                <a16:creationId xmlns:a16="http://schemas.microsoft.com/office/drawing/2014/main" id="{4CBFB980-9C58-D502-8D6A-86F5D4FB1550}"/>
              </a:ext>
            </a:extLst>
          </p:cNvPr>
          <p:cNvPicPr>
            <a:picLocks noChangeAspect="1"/>
          </p:cNvPicPr>
          <p:nvPr/>
        </p:nvPicPr>
        <p:blipFill>
          <a:blip r:embed="rId3"/>
          <a:stretch>
            <a:fillRect/>
          </a:stretch>
        </p:blipFill>
        <p:spPr>
          <a:xfrm>
            <a:off x="3340048" y="1993944"/>
            <a:ext cx="2151074" cy="3568883"/>
          </a:xfrm>
          <a:prstGeom prst="rect">
            <a:avLst/>
          </a:prstGeom>
        </p:spPr>
      </p:pic>
      <p:pic>
        <p:nvPicPr>
          <p:cNvPr id="12" name="Picture 11">
            <a:extLst>
              <a:ext uri="{FF2B5EF4-FFF2-40B4-BE49-F238E27FC236}">
                <a16:creationId xmlns:a16="http://schemas.microsoft.com/office/drawing/2014/main" id="{7ACBFDB0-E2BE-B49B-9703-07EBC9D7F995}"/>
              </a:ext>
            </a:extLst>
          </p:cNvPr>
          <p:cNvPicPr>
            <a:picLocks noChangeAspect="1"/>
          </p:cNvPicPr>
          <p:nvPr/>
        </p:nvPicPr>
        <p:blipFill>
          <a:blip r:embed="rId4"/>
          <a:stretch>
            <a:fillRect/>
          </a:stretch>
        </p:blipFill>
        <p:spPr>
          <a:xfrm>
            <a:off x="5556312" y="1930440"/>
            <a:ext cx="1943200" cy="1924149"/>
          </a:xfrm>
          <a:prstGeom prst="rect">
            <a:avLst/>
          </a:prstGeom>
        </p:spPr>
      </p:pic>
      <p:pic>
        <p:nvPicPr>
          <p:cNvPr id="14" name="Picture 13">
            <a:extLst>
              <a:ext uri="{FF2B5EF4-FFF2-40B4-BE49-F238E27FC236}">
                <a16:creationId xmlns:a16="http://schemas.microsoft.com/office/drawing/2014/main" id="{6A1A3F65-8766-CC79-1C6C-9CB66AC3C544}"/>
              </a:ext>
            </a:extLst>
          </p:cNvPr>
          <p:cNvPicPr>
            <a:picLocks noChangeAspect="1"/>
          </p:cNvPicPr>
          <p:nvPr/>
        </p:nvPicPr>
        <p:blipFill>
          <a:blip r:embed="rId5"/>
          <a:stretch>
            <a:fillRect/>
          </a:stretch>
        </p:blipFill>
        <p:spPr>
          <a:xfrm>
            <a:off x="7679531" y="1993944"/>
            <a:ext cx="1854295" cy="2521079"/>
          </a:xfrm>
          <a:prstGeom prst="rect">
            <a:avLst/>
          </a:prstGeom>
        </p:spPr>
      </p:pic>
      <p:pic>
        <p:nvPicPr>
          <p:cNvPr id="16" name="Picture 15">
            <a:extLst>
              <a:ext uri="{FF2B5EF4-FFF2-40B4-BE49-F238E27FC236}">
                <a16:creationId xmlns:a16="http://schemas.microsoft.com/office/drawing/2014/main" id="{C6E368D7-1F2B-7376-CD89-1EA659ABA725}"/>
              </a:ext>
            </a:extLst>
          </p:cNvPr>
          <p:cNvPicPr>
            <a:picLocks noChangeAspect="1"/>
          </p:cNvPicPr>
          <p:nvPr/>
        </p:nvPicPr>
        <p:blipFill>
          <a:blip r:embed="rId6"/>
          <a:stretch>
            <a:fillRect/>
          </a:stretch>
        </p:blipFill>
        <p:spPr>
          <a:xfrm>
            <a:off x="5591960" y="3746633"/>
            <a:ext cx="1790792" cy="1924149"/>
          </a:xfrm>
          <a:prstGeom prst="rect">
            <a:avLst/>
          </a:prstGeom>
        </p:spPr>
      </p:pic>
      <p:pic>
        <p:nvPicPr>
          <p:cNvPr id="18" name="Picture 17">
            <a:extLst>
              <a:ext uri="{FF2B5EF4-FFF2-40B4-BE49-F238E27FC236}">
                <a16:creationId xmlns:a16="http://schemas.microsoft.com/office/drawing/2014/main" id="{E7D918D2-FE71-8E51-020D-622D48812FDF}"/>
              </a:ext>
            </a:extLst>
          </p:cNvPr>
          <p:cNvPicPr>
            <a:picLocks noChangeAspect="1"/>
          </p:cNvPicPr>
          <p:nvPr/>
        </p:nvPicPr>
        <p:blipFill>
          <a:blip r:embed="rId7"/>
          <a:stretch>
            <a:fillRect/>
          </a:stretch>
        </p:blipFill>
        <p:spPr>
          <a:xfrm>
            <a:off x="9670312" y="1993944"/>
            <a:ext cx="2025754" cy="3651437"/>
          </a:xfrm>
          <a:prstGeom prst="rect">
            <a:avLst/>
          </a:prstGeom>
        </p:spPr>
      </p:pic>
      <p:pic>
        <p:nvPicPr>
          <p:cNvPr id="20" name="Picture 19">
            <a:extLst>
              <a:ext uri="{FF2B5EF4-FFF2-40B4-BE49-F238E27FC236}">
                <a16:creationId xmlns:a16="http://schemas.microsoft.com/office/drawing/2014/main" id="{A7D29AA5-11C3-A669-2DCF-D4870D1BDB9B}"/>
              </a:ext>
            </a:extLst>
          </p:cNvPr>
          <p:cNvPicPr>
            <a:picLocks noChangeAspect="1"/>
          </p:cNvPicPr>
          <p:nvPr/>
        </p:nvPicPr>
        <p:blipFill>
          <a:blip r:embed="rId8"/>
          <a:stretch>
            <a:fillRect/>
          </a:stretch>
        </p:blipFill>
        <p:spPr>
          <a:xfrm>
            <a:off x="7755735" y="4708707"/>
            <a:ext cx="1778091" cy="854120"/>
          </a:xfrm>
          <a:prstGeom prst="rect">
            <a:avLst/>
          </a:prstGeom>
        </p:spPr>
      </p:pic>
      <p:sp>
        <p:nvSpPr>
          <p:cNvPr id="22" name="TextBox 21">
            <a:extLst>
              <a:ext uri="{FF2B5EF4-FFF2-40B4-BE49-F238E27FC236}">
                <a16:creationId xmlns:a16="http://schemas.microsoft.com/office/drawing/2014/main" id="{18DE57AE-2070-0F83-D519-FF3F765BFD52}"/>
              </a:ext>
            </a:extLst>
          </p:cNvPr>
          <p:cNvSpPr txBox="1"/>
          <p:nvPr/>
        </p:nvSpPr>
        <p:spPr>
          <a:xfrm>
            <a:off x="827773" y="5845560"/>
            <a:ext cx="10722543" cy="369332"/>
          </a:xfrm>
          <a:prstGeom prst="rect">
            <a:avLst/>
          </a:prstGeom>
          <a:noFill/>
        </p:spPr>
        <p:txBody>
          <a:bodyPr wrap="square" rtlCol="0">
            <a:spAutoFit/>
          </a:bodyPr>
          <a:lstStyle/>
          <a:p>
            <a:pPr marL="285750" indent="-285750">
              <a:buFont typeface="Arial" panose="020B0604020202020204" pitchFamily="34" charset="0"/>
              <a:buChar char="•"/>
            </a:pPr>
            <a:r>
              <a:rPr lang="en-IN" dirty="0"/>
              <a:t>I have used </a:t>
            </a:r>
            <a:r>
              <a:rPr lang="en-IN" b="1" dirty="0" err="1"/>
              <a:t>Wappalyzer</a:t>
            </a:r>
            <a:r>
              <a:rPr lang="en-IN" dirty="0"/>
              <a:t> online tool to identify on which platform this Website is developed.</a:t>
            </a:r>
          </a:p>
        </p:txBody>
      </p:sp>
    </p:spTree>
    <p:extLst>
      <p:ext uri="{BB962C8B-B14F-4D97-AF65-F5344CB8AC3E}">
        <p14:creationId xmlns:p14="http://schemas.microsoft.com/office/powerpoint/2010/main" val="35512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78D84-FD91-F6C0-F9D5-644CDE026DE4}"/>
              </a:ext>
            </a:extLst>
          </p:cNvPr>
          <p:cNvSpPr txBox="1"/>
          <p:nvPr/>
        </p:nvSpPr>
        <p:spPr>
          <a:xfrm>
            <a:off x="702644" y="500514"/>
            <a:ext cx="10635916" cy="830997"/>
          </a:xfrm>
          <a:prstGeom prst="rect">
            <a:avLst/>
          </a:prstGeom>
          <a:solidFill>
            <a:schemeClr val="accent1">
              <a:lumMod val="40000"/>
              <a:lumOff val="60000"/>
            </a:schemeClr>
          </a:solid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Task 3: Test the website's responsive design and mobile optimization (Share the report). Test a minimum of 5 pages (Use Online Tools to find). </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3D33F7C-5C15-E456-3B9D-97D65F6727CE}"/>
              </a:ext>
            </a:extLst>
          </p:cNvPr>
          <p:cNvSpPr txBox="1"/>
          <p:nvPr/>
        </p:nvSpPr>
        <p:spPr>
          <a:xfrm>
            <a:off x="702644" y="1771048"/>
            <a:ext cx="10635916" cy="4524315"/>
          </a:xfrm>
          <a:prstGeom prst="rect">
            <a:avLst/>
          </a:prstGeom>
          <a:noFill/>
        </p:spPr>
        <p:txBody>
          <a:bodyPr wrap="square" rtlCol="0">
            <a:spAutoFit/>
          </a:bodyPr>
          <a:lstStyle/>
          <a:p>
            <a:r>
              <a:rPr lang="en-IN" dirty="0"/>
              <a:t>Testing results for 1</a:t>
            </a:r>
            <a:r>
              <a:rPr lang="en-IN" baseline="30000" dirty="0"/>
              <a:t>st</a:t>
            </a:r>
            <a:r>
              <a:rPr lang="en-IN" dirty="0"/>
              <a:t> Page – </a:t>
            </a:r>
            <a:r>
              <a:rPr lang="en-IN" dirty="0">
                <a:solidFill>
                  <a:srgbClr val="00B0F0"/>
                </a:solidFill>
                <a:hlinkClick r:id="rId2">
                  <a:extLst>
                    <a:ext uri="{A12FA001-AC4F-418D-AE19-62706E023703}">
                      <ahyp:hlinkClr xmlns:ahyp="http://schemas.microsoft.com/office/drawing/2018/hyperlinkcolor" val="tx"/>
                    </a:ext>
                  </a:extLst>
                </a:hlinkClick>
              </a:rPr>
              <a:t>https://emach.ai/index.html</a:t>
            </a:r>
            <a:r>
              <a:rPr lang="en-IN" dirty="0">
                <a:solidFill>
                  <a:srgbClr val="00B0F0"/>
                </a:solidFill>
              </a:rPr>
              <a:t> </a:t>
            </a:r>
            <a:r>
              <a:rPr lang="en-IN" dirty="0"/>
              <a:t>and</a:t>
            </a:r>
          </a:p>
          <a:p>
            <a:r>
              <a:rPr lang="en-IN" dirty="0"/>
              <a:t> below are my observations</a:t>
            </a:r>
          </a:p>
          <a:p>
            <a:endParaRPr lang="en-IN" dirty="0">
              <a:solidFill>
                <a:srgbClr val="00B0F0"/>
              </a:solidFill>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endParaRPr lang="en-IN"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Issues Found</a:t>
            </a:r>
            <a:r>
              <a:rPr lang="en-IN" dirty="0">
                <a:latin typeface="Calibri" panose="020F0502020204030204" pitchFamily="34" charset="0"/>
                <a:ea typeface="Calibri" panose="020F0502020204030204" pitchFamily="34" charset="0"/>
                <a:cs typeface="Calibri" panose="020F0502020204030204" pitchFamily="34" charset="0"/>
              </a:rPr>
              <a:t>: Slow page loading time.</a:t>
            </a:r>
          </a:p>
          <a:p>
            <a:r>
              <a:rPr lang="en-IN" b="1" dirty="0">
                <a:latin typeface="Calibri" panose="020F0502020204030204" pitchFamily="34" charset="0"/>
                <a:ea typeface="Calibri" panose="020F0502020204030204" pitchFamily="34" charset="0"/>
                <a:cs typeface="Calibri" panose="020F0502020204030204" pitchFamily="34" charset="0"/>
              </a:rPr>
              <a:t>Recommendations: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Images, videos, and other media files with large file sizes can significantly slow down page load times. Optimizing these files for the web by compressing them or using formats like </a:t>
            </a:r>
            <a:r>
              <a:rPr lang="en-US"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WebP</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can help reduce load times.</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a:t>
            </a:r>
          </a:p>
          <a:p>
            <a:endParaRPr lang="en-IN" dirty="0"/>
          </a:p>
        </p:txBody>
      </p:sp>
      <p:pic>
        <p:nvPicPr>
          <p:cNvPr id="5" name="Picture 2" descr="Free vector tiny people testing quality assurance in software isolated flat vector illustration. cartoon character fixing bugs in hardware device. application test and it service concept">
            <a:extLst>
              <a:ext uri="{FF2B5EF4-FFF2-40B4-BE49-F238E27FC236}">
                <a16:creationId xmlns:a16="http://schemas.microsoft.com/office/drawing/2014/main" id="{186F9B21-BFD4-8A54-BB28-2D6B15E0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828" y="1514391"/>
            <a:ext cx="3840480" cy="269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87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73E629-F29E-4293-6A75-A689073A1FB4}"/>
              </a:ext>
            </a:extLst>
          </p:cNvPr>
          <p:cNvSpPr txBox="1"/>
          <p:nvPr/>
        </p:nvSpPr>
        <p:spPr>
          <a:xfrm>
            <a:off x="710665" y="612844"/>
            <a:ext cx="10770669" cy="563231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Testing results for 2</a:t>
            </a:r>
            <a:r>
              <a:rPr lang="en-IN" baseline="30000" dirty="0">
                <a:latin typeface="Calibri" panose="020F0502020204030204" pitchFamily="34" charset="0"/>
                <a:ea typeface="Calibri" panose="020F0502020204030204" pitchFamily="34" charset="0"/>
                <a:cs typeface="Calibri" panose="020F0502020204030204" pitchFamily="34" charset="0"/>
              </a:rPr>
              <a:t>nd</a:t>
            </a:r>
            <a:r>
              <a:rPr lang="en-IN" dirty="0">
                <a:latin typeface="Calibri" panose="020F0502020204030204" pitchFamily="34" charset="0"/>
                <a:ea typeface="Calibri" panose="020F0502020204030204" pitchFamily="34" charset="0"/>
                <a:cs typeface="Calibri" panose="020F0502020204030204" pitchFamily="34" charset="0"/>
              </a:rPr>
              <a:t> Page – </a:t>
            </a:r>
            <a:r>
              <a:rPr lang="en-IN" dirty="0">
                <a:solidFill>
                  <a:srgbClr val="00B0F0"/>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https://www.intellectdesign.com/careers/</a:t>
            </a:r>
            <a:endParaRPr lang="en-IN"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Some Images are not loading.</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Some Images are not loading</a:t>
            </a:r>
            <a:r>
              <a:rPr lang="en-IN" dirty="0">
                <a:solidFill>
                  <a:srgbClr val="FFC000"/>
                </a:solidFill>
                <a:latin typeface="Calibri" panose="020F0502020204030204" pitchFamily="34" charset="0"/>
                <a:ea typeface="Calibri" panose="020F0502020204030204" pitchFamily="34" charset="0"/>
                <a:cs typeface="Calibri" panose="020F0502020204030204" pitchFamily="34" charset="0"/>
              </a:rPr>
              <a:t>.</a:t>
            </a:r>
            <a:endParaRPr lang="en-IN"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Some Images are not loading.</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 </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Some Images are not loading.</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Issues Found</a:t>
            </a:r>
            <a:r>
              <a:rPr lang="en-IN" dirty="0">
                <a:latin typeface="Calibri" panose="020F0502020204030204" pitchFamily="34" charset="0"/>
                <a:ea typeface="Calibri" panose="020F0502020204030204" pitchFamily="34" charset="0"/>
                <a:cs typeface="Calibri" panose="020F0502020204030204" pitchFamily="34" charset="0"/>
              </a:rPr>
              <a:t>:  Most of the images are not loading in both Desktop and mobile views. </a:t>
            </a:r>
          </a:p>
          <a:p>
            <a:r>
              <a:rPr lang="en-IN" b="1" dirty="0">
                <a:latin typeface="Calibri" panose="020F0502020204030204" pitchFamily="34" charset="0"/>
                <a:ea typeface="Calibri" panose="020F0502020204030204" pitchFamily="34" charset="0"/>
                <a:cs typeface="Calibri" panose="020F0502020204030204" pitchFamily="34" charset="0"/>
              </a:rPr>
              <a:t>Recommendations</a:t>
            </a:r>
            <a:r>
              <a:rPr lang="en-IN" dirty="0">
                <a:latin typeface="Calibri" panose="020F0502020204030204" pitchFamily="34" charset="0"/>
                <a:ea typeface="Calibri" panose="020F0502020204030204" pitchFamily="34" charset="0"/>
                <a:cs typeface="Calibri" panose="020F0502020204030204" pitchFamily="34" charset="0"/>
              </a:rPr>
              <a:t>: This page is not creating a good user experience on both mobile and desktop views, that needs to be fixed.</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Testing results for 3</a:t>
            </a:r>
            <a:r>
              <a:rPr lang="en-IN" baseline="30000" dirty="0">
                <a:latin typeface="Calibri" panose="020F0502020204030204" pitchFamily="34" charset="0"/>
                <a:ea typeface="Calibri" panose="020F0502020204030204" pitchFamily="34" charset="0"/>
                <a:cs typeface="Calibri" panose="020F0502020204030204" pitchFamily="34" charset="0"/>
              </a:rPr>
              <a:t>rd</a:t>
            </a:r>
            <a:r>
              <a:rPr lang="en-IN" dirty="0">
                <a:latin typeface="Calibri" panose="020F0502020204030204" pitchFamily="34" charset="0"/>
                <a:ea typeface="Calibri" panose="020F0502020204030204" pitchFamily="34" charset="0"/>
                <a:cs typeface="Calibri" panose="020F0502020204030204" pitchFamily="34" charset="0"/>
              </a:rPr>
              <a:t> page - </a:t>
            </a:r>
            <a:r>
              <a:rPr lang="en-IN" dirty="0">
                <a:latin typeface="Calibri" panose="020F0502020204030204" pitchFamily="34" charset="0"/>
                <a:ea typeface="Calibri" panose="020F0502020204030204" pitchFamily="34" charset="0"/>
                <a:cs typeface="Calibri" panose="020F0502020204030204" pitchFamily="34" charset="0"/>
                <a:hlinkClick r:id="rId3"/>
              </a:rPr>
              <a:t>https://www.intellectdesign.com/</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endParaRPr lang="en-IN"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No Issues Found in the Home Page.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088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797C27-58A3-9B44-E93F-7143B166443C}"/>
              </a:ext>
            </a:extLst>
          </p:cNvPr>
          <p:cNvSpPr txBox="1"/>
          <p:nvPr/>
        </p:nvSpPr>
        <p:spPr>
          <a:xfrm>
            <a:off x="654518" y="596766"/>
            <a:ext cx="10915048" cy="5355312"/>
          </a:xfrm>
          <a:prstGeom prst="rect">
            <a:avLst/>
          </a:prstGeom>
          <a:noFill/>
        </p:spPr>
        <p:txBody>
          <a:bodyPr wrap="square" rtlCol="0">
            <a:spAutoFit/>
          </a:bodyPr>
          <a:lstStyle/>
          <a:p>
            <a:r>
              <a:rPr lang="en-IN" dirty="0"/>
              <a:t>Testing results for 4</a:t>
            </a:r>
            <a:r>
              <a:rPr lang="en-IN" baseline="30000" dirty="0"/>
              <a:t>th</a:t>
            </a:r>
            <a:r>
              <a:rPr lang="en-IN" dirty="0"/>
              <a:t> Page - </a:t>
            </a:r>
            <a:r>
              <a:rPr lang="en-IN" dirty="0">
                <a:solidFill>
                  <a:srgbClr val="00B0F0"/>
                </a:solidFill>
                <a:hlinkClick r:id="rId2"/>
              </a:rPr>
              <a:t>https://www.intellectdesign.com/design-thinking/</a:t>
            </a:r>
            <a:endParaRPr lang="en-IN" dirty="0">
              <a:solidFill>
                <a:srgbClr val="00B0F0"/>
              </a:solidFill>
            </a:endParaRPr>
          </a:p>
          <a:p>
            <a:endParaRPr lang="en-IN" dirty="0">
              <a:solidFill>
                <a:srgbClr val="00B0F0"/>
              </a:solidFill>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endParaRPr lang="en-IN" dirty="0">
              <a:solidFill>
                <a:srgbClr val="00B0F0"/>
              </a:solidFill>
            </a:endParaRPr>
          </a:p>
          <a:p>
            <a:r>
              <a:rPr lang="en-IN" b="1" dirty="0"/>
              <a:t>No Issues Found</a:t>
            </a:r>
          </a:p>
          <a:p>
            <a:endParaRPr lang="en-IN" dirty="0">
              <a:solidFill>
                <a:srgbClr val="00B0F0"/>
              </a:solidFill>
            </a:endParaRPr>
          </a:p>
          <a:p>
            <a:r>
              <a:rPr lang="en-IN" dirty="0"/>
              <a:t>Testing results for 5</a:t>
            </a:r>
            <a:r>
              <a:rPr lang="en-IN" baseline="30000" dirty="0"/>
              <a:t>th </a:t>
            </a:r>
            <a:r>
              <a:rPr lang="en-IN" dirty="0"/>
              <a:t> Page - </a:t>
            </a:r>
            <a:r>
              <a:rPr lang="en-IN" dirty="0">
                <a:solidFill>
                  <a:srgbClr val="00B0F0"/>
                </a:solidFill>
                <a:hlinkClick r:id="rId3"/>
              </a:rPr>
              <a:t>https://www.intellectdesign.com/contact-us/</a:t>
            </a:r>
            <a:endParaRPr lang="en-IN" dirty="0">
              <a:solidFill>
                <a:srgbClr val="00B0F0"/>
              </a:solidFill>
            </a:endParaRPr>
          </a:p>
          <a:p>
            <a:endParaRPr lang="en-IN" dirty="0">
              <a:solidFill>
                <a:srgbClr val="00B0F0"/>
              </a:solidFill>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including page load time.</a:t>
            </a:r>
          </a:p>
          <a:p>
            <a:pPr marL="285750" indent="-285750">
              <a:buFont typeface="Arial" panose="020B0604020202020204" pitchFamily="34" charset="0"/>
              <a:buChar char="•"/>
            </a:pPr>
            <a:endParaRPr lang="en-IN"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Recommendations:</a:t>
            </a:r>
          </a:p>
          <a:p>
            <a:pPr marL="285750" indent="-285750">
              <a:buFont typeface="Arial" panose="020B0604020202020204" pitchFamily="34" charset="0"/>
              <a:buChar char="•"/>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If applicable, consider embedding an </a:t>
            </a: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interactive map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that displays the location of your organization's offices or branches. This can make it easier for visitors to visualize your physical presence and navigate to your location.</a:t>
            </a:r>
            <a:endParaRPr lang="en-IN" dirty="0">
              <a:solidFill>
                <a:srgbClr val="00B0F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847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FADF0-AA56-2FB5-62E7-8FA7BA4A92F9}"/>
              </a:ext>
            </a:extLst>
          </p:cNvPr>
          <p:cNvSpPr txBox="1"/>
          <p:nvPr/>
        </p:nvSpPr>
        <p:spPr>
          <a:xfrm>
            <a:off x="673768" y="654518"/>
            <a:ext cx="10809171"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Include a clear and </a:t>
            </a:r>
            <a:r>
              <a:rPr lang="en-US"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compelling</a:t>
            </a: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call-to-action (CTA</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that prompts visitors to take the next step, whether it's filling out a contact form, requesting more information, or scheduling a consultation. Make the CTA stand out visually and place it prominently on the page.</a:t>
            </a:r>
          </a:p>
          <a:p>
            <a:pPr marL="285750" indent="-285750">
              <a:buFont typeface="Arial" panose="020B0604020202020204" pitchFamily="34" charset="0"/>
              <a:buChar char="•"/>
            </a:pPr>
            <a:endParaRPr lang="en-US"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Consider integrating </a:t>
            </a: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live chat support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functionality on the contact page to provide real-time assistance to visitors. This can improve customer service and help address any questions or concerns immediately.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1221994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3A40274-ACCE-4254-A241-50B8D4F4E72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4850</TotalTime>
  <Words>1773</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__fkGroteskNeue_532e43</vt:lpstr>
      <vt:lpstr>Arial</vt:lpstr>
      <vt:lpstr>Bookman Old Style</vt:lpstr>
      <vt:lpstr>Calibri</vt:lpstr>
      <vt:lpstr>Franklin Gothic Book</vt:lpstr>
      <vt:lpstr>Söhne</vt:lpstr>
      <vt:lpstr>Custom</vt:lpstr>
      <vt:lpstr>Project Title: Crafting Compelling Web Presences</vt:lpstr>
      <vt:lpstr>“Start where you are. Use what you have. Do what you can”</vt:lpstr>
      <vt:lpstr>Project task 1: Understand their products or services and create short descriptions for a minimum of 3 and a maximum of 5 products or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Crafting Compelling Web Presences</dc:title>
  <dc:creator>Yuva Raj</dc:creator>
  <cp:lastModifiedBy>Yuva Raj</cp:lastModifiedBy>
  <cp:revision>2</cp:revision>
  <dcterms:created xsi:type="dcterms:W3CDTF">2024-02-23T08:00:16Z</dcterms:created>
  <dcterms:modified xsi:type="dcterms:W3CDTF">2024-02-29T09:19:02Z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