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slide" Target="slide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077268"/>
            <a:ext cx="8610600" cy="1938992"/>
          </a:xfrm>
          <a:prstGeom prst="rect">
            <a:avLst/>
          </a:prstGeom>
          <a:noFill/>
        </p:spPr>
        <p:txBody>
          <a:bodyPr wrap="square" rtlCol="0">
            <a:spAutoFit/>
          </a:bodyPr>
          <a:lstStyle/>
          <a:p>
            <a:r>
              <a:rPr lang="en-US" sz="2400" dirty="0"/>
              <a:t>STUDENT NAME: YUVA BHARATHI.R</a:t>
            </a:r>
          </a:p>
          <a:p>
            <a:r>
              <a:rPr lang="en-US" sz="2400" dirty="0"/>
              <a:t>REGISTER NO:1829A87F3DED8B9A96B47D7AC3158A53,312208820</a:t>
            </a:r>
          </a:p>
          <a:p>
            <a:r>
              <a:rPr lang="en-US" sz="2400" dirty="0"/>
              <a:t>DEPARTMENT:  B.COM[GENERAL]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146046"/>
            <a:ext cx="3510279"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4B327D8-7E2B-ED81-413F-502710BB7780}"/>
              </a:ext>
            </a:extLst>
          </p:cNvPr>
          <p:cNvSpPr txBox="1"/>
          <p:nvPr/>
        </p:nvSpPr>
        <p:spPr>
          <a:xfrm>
            <a:off x="598714" y="897368"/>
            <a:ext cx="9906000" cy="557697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STEP-1: </a:t>
            </a:r>
            <a:r>
              <a:rPr lang="en-US" sz="2000" dirty="0">
                <a:latin typeface="Times New Roman" panose="02020603050405020304" pitchFamily="18" charset="0"/>
                <a:cs typeface="Times New Roman" panose="02020603050405020304" pitchFamily="18" charset="0"/>
              </a:rPr>
              <a:t>DOWNLOAD THE EMPLOYEE DATASET IN NAAN MUDHALVAN PORTAL AND OPEN THE EXCEL.</a:t>
            </a:r>
          </a:p>
          <a:p>
            <a:pPr algn="just">
              <a:lnSpc>
                <a:spcPct val="150000"/>
              </a:lnSpc>
            </a:pPr>
            <a:r>
              <a:rPr lang="en-US" sz="2000" b="1" dirty="0">
                <a:latin typeface="Times New Roman" panose="02020603050405020304" pitchFamily="18" charset="0"/>
                <a:cs typeface="Times New Roman" panose="02020603050405020304" pitchFamily="18" charset="0"/>
              </a:rPr>
              <a:t>STEP-2:</a:t>
            </a:r>
            <a:r>
              <a:rPr lang="en-US" sz="2000" dirty="0">
                <a:latin typeface="Times New Roman" panose="02020603050405020304" pitchFamily="18" charset="0"/>
                <a:cs typeface="Times New Roman" panose="02020603050405020304" pitchFamily="18" charset="0"/>
              </a:rPr>
              <a:t> SELECT THE DATA AND CLICK ON FILTER OPTION.</a:t>
            </a:r>
          </a:p>
          <a:p>
            <a:pPr algn="just">
              <a:lnSpc>
                <a:spcPct val="150000"/>
              </a:lnSpc>
            </a:pPr>
            <a:r>
              <a:rPr lang="en-US" sz="2000" b="1" dirty="0">
                <a:latin typeface="Times New Roman" panose="02020603050405020304" pitchFamily="18" charset="0"/>
                <a:cs typeface="Times New Roman" panose="02020603050405020304" pitchFamily="18" charset="0"/>
              </a:rPr>
              <a:t>STEP-3:</a:t>
            </a:r>
            <a:r>
              <a:rPr lang="en-US" sz="2000" dirty="0">
                <a:latin typeface="Times New Roman" panose="02020603050405020304" pitchFamily="18" charset="0"/>
                <a:cs typeface="Times New Roman" panose="02020603050405020304" pitchFamily="18" charset="0"/>
              </a:rPr>
              <a:t> FILTER FTP IN ASSCENDING ORDER(A TO Z).</a:t>
            </a:r>
          </a:p>
          <a:p>
            <a:pPr algn="just">
              <a:lnSpc>
                <a:spcPct val="150000"/>
              </a:lnSpc>
            </a:pPr>
            <a:r>
              <a:rPr lang="en-US" sz="2000" b="1" dirty="0">
                <a:latin typeface="Times New Roman" panose="02020603050405020304" pitchFamily="18" charset="0"/>
                <a:cs typeface="Times New Roman" panose="02020603050405020304" pitchFamily="18" charset="0"/>
              </a:rPr>
              <a:t>STEP-4: </a:t>
            </a:r>
            <a:r>
              <a:rPr lang="en-US" sz="2000" dirty="0">
                <a:latin typeface="Times New Roman" panose="02020603050405020304" pitchFamily="18" charset="0"/>
                <a:cs typeface="Times New Roman" panose="02020603050405020304" pitchFamily="18" charset="0"/>
              </a:rPr>
              <a:t>SELECT THE ENTIRE DATA AND CLICK ON INSERT AND CLICK ON PIVOT TABLE TO CREATE PIVOT TABLE.</a:t>
            </a:r>
          </a:p>
          <a:p>
            <a:pPr algn="just">
              <a:lnSpc>
                <a:spcPct val="150000"/>
              </a:lnSpc>
            </a:pPr>
            <a:r>
              <a:rPr lang="en-US" sz="2000" b="1" dirty="0">
                <a:latin typeface="Times New Roman" panose="02020603050405020304" pitchFamily="18" charset="0"/>
                <a:cs typeface="Times New Roman" panose="02020603050405020304" pitchFamily="18" charset="0"/>
              </a:rPr>
              <a:t>STEP-5:</a:t>
            </a:r>
            <a:r>
              <a:rPr lang="en-US" sz="2000" dirty="0">
                <a:latin typeface="Times New Roman" panose="02020603050405020304" pitchFamily="18" charset="0"/>
                <a:cs typeface="Times New Roman" panose="02020603050405020304" pitchFamily="18" charset="0"/>
              </a:rPr>
              <a:t> DRAG THE NEEDED DATA AND CREATE A PIVOT TABLE.</a:t>
            </a:r>
          </a:p>
          <a:p>
            <a:pPr algn="just">
              <a:lnSpc>
                <a:spcPct val="150000"/>
              </a:lnSpc>
            </a:pPr>
            <a:r>
              <a:rPr lang="en-US" sz="2000" b="1" dirty="0">
                <a:latin typeface="Times New Roman" panose="02020603050405020304" pitchFamily="18" charset="0"/>
                <a:cs typeface="Times New Roman" panose="02020603050405020304" pitchFamily="18" charset="0"/>
              </a:rPr>
              <a:t>STEP-6</a:t>
            </a:r>
            <a:r>
              <a:rPr lang="en-US" sz="2000" dirty="0">
                <a:latin typeface="Times New Roman" panose="02020603050405020304" pitchFamily="18" charset="0"/>
                <a:cs typeface="Times New Roman" panose="02020603050405020304" pitchFamily="18" charset="0"/>
              </a:rPr>
              <a:t>: SELECT THE PIVOT TABLE, CLICK ON INSERT-CHOOSE THE TYPEOF CHARTS ACCORDING TO ONE'S REQUIREMENT. TYPE OF CHART USED IN THIS ANALYSIS IS BAR DIAGRAM.</a:t>
            </a:r>
          </a:p>
          <a:p>
            <a:pPr algn="just">
              <a:lnSpc>
                <a:spcPct val="150000"/>
              </a:lnSpc>
            </a:pPr>
            <a:r>
              <a:rPr lang="en-US" sz="2000" b="1" dirty="0">
                <a:latin typeface="Times New Roman" panose="02020603050405020304" pitchFamily="18" charset="0"/>
                <a:cs typeface="Times New Roman" panose="02020603050405020304" pitchFamily="18" charset="0"/>
              </a:rPr>
              <a:t>STEP-7</a:t>
            </a:r>
            <a:r>
              <a:rPr lang="en-US" sz="2000" dirty="0">
                <a:latin typeface="Times New Roman" panose="02020603050405020304" pitchFamily="18" charset="0"/>
                <a:cs typeface="Times New Roman" panose="02020603050405020304" pitchFamily="18" charset="0"/>
              </a:rPr>
              <a:t> THE TABLE AND CHART IS BEING CREATED, WHICH HELPS IN BETTER UNDERSTANDING AND INTERPRETATION OF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312468"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r>
              <a:rPr lang="en-IN" sz="4000" dirty="0"/>
              <a:t>:1 TABLE</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31E8AF8D-6B5C-904F-7007-7BBA98D6C8C0}"/>
              </a:ext>
            </a:extLst>
          </p:cNvPr>
          <p:cNvPicPr>
            <a:picLocks noChangeAspect="1"/>
          </p:cNvPicPr>
          <p:nvPr/>
        </p:nvPicPr>
        <p:blipFill>
          <a:blip r:embed="rId3"/>
          <a:stretch>
            <a:fillRect/>
          </a:stretch>
        </p:blipFill>
        <p:spPr>
          <a:xfrm>
            <a:off x="838200" y="1371600"/>
            <a:ext cx="7420086"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5FB8-48C4-438E-6321-C35FA758D868}"/>
              </a:ext>
            </a:extLst>
          </p:cNvPr>
          <p:cNvSpPr>
            <a:spLocks noGrp="1"/>
          </p:cNvSpPr>
          <p:nvPr>
            <p:ph type="title"/>
          </p:nvPr>
        </p:nvSpPr>
        <p:spPr>
          <a:xfrm>
            <a:off x="755332" y="385444"/>
            <a:ext cx="10681335" cy="615553"/>
          </a:xfrm>
        </p:spPr>
        <p:txBody>
          <a:bodyPr/>
          <a:lstStyle/>
          <a:p>
            <a:r>
              <a:rPr lang="en-IN" sz="4000" dirty="0"/>
              <a:t>RESULT: 2 BAR DIAGRAM</a:t>
            </a:r>
          </a:p>
        </p:txBody>
      </p:sp>
      <p:pic>
        <p:nvPicPr>
          <p:cNvPr id="5" name="Picture 4">
            <a:extLst>
              <a:ext uri="{FF2B5EF4-FFF2-40B4-BE49-F238E27FC236}">
                <a16:creationId xmlns:a16="http://schemas.microsoft.com/office/drawing/2014/main" id="{2555B104-B5B1-E4EA-33CC-E36A9C852A53}"/>
              </a:ext>
            </a:extLst>
          </p:cNvPr>
          <p:cNvPicPr>
            <a:picLocks noChangeAspect="1"/>
          </p:cNvPicPr>
          <p:nvPr/>
        </p:nvPicPr>
        <p:blipFill>
          <a:blip r:embed="rId2"/>
          <a:stretch>
            <a:fillRect/>
          </a:stretch>
        </p:blipFill>
        <p:spPr>
          <a:xfrm>
            <a:off x="755332" y="1524000"/>
            <a:ext cx="7779067" cy="4419599"/>
          </a:xfrm>
          <a:prstGeom prst="rect">
            <a:avLst/>
          </a:prstGeom>
        </p:spPr>
      </p:pic>
    </p:spTree>
    <p:extLst>
      <p:ext uri="{BB962C8B-B14F-4D97-AF65-F5344CB8AC3E}">
        <p14:creationId xmlns:p14="http://schemas.microsoft.com/office/powerpoint/2010/main" val="85110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381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35B433-7CE6-357F-B631-E51589AFAA87}"/>
              </a:ext>
            </a:extLst>
          </p:cNvPr>
          <p:cNvSpPr txBox="1"/>
          <p:nvPr/>
        </p:nvSpPr>
        <p:spPr>
          <a:xfrm>
            <a:off x="838200" y="1371600"/>
            <a:ext cx="9144000"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FTE distribution is generally balanced, with 85.4 FTEs for females and 83.7 for males. However, there are significant gender disparities within specific departments. Engineering and Product Management are predominantly male, whereas Human Resources and Marketing are female-dominated. Additionally, the small number of unclassified FTEs (5.9) suggests potential data gaps. These findings indicate that while the overall gender balance is achieved, certain departments may require focused diversity initiatives to address gender imbalances and ensure equitable representation across the organization.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Genders , Department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C8051DC-52A3-8BF1-D548-C0AEF5F37B28}"/>
                  </a:ext>
                </a:extLst>
              </p:cNvPr>
              <p:cNvGraphicFramePr>
                <a:graphicFrameLocks noChangeAspect="1"/>
              </p:cNvGraphicFramePr>
              <p:nvPr>
                <p:extLst>
                  <p:ext uri="{D42A27DB-BD31-4B8C-83A1-F6EECF244321}">
                    <p14:modId xmlns:p14="http://schemas.microsoft.com/office/powerpoint/2010/main" val="3474998991"/>
                  </p:ext>
                </p:extLst>
              </p:nvPr>
            </p:nvGraphicFramePr>
            <p:xfrm>
              <a:off x="-3331029" y="4280807"/>
              <a:ext cx="3048000" cy="1714500"/>
            </p:xfrm>
            <a:graphic>
              <a:graphicData uri="http://schemas.microsoft.com/office/powerpoint/2016/slidezoom">
                <pslz:sldZm>
                  <pslz:sldZmObj sldId="259" cId="0">
                    <pslz:zmPr id="{EF87BD63-756A-4B91-BAD5-E7DC84A8C919}"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5" action="ppaction://hlinksldjump"/>
                <a:extLst>
                  <a:ext uri="{FF2B5EF4-FFF2-40B4-BE49-F238E27FC236}">
                    <a16:creationId xmlns:a16="http://schemas.microsoft.com/office/drawing/2014/main" id="{8C8051DC-52A3-8BF1-D548-C0AEF5F37B28}"/>
                  </a:ext>
                </a:extLst>
              </p:cNvPr>
              <p:cNvPicPr>
                <a:picLocks noGrp="1" noRot="1" noChangeAspect="1" noMove="1" noResize="1" noEditPoints="1" noAdjustHandles="1" noChangeArrowheads="1" noChangeShapeType="1"/>
              </p:cNvPicPr>
              <p:nvPr/>
            </p:nvPicPr>
            <p:blipFill>
              <a:blip r:embed="rId6"/>
              <a:stretch>
                <a:fillRect/>
              </a:stretch>
            </p:blipFill>
            <p:spPr>
              <a:xfrm>
                <a:off x="-3331029" y="4280807"/>
                <a:ext cx="3048000" cy="1714500"/>
              </a:xfrm>
              <a:prstGeom prst="rect">
                <a:avLst/>
              </a:prstGeom>
              <a:ln w="3175">
                <a:solidFill>
                  <a:prstClr val="ltGray"/>
                </a:solidFill>
              </a:ln>
            </p:spPr>
          </p:pic>
        </mc:Fallback>
      </mc:AlternateContent>
      <p:sp>
        <p:nvSpPr>
          <p:cNvPr id="13" name="TextBox 12">
            <a:extLst>
              <a:ext uri="{FF2B5EF4-FFF2-40B4-BE49-F238E27FC236}">
                <a16:creationId xmlns:a16="http://schemas.microsoft.com/office/drawing/2014/main" id="{07254515-A2CA-68D8-5058-F3239AA4DDFE}"/>
              </a:ext>
            </a:extLst>
          </p:cNvPr>
          <p:cNvSpPr txBox="1"/>
          <p:nvPr/>
        </p:nvSpPr>
        <p:spPr>
          <a:xfrm>
            <a:off x="834072" y="1981743"/>
            <a:ext cx="7776528" cy="4539191"/>
          </a:xfrm>
          <a:prstGeom prst="rect">
            <a:avLst/>
          </a:prstGeom>
          <a:noFill/>
        </p:spPr>
        <p:txBody>
          <a:bodyPr wrap="square">
            <a:spAutoFit/>
          </a:bodyPr>
          <a:lstStyle/>
          <a:p>
            <a:pPr>
              <a:lnSpc>
                <a:spcPct val="150000"/>
              </a:lnSpc>
            </a:pPr>
            <a:r>
              <a:rPr lang="en-IN" sz="2800" dirty="0">
                <a:latin typeface="Times New Roman" panose="02020603050405020304" pitchFamily="18" charset="0"/>
                <a:cs typeface="Times New Roman" panose="02020603050405020304" pitchFamily="18" charset="0"/>
              </a:rPr>
              <a:t>The objective is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distribution of Full-Time Equivalent (FTE) employees across different departments and locations, with a focus on gender and any missing data. The data provided includes FTE counts for male, female, and unclassified  employees, with totals calculated for various departments and locations.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3E1F272E-F78E-9BDF-FDF0-A70B8B4EDE4C}"/>
              </a:ext>
            </a:extLst>
          </p:cNvPr>
          <p:cNvSpPr txBox="1"/>
          <p:nvPr/>
        </p:nvSpPr>
        <p:spPr>
          <a:xfrm>
            <a:off x="395288" y="1517828"/>
            <a:ext cx="8610600" cy="5174493"/>
          </a:xfrm>
          <a:prstGeom prst="rect">
            <a:avLst/>
          </a:prstGeom>
          <a:no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The overall data shows a grand total of 85.4 Female FTEs, 83.7 Male FTEs, and 5.9 FTEs with unspecified gender, summing up to a total of 175 FTEs across all departments. Accompanying the pivot table is a bar chart that visually represents the FTE distribution by gender across the different departments.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280" y="851393"/>
            <a:ext cx="8444549" cy="632224"/>
          </a:xfrm>
          <a:prstGeom prst="rect">
            <a:avLst/>
          </a:prstGeom>
        </p:spPr>
        <p:txBody>
          <a:bodyPr vert="horz" wrap="square" lIns="0" tIns="16510" rIns="0" bIns="0" rtlCol="0">
            <a:spAutoFit/>
          </a:bodyPr>
          <a:lstStyle/>
          <a:p>
            <a:pPr marL="12700" algn="l">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lang="en-US" sz="4000" spc="15" dirty="0"/>
              <a:t>D USERS</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D0578AD-FFEC-7DC8-B195-C31824A1016A}"/>
              </a:ext>
            </a:extLst>
          </p:cNvPr>
          <p:cNvSpPr txBox="1"/>
          <p:nvPr/>
        </p:nvSpPr>
        <p:spPr>
          <a:xfrm>
            <a:off x="547051" y="2280345"/>
            <a:ext cx="8030892" cy="3539430"/>
          </a:xfrm>
          <a:prstGeom prst="rect">
            <a:avLst/>
          </a:prstGeom>
          <a:noFill/>
        </p:spPr>
        <p:txBody>
          <a:bodyPr wrap="square" rtlCol="0">
            <a:spAutoFit/>
          </a:bodyPr>
          <a:lstStyle/>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HR MANAGERS</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ACCOUNTANTS</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DATA ANALYSTS</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DEPARTMENT HEADS</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PAYROLL ADMINISTRATORS</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RECRUITMENT TEAMPROJECTAND</a:t>
            </a:r>
          </a:p>
          <a:p>
            <a:pPr marL="457200" indent="-457200">
              <a:buFont typeface="Wingdings" panose="05000000000000000000" pitchFamily="2" charset="2"/>
              <a:buChar char="Ø"/>
            </a:pPr>
            <a:r>
              <a:rPr lang="en-US" sz="3200" b="1" spc="5" dirty="0">
                <a:latin typeface="Times New Roman" panose="02020603050405020304" pitchFamily="18" charset="0"/>
                <a:cs typeface="Times New Roman" panose="02020603050405020304" pitchFamily="18" charset="0"/>
              </a:rPr>
              <a:t>OPERATION MANAGERS</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CBC4DCB-B31F-74DF-3DB9-E7FF470A23D9}"/>
              </a:ext>
            </a:extLst>
          </p:cNvPr>
          <p:cNvSpPr txBox="1"/>
          <p:nvPr/>
        </p:nvSpPr>
        <p:spPr>
          <a:xfrm>
            <a:off x="3105150" y="1946225"/>
            <a:ext cx="6705600" cy="353943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FILTERING- REMOVE VALUES</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PIVOT TABLE- SUMMARY OF </a:t>
            </a:r>
          </a:p>
          <a:p>
            <a:r>
              <a:rPr lang="en-IN" sz="3200" dirty="0">
                <a:latin typeface="Times New Roman" panose="02020603050405020304" pitchFamily="18" charset="0"/>
                <a:cs typeface="Times New Roman" panose="02020603050405020304" pitchFamily="18" charset="0"/>
              </a:rPr>
              <a:t> EMPLOYEE PERFORMANCE</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BAR DIAGRAM-FINAL REPORT </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5444"/>
            <a:ext cx="9144000" cy="6278642"/>
          </a:xfrm>
        </p:spPr>
        <p:txBody>
          <a:bodyPr/>
          <a:lstStyle/>
          <a:p>
            <a:r>
              <a:rPr lang="en-IN" dirty="0"/>
              <a:t>Dataset Description</a:t>
            </a:r>
            <a:br>
              <a:rPr lang="en-IN" dirty="0"/>
            </a:br>
            <a:br>
              <a:rPr lang="en-IN" sz="2400" dirty="0"/>
            </a:br>
            <a:r>
              <a:rPr lang="en-IN" sz="2400" dirty="0">
                <a:latin typeface="Times New Roman" panose="02020603050405020304" pitchFamily="18" charset="0"/>
                <a:cs typeface="Times New Roman" panose="02020603050405020304" pitchFamily="18" charset="0"/>
              </a:rPr>
              <a:t>EMPLOYEE DATA SET-NAAN MUDHALVAN PORTAL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9FEATURES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EMPLOYEE ID:</a:t>
            </a:r>
            <a:r>
              <a:rPr lang="en-IN" sz="2400" b="0" dirty="0">
                <a:latin typeface="Times New Roman" panose="02020603050405020304" pitchFamily="18" charset="0"/>
                <a:cs typeface="Times New Roman" panose="02020603050405020304" pitchFamily="18" charset="0"/>
              </a:rPr>
              <a:t>ALPHA, 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NAME:</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SALARY:</a:t>
            </a:r>
            <a:r>
              <a:rPr lang="en-IN" sz="2400" b="0" dirty="0">
                <a:latin typeface="Times New Roman" panose="02020603050405020304" pitchFamily="18" charset="0"/>
                <a:cs typeface="Times New Roman" panose="02020603050405020304" pitchFamily="18" charset="0"/>
              </a:rPr>
              <a:t>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START DATE –</a:t>
            </a:r>
            <a:r>
              <a:rPr lang="en-IN" sz="2400" b="0" dirty="0">
                <a:latin typeface="Times New Roman" panose="02020603050405020304" pitchFamily="18" charset="0"/>
                <a:cs typeface="Times New Roman" panose="02020603050405020304" pitchFamily="18" charset="0"/>
              </a:rPr>
              <a:t>ALPHA, NUMERICAL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EMPLOYEE TYPE –</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EMPLOYEE LOCATION –</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3FEATURES USED: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GENDER: </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DEPARTMENT:</a:t>
            </a:r>
            <a:r>
              <a:rPr lang="en-IN" sz="2400" b="0" dirty="0">
                <a:latin typeface="Times New Roman" panose="02020603050405020304" pitchFamily="18" charset="0"/>
                <a:cs typeface="Times New Roman" panose="02020603050405020304" pitchFamily="18" charset="0"/>
              </a:rPr>
              <a:t>ALPHABETICAL[TEXT]</a:t>
            </a:r>
            <a:br>
              <a:rPr lang="en-IN" sz="2400" b="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FTE -</a:t>
            </a:r>
            <a:r>
              <a:rPr lang="en-IN" sz="2400" b="0" dirty="0">
                <a:latin typeface="Times New Roman" panose="02020603050405020304" pitchFamily="18" charset="0"/>
                <a:cs typeface="Times New Roman" panose="02020603050405020304" pitchFamily="18" charset="0"/>
              </a:rPr>
              <a:t>NUMERICAL</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962400" y="23114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383CB07-F52F-29D3-1D9E-BE6FE254BDF3}"/>
              </a:ext>
            </a:extLst>
          </p:cNvPr>
          <p:cNvSpPr txBox="1"/>
          <p:nvPr/>
        </p:nvSpPr>
        <p:spPr>
          <a:xfrm>
            <a:off x="2371725" y="1557273"/>
            <a:ext cx="6981825"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"wow" factor in your solution  its ability to provide a comprehensive, intuitive view of workforce distribution through a detailed PivotTable and dynamic bar chart. This setup allows users to easily analyze FTE data by department and gender, offering both high-level summaries and detailed insights. The interactive features enable real-time customization, making it a powerful tool for informed decision-making and effective workforce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TotalTime>
  <Words>610</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 SET-NAAN MUDHALVAN PORTAL 9FEATURES  EMPLOYEE ID:ALPHA, NUMERICAL NAME:ALPHABETICAL[TEXT] SALARY:NUMERICAL START DATE –ALPHA, NUMERICAL EMPLOYEE TYPE –ALPHABETICAL[TEXT] EMPLOYEE LOCATION –ALPHABETICAL[TEXT] 3FEATURES USED: GENDER: ALPHABETICAL[TEXT] DEPARTMENT:ALPHABETICAL[TEXT] FTE -NUMERICAL </vt:lpstr>
      <vt:lpstr>THE "WOW" IN OUR SOLUTION</vt:lpstr>
      <vt:lpstr>PowerPoint Presentation</vt:lpstr>
      <vt:lpstr>RESULTS:1 TABLE</vt:lpstr>
      <vt:lpstr>RESULT: 2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PRIYADHARSHINI S</cp:lastModifiedBy>
  <cp:revision>19</cp:revision>
  <dcterms:created xsi:type="dcterms:W3CDTF">2024-03-29T15:07:22Z</dcterms:created>
  <dcterms:modified xsi:type="dcterms:W3CDTF">2024-08-23T04:51:35Z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