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63" r:id="rId4"/>
    <p:sldId id="282" r:id="rId5"/>
    <p:sldId id="278" r:id="rId6"/>
    <p:sldId id="266" r:id="rId7"/>
    <p:sldId id="279" r:id="rId8"/>
    <p:sldId id="274" r:id="rId9"/>
    <p:sldId id="276" r:id="rId10"/>
    <p:sldId id="280" r:id="rId11"/>
    <p:sldId id="275" r:id="rId12"/>
    <p:sldId id="267" r:id="rId13"/>
    <p:sldId id="260" r:id="rId14"/>
    <p:sldId id="262" r:id="rId15"/>
    <p:sldId id="258" r:id="rId16"/>
    <p:sldId id="259" r:id="rId17"/>
    <p:sldId id="281" r:id="rId18"/>
    <p:sldId id="261" r:id="rId19"/>
    <p:sldId id="268" r:id="rId20"/>
    <p:sldId id="269" r:id="rId21"/>
    <p:sldId id="270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win Kumar A" initials="AKA" lastIdx="1" clrIdx="0">
    <p:extLst>
      <p:ext uri="{19B8F6BF-5375-455C-9EA6-DF929625EA0E}">
        <p15:presenceInfo xmlns:p15="http://schemas.microsoft.com/office/powerpoint/2012/main" userId="e7db8d115e0b12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06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96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80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030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477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508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931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70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58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86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0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8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40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87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68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23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26EE-DBA7-4C9C-8589-FA51F3BD6065}" type="datetimeFigureOut">
              <a:rPr lang="en-IN" smtClean="0"/>
              <a:t>03-11-2022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4DED3B-7C23-4C93-B74C-142D3240C1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mgmarques/million-song-recommendation-engin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77714802_A_Survey_of_Music_Recommendation_Systems_and_Future_Perspectives" TargetMode="External"/><Relationship Id="rId2" Type="http://schemas.openxmlformats.org/officeDocument/2006/relationships/hyperlink" Target="https://www.researchgate.net/publication/355773477_Popularity_Based_Recommendation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mgmarques/million-song-recommendation-engines" TargetMode="External"/><Relationship Id="rId5" Type="http://schemas.openxmlformats.org/officeDocument/2006/relationships/hyperlink" Target="https://www.codespeedy.com/music-recommendation-system-project-using-python/" TargetMode="External"/><Relationship Id="rId4" Type="http://schemas.openxmlformats.org/officeDocument/2006/relationships/hyperlink" Target="https://towardsdatascience.com/how-to-build-a-simple-song-recommender-296fcbc8c8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to-build-a-simple-song-recommender-296fcbc8c8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speedy.com/music-recommendation-system-project-using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CC00-7A3E-A283-5B0C-AC666F2E9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6270" y="1074363"/>
            <a:ext cx="9726990" cy="1646302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USER-PERSONALISED </a:t>
            </a:r>
            <a:b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MUSIC RECOMMENDATION SYSTEM</a:t>
            </a:r>
            <a:b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USING COLLABORATIVE FILTERING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A0580-89A5-7782-8992-B85E6A04CAAA}"/>
              </a:ext>
            </a:extLst>
          </p:cNvPr>
          <p:cNvSpPr txBox="1"/>
          <p:nvPr/>
        </p:nvSpPr>
        <p:spPr>
          <a:xfrm>
            <a:off x="163287" y="4855898"/>
            <a:ext cx="61003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Done by :</a:t>
            </a:r>
          </a:p>
          <a:p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Yuva Daranee P - 210420243063</a:t>
            </a:r>
          </a:p>
          <a:p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Ashwin Kumar A - 210420243001</a:t>
            </a:r>
          </a:p>
          <a:p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Sailesh V – 210420243061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Guided by :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Amutha.S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479-6666-E4C5-B6F2-043AA8E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69" y="28738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Literature Survey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A3A8-76E6-C240-1F4D-01FF19E2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4" y="1277982"/>
            <a:ext cx="8997263" cy="47831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[5]. Million Song - Recommendation Engines - Marcelo Marques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Models Used : </a:t>
            </a:r>
            <a:r>
              <a:rPr lang="en-US" sz="1600" dirty="0"/>
              <a:t>Matrix Factorization method using SVD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Objective : </a:t>
            </a:r>
            <a:r>
              <a:rPr lang="en-US" sz="1600" dirty="0"/>
              <a:t>To solve the implicit feedback problem using Singular Value Decomposition of song and user interaction matrix. 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Advantages : </a:t>
            </a:r>
            <a:r>
              <a:rPr lang="en-US" sz="1600" dirty="0"/>
              <a:t>It recommends songs personalized to a user’s music preference. 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Source: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https://www.kaggle.com/code/mgmarques/million-song-recommendation-engines</a:t>
            </a:r>
            <a:endParaRPr lang="en-US" sz="1600" dirty="0"/>
          </a:p>
          <a:p>
            <a:pPr marL="0" indent="0">
              <a:buNone/>
            </a:pPr>
            <a:endParaRPr lang="en-IN" sz="1600" dirty="0">
              <a:latin typeface="sohne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>
              <a:latin typeface="sohne"/>
            </a:endParaRP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37095-307E-6F3D-7B41-6051AD2D25D1}"/>
              </a:ext>
            </a:extLst>
          </p:cNvPr>
          <p:cNvSpPr txBox="1"/>
          <p:nvPr/>
        </p:nvSpPr>
        <p:spPr>
          <a:xfrm>
            <a:off x="3045823" y="488415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17394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479-6666-E4C5-B6F2-043AA8E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69" y="28738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Literature Survey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A3A8-76E6-C240-1F4D-01FF19E2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4" y="1277982"/>
            <a:ext cx="8997263" cy="47831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1" dirty="0">
                <a:latin typeface="Trebuchet MS" panose="020B0603020202020204" pitchFamily="34" charset="0"/>
                <a:cs typeface="Calibri" panose="020F0502020204030204" pitchFamily="34" charset="0"/>
              </a:rPr>
              <a:t>References:</a:t>
            </a:r>
          </a:p>
          <a:p>
            <a:pPr marL="0" indent="0">
              <a:buNone/>
            </a:pPr>
            <a:r>
              <a:rPr lang="en-US" sz="1600" dirty="0">
                <a:latin typeface="Trebuchet MS" panose="020B0603020202020204" pitchFamily="34" charset="0"/>
                <a:cs typeface="Calibri" panose="020F0502020204030204" pitchFamily="34" charset="0"/>
              </a:rPr>
              <a:t>[1]. Popularity Based Recommendation System - Keshetti Sreekala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https://www.researchgate.net/publication/355773477_Popularity_Based_Recommendation_System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rebuchet MS" panose="020B0603020202020204" pitchFamily="34" charset="0"/>
                <a:cs typeface="Calibri" panose="020F0502020204030204" pitchFamily="34" charset="0"/>
              </a:rPr>
              <a:t>[2]. </a:t>
            </a:r>
            <a:r>
              <a:rPr lang="en-US" sz="1600" dirty="0"/>
              <a:t>A Survey of Music Recommendation Systems and Future Perspectives</a:t>
            </a:r>
            <a:r>
              <a:rPr lang="en-IN" sz="1600" dirty="0"/>
              <a:t> -</a:t>
            </a:r>
            <a:r>
              <a:rPr lang="en-US" sz="1600" dirty="0"/>
              <a:t>Yading Song, Simon Dixon, and Marcus Pearce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https://www.researchgate.net/publication/277714802_A_Survey_of_Music_Recommendation_Systems_and_Future_Perspectives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600" dirty="0"/>
              <a:t>[3]. How to build a simple song recommender system - Eric Le </a:t>
            </a:r>
          </a:p>
          <a:p>
            <a:pPr marL="0" indent="0" algn="just">
              <a:buNone/>
            </a:pPr>
            <a:r>
              <a:rPr lang="en-US" sz="1600" dirty="0">
                <a:hlinkClick r:id="rId4"/>
              </a:rPr>
              <a:t>https://towardsdatascience.com/how-to-build-a-simple-song-recommender-296fcbc8c85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[4]. Music Recommendation System Project using Python - Neelesh Biswas</a:t>
            </a:r>
          </a:p>
          <a:p>
            <a:pPr marL="0" indent="0" algn="just">
              <a:buNone/>
            </a:pPr>
            <a:r>
              <a:rPr lang="en-US" sz="1600" dirty="0">
                <a:hlinkClick r:id="rId5"/>
              </a:rPr>
              <a:t>https://www.codespeedy.com/music-recommendation-system-project-using-python/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[5]. Million Song - Recommendation Engines - Marcelo Marques</a:t>
            </a:r>
          </a:p>
          <a:p>
            <a:pPr marL="0" indent="0" algn="just">
              <a:buNone/>
            </a:pPr>
            <a:r>
              <a:rPr lang="en-US" sz="1600" dirty="0">
                <a:hlinkClick r:id="rId6"/>
              </a:rPr>
              <a:t>https://www.kaggle.com/code/mgmarques/million-song-recommendation-engines</a:t>
            </a: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479-6666-E4C5-B6F2-043AA8E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71" y="32221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A3A8-76E6-C240-1F4D-01FF19E2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4" y="2532015"/>
            <a:ext cx="8997263" cy="47831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To provide more accurate and personalize music recommendations for new users by using data provided by user while login.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To recommend personalized music for users based on 2 algorithms which is proposed only for personalization.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recommend without using ratings which is explicit data given by user, since the users are not always willing to rate.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To create a model that uses user’s information for the generation of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41575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32D0-C5CE-E7AC-E92D-D3E850C1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61" y="211172"/>
            <a:ext cx="8596668" cy="853440"/>
          </a:xfrm>
        </p:spPr>
        <p:txBody>
          <a:bodyPr/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Existing system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91C1-33A9-9F0D-E860-FB54501D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61" y="918359"/>
            <a:ext cx="8596668" cy="18786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dirty="0"/>
              <a:t>Problems in the existing system:</a:t>
            </a:r>
          </a:p>
          <a:p>
            <a:pPr algn="just"/>
            <a:r>
              <a:rPr lang="en-IN" sz="1600" dirty="0"/>
              <a:t>The existing system of recommendation for new users work based only on popularity based engines from the user’s preferences on genre and artists.</a:t>
            </a:r>
          </a:p>
          <a:p>
            <a:pPr algn="just"/>
            <a:r>
              <a:rPr lang="en-IN" sz="1600" dirty="0"/>
              <a:t>It just recommends them the most popular songs of the genre and artist selected by the user based on popularity ranking.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0B1D9-8430-1B2C-F02C-228CF10A8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1" y="2943225"/>
            <a:ext cx="1669674" cy="361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BD72E-AA3D-BCBE-449E-16317332E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05" y="2943223"/>
            <a:ext cx="1669674" cy="3619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AE1C54-4A9D-5C1B-F3D7-D53FE209A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56" y="2947788"/>
            <a:ext cx="1669675" cy="361989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13608C1-EEC3-8E37-2E3D-F1CC09D5A44A}"/>
              </a:ext>
            </a:extLst>
          </p:cNvPr>
          <p:cNvSpPr/>
          <p:nvPr/>
        </p:nvSpPr>
        <p:spPr>
          <a:xfrm>
            <a:off x="4798517" y="4529331"/>
            <a:ext cx="68580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10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AF9F-5401-FC47-069A-39C1129A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Solution for existing problem :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D61C-B95D-353F-DB12-324DC43C0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4" y="2400300"/>
            <a:ext cx="9038166" cy="23145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Based on the user's data acquired in the application interface and other information provided by the user during login, identical users are recognized.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program receives the user's similar user id and uses the songs listened to by the similar user for item-based recommendation to deliver comparable songs on a genre basis.</a:t>
            </a:r>
          </a:p>
        </p:txBody>
      </p:sp>
    </p:spTree>
    <p:extLst>
      <p:ext uri="{BB962C8B-B14F-4D97-AF65-F5344CB8AC3E}">
        <p14:creationId xmlns:p14="http://schemas.microsoft.com/office/powerpoint/2010/main" val="372566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14D1-B576-3EDE-F7E2-B1CBD1CA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5097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E303-85CF-E98A-7894-844028E1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35" y="1408339"/>
            <a:ext cx="8596668" cy="5059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proposed solution for the cold start problem is by recommending the new user a set of songs via a 3 basis system.</a:t>
            </a:r>
          </a:p>
          <a:p>
            <a:pPr marL="0" indent="0">
              <a:buNone/>
            </a:pPr>
            <a:endParaRPr lang="en-IN" dirty="0"/>
          </a:p>
          <a:p>
            <a:pPr algn="just">
              <a:buFont typeface="+mj-lt"/>
              <a:buAutoNum type="arabicParenR"/>
            </a:pPr>
            <a:r>
              <a:rPr lang="en-IN" dirty="0"/>
              <a:t>The user’s data is collected in the application interface and using that the other similar user is identified to recommend personalized music.</a:t>
            </a:r>
          </a:p>
          <a:p>
            <a:pPr algn="just">
              <a:buFont typeface="+mj-lt"/>
              <a:buAutoNum type="arabicParenR"/>
            </a:pPr>
            <a:r>
              <a:rPr lang="en-IN" dirty="0"/>
              <a:t>To recommend the songs in trend which covers the user’s preferences we use songs based on most listen count ranking.</a:t>
            </a:r>
          </a:p>
          <a:p>
            <a:pPr algn="just">
              <a:buFont typeface="+mj-lt"/>
              <a:buAutoNum type="arabicParenR"/>
            </a:pPr>
            <a:r>
              <a:rPr lang="en-IN" dirty="0"/>
              <a:t>To recommend the song suitable to the user, the songs listened by the similar user is used for item based recommendation to provide personalized songs.</a:t>
            </a:r>
          </a:p>
          <a:p>
            <a:pPr algn="just">
              <a:buFont typeface="+mj-lt"/>
              <a:buAutoNum type="arabicParenR"/>
            </a:pPr>
            <a:r>
              <a:rPr lang="en-IN" dirty="0"/>
              <a:t>To recommend songs based on the implicit rating, using the user and song relationship matrix, we use matrix factorization using SVD. </a:t>
            </a:r>
          </a:p>
          <a:p>
            <a:pPr algn="just">
              <a:buFont typeface="+mj-lt"/>
              <a:buAutoNum type="arabicParenR"/>
            </a:pPr>
            <a:r>
              <a:rPr lang="en-IN" dirty="0"/>
              <a:t>Finally we take the top 5 songs of every model used to provide a list of songs that covers the user’s preference by all means in an more accurate way.</a:t>
            </a:r>
          </a:p>
        </p:txBody>
      </p:sp>
    </p:spTree>
    <p:extLst>
      <p:ext uri="{BB962C8B-B14F-4D97-AF65-F5344CB8AC3E}">
        <p14:creationId xmlns:p14="http://schemas.microsoft.com/office/powerpoint/2010/main" val="25710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C966-134C-270B-F9A9-164F3A3E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2F3C-155C-395B-F900-1A554AF6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Domain : Music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Language : Python 3.10.8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Platform : Vs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Techstack : (Packages used ):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600" dirty="0"/>
              <a:t>Pandas – reading and accessing Database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600" dirty="0"/>
              <a:t>NumPy – for calculations with arrays and matrices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600" dirty="0"/>
              <a:t>Matplotlib.pyplot – for data visualization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600" dirty="0"/>
              <a:t>Seaborn – to visualize random distributions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600" dirty="0"/>
              <a:t>SciPy – for coo, csr, csc matrix generation  and svds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15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C966-134C-270B-F9A9-164F3A3E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System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2F3C-155C-395B-F900-1A554AF6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4292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Processor : i7 10</a:t>
            </a:r>
            <a:r>
              <a:rPr lang="en-IN" baseline="30000" dirty="0"/>
              <a:t>th</a:t>
            </a:r>
            <a:r>
              <a:rPr lang="en-IN" dirty="0"/>
              <a:t> gen or above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Memory : 16Gb minimum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Storage : 5Gb of free space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Platform : VS code or Jupyter notebook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76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A524-EA31-E722-049E-5AE4C4C7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84" y="238125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Spotify’s Login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4C3B9-B24D-40C7-F72C-0E72C191C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85" y="1250157"/>
            <a:ext cx="1481316" cy="32075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575BE-178E-9AA0-EB94-B18BD79F0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18" y="1250157"/>
            <a:ext cx="1795297" cy="32075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CF6F0FF-29E0-886D-E6CE-B25A525E3585}"/>
              </a:ext>
            </a:extLst>
          </p:cNvPr>
          <p:cNvSpPr txBox="1">
            <a:spLocks/>
          </p:cNvSpPr>
          <p:nvPr/>
        </p:nvSpPr>
        <p:spPr>
          <a:xfrm>
            <a:off x="533400" y="4695826"/>
            <a:ext cx="7711925" cy="1924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Spotify’s interface asking DOB and Gender to classify user, which can be later used for identifying a similar user from existing database</a:t>
            </a:r>
          </a:p>
          <a:p>
            <a:pPr algn="l">
              <a:lnSpc>
                <a:spcPct val="150000"/>
              </a:lnSpc>
            </a:pP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That similar user’s id can be passed into our program to receive recommendations based on various means for more accurate prediction.</a:t>
            </a:r>
          </a:p>
        </p:txBody>
      </p:sp>
    </p:spTree>
    <p:extLst>
      <p:ext uri="{BB962C8B-B14F-4D97-AF65-F5344CB8AC3E}">
        <p14:creationId xmlns:p14="http://schemas.microsoft.com/office/powerpoint/2010/main" val="217664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C966-134C-270B-F9A9-164F3A3E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2F3C-155C-395B-F900-1A554AF6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3880773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EEEB6-E54C-E0B3-A409-16676525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37" y="2833769"/>
            <a:ext cx="6690456" cy="3414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0EC33C-C4FA-4D20-CDB8-74D6529CC24E}"/>
              </a:ext>
            </a:extLst>
          </p:cNvPr>
          <p:cNvSpPr txBox="1"/>
          <p:nvPr/>
        </p:nvSpPr>
        <p:spPr>
          <a:xfrm>
            <a:off x="920836" y="1735753"/>
            <a:ext cx="6690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Songs recommended by Item similarity based Recommendation system for passed in user-id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3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0D77-7B7D-17CC-E983-7272928E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82" y="297542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B700-7BF4-8227-9EA8-BB9AC29F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82" y="1227909"/>
            <a:ext cx="8727924" cy="49377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rebuchet MS" panose="020B0603020202020204" pitchFamily="34" charset="0"/>
                <a:cs typeface="Calibri" panose="020F0502020204030204" pitchFamily="34" charset="0"/>
              </a:rPr>
              <a:t>In this project we present a Personalised Music Recommendation System.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rebuchet MS" panose="020B0603020202020204" pitchFamily="34" charset="0"/>
                <a:cs typeface="Calibri" panose="020F0502020204030204" pitchFamily="34" charset="0"/>
              </a:rPr>
              <a:t>Even if the user is new, the login data is used to identify a similar user from the database and make recommendations that are relevant to that user.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rebuchet MS" panose="020B0603020202020204" pitchFamily="34" charset="0"/>
                <a:cs typeface="Calibri" panose="020F0502020204030204" pitchFamily="34" charset="0"/>
              </a:rPr>
              <a:t>Algorithms used:</a:t>
            </a:r>
          </a:p>
          <a:p>
            <a:pPr marL="714375" indent="-269875" algn="just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444500" algn="l"/>
              </a:tabLst>
            </a:pPr>
            <a:r>
              <a:rPr lang="en-IN" b="1" dirty="0">
                <a:latin typeface="Trebuchet MS" panose="020B0603020202020204" pitchFamily="34" charset="0"/>
                <a:cs typeface="Calibri" panose="020F0502020204030204" pitchFamily="34" charset="0"/>
              </a:rPr>
              <a:t>Popularity based filtering</a:t>
            </a:r>
            <a:endParaRPr lang="en-IN" dirty="0">
              <a:latin typeface="Trebuchet MS" panose="020B0603020202020204" pitchFamily="34" charset="0"/>
              <a:cs typeface="Calibri" panose="020F0502020204030204" pitchFamily="34" charset="0"/>
            </a:endParaRPr>
          </a:p>
          <a:p>
            <a:pPr marL="714375" indent="-269875" algn="just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444500" algn="l"/>
              </a:tabLst>
            </a:pPr>
            <a:r>
              <a:rPr lang="en-US" b="1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Item similarity </a:t>
            </a:r>
            <a:r>
              <a:rPr lang="en-US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cs typeface="Calibri" panose="020F0502020204030204" pitchFamily="34" charset="0"/>
              </a:rPr>
              <a:t>based </a:t>
            </a:r>
            <a:r>
              <a:rPr lang="en-US" b="1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Collaborative Filtering</a:t>
            </a:r>
            <a:endParaRPr lang="en-US" b="1" i="0" dirty="0">
              <a:solidFill>
                <a:srgbClr val="333333"/>
              </a:solidFill>
              <a:effectLst/>
              <a:latin typeface="Trebuchet MS" panose="020B0603020202020204" pitchFamily="34" charset="0"/>
              <a:cs typeface="Calibri" panose="020F0502020204030204" pitchFamily="34" charset="0"/>
            </a:endParaRPr>
          </a:p>
          <a:p>
            <a:pPr marL="714375" indent="-269875" algn="just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444500" algn="l"/>
              </a:tabLst>
            </a:pPr>
            <a:r>
              <a:rPr lang="en-US" b="1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Singular Value Decomposition </a:t>
            </a: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algorithm </a:t>
            </a:r>
          </a:p>
          <a:p>
            <a:pPr marL="444500" indent="0" algn="just">
              <a:lnSpc>
                <a:spcPct val="110000"/>
              </a:lnSpc>
              <a:buNone/>
              <a:tabLst>
                <a:tab pos="444500" algn="l"/>
              </a:tabLst>
            </a:pPr>
            <a:endParaRPr lang="en-US" dirty="0">
              <a:solidFill>
                <a:srgbClr val="333333"/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rebuchet MS" panose="020B0603020202020204" pitchFamily="34" charset="0"/>
                <a:cs typeface="Calibri" panose="020F0502020204030204" pitchFamily="34" charset="0"/>
              </a:rPr>
              <a:t>User and song interaction matrix based on the number of listens to a song to offer a precise recommendation system.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Top 5 songs from each method are taken as per ranking to form a </a:t>
            </a:r>
            <a:r>
              <a:rPr lang="en-US" b="1" i="1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hybrid recommendation list</a:t>
            </a:r>
            <a:r>
              <a:rPr lang="en-US" b="1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thus providing a more accurate recommendation result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cs typeface="Calibri" panose="020F0502020204030204" pitchFamily="34" charset="0"/>
              </a:rPr>
              <a:t>Our Dataset is Million Track Dataset released from Spotify that has been published and licensed to Kaggle for research purpose.</a:t>
            </a:r>
            <a:endParaRPr lang="en-IN" dirty="0"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7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C966-134C-270B-F9A9-164F3A3E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2F3C-155C-395B-F900-1A554AF6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3880773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EC33C-C4FA-4D20-CDB8-74D6529CC24E}"/>
              </a:ext>
            </a:extLst>
          </p:cNvPr>
          <p:cNvSpPr txBox="1"/>
          <p:nvPr/>
        </p:nvSpPr>
        <p:spPr>
          <a:xfrm>
            <a:off x="920837" y="1735753"/>
            <a:ext cx="7143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Songs recommended by Popularity based Recommendation system for passed in user-id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DB0D9-FEA1-B4BC-4D74-C6AB195D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4" y="2862792"/>
            <a:ext cx="7482793" cy="28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91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C966-134C-270B-F9A9-164F3A3E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2F3C-155C-395B-F900-1A554AF6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3880773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EC33C-C4FA-4D20-CDB8-74D6529CC24E}"/>
              </a:ext>
            </a:extLst>
          </p:cNvPr>
          <p:cNvSpPr txBox="1"/>
          <p:nvPr/>
        </p:nvSpPr>
        <p:spPr>
          <a:xfrm>
            <a:off x="920837" y="1735753"/>
            <a:ext cx="7143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Songs recommended by Collaborative system using SVD for passed in user-id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AC4B7-E160-027C-2AEC-C779B134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86" y="2908836"/>
            <a:ext cx="318179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1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C966-134C-270B-F9A9-164F3A3E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2F3C-155C-395B-F900-1A554AF6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3880773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EC33C-C4FA-4D20-CDB8-74D6529CC24E}"/>
              </a:ext>
            </a:extLst>
          </p:cNvPr>
          <p:cNvSpPr txBox="1"/>
          <p:nvPr/>
        </p:nvSpPr>
        <p:spPr>
          <a:xfrm>
            <a:off x="920837" y="1735753"/>
            <a:ext cx="714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Final song recommendations from best songs of each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2200EE-28A7-A6C3-E52E-EA2E035F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30" y="2593987"/>
            <a:ext cx="4469833" cy="393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45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479-6666-E4C5-B6F2-043AA8E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71" y="32221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A3A8-76E6-C240-1F4D-01FF19E2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3" y="2074816"/>
            <a:ext cx="8997263" cy="47831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In this paper we explain a popularity based filtering model and two collaborative filtering models.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Models when considered individually consist of drawbacks like popularity bias and human effort, not personalized.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Moreover the use of hybrid of these models outperforms a single model as it incorporates the advantages of both methods.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Recommendations  are made based on best five songs from each of the models.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So it is made to fit in the user’s preference in more than one criteria.</a:t>
            </a:r>
          </a:p>
        </p:txBody>
      </p:sp>
    </p:spTree>
    <p:extLst>
      <p:ext uri="{BB962C8B-B14F-4D97-AF65-F5344CB8AC3E}">
        <p14:creationId xmlns:p14="http://schemas.microsoft.com/office/powerpoint/2010/main" val="406286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479-6666-E4C5-B6F2-043AA8E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69" y="28738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A3A8-76E6-C240-1F4D-01FF19E2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4" y="1277982"/>
            <a:ext cx="8997263" cy="47831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Implicit recommendation generating mechanism, use the user information like age , gender etc. provided during login to create a hybrid recommendation of music for the new user.</a:t>
            </a:r>
          </a:p>
          <a:p>
            <a:pPr algn="just"/>
            <a:r>
              <a:rPr lang="en-IN" dirty="0"/>
              <a:t>Using those data we can classify similar users from the existing database to recommend the songs similar to them.</a:t>
            </a:r>
          </a:p>
          <a:p>
            <a:pPr algn="just"/>
            <a:r>
              <a:rPr lang="en-IN" dirty="0"/>
              <a:t>The new recommendation is based on 3 criteria, </a:t>
            </a:r>
          </a:p>
          <a:p>
            <a:pPr marL="627063" algn="just">
              <a:lnSpc>
                <a:spcPct val="110000"/>
              </a:lnSpc>
              <a:buFont typeface="+mj-lt"/>
              <a:buAutoNum type="alphaLcParenR"/>
            </a:pPr>
            <a:r>
              <a:rPr lang="en-IN" dirty="0">
                <a:latin typeface="Trebuchet MS" panose="020B0603020202020204" pitchFamily="34" charset="0"/>
                <a:cs typeface="Calibri" panose="020F0502020204030204" pitchFamily="34" charset="0"/>
              </a:rPr>
              <a:t>Ranking songs based on listen counts and showing latest songs in the trend, we use </a:t>
            </a:r>
            <a:r>
              <a:rPr lang="en-IN" b="1" dirty="0">
                <a:latin typeface="Trebuchet MS" panose="020B0603020202020204" pitchFamily="34" charset="0"/>
                <a:cs typeface="Calibri" panose="020F0502020204030204" pitchFamily="34" charset="0"/>
              </a:rPr>
              <a:t>Popularity based filtering.</a:t>
            </a:r>
            <a:endParaRPr lang="en-IN" dirty="0">
              <a:latin typeface="Trebuchet MS" panose="020B0603020202020204" pitchFamily="34" charset="0"/>
              <a:cs typeface="Calibri" panose="020F0502020204030204" pitchFamily="34" charset="0"/>
            </a:endParaRPr>
          </a:p>
          <a:p>
            <a:pPr marL="627063" algn="just">
              <a:lnSpc>
                <a:spcPct val="110000"/>
              </a:lnSpc>
              <a:buFont typeface="+mj-lt"/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cs typeface="Calibri" panose="020F0502020204030204" pitchFamily="34" charset="0"/>
              </a:rPr>
              <a:t>Based on what you like in the past,  and based on what other user have liked similar to you, we use </a:t>
            </a:r>
            <a:r>
              <a:rPr lang="en-US" b="1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Item similarity </a:t>
            </a:r>
            <a:r>
              <a:rPr lang="en-US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cs typeface="Calibri" panose="020F0502020204030204" pitchFamily="34" charset="0"/>
              </a:rPr>
              <a:t>based Collaborative filtering.</a:t>
            </a:r>
          </a:p>
          <a:p>
            <a:pPr marL="627063" algn="just">
              <a:lnSpc>
                <a:spcPct val="110000"/>
              </a:lnSpc>
              <a:buFont typeface="+mj-lt"/>
              <a:buAutoNum type="alphaLcParenR"/>
            </a:pP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Using listen count as a latent feature in a matrix </a:t>
            </a:r>
            <a:r>
              <a:rPr lang="en-US" b="1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Singular Value Decomposition </a:t>
            </a:r>
            <a:r>
              <a:rPr lang="en-US" dirty="0">
                <a:solidFill>
                  <a:srgbClr val="333333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algorithm is used to recommend user personalized music.</a:t>
            </a:r>
            <a:endParaRPr lang="en-US" b="1" dirty="0">
              <a:solidFill>
                <a:srgbClr val="333333"/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8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98F-9B4C-0FE2-79D9-2D0C61B4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0" y="204651"/>
            <a:ext cx="8596668" cy="66675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System Architecture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46441D03-CA50-03C1-EA58-4126C299FD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0868" y="5114925"/>
            <a:ext cx="2796732" cy="279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6FE502-6DDD-AF15-DBDE-5674B441A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75" y="728989"/>
            <a:ext cx="4833986" cy="63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9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98F-9B4C-0FE2-79D9-2D0C61B4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0" y="204651"/>
            <a:ext cx="8596668" cy="66675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Recommendation Systems Overview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46441D03-CA50-03C1-EA58-4126C299FD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0868" y="5114925"/>
            <a:ext cx="2796732" cy="279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5FCAD-F7B1-C95D-5E89-5CA31EABE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9" y="1263917"/>
            <a:ext cx="5902830" cy="53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479-6666-E4C5-B6F2-043AA8E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69" y="28738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Literature Survey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A3A8-76E6-C240-1F4D-01FF19E2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4" y="1277982"/>
            <a:ext cx="8997263" cy="4783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[1]. 	</a:t>
            </a:r>
            <a:r>
              <a:rPr lang="en-IN" b="1" dirty="0"/>
              <a:t>Popularity Based Recommendation System </a:t>
            </a:r>
          </a:p>
          <a:p>
            <a:pPr marL="0" indent="0" algn="ctr">
              <a:buNone/>
            </a:pPr>
            <a:r>
              <a:rPr lang="en-IN" dirty="0"/>
              <a:t>- Keshetti Sreekala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US" sz="1600" b="1" u="sng" dirty="0"/>
              <a:t>Abstract</a:t>
            </a:r>
            <a:r>
              <a:rPr lang="en-US" sz="1600" u="sng" dirty="0"/>
              <a:t>: </a:t>
            </a:r>
          </a:p>
          <a:p>
            <a:pPr marL="0" indent="0" algn="just">
              <a:buNone/>
            </a:pPr>
            <a:r>
              <a:rPr lang="en-US" sz="1600" b="1" dirty="0"/>
              <a:t>Objective :  </a:t>
            </a:r>
          </a:p>
          <a:p>
            <a:pPr marL="0" indent="0" algn="just">
              <a:buNone/>
            </a:pPr>
            <a:r>
              <a:rPr lang="en-US" sz="1600" b="1" dirty="0"/>
              <a:t>	</a:t>
            </a:r>
            <a:r>
              <a:rPr lang="en-US" sz="1600" dirty="0"/>
              <a:t>To recommend the music for every user depending on the popularity at present.</a:t>
            </a:r>
          </a:p>
          <a:p>
            <a:pPr marL="0" indent="0" algn="just">
              <a:buNone/>
            </a:pPr>
            <a:r>
              <a:rPr lang="en-US" sz="1600" b="1" dirty="0"/>
              <a:t>Advantages:	</a:t>
            </a:r>
          </a:p>
          <a:p>
            <a:pPr marL="0" indent="0" algn="just">
              <a:buNone/>
            </a:pPr>
            <a:r>
              <a:rPr lang="en-US" sz="1600" b="1" dirty="0"/>
              <a:t>	</a:t>
            </a:r>
            <a:r>
              <a:rPr lang="en-US" sz="1600" dirty="0"/>
              <a:t>Whatever is more popular among the general public that is more likely to be 				recommended to new customers.</a:t>
            </a:r>
          </a:p>
          <a:p>
            <a:pPr marL="0" indent="0" algn="just">
              <a:buNone/>
            </a:pPr>
            <a:r>
              <a:rPr lang="en-US" sz="1600" b="1" dirty="0"/>
              <a:t>Disadvantages : </a:t>
            </a:r>
          </a:p>
          <a:p>
            <a:pPr marL="0" indent="0" algn="just">
              <a:buNone/>
            </a:pPr>
            <a:r>
              <a:rPr lang="en-US" sz="1600" b="1" dirty="0"/>
              <a:t>	</a:t>
            </a:r>
            <a:r>
              <a:rPr lang="en-US" sz="1600" dirty="0"/>
              <a:t>This generalized recommendation is not personalized while recommending 				popular songs for the user.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AF8D3-3771-8D94-359E-EEA35926731A}"/>
              </a:ext>
            </a:extLst>
          </p:cNvPr>
          <p:cNvSpPr txBox="1"/>
          <p:nvPr/>
        </p:nvSpPr>
        <p:spPr>
          <a:xfrm>
            <a:off x="435935" y="6196222"/>
            <a:ext cx="6624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International Journal of Engineering and Advanced Technology (IJEAT) ISSN: 2249 – 8958, Volume-9 Issue-3, February, 2020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C555A-5881-3802-44A1-991EAC44ABDF}"/>
              </a:ext>
            </a:extLst>
          </p:cNvPr>
          <p:cNvSpPr txBox="1"/>
          <p:nvPr/>
        </p:nvSpPr>
        <p:spPr>
          <a:xfrm>
            <a:off x="3045823" y="578451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181972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479-6666-E4C5-B6F2-043AA8E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69" y="287383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Literature Survey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A3A8-76E6-C240-1F4D-01FF19E2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8" y="1325936"/>
            <a:ext cx="9056289" cy="46742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[2]. </a:t>
            </a:r>
            <a:r>
              <a:rPr lang="en-US" sz="1600" b="1" dirty="0"/>
              <a:t>A Survey of Music Recommendation Systems and Future Perspectives</a:t>
            </a:r>
            <a:r>
              <a:rPr lang="en-IN" sz="1600" b="1" dirty="0"/>
              <a:t> </a:t>
            </a:r>
          </a:p>
          <a:p>
            <a:pPr marL="0" indent="0" algn="ctr">
              <a:buNone/>
            </a:pPr>
            <a:r>
              <a:rPr lang="en-IN" sz="1600" dirty="0"/>
              <a:t>	- </a:t>
            </a:r>
            <a:r>
              <a:rPr lang="en-US" sz="1600" dirty="0"/>
              <a:t>Yading Song, Simon Dixon, and Marcus Pearce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400" b="1" u="sng" dirty="0"/>
              <a:t>Abstract</a:t>
            </a:r>
            <a:r>
              <a:rPr lang="en-US" sz="1400" u="sng" dirty="0"/>
              <a:t>: </a:t>
            </a:r>
          </a:p>
          <a:p>
            <a:pPr marL="0" indent="0">
              <a:buNone/>
            </a:pPr>
            <a:r>
              <a:rPr lang="en-US" sz="1400" b="1" dirty="0"/>
              <a:t>Objective :  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dirty="0"/>
              <a:t>A bridge for the music recommender that should be able to lead the users reasonably	choose music.</a:t>
            </a:r>
          </a:p>
          <a:p>
            <a:pPr marL="0" indent="0">
              <a:buNone/>
            </a:pPr>
            <a:r>
              <a:rPr lang="en-US" sz="1400" b="1" dirty="0"/>
              <a:t>Advantages:	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dirty="0"/>
              <a:t>By considering aﬀective and social information, emotion-based model and	context - based model largely 	improved the quality of recommendation. </a:t>
            </a:r>
          </a:p>
          <a:p>
            <a:pPr marL="0" indent="0">
              <a:buNone/>
            </a:pPr>
            <a:r>
              <a:rPr lang="en-US" sz="1400" b="1" dirty="0"/>
              <a:t>Disadvantages : </a:t>
            </a:r>
          </a:p>
          <a:p>
            <a:pPr indent="-252413">
              <a:buFont typeface="Wingdings" panose="05000000000000000000" pitchFamily="2" charset="2"/>
              <a:buChar char="q"/>
            </a:pPr>
            <a:r>
              <a:rPr lang="en-IN" sz="1400" dirty="0"/>
              <a:t>Popularity </a:t>
            </a:r>
            <a:r>
              <a:rPr lang="en-US" sz="1400" dirty="0"/>
              <a:t>bi</a:t>
            </a:r>
            <a:r>
              <a:rPr lang="en-IN" sz="1400" dirty="0"/>
              <a:t>as</a:t>
            </a:r>
            <a:r>
              <a:rPr lang="en-US" sz="1400" dirty="0"/>
              <a:t> </a:t>
            </a:r>
            <a:r>
              <a:rPr lang="en-IN" sz="1400" dirty="0"/>
              <a:t>- It </a:t>
            </a:r>
            <a:r>
              <a:rPr lang="en-US" sz="1400" dirty="0"/>
              <a:t>recommends the popular music to the listeners which is not personalized.</a:t>
            </a:r>
          </a:p>
          <a:p>
            <a:pPr indent="-252413">
              <a:buFont typeface="Wingdings" panose="05000000000000000000" pitchFamily="2" charset="2"/>
              <a:buChar char="q"/>
            </a:pPr>
            <a:r>
              <a:rPr lang="en-US" sz="1400" dirty="0"/>
              <a:t>Human effor</a:t>
            </a:r>
            <a:r>
              <a:rPr lang="en-US" sz="1400" b="1" dirty="0"/>
              <a:t>t- </a:t>
            </a:r>
            <a:r>
              <a:rPr lang="en-US" sz="1400" dirty="0"/>
              <a:t>It is failed when the user failed to rate the songs since this algorithm uses only the rating feature</a:t>
            </a:r>
          </a:p>
          <a:p>
            <a:pPr indent="-252413">
              <a:buFont typeface="Wingdings" panose="05000000000000000000" pitchFamily="2" charset="2"/>
              <a:buChar char="q"/>
            </a:pPr>
            <a:r>
              <a:rPr lang="en-US" sz="1400" dirty="0"/>
              <a:t>Cold start </a:t>
            </a:r>
            <a:r>
              <a:rPr lang="en-US" sz="1400" b="1" dirty="0"/>
              <a:t>– </a:t>
            </a:r>
            <a:r>
              <a:rPr lang="en-US" sz="1400" dirty="0"/>
              <a:t>Without having user preference it is failed to recommend for the new user.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AF8D3-3771-8D94-359E-EEA35926731A}"/>
              </a:ext>
            </a:extLst>
          </p:cNvPr>
          <p:cNvSpPr txBox="1"/>
          <p:nvPr/>
        </p:nvSpPr>
        <p:spPr>
          <a:xfrm>
            <a:off x="452487" y="6273225"/>
            <a:ext cx="8446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9th International Symposium on Computer Music Modelling and Retrieval (CMMR 2012)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19-22 June 2012, Queen Mary University of London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C555A-5881-3802-44A1-991EAC44ABDF}"/>
              </a:ext>
            </a:extLst>
          </p:cNvPr>
          <p:cNvSpPr txBox="1"/>
          <p:nvPr/>
        </p:nvSpPr>
        <p:spPr>
          <a:xfrm>
            <a:off x="3045823" y="578451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142079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479-6666-E4C5-B6F2-043AA8E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69" y="28738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Literature Survey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A3A8-76E6-C240-1F4D-01FF19E2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4" y="1277982"/>
            <a:ext cx="8997263" cy="47831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[3]. How to build a simple song recommender system - Eric Le 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Models Used : </a:t>
            </a:r>
            <a:r>
              <a:rPr lang="en-US" sz="1600" dirty="0"/>
              <a:t>Popularity based Recommendation system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Objective:</a:t>
            </a:r>
            <a:r>
              <a:rPr lang="en-US" sz="1600" dirty="0"/>
              <a:t> It applies a model which work based on listen count of the songs as a latent feature of recommendation, providing personalized recommendations. 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Advantages : </a:t>
            </a:r>
            <a:r>
              <a:rPr lang="en-US" sz="1600" dirty="0"/>
              <a:t>As a new user may tend to like popular songs, we use popularity based filtering to recommend for new users.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Source: </a:t>
            </a:r>
            <a:r>
              <a:rPr lang="en-US" sz="1600" dirty="0">
                <a:hlinkClick r:id="rId2"/>
              </a:rPr>
              <a:t>https://towardsdatascience.com/how-to-build-a-simple-song-recommender-296fcbc8c85</a:t>
            </a:r>
            <a:endParaRPr lang="en-US" sz="1600" dirty="0"/>
          </a:p>
          <a:p>
            <a:pPr marL="0" indent="0">
              <a:buNone/>
            </a:pPr>
            <a:endParaRPr lang="en-IN" sz="1600" dirty="0">
              <a:latin typeface="sohne"/>
            </a:endParaRP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37095-307E-6F3D-7B41-6051AD2D25D1}"/>
              </a:ext>
            </a:extLst>
          </p:cNvPr>
          <p:cNvSpPr txBox="1"/>
          <p:nvPr/>
        </p:nvSpPr>
        <p:spPr>
          <a:xfrm>
            <a:off x="3045823" y="488415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23261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479-6666-E4C5-B6F2-043AA8E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69" y="28738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Literature Survey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A3A8-76E6-C240-1F4D-01FF19E2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4" y="1277982"/>
            <a:ext cx="8997263" cy="47831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[4]. Music Recommendation System Project using Python - Neelesh Biswas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Models Used : </a:t>
            </a:r>
            <a:r>
              <a:rPr lang="en-US" sz="1600" dirty="0"/>
              <a:t>Item Similarity based filtering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Objective : </a:t>
            </a:r>
            <a:r>
              <a:rPr lang="en-US" sz="1600" dirty="0"/>
              <a:t>It uses a model which use user’s listen count of the songs and number of unique songs for a given user to form a similarity score. Recommendations are provided to users based on that.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Advantages : </a:t>
            </a:r>
            <a:r>
              <a:rPr lang="en-US" sz="1600" dirty="0"/>
              <a:t>It recommends songs personalized to a user’s music preference. 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Source: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https://www.codespeedy.com/music-recommendation-system-project-using-python/</a:t>
            </a:r>
            <a:endParaRPr lang="en-US" sz="1600" dirty="0"/>
          </a:p>
          <a:p>
            <a:pPr marL="0" indent="0">
              <a:buNone/>
            </a:pPr>
            <a:endParaRPr lang="en-IN" sz="1600" dirty="0">
              <a:latin typeface="sohne"/>
            </a:endParaRP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37095-307E-6F3D-7B41-6051AD2D25D1}"/>
              </a:ext>
            </a:extLst>
          </p:cNvPr>
          <p:cNvSpPr txBox="1"/>
          <p:nvPr/>
        </p:nvSpPr>
        <p:spPr>
          <a:xfrm>
            <a:off x="3045823" y="488415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3989611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1086</TotalTime>
  <Words>1556</Words>
  <Application>Microsoft Office PowerPoint</Application>
  <PresentationFormat>Widescreen</PresentationFormat>
  <Paragraphs>180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Cambria</vt:lpstr>
      <vt:lpstr>sohne</vt:lpstr>
      <vt:lpstr>Trebuchet MS</vt:lpstr>
      <vt:lpstr>Wingdings</vt:lpstr>
      <vt:lpstr>Wingdings 3</vt:lpstr>
      <vt:lpstr>Facet</vt:lpstr>
      <vt:lpstr>USER-PERSONALISED  MUSIC RECOMMENDATION SYSTEM USING COLLABORATIVE FILTERING</vt:lpstr>
      <vt:lpstr>Abstract</vt:lpstr>
      <vt:lpstr>Introduction</vt:lpstr>
      <vt:lpstr>System Architecture</vt:lpstr>
      <vt:lpstr>Recommendation Systems Overview</vt:lpstr>
      <vt:lpstr>Literature Survey             </vt:lpstr>
      <vt:lpstr>Literature Survey             </vt:lpstr>
      <vt:lpstr>Literature Survey             </vt:lpstr>
      <vt:lpstr>Literature Survey             </vt:lpstr>
      <vt:lpstr>Literature Survey             </vt:lpstr>
      <vt:lpstr>Literature Survey             </vt:lpstr>
      <vt:lpstr>Problem Statement</vt:lpstr>
      <vt:lpstr>Existing system</vt:lpstr>
      <vt:lpstr>Solution for existing problem :</vt:lpstr>
      <vt:lpstr>Proposed System</vt:lpstr>
      <vt:lpstr>Technology used</vt:lpstr>
      <vt:lpstr>System Requirements </vt:lpstr>
      <vt:lpstr>Spotify’s Login Interface</vt:lpstr>
      <vt:lpstr>Program Output</vt:lpstr>
      <vt:lpstr>Program Output</vt:lpstr>
      <vt:lpstr>Program Output</vt:lpstr>
      <vt:lpstr>Program 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User-Personalised  Music Recommendation System</dc:title>
  <dc:creator>Ashwin Kumar A</dc:creator>
  <cp:lastModifiedBy>Ashwin Kumar A</cp:lastModifiedBy>
  <cp:revision>29</cp:revision>
  <dcterms:created xsi:type="dcterms:W3CDTF">2022-10-31T12:49:58Z</dcterms:created>
  <dcterms:modified xsi:type="dcterms:W3CDTF">2022-11-03T15:25:27Z</dcterms:modified>
</cp:coreProperties>
</file>