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iijUX3lNIaEE7Eq+X0Vg53h0ws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0" autoAdjust="0"/>
    <p:restoredTop sz="94660"/>
  </p:normalViewPr>
  <p:slideViewPr>
    <p:cSldViewPr snapToGrid="0">
      <p:cViewPr varScale="1">
        <p:scale>
          <a:sx n="58" d="100"/>
          <a:sy n="58" d="100"/>
        </p:scale>
        <p:origin x="64" y="6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 name="Google Shape;16;p1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0" name="Google Shape;20;p1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mailto:https://github.com/yuvadharsh/TNSDC-Generative-AI." TargetMode="External"/><Relationship Id="rId4" Type="http://schemas.openxmlformats.org/officeDocument/2006/relationships/hyperlink" Target="https://github.com/yuvadharsh/TNSDC-Generative-AI.gi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230187" y="1475602"/>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p:nvPr/>
        </p:nvSpPr>
        <p:spPr>
          <a:xfrm>
            <a:off x="676275" y="3144100"/>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p>
        </p:txBody>
      </p:sp>
      <p:sp>
        <p:nvSpPr>
          <p:cNvPr id="57" name="Google Shape;57;p1"/>
          <p:cNvSpPr/>
          <p:nvPr/>
        </p:nvSpPr>
        <p:spPr>
          <a:xfrm>
            <a:off x="377825" y="4889360"/>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4" name="Title 3">
            <a:extLst>
              <a:ext uri="{FF2B5EF4-FFF2-40B4-BE49-F238E27FC236}">
                <a16:creationId xmlns:a16="http://schemas.microsoft.com/office/drawing/2014/main" id="{BA946F01-1425-E1F9-5289-3BCE9E2BDE67}"/>
              </a:ext>
            </a:extLst>
          </p:cNvPr>
          <p:cNvSpPr>
            <a:spLocks noGrp="1"/>
          </p:cNvSpPr>
          <p:nvPr>
            <p:ph type="ctrTitle"/>
          </p:nvPr>
        </p:nvSpPr>
        <p:spPr>
          <a:xfrm>
            <a:off x="3195574" y="2067305"/>
            <a:ext cx="5800851" cy="492443"/>
          </a:xfrm>
        </p:spPr>
        <p:txBody>
          <a:bodyPr/>
          <a:lstStyle/>
          <a:p>
            <a:r>
              <a:rPr lang="en-US" dirty="0"/>
              <a:t> </a:t>
            </a:r>
            <a:endParaRPr lang="en-IN" dirty="0"/>
          </a:p>
        </p:txBody>
      </p:sp>
      <p:sp>
        <p:nvSpPr>
          <p:cNvPr id="5" name="TextBox 4">
            <a:extLst>
              <a:ext uri="{FF2B5EF4-FFF2-40B4-BE49-F238E27FC236}">
                <a16:creationId xmlns:a16="http://schemas.microsoft.com/office/drawing/2014/main" id="{B5707DAA-97E2-7E5D-8DCF-A44E8E900D94}"/>
              </a:ext>
            </a:extLst>
          </p:cNvPr>
          <p:cNvSpPr txBox="1"/>
          <p:nvPr/>
        </p:nvSpPr>
        <p:spPr>
          <a:xfrm>
            <a:off x="1325562" y="571730"/>
            <a:ext cx="10015883" cy="461665"/>
          </a:xfrm>
          <a:prstGeom prst="rect">
            <a:avLst/>
          </a:prstGeom>
          <a:noFill/>
        </p:spPr>
        <p:txBody>
          <a:bodyPr wrap="none" rtlCol="0">
            <a:spAutoFit/>
          </a:bodyPr>
          <a:lstStyle/>
          <a:p>
            <a:r>
              <a:rPr lang="en-US" sz="2400" b="1" dirty="0">
                <a:latin typeface="+mn-lt"/>
              </a:rPr>
              <a:t>TATA IPL PERFORMANCE METRICES USING MACHINE LEARNING</a:t>
            </a:r>
            <a:endParaRPr lang="en-IN" sz="2400" b="1" dirty="0">
              <a:latin typeface="+mn-lt"/>
            </a:endParaRPr>
          </a:p>
        </p:txBody>
      </p:sp>
      <p:sp>
        <p:nvSpPr>
          <p:cNvPr id="6" name="TextBox 5">
            <a:extLst>
              <a:ext uri="{FF2B5EF4-FFF2-40B4-BE49-F238E27FC236}">
                <a16:creationId xmlns:a16="http://schemas.microsoft.com/office/drawing/2014/main" id="{74A67799-3168-5241-39E6-970C6F27866B}"/>
              </a:ext>
            </a:extLst>
          </p:cNvPr>
          <p:cNvSpPr txBox="1"/>
          <p:nvPr/>
        </p:nvSpPr>
        <p:spPr>
          <a:xfrm>
            <a:off x="2949676" y="2067305"/>
            <a:ext cx="7063152" cy="2805320"/>
          </a:xfrm>
          <a:prstGeom prst="rect">
            <a:avLst/>
          </a:prstGeom>
          <a:noFill/>
        </p:spPr>
        <p:txBody>
          <a:bodyPr wrap="none" rtlCol="0">
            <a:spAutoFit/>
          </a:bodyPr>
          <a:lstStyle/>
          <a:p>
            <a:pPr>
              <a:lnSpc>
                <a:spcPct val="150000"/>
              </a:lnSpc>
            </a:pPr>
            <a:r>
              <a:rPr lang="en-US" sz="2000" dirty="0"/>
              <a:t>PRESENTED BY : V.YUVADHARSHINI</a:t>
            </a:r>
          </a:p>
          <a:p>
            <a:pPr>
              <a:lnSpc>
                <a:spcPct val="150000"/>
              </a:lnSpc>
            </a:pPr>
            <a:r>
              <a:rPr lang="en-US" sz="2000" dirty="0"/>
              <a:t>REG NO  : 813821244062</a:t>
            </a:r>
          </a:p>
          <a:p>
            <a:pPr>
              <a:lnSpc>
                <a:spcPct val="150000"/>
              </a:lnSpc>
            </a:pPr>
            <a:r>
              <a:rPr lang="en-US" sz="2000" dirty="0"/>
              <a:t>DEPT : COMPUTER SCIENCE AND BUISNESS SYSTEM</a:t>
            </a:r>
          </a:p>
          <a:p>
            <a:pPr>
              <a:lnSpc>
                <a:spcPct val="150000"/>
              </a:lnSpc>
            </a:pPr>
            <a:r>
              <a:rPr lang="en-US" sz="2000" dirty="0"/>
              <a:t>COLLEGE : SARANATHAN COLLEGE OF ENGINEERING</a:t>
            </a:r>
          </a:p>
          <a:p>
            <a:pPr>
              <a:lnSpc>
                <a:spcPct val="150000"/>
              </a:lnSpc>
            </a:pPr>
            <a:r>
              <a:rPr lang="en-US" sz="2000" dirty="0"/>
              <a:t>NM ID : dharshinivenkatachalam123@gmail.com</a:t>
            </a:r>
          </a:p>
          <a:p>
            <a:pPr>
              <a:lnSpc>
                <a:spcPct val="150000"/>
              </a:lnSpc>
            </a:pPr>
            <a:r>
              <a:rPr lang="en-US" sz="2000" dirty="0"/>
              <a:t>              (au813821244062)</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0"/>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17" name="Google Shape;217;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8" name="Google Shape;218;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19" name="Google Shape;219;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20" name="Google Shape;220;p10"/>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latin typeface="Trebuchet MS"/>
              <a:ea typeface="Trebuchet MS"/>
              <a:cs typeface="Trebuchet MS"/>
              <a:sym typeface="Trebuchet MS"/>
            </a:endParaRPr>
          </a:p>
        </p:txBody>
      </p:sp>
      <p:sp>
        <p:nvSpPr>
          <p:cNvPr id="222" name="Google Shape;222;p10"/>
          <p:cNvSpPr/>
          <p:nvPr/>
        </p:nvSpPr>
        <p:spPr>
          <a:xfrm flipH="1">
            <a:off x="5350150" y="1085600"/>
            <a:ext cx="25530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3" name="Google Shape;223;p10"/>
          <p:cNvSpPr/>
          <p:nvPr/>
        </p:nvSpPr>
        <p:spPr>
          <a:xfrm flipH="1">
            <a:off x="1979125" y="1085600"/>
            <a:ext cx="25530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4" name="Google Shape;224;p10"/>
          <p:cNvSpPr txBox="1"/>
          <p:nvPr/>
        </p:nvSpPr>
        <p:spPr>
          <a:xfrm>
            <a:off x="5741613" y="1172750"/>
            <a:ext cx="5535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Model Evaluation</a:t>
            </a:r>
            <a:endParaRPr sz="1800">
              <a:latin typeface="Calibri"/>
              <a:ea typeface="Calibri"/>
              <a:cs typeface="Calibri"/>
              <a:sym typeface="Calibri"/>
            </a:endParaRPr>
          </a:p>
        </p:txBody>
      </p:sp>
      <p:sp>
        <p:nvSpPr>
          <p:cNvPr id="225" name="Google Shape;225;p10"/>
          <p:cNvSpPr txBox="1"/>
          <p:nvPr/>
        </p:nvSpPr>
        <p:spPr>
          <a:xfrm>
            <a:off x="2308225" y="1085600"/>
            <a:ext cx="8351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dirty="0">
                <a:latin typeface="Calibri"/>
                <a:ea typeface="Calibri"/>
                <a:cs typeface="Calibri"/>
                <a:sym typeface="Calibri"/>
              </a:rPr>
              <a:t>Insights  and </a:t>
            </a:r>
            <a:endParaRPr sz="1600" dirty="0">
              <a:latin typeface="Calibri"/>
              <a:ea typeface="Calibri"/>
              <a:cs typeface="Calibri"/>
              <a:sym typeface="Calibri"/>
            </a:endParaRPr>
          </a:p>
          <a:p>
            <a:pPr marL="0" lvl="0" indent="0" algn="l" rtl="0">
              <a:spcBef>
                <a:spcPts val="0"/>
              </a:spcBef>
              <a:spcAft>
                <a:spcPts val="0"/>
              </a:spcAft>
              <a:buNone/>
            </a:pPr>
            <a:r>
              <a:rPr lang="en-US" sz="1600" dirty="0">
                <a:latin typeface="Calibri"/>
                <a:ea typeface="Calibri"/>
                <a:cs typeface="Calibri"/>
                <a:sym typeface="Calibri"/>
              </a:rPr>
              <a:t>       Visualization</a:t>
            </a:r>
            <a:endParaRPr sz="1600" dirty="0">
              <a:latin typeface="Calibri"/>
              <a:ea typeface="Calibri"/>
              <a:cs typeface="Calibri"/>
              <a:sym typeface="Calibri"/>
            </a:endParaRPr>
          </a:p>
        </p:txBody>
      </p:sp>
      <p:sp>
        <p:nvSpPr>
          <p:cNvPr id="226" name="Google Shape;226;p10"/>
          <p:cNvSpPr/>
          <p:nvPr/>
        </p:nvSpPr>
        <p:spPr>
          <a:xfrm>
            <a:off x="2148750" y="1977650"/>
            <a:ext cx="2479200" cy="338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7" name="Google Shape;227;p10"/>
          <p:cNvSpPr/>
          <p:nvPr/>
        </p:nvSpPr>
        <p:spPr>
          <a:xfrm>
            <a:off x="5423950" y="1977650"/>
            <a:ext cx="2479200" cy="338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8" name="Google Shape;228;p10"/>
          <p:cNvSpPr txBox="1"/>
          <p:nvPr/>
        </p:nvSpPr>
        <p:spPr>
          <a:xfrm>
            <a:off x="5625625" y="2331138"/>
            <a:ext cx="60723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Assess the models'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performance using</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appropriate metrics </a:t>
            </a:r>
            <a:br>
              <a:rPr lang="en-US" sz="1800">
                <a:latin typeface="Calibri"/>
                <a:ea typeface="Calibri"/>
                <a:cs typeface="Calibri"/>
                <a:sym typeface="Calibri"/>
              </a:rPr>
            </a:br>
            <a:r>
              <a:rPr lang="en-US" sz="1800">
                <a:latin typeface="Calibri"/>
                <a:ea typeface="Calibri"/>
                <a:cs typeface="Calibri"/>
                <a:sym typeface="Calibri"/>
              </a:rPr>
              <a:t>and identify the most</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accurate and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reliable models.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29" name="Google Shape;229;p10"/>
          <p:cNvSpPr txBox="1"/>
          <p:nvPr/>
        </p:nvSpPr>
        <p:spPr>
          <a:xfrm>
            <a:off x="2308225" y="2351688"/>
            <a:ext cx="8351400" cy="3093124"/>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dirty="0">
                <a:latin typeface="Calibri"/>
                <a:ea typeface="Calibri"/>
                <a:cs typeface="Calibri"/>
                <a:sym typeface="Calibri"/>
              </a:rPr>
              <a:t>Develop interactive</a:t>
            </a:r>
            <a:endParaRPr sz="1800" dirty="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dirty="0">
                <a:latin typeface="Calibri"/>
                <a:ea typeface="Calibri"/>
                <a:cs typeface="Calibri"/>
                <a:sym typeface="Calibri"/>
              </a:rPr>
              <a:t> dashboards and data</a:t>
            </a:r>
            <a:endParaRPr sz="1800" dirty="0">
              <a:latin typeface="Calibri"/>
              <a:ea typeface="Calibri"/>
              <a:cs typeface="Calibri"/>
              <a:sym typeface="Calibri"/>
            </a:endParaRPr>
          </a:p>
          <a:p>
            <a:pPr marL="0" lvl="0" indent="0" algn="l" rtl="0">
              <a:lnSpc>
                <a:spcPct val="150000"/>
              </a:lnSpc>
              <a:spcBef>
                <a:spcPts val="0"/>
              </a:spcBef>
              <a:spcAft>
                <a:spcPts val="0"/>
              </a:spcAft>
              <a:buNone/>
            </a:pPr>
            <a:r>
              <a:rPr lang="en-US" sz="1800" dirty="0">
                <a:latin typeface="Calibri"/>
                <a:ea typeface="Calibri"/>
                <a:cs typeface="Calibri"/>
                <a:sym typeface="Calibri"/>
              </a:rPr>
              <a:t>visualizations to </a:t>
            </a:r>
            <a:endParaRPr sz="1800" dirty="0">
              <a:latin typeface="Calibri"/>
              <a:ea typeface="Calibri"/>
              <a:cs typeface="Calibri"/>
              <a:sym typeface="Calibri"/>
            </a:endParaRPr>
          </a:p>
          <a:p>
            <a:pPr marL="0" lvl="0" indent="0" algn="l" rtl="0">
              <a:lnSpc>
                <a:spcPct val="150000"/>
              </a:lnSpc>
              <a:spcBef>
                <a:spcPts val="0"/>
              </a:spcBef>
              <a:spcAft>
                <a:spcPts val="0"/>
              </a:spcAft>
              <a:buNone/>
            </a:pPr>
            <a:r>
              <a:rPr lang="en-US" sz="1800" dirty="0">
                <a:latin typeface="Calibri"/>
                <a:ea typeface="Calibri"/>
                <a:cs typeface="Calibri"/>
                <a:sym typeface="Calibri"/>
              </a:rPr>
              <a:t>present the insights </a:t>
            </a:r>
            <a:endParaRPr sz="1800" dirty="0">
              <a:latin typeface="Calibri"/>
              <a:ea typeface="Calibri"/>
              <a:cs typeface="Calibri"/>
              <a:sym typeface="Calibri"/>
            </a:endParaRPr>
          </a:p>
          <a:p>
            <a:pPr marL="0" lvl="0" indent="0" algn="l" rtl="0">
              <a:lnSpc>
                <a:spcPct val="150000"/>
              </a:lnSpc>
              <a:spcBef>
                <a:spcPts val="0"/>
              </a:spcBef>
              <a:spcAft>
                <a:spcPts val="0"/>
              </a:spcAft>
              <a:buNone/>
            </a:pPr>
            <a:r>
              <a:rPr lang="en-US" sz="1800" dirty="0">
                <a:latin typeface="Calibri"/>
                <a:ea typeface="Calibri"/>
                <a:cs typeface="Calibri"/>
                <a:sym typeface="Calibri"/>
              </a:rPr>
              <a:t>and recommendations</a:t>
            </a:r>
            <a:endParaRPr sz="1800" dirty="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dirty="0">
                <a:latin typeface="Calibri"/>
                <a:ea typeface="Calibri"/>
                <a:cs typeface="Calibri"/>
                <a:sym typeface="Calibri"/>
              </a:rPr>
              <a:t>to end-users.</a:t>
            </a:r>
            <a:endParaRPr sz="1800" dirty="0">
              <a:latin typeface="Calibri"/>
              <a:ea typeface="Calibri"/>
              <a:cs typeface="Calibri"/>
              <a:sym typeface="Calibri"/>
            </a:endParaRPr>
          </a:p>
          <a:p>
            <a:pPr marL="0" lvl="0" indent="0" algn="l" rtl="0">
              <a:lnSpc>
                <a:spcPct val="150000"/>
              </a:lnSpc>
              <a:spcBef>
                <a:spcPts val="0"/>
              </a:spcBef>
              <a:spcAft>
                <a:spcPts val="0"/>
              </a:spcAft>
              <a:buNone/>
            </a:pPr>
            <a:endParaRPr sz="1800" dirty="0">
              <a:latin typeface="Calibri"/>
              <a:ea typeface="Calibri"/>
              <a:cs typeface="Calibri"/>
              <a:sym typeface="Calibri"/>
            </a:endParaRPr>
          </a:p>
        </p:txBody>
      </p:sp>
      <p:sp>
        <p:nvSpPr>
          <p:cNvPr id="6" name="TextBox 5">
            <a:hlinkClick r:id="rId4"/>
            <a:extLst>
              <a:ext uri="{FF2B5EF4-FFF2-40B4-BE49-F238E27FC236}">
                <a16:creationId xmlns:a16="http://schemas.microsoft.com/office/drawing/2014/main" id="{3A2BCDC4-F6E5-F1D7-DFFD-5C64D9C1869A}"/>
              </a:ext>
            </a:extLst>
          </p:cNvPr>
          <p:cNvSpPr txBox="1"/>
          <p:nvPr/>
        </p:nvSpPr>
        <p:spPr>
          <a:xfrm>
            <a:off x="697482" y="5827433"/>
            <a:ext cx="5116285" cy="307777"/>
          </a:xfrm>
          <a:prstGeom prst="rect">
            <a:avLst/>
          </a:prstGeom>
          <a:noFill/>
        </p:spPr>
        <p:txBody>
          <a:bodyPr wrap="square" rtlCol="0">
            <a:spAutoFit/>
          </a:bodyPr>
          <a:lstStyle/>
          <a:p>
            <a:r>
              <a:rPr lang="en-IN" dirty="0">
                <a:hlinkClick r:id="rId5"/>
              </a:rPr>
              <a:t>https://github.com/yuvadharsh/TNSDC-Generative-AI.</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7"/>
        <p:cNvGrpSpPr/>
        <p:nvPr/>
      </p:nvGrpSpPr>
      <p:grpSpPr>
        <a:xfrm>
          <a:off x="0" y="0"/>
          <a:ext cx="0" cy="0"/>
          <a:chOff x="0" y="0"/>
          <a:chExt cx="0" cy="0"/>
        </a:xfrm>
      </p:grpSpPr>
      <p:sp>
        <p:nvSpPr>
          <p:cNvPr id="68" name="Google Shape;68;p2"/>
          <p:cNvSpPr/>
          <p:nvPr/>
        </p:nvSpPr>
        <p:spPr>
          <a:xfrm>
            <a:off x="0" y="-78105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dirty="0"/>
          </a:p>
        </p:txBody>
      </p:sp>
      <p:grpSp>
        <p:nvGrpSpPr>
          <p:cNvPr id="69" name="Google Shape;69;p2"/>
          <p:cNvGrpSpPr/>
          <p:nvPr/>
        </p:nvGrpSpPr>
        <p:grpSpPr>
          <a:xfrm>
            <a:off x="7448612" y="0"/>
            <a:ext cx="4743796" cy="6858466"/>
            <a:chOff x="7448612" y="0"/>
            <a:chExt cx="4743796" cy="6858466"/>
          </a:xfrm>
        </p:grpSpPr>
        <p:sp>
          <p:nvSpPr>
            <p:cNvPr id="70" name="Google Shape;7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 name="Google Shape;7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 name="Google Shape;73;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Google Shape;77;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8" name="Google Shape;7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9" name="Google Shape;7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2"/>
          <p:cNvSpPr/>
          <p:nvPr/>
        </p:nvSpPr>
        <p:spPr>
          <a:xfrm>
            <a:off x="9286875" y="6368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2"/>
          <p:cNvSpPr txBox="1">
            <a:spLocks noGrp="1"/>
          </p:cNvSpPr>
          <p:nvPr>
            <p:ph type="title"/>
          </p:nvPr>
        </p:nvSpPr>
        <p:spPr>
          <a:xfrm>
            <a:off x="332719" y="149271"/>
            <a:ext cx="86139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TITLE</a:t>
            </a:r>
            <a:endParaRPr sz="4250" dirty="0"/>
          </a:p>
        </p:txBody>
      </p:sp>
      <p:grpSp>
        <p:nvGrpSpPr>
          <p:cNvPr id="84" name="Google Shape;84;p2"/>
          <p:cNvGrpSpPr/>
          <p:nvPr/>
        </p:nvGrpSpPr>
        <p:grpSpPr>
          <a:xfrm>
            <a:off x="466725" y="6410325"/>
            <a:ext cx="3705225" cy="295275"/>
            <a:chOff x="466725" y="6410325"/>
            <a:chExt cx="3705225" cy="295275"/>
          </a:xfrm>
        </p:grpSpPr>
        <p:pic>
          <p:nvPicPr>
            <p:cNvPr id="85" name="Google Shape;85;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6" name="Google Shape;86;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7" name="Google Shape;87;p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8" name="Google Shape;88;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89" name="Google Shape;89;p2"/>
          <p:cNvSpPr txBox="1"/>
          <p:nvPr/>
        </p:nvSpPr>
        <p:spPr>
          <a:xfrm>
            <a:off x="221102" y="636875"/>
            <a:ext cx="11451300" cy="7632059"/>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4000" b="1" u="sng" dirty="0">
                <a:latin typeface="Calibri"/>
                <a:ea typeface="Calibri"/>
                <a:cs typeface="Calibri"/>
                <a:sym typeface="Calibri"/>
              </a:rPr>
              <a:t>TATA IPL stats analysis using deep learning</a:t>
            </a:r>
          </a:p>
          <a:p>
            <a:pPr marL="0" lvl="0" indent="0" algn="l" rtl="0">
              <a:lnSpc>
                <a:spcPct val="150000"/>
              </a:lnSpc>
              <a:spcBef>
                <a:spcPts val="0"/>
              </a:spcBef>
              <a:spcAft>
                <a:spcPts val="0"/>
              </a:spcAft>
              <a:buClr>
                <a:schemeClr val="dk1"/>
              </a:buClr>
              <a:buSzPts val="1100"/>
              <a:buFont typeface="Arial"/>
              <a:buNone/>
            </a:pPr>
            <a:r>
              <a:rPr lang="en-US" sz="2300" dirty="0">
                <a:latin typeface="Calibri"/>
                <a:ea typeface="Calibri"/>
                <a:cs typeface="Calibri"/>
                <a:sym typeface="Calibri"/>
              </a:rPr>
              <a:t>The Indian Premier League (IPL) is one of the most popular and exciting</a:t>
            </a:r>
            <a:endParaRPr sz="2300" dirty="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300" dirty="0">
                <a:latin typeface="Calibri"/>
                <a:ea typeface="Calibri"/>
                <a:cs typeface="Calibri"/>
                <a:sym typeface="Calibri"/>
              </a:rPr>
              <a:t>cricket tournaments in the world. Analyzing IPL data using machine(deep)</a:t>
            </a:r>
            <a:endParaRPr sz="2300" dirty="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300" dirty="0">
                <a:latin typeface="Calibri"/>
                <a:ea typeface="Calibri"/>
                <a:cs typeface="Calibri"/>
                <a:sym typeface="Calibri"/>
              </a:rPr>
              <a:t>learning can uncover valuable insights that can help teams, players, and</a:t>
            </a:r>
            <a:endParaRPr sz="2300" dirty="0">
              <a:latin typeface="Calibri"/>
              <a:ea typeface="Calibri"/>
              <a:cs typeface="Calibri"/>
              <a:sym typeface="Calibri"/>
            </a:endParaRPr>
          </a:p>
          <a:p>
            <a:pPr marL="0" lvl="0" indent="0" algn="l" rtl="0">
              <a:lnSpc>
                <a:spcPct val="150000"/>
              </a:lnSpc>
              <a:spcBef>
                <a:spcPts val="0"/>
              </a:spcBef>
              <a:spcAft>
                <a:spcPts val="0"/>
              </a:spcAft>
              <a:buNone/>
            </a:pPr>
            <a:r>
              <a:rPr lang="en-US" sz="2300" dirty="0">
                <a:latin typeface="Calibri"/>
                <a:ea typeface="Calibri"/>
                <a:cs typeface="Calibri"/>
                <a:sym typeface="Calibri"/>
              </a:rPr>
              <a:t>fans better understand the game and make more informed decisions.</a:t>
            </a:r>
            <a:endParaRPr sz="2300" dirty="0">
              <a:latin typeface="Calibri"/>
              <a:ea typeface="Calibri"/>
              <a:cs typeface="Calibri"/>
              <a:sym typeface="Calibri"/>
            </a:endParaRPr>
          </a:p>
          <a:p>
            <a:pPr marL="0" lvl="0" indent="0" algn="l" rtl="0">
              <a:lnSpc>
                <a:spcPct val="150000"/>
              </a:lnSpc>
              <a:spcBef>
                <a:spcPts val="1200"/>
              </a:spcBef>
              <a:spcAft>
                <a:spcPts val="0"/>
              </a:spcAft>
              <a:buNone/>
            </a:pPr>
            <a:r>
              <a:rPr lang="en-US" sz="2300" dirty="0">
                <a:latin typeface="Calibri"/>
                <a:ea typeface="Calibri"/>
                <a:cs typeface="Calibri"/>
                <a:sym typeface="Calibri"/>
              </a:rPr>
              <a:t>Utilizing advanced analytics tools to derive actionable insights from raw data.</a:t>
            </a:r>
            <a:endParaRPr sz="2300" dirty="0">
              <a:latin typeface="Calibri"/>
              <a:ea typeface="Calibri"/>
              <a:cs typeface="Calibri"/>
              <a:sym typeface="Calibri"/>
            </a:endParaRPr>
          </a:p>
          <a:p>
            <a:pPr marL="0" lvl="0" indent="0" algn="l" rtl="0">
              <a:lnSpc>
                <a:spcPct val="150000"/>
              </a:lnSpc>
              <a:spcBef>
                <a:spcPts val="1200"/>
              </a:spcBef>
              <a:spcAft>
                <a:spcPts val="0"/>
              </a:spcAft>
              <a:buNone/>
            </a:pPr>
            <a:r>
              <a:rPr lang="en-US" sz="2300" dirty="0">
                <a:latin typeface="Calibri"/>
                <a:ea typeface="Calibri"/>
                <a:cs typeface="Calibri"/>
                <a:sym typeface="Calibri"/>
              </a:rPr>
              <a:t>Reviewing team and player scoreboards to identify performance trends </a:t>
            </a:r>
            <a:endParaRPr sz="2300" dirty="0">
              <a:latin typeface="Calibri"/>
              <a:ea typeface="Calibri"/>
              <a:cs typeface="Calibri"/>
              <a:sym typeface="Calibri"/>
            </a:endParaRPr>
          </a:p>
          <a:p>
            <a:pPr marL="0" lvl="0" indent="0" algn="l" rtl="0">
              <a:lnSpc>
                <a:spcPct val="150000"/>
              </a:lnSpc>
              <a:spcBef>
                <a:spcPts val="1200"/>
              </a:spcBef>
              <a:spcAft>
                <a:spcPts val="0"/>
              </a:spcAft>
              <a:buNone/>
            </a:pPr>
            <a:r>
              <a:rPr lang="en-US" sz="2300" dirty="0">
                <a:latin typeface="Calibri"/>
                <a:ea typeface="Calibri"/>
                <a:cs typeface="Calibri"/>
                <a:sym typeface="Calibri"/>
              </a:rPr>
              <a:t>and areas for improvement.</a:t>
            </a:r>
            <a:endParaRPr sz="2300" dirty="0">
              <a:latin typeface="Calibri"/>
              <a:ea typeface="Calibri"/>
              <a:cs typeface="Calibri"/>
              <a:sym typeface="Calibri"/>
            </a:endParaRPr>
          </a:p>
          <a:p>
            <a:pPr marL="0" lvl="0" indent="0" algn="l" rtl="0">
              <a:lnSpc>
                <a:spcPct val="150000"/>
              </a:lnSpc>
              <a:spcBef>
                <a:spcPts val="1200"/>
              </a:spcBef>
              <a:spcAft>
                <a:spcPts val="0"/>
              </a:spcAft>
              <a:buNone/>
            </a:pPr>
            <a:endParaRPr sz="2300" dirty="0">
              <a:latin typeface="Calibri"/>
              <a:ea typeface="Calibri"/>
              <a:cs typeface="Calibri"/>
              <a:sym typeface="Calibri"/>
            </a:endParaRPr>
          </a:p>
          <a:p>
            <a:pPr marL="0" lvl="0" indent="0" algn="l" rtl="0">
              <a:lnSpc>
                <a:spcPct val="115000"/>
              </a:lnSpc>
              <a:spcBef>
                <a:spcPts val="1200"/>
              </a:spcBef>
              <a:spcAft>
                <a:spcPts val="0"/>
              </a:spcAft>
              <a:buNone/>
            </a:pPr>
            <a:endParaRPr sz="2300" dirty="0">
              <a:latin typeface="Calibri"/>
              <a:ea typeface="Calibri"/>
              <a:cs typeface="Calibri"/>
              <a:sym typeface="Calibri"/>
            </a:endParaRPr>
          </a:p>
          <a:p>
            <a:pPr marL="0" lvl="0" indent="0" algn="l" rtl="0">
              <a:lnSpc>
                <a:spcPct val="150000"/>
              </a:lnSpc>
              <a:spcBef>
                <a:spcPts val="1200"/>
              </a:spcBef>
              <a:spcAft>
                <a:spcPts val="0"/>
              </a:spcAft>
              <a:buClr>
                <a:schemeClr val="dk1"/>
              </a:buClr>
              <a:buSzPts val="1100"/>
              <a:buFont typeface="Arial"/>
              <a:buNone/>
            </a:pPr>
            <a:endParaRPr sz="2300" dirty="0">
              <a:latin typeface="Calibri"/>
              <a:ea typeface="Calibri"/>
              <a:cs typeface="Calibri"/>
              <a:sym typeface="Calibri"/>
            </a:endParaRPr>
          </a:p>
          <a:p>
            <a:pPr marL="0" lvl="0" indent="0" algn="l" rtl="0">
              <a:lnSpc>
                <a:spcPct val="150000"/>
              </a:lnSpc>
              <a:spcBef>
                <a:spcPts val="0"/>
              </a:spcBef>
              <a:spcAft>
                <a:spcPts val="0"/>
              </a:spcAft>
              <a:buNone/>
            </a:pPr>
            <a:endParaRPr sz="1800" dirty="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4"/>
        <p:cNvGrpSpPr/>
        <p:nvPr/>
      </p:nvGrpSpPr>
      <p:grpSpPr>
        <a:xfrm>
          <a:off x="0" y="0"/>
          <a:ext cx="0" cy="0"/>
          <a:chOff x="0" y="0"/>
          <a:chExt cx="0" cy="0"/>
        </a:xfrm>
      </p:grpSpPr>
      <p:sp>
        <p:nvSpPr>
          <p:cNvPr id="95" name="Google Shape;95;p3"/>
          <p:cNvSpPr/>
          <p:nvPr/>
        </p:nvSpPr>
        <p:spPr>
          <a:xfrm>
            <a:off x="19645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96" name="Google Shape;96;p3"/>
          <p:cNvGrpSpPr/>
          <p:nvPr/>
        </p:nvGrpSpPr>
        <p:grpSpPr>
          <a:xfrm>
            <a:off x="7448612" y="0"/>
            <a:ext cx="4743796" cy="6858466"/>
            <a:chOff x="7448612" y="0"/>
            <a:chExt cx="4743796" cy="6858466"/>
          </a:xfrm>
        </p:grpSpPr>
        <p:sp>
          <p:nvSpPr>
            <p:cNvPr id="97" name="Google Shape;97;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 name="Google Shape;101;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 name="Google Shape;102;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 name="Google Shape;103;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 name="Google Shape;104;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 name="Google Shape;105;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6" name="Google Shape;106;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 name="Google Shape;107;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8" name="Google Shape;108;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9" name="Google Shape;109;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10" name="Google Shape;110;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1" name="Google Shape;111;p3"/>
          <p:cNvGrpSpPr/>
          <p:nvPr/>
        </p:nvGrpSpPr>
        <p:grpSpPr>
          <a:xfrm>
            <a:off x="47625" y="3819523"/>
            <a:ext cx="4124325" cy="3009898"/>
            <a:chOff x="47625" y="3819523"/>
            <a:chExt cx="4124325" cy="3009898"/>
          </a:xfrm>
        </p:grpSpPr>
        <p:pic>
          <p:nvPicPr>
            <p:cNvPr id="112" name="Google Shape;112;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3" name="Google Shape;113;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4" name="Google Shape;114;p3"/>
          <p:cNvSpPr txBox="1">
            <a:spLocks noGrp="1"/>
          </p:cNvSpPr>
          <p:nvPr>
            <p:ph type="title"/>
          </p:nvPr>
        </p:nvSpPr>
        <p:spPr>
          <a:xfrm>
            <a:off x="752463" y="298638"/>
            <a:ext cx="2357100" cy="6600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200"/>
              <a:t>AGENDA</a:t>
            </a:r>
            <a:endParaRPr sz="4200"/>
          </a:p>
        </p:txBody>
      </p:sp>
      <p:sp>
        <p:nvSpPr>
          <p:cNvPr id="115" name="Google Shape;115;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6" name="Google Shape;116;p3"/>
          <p:cNvSpPr txBox="1"/>
          <p:nvPr/>
        </p:nvSpPr>
        <p:spPr>
          <a:xfrm>
            <a:off x="1696625" y="1643050"/>
            <a:ext cx="10287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17" name="Google Shape;117;p3"/>
          <p:cNvSpPr txBox="1"/>
          <p:nvPr/>
        </p:nvSpPr>
        <p:spPr>
          <a:xfrm>
            <a:off x="1920300" y="1643050"/>
            <a:ext cx="8351400" cy="3193800"/>
          </a:xfrm>
          <a:prstGeom prst="rect">
            <a:avLst/>
          </a:prstGeom>
          <a:noFill/>
          <a:ln>
            <a:noFill/>
          </a:ln>
        </p:spPr>
        <p:txBody>
          <a:bodyPr spcFirstLastPara="1" wrap="square" lIns="91425" tIns="91425" rIns="91425" bIns="91425" anchor="t" anchorCtr="0">
            <a:spAutoFit/>
          </a:bodyPr>
          <a:lstStyle/>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PROBLEM STATEMENT</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PROJECT OVERVIEW</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BENEFITING END USERS</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SOLUTION AND ITS VALUE PROPOSITION</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INNOVATIVE APPROACH</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WORKFLOW MODEL</a:t>
            </a:r>
            <a:endParaRPr sz="2300" dirty="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4"/>
          <p:cNvGrpSpPr/>
          <p:nvPr/>
        </p:nvGrpSpPr>
        <p:grpSpPr>
          <a:xfrm>
            <a:off x="8484425" y="2861225"/>
            <a:ext cx="2762250" cy="3257550"/>
            <a:chOff x="7991475" y="2933700"/>
            <a:chExt cx="2762250" cy="3257550"/>
          </a:xfrm>
        </p:grpSpPr>
        <p:sp>
          <p:nvSpPr>
            <p:cNvPr id="123" name="Google Shape;123;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4" name="Google Shape;124;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5" name="Google Shape;125;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4"/>
          <p:cNvSpPr/>
          <p:nvPr/>
        </p:nvSpPr>
        <p:spPr>
          <a:xfrm>
            <a:off x="9320375" y="7240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7" name="Google Shape;127;p4"/>
          <p:cNvSpPr txBox="1">
            <a:spLocks noGrp="1"/>
          </p:cNvSpPr>
          <p:nvPr>
            <p:ph type="title"/>
          </p:nvPr>
        </p:nvSpPr>
        <p:spPr>
          <a:xfrm>
            <a:off x="405972" y="275480"/>
            <a:ext cx="5637000" cy="594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750" dirty="0"/>
              <a:t>PROBLEM STATEMENT</a:t>
            </a:r>
            <a:endParaRPr sz="3750" dirty="0"/>
          </a:p>
        </p:txBody>
      </p:sp>
      <p:pic>
        <p:nvPicPr>
          <p:cNvPr id="128" name="Google Shape;128;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30" name="Google Shape;130;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1" name="Google Shape;131;p4"/>
          <p:cNvSpPr txBox="1"/>
          <p:nvPr/>
        </p:nvSpPr>
        <p:spPr>
          <a:xfrm>
            <a:off x="507450" y="1104738"/>
            <a:ext cx="8351400" cy="4648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000">
                <a:latin typeface="Calibri"/>
                <a:ea typeface="Calibri"/>
                <a:cs typeface="Calibri"/>
                <a:sym typeface="Calibri"/>
              </a:rPr>
              <a:t>Tata Indian Premier League (IPL), the objective is to perform a comprehensive analysis to gain insights into player performance, team strategies, match outcomes, and trends over different seasons. The analysis should involve exploring factors such as batting averages, bowling economy rates, player impact scores, team win-loss ratios, performance in different match formats (e.g., T20, One-Day), home vs. away performance, player vs. player comparisons, and any other relevant metrics. The analysis should aim to identify patterns, key players, successful strategies, and areas for improvement, ultimately providing valuable insights for team management, broadcasters, and fans."</a:t>
            </a:r>
            <a:endParaRPr sz="2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5"/>
          <p:cNvGrpSpPr/>
          <p:nvPr/>
        </p:nvGrpSpPr>
        <p:grpSpPr>
          <a:xfrm>
            <a:off x="8658225" y="2647950"/>
            <a:ext cx="3533775" cy="3810000"/>
            <a:chOff x="8658225" y="2647950"/>
            <a:chExt cx="3533775" cy="3810000"/>
          </a:xfrm>
        </p:grpSpPr>
        <p:sp>
          <p:nvSpPr>
            <p:cNvPr id="137" name="Google Shape;137;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8" name="Google Shape;138;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9" name="Google Shape;139;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5"/>
          <p:cNvSpPr/>
          <p:nvPr/>
        </p:nvSpPr>
        <p:spPr>
          <a:xfrm>
            <a:off x="9552375" y="12314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1" name="Google Shape;141;p5"/>
          <p:cNvSpPr txBox="1">
            <a:spLocks noGrp="1"/>
          </p:cNvSpPr>
          <p:nvPr>
            <p:ph type="title"/>
          </p:nvPr>
        </p:nvSpPr>
        <p:spPr>
          <a:xfrm>
            <a:off x="466025" y="220077"/>
            <a:ext cx="5263500" cy="594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750"/>
              <a:t>PROJECT OVERVIEW</a:t>
            </a:r>
            <a:endParaRPr sz="3750"/>
          </a:p>
        </p:txBody>
      </p:sp>
      <p:pic>
        <p:nvPicPr>
          <p:cNvPr id="142" name="Google Shape;142;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4" name="Google Shape;144;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5" name="Google Shape;145;p5"/>
          <p:cNvSpPr txBox="1"/>
          <p:nvPr/>
        </p:nvSpPr>
        <p:spPr>
          <a:xfrm>
            <a:off x="306825" y="1231475"/>
            <a:ext cx="9245700" cy="544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dirty="0">
                <a:latin typeface="Calibri"/>
                <a:ea typeface="Calibri"/>
                <a:cs typeface="Calibri"/>
                <a:sym typeface="Calibri"/>
              </a:rPr>
              <a:t>1.Gather </a:t>
            </a:r>
            <a:r>
              <a:rPr lang="en-US" sz="1800" b="1" dirty="0" err="1">
                <a:latin typeface="Calibri"/>
                <a:ea typeface="Calibri"/>
                <a:cs typeface="Calibri"/>
                <a:sym typeface="Calibri"/>
              </a:rPr>
              <a:t>Data:</a:t>
            </a:r>
            <a:r>
              <a:rPr lang="en-US" sz="1800" dirty="0" err="1">
                <a:latin typeface="Calibri"/>
                <a:ea typeface="Calibri"/>
                <a:cs typeface="Calibri"/>
                <a:sym typeface="Calibri"/>
              </a:rPr>
              <a:t>Collect</a:t>
            </a:r>
            <a:r>
              <a:rPr lang="en-US" sz="1800" dirty="0">
                <a:latin typeface="Calibri"/>
                <a:ea typeface="Calibri"/>
                <a:cs typeface="Calibri"/>
                <a:sym typeface="Calibri"/>
              </a:rPr>
              <a:t> historical IPL match </a:t>
            </a:r>
            <a:r>
              <a:rPr lang="en-US" sz="1800" dirty="0" err="1">
                <a:latin typeface="Calibri"/>
                <a:ea typeface="Calibri"/>
                <a:cs typeface="Calibri"/>
                <a:sym typeface="Calibri"/>
              </a:rPr>
              <a:t>data,player</a:t>
            </a:r>
            <a:r>
              <a:rPr lang="en-US" sz="1800" dirty="0">
                <a:latin typeface="Calibri"/>
                <a:ea typeface="Calibri"/>
                <a:cs typeface="Calibri"/>
                <a:sym typeface="Calibri"/>
              </a:rPr>
              <a:t> statistics, and other relevant</a:t>
            </a:r>
            <a:endParaRPr sz="1800" dirty="0">
              <a:latin typeface="Calibri"/>
              <a:ea typeface="Calibri"/>
              <a:cs typeface="Calibri"/>
              <a:sym typeface="Calibri"/>
            </a:endParaRPr>
          </a:p>
          <a:p>
            <a:pPr marL="0" lvl="0" indent="0" algn="l" rtl="0">
              <a:spcBef>
                <a:spcPts val="0"/>
              </a:spcBef>
              <a:spcAft>
                <a:spcPts val="0"/>
              </a:spcAft>
              <a:buNone/>
            </a:pPr>
            <a:r>
              <a:rPr lang="en-US" sz="1800" dirty="0">
                <a:latin typeface="Calibri"/>
                <a:ea typeface="Calibri"/>
                <a:cs typeface="Calibri"/>
                <a:sym typeface="Calibri"/>
              </a:rPr>
              <a:t>information from official sources and databases.</a:t>
            </a:r>
            <a:endParaRPr sz="1800" dirty="0">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a:p>
            <a:pPr marL="0" lvl="0" indent="0" algn="l" rtl="0">
              <a:spcBef>
                <a:spcPts val="0"/>
              </a:spcBef>
              <a:spcAft>
                <a:spcPts val="0"/>
              </a:spcAft>
              <a:buNone/>
            </a:pPr>
            <a:r>
              <a:rPr lang="en-US" sz="1800" b="1" dirty="0">
                <a:latin typeface="Calibri"/>
                <a:ea typeface="Calibri"/>
                <a:cs typeface="Calibri"/>
                <a:sym typeface="Calibri"/>
              </a:rPr>
              <a:t>2.Clean and </a:t>
            </a:r>
            <a:r>
              <a:rPr lang="en-US" sz="1800" b="1" dirty="0" err="1">
                <a:latin typeface="Calibri"/>
                <a:ea typeface="Calibri"/>
                <a:cs typeface="Calibri"/>
                <a:sym typeface="Calibri"/>
              </a:rPr>
              <a:t>Transform:</a:t>
            </a:r>
            <a:r>
              <a:rPr lang="en-US" sz="1800" dirty="0" err="1">
                <a:latin typeface="Calibri"/>
                <a:ea typeface="Calibri"/>
                <a:cs typeface="Calibri"/>
                <a:sym typeface="Calibri"/>
              </a:rPr>
              <a:t>Clean</a:t>
            </a:r>
            <a:r>
              <a:rPr lang="en-US" sz="1800" dirty="0">
                <a:latin typeface="Calibri"/>
                <a:ea typeface="Calibri"/>
                <a:cs typeface="Calibri"/>
                <a:sym typeface="Calibri"/>
              </a:rPr>
              <a:t> the data, handle missing </a:t>
            </a:r>
            <a:r>
              <a:rPr lang="en-US" sz="1800" dirty="0" err="1">
                <a:latin typeface="Calibri"/>
                <a:ea typeface="Calibri"/>
                <a:cs typeface="Calibri"/>
                <a:sym typeface="Calibri"/>
              </a:rPr>
              <a:t>values,and</a:t>
            </a:r>
            <a:r>
              <a:rPr lang="en-US" sz="1800" dirty="0">
                <a:latin typeface="Calibri"/>
                <a:ea typeface="Calibri"/>
                <a:cs typeface="Calibri"/>
                <a:sym typeface="Calibri"/>
              </a:rPr>
              <a:t> transform it into a format suitable for analysis.</a:t>
            </a:r>
            <a:endParaRPr sz="1800" dirty="0">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a:p>
            <a:pPr marL="0" lvl="0" indent="0" algn="l" rtl="0">
              <a:spcBef>
                <a:spcPts val="0"/>
              </a:spcBef>
              <a:spcAft>
                <a:spcPts val="0"/>
              </a:spcAft>
              <a:buNone/>
            </a:pPr>
            <a:r>
              <a:rPr lang="en-US" sz="1800" b="1" dirty="0">
                <a:latin typeface="Calibri"/>
                <a:ea typeface="Calibri"/>
                <a:cs typeface="Calibri"/>
                <a:sym typeface="Calibri"/>
              </a:rPr>
              <a:t>3.Enrich and Feature </a:t>
            </a:r>
            <a:r>
              <a:rPr lang="en-US" sz="1800" b="1" dirty="0" err="1">
                <a:latin typeface="Calibri"/>
                <a:ea typeface="Calibri"/>
                <a:cs typeface="Calibri"/>
                <a:sym typeface="Calibri"/>
              </a:rPr>
              <a:t>Engineer:</a:t>
            </a:r>
            <a:r>
              <a:rPr lang="en-US" sz="1800" dirty="0" err="1">
                <a:latin typeface="Calibri"/>
                <a:ea typeface="Calibri"/>
                <a:cs typeface="Calibri"/>
                <a:sym typeface="Calibri"/>
              </a:rPr>
              <a:t>Enrich</a:t>
            </a:r>
            <a:r>
              <a:rPr lang="en-US" sz="1800" dirty="0">
                <a:latin typeface="Calibri"/>
                <a:ea typeface="Calibri"/>
                <a:cs typeface="Calibri"/>
                <a:sym typeface="Calibri"/>
              </a:rPr>
              <a:t> the data with additional features and engineer new ones that could provide valuable insights.</a:t>
            </a:r>
            <a:endParaRPr sz="1800" dirty="0">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a:p>
            <a:pPr marL="0" lvl="0" indent="0" algn="l" rtl="0">
              <a:spcBef>
                <a:spcPts val="0"/>
              </a:spcBef>
              <a:spcAft>
                <a:spcPts val="0"/>
              </a:spcAft>
              <a:buNone/>
            </a:pPr>
            <a:r>
              <a:rPr lang="en-US" sz="1800" b="1" dirty="0">
                <a:latin typeface="Calibri"/>
                <a:ea typeface="Calibri"/>
                <a:cs typeface="Calibri"/>
                <a:sym typeface="Calibri"/>
              </a:rPr>
              <a:t>4.Engineered </a:t>
            </a:r>
            <a:r>
              <a:rPr lang="en-US" sz="1800" b="1" dirty="0" err="1">
                <a:latin typeface="Calibri"/>
                <a:ea typeface="Calibri"/>
                <a:cs typeface="Calibri"/>
                <a:sym typeface="Calibri"/>
              </a:rPr>
              <a:t>Features:</a:t>
            </a:r>
            <a:r>
              <a:rPr lang="en-US" sz="1800" dirty="0" err="1">
                <a:latin typeface="Calibri"/>
                <a:ea typeface="Calibri"/>
                <a:cs typeface="Calibri"/>
                <a:sym typeface="Calibri"/>
              </a:rPr>
              <a:t>Create</a:t>
            </a:r>
            <a:r>
              <a:rPr lang="en-US" sz="1800" dirty="0">
                <a:latin typeface="Calibri"/>
                <a:ea typeface="Calibri"/>
                <a:cs typeface="Calibri"/>
                <a:sym typeface="Calibri"/>
              </a:rPr>
              <a:t> new features from the existing data, such as batting strike </a:t>
            </a:r>
            <a:r>
              <a:rPr lang="en-US" sz="1800" dirty="0" err="1">
                <a:latin typeface="Calibri"/>
                <a:ea typeface="Calibri"/>
                <a:cs typeface="Calibri"/>
                <a:sym typeface="Calibri"/>
              </a:rPr>
              <a:t>rate,bowling</a:t>
            </a:r>
            <a:r>
              <a:rPr lang="en-US" sz="1800" dirty="0">
                <a:latin typeface="Calibri"/>
                <a:ea typeface="Calibri"/>
                <a:cs typeface="Calibri"/>
                <a:sym typeface="Calibri"/>
              </a:rPr>
              <a:t> economy rate, and team's recent form.</a:t>
            </a:r>
            <a:endParaRPr sz="1800" dirty="0">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a:p>
            <a:pPr marL="0" lvl="0" indent="0" algn="l" rtl="0">
              <a:spcBef>
                <a:spcPts val="0"/>
              </a:spcBef>
              <a:spcAft>
                <a:spcPts val="0"/>
              </a:spcAft>
              <a:buNone/>
            </a:pPr>
            <a:r>
              <a:rPr lang="en-US" sz="1800" b="1" dirty="0">
                <a:latin typeface="Calibri"/>
                <a:ea typeface="Calibri"/>
                <a:cs typeface="Calibri"/>
                <a:sym typeface="Calibri"/>
              </a:rPr>
              <a:t>5.Feature </a:t>
            </a:r>
            <a:r>
              <a:rPr lang="en-US" sz="1800" b="1" dirty="0" err="1">
                <a:latin typeface="Calibri"/>
                <a:ea typeface="Calibri"/>
                <a:cs typeface="Calibri"/>
                <a:sym typeface="Calibri"/>
              </a:rPr>
              <a:t>Selection:</a:t>
            </a:r>
            <a:r>
              <a:rPr lang="en-US" sz="1800" dirty="0" err="1">
                <a:latin typeface="Calibri"/>
                <a:ea typeface="Calibri"/>
                <a:cs typeface="Calibri"/>
                <a:sym typeface="Calibri"/>
              </a:rPr>
              <a:t>Identify</a:t>
            </a:r>
            <a:r>
              <a:rPr lang="en-US" sz="1800" dirty="0">
                <a:latin typeface="Calibri"/>
                <a:ea typeface="Calibri"/>
                <a:cs typeface="Calibri"/>
                <a:sym typeface="Calibri"/>
              </a:rPr>
              <a:t> the most important features that influence match outcomes and player performance using techniques like correlation analysis and recursive feature elimination.</a:t>
            </a:r>
            <a:endParaRPr sz="1800" dirty="0">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a:p>
            <a:pPr marL="0" lvl="0" indent="0" algn="l" rtl="0">
              <a:spcBef>
                <a:spcPts val="0"/>
              </a:spcBef>
              <a:spcAft>
                <a:spcPts val="0"/>
              </a:spcAft>
              <a:buNone/>
            </a:pPr>
            <a:r>
              <a:rPr lang="en-US" sz="1800" b="1" dirty="0">
                <a:latin typeface="Calibri"/>
                <a:ea typeface="Calibri"/>
                <a:cs typeface="Calibri"/>
                <a:sym typeface="Calibri"/>
              </a:rPr>
              <a:t>6.Model </a:t>
            </a:r>
            <a:r>
              <a:rPr lang="en-US" sz="1800" b="1" dirty="0" err="1">
                <a:latin typeface="Calibri"/>
                <a:ea typeface="Calibri"/>
                <a:cs typeface="Calibri"/>
                <a:sym typeface="Calibri"/>
              </a:rPr>
              <a:t>Inputs:</a:t>
            </a:r>
            <a:r>
              <a:rPr lang="en-US" sz="1800" dirty="0" err="1">
                <a:latin typeface="Calibri"/>
                <a:ea typeface="Calibri"/>
                <a:cs typeface="Calibri"/>
                <a:sym typeface="Calibri"/>
              </a:rPr>
              <a:t>Ensure</a:t>
            </a:r>
            <a:r>
              <a:rPr lang="en-US" sz="1800" dirty="0">
                <a:latin typeface="Calibri"/>
                <a:ea typeface="Calibri"/>
                <a:cs typeface="Calibri"/>
                <a:sym typeface="Calibri"/>
              </a:rPr>
              <a:t> the selected features are meaningful and provide the most relevant information for the machine learning models.</a:t>
            </a:r>
            <a:endParaRPr sz="1800" dirty="0">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1" name="Google Shape;151;p6"/>
          <p:cNvSpPr/>
          <p:nvPr/>
        </p:nvSpPr>
        <p:spPr>
          <a:xfrm>
            <a:off x="9286875" y="9125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2" name="Google Shape;152;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3" name="Google Shape;153;p6"/>
          <p:cNvSpPr txBox="1">
            <a:spLocks noGrp="1"/>
          </p:cNvSpPr>
          <p:nvPr>
            <p:ph type="title"/>
          </p:nvPr>
        </p:nvSpPr>
        <p:spPr>
          <a:xfrm>
            <a:off x="423977" y="253843"/>
            <a:ext cx="5014500" cy="493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100"/>
              <a:t>WHO ARE THE END USERS?</a:t>
            </a:r>
            <a:endParaRPr sz="3100"/>
          </a:p>
        </p:txBody>
      </p:sp>
      <p:pic>
        <p:nvPicPr>
          <p:cNvPr id="154" name="Google Shape;154;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5" name="Google Shape;155;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6" name="Google Shape;156;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7" name="Google Shape;157;p6"/>
          <p:cNvSpPr txBox="1"/>
          <p:nvPr/>
        </p:nvSpPr>
        <p:spPr>
          <a:xfrm>
            <a:off x="553875" y="1236350"/>
            <a:ext cx="8351400" cy="4155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2000" b="1">
                <a:latin typeface="Calibri"/>
                <a:ea typeface="Calibri"/>
                <a:cs typeface="Calibri"/>
                <a:sym typeface="Calibri"/>
              </a:rPr>
              <a:t>1.Teams: </a:t>
            </a:r>
            <a:r>
              <a:rPr lang="en-US" sz="2000">
                <a:latin typeface="Calibri"/>
                <a:ea typeface="Calibri"/>
                <a:cs typeface="Calibri"/>
                <a:sym typeface="Calibri"/>
              </a:rPr>
              <a:t>Teams can use the insights to optimize their strategies, player selection, and in-game decision-making.</a:t>
            </a: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latin typeface="Calibri"/>
                <a:ea typeface="Calibri"/>
                <a:cs typeface="Calibri"/>
                <a:sym typeface="Calibri"/>
              </a:rPr>
              <a:t>2.Players:</a:t>
            </a:r>
            <a:r>
              <a:rPr lang="en-US" sz="2000">
                <a:latin typeface="Calibri"/>
                <a:ea typeface="Calibri"/>
                <a:cs typeface="Calibri"/>
                <a:sym typeface="Calibri"/>
              </a:rPr>
              <a:t> Players can leverage the data to improve their performance, identify areas for development,and enhance their skills.</a:t>
            </a: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latin typeface="Calibri"/>
                <a:ea typeface="Calibri"/>
                <a:cs typeface="Calibri"/>
                <a:sym typeface="Calibri"/>
              </a:rPr>
              <a:t>3.Fans: </a:t>
            </a:r>
            <a:r>
              <a:rPr lang="en-US" sz="2000">
                <a:latin typeface="Calibri"/>
                <a:ea typeface="Calibri"/>
                <a:cs typeface="Calibri"/>
                <a:sym typeface="Calibri"/>
              </a:rPr>
              <a:t>Fans can gain a deeper understanding of the game,make more informed predictions, and enhance their enjoyment of the IPL.</a:t>
            </a:r>
            <a:endParaRPr sz="20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7"/>
          <p:cNvPicPr preferRelativeResize="0"/>
          <p:nvPr/>
        </p:nvPicPr>
        <p:blipFill rotWithShape="1">
          <a:blip r:embed="rId3">
            <a:alphaModFix/>
          </a:blip>
          <a:srcRect/>
          <a:stretch/>
        </p:blipFill>
        <p:spPr>
          <a:xfrm>
            <a:off x="-64675" y="3609988"/>
            <a:ext cx="2695574" cy="3248025"/>
          </a:xfrm>
          <a:prstGeom prst="rect">
            <a:avLst/>
          </a:prstGeom>
          <a:noFill/>
          <a:ln>
            <a:noFill/>
          </a:ln>
        </p:spPr>
      </p:pic>
      <p:sp>
        <p:nvSpPr>
          <p:cNvPr id="163" name="Google Shape;163;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4" name="Google Shape;164;p7"/>
          <p:cNvSpPr/>
          <p:nvPr/>
        </p:nvSpPr>
        <p:spPr>
          <a:xfrm>
            <a:off x="9286875" y="71152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5" name="Google Shape;165;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6" name="Google Shape;166;p7"/>
          <p:cNvSpPr txBox="1">
            <a:spLocks noGrp="1"/>
          </p:cNvSpPr>
          <p:nvPr>
            <p:ph type="title"/>
          </p:nvPr>
        </p:nvSpPr>
        <p:spPr>
          <a:xfrm>
            <a:off x="195690" y="205435"/>
            <a:ext cx="9763200" cy="506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200"/>
              <a:t>SOLUTION AND ITS VALUE PROPOSITION</a:t>
            </a:r>
            <a:endParaRPr sz="3200"/>
          </a:p>
        </p:txBody>
      </p:sp>
      <p:pic>
        <p:nvPicPr>
          <p:cNvPr id="167" name="Google Shape;167;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8" name="Google Shape;168;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9" name="Google Shape;169;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70" name="Google Shape;170;p7"/>
          <p:cNvSpPr txBox="1"/>
          <p:nvPr/>
        </p:nvSpPr>
        <p:spPr>
          <a:xfrm>
            <a:off x="394375" y="1035375"/>
            <a:ext cx="9003900" cy="378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1.Team Performance Trends</a:t>
            </a:r>
            <a:endParaRPr sz="1800" b="1">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Visualize team performance over time, including win-loss records, run rates, and other</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key metrics.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2.Player Performance Analysis</a:t>
            </a:r>
            <a:endParaRPr sz="1800" b="1">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Develop interactive charts and graphs to compare player statistics and highlight standout performers.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
        <p:nvSpPr>
          <p:cNvPr id="171" name="Google Shape;171;p7"/>
          <p:cNvSpPr txBox="1"/>
          <p:nvPr/>
        </p:nvSpPr>
        <p:spPr>
          <a:xfrm>
            <a:off x="2819400" y="4123525"/>
            <a:ext cx="86088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3.Match Outcome Predictions</a:t>
            </a:r>
            <a:endParaRPr sz="1800" b="1">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Visualize the predictions of the machine learning models and how they align</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 with actual match results.</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7" name="Google Shape;177;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8" name="Google Shape;178;p8"/>
          <p:cNvSpPr/>
          <p:nvPr/>
        </p:nvSpPr>
        <p:spPr>
          <a:xfrm>
            <a:off x="9424988" y="9125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9" name="Google Shape;179;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80" name="Google Shape;180;p8"/>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1" name="Google Shape;181;p8"/>
          <p:cNvSpPr txBox="1">
            <a:spLocks noGrp="1"/>
          </p:cNvSpPr>
          <p:nvPr>
            <p:ph type="title"/>
          </p:nvPr>
        </p:nvSpPr>
        <p:spPr>
          <a:xfrm>
            <a:off x="232325" y="176488"/>
            <a:ext cx="7543200" cy="5322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350" dirty="0"/>
              <a:t>THE WOW IN SOLUTION</a:t>
            </a:r>
            <a:endParaRPr sz="3350" dirty="0"/>
          </a:p>
        </p:txBody>
      </p:sp>
      <p:sp>
        <p:nvSpPr>
          <p:cNvPr id="182" name="Google Shape;182;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latin typeface="Trebuchet MS"/>
              <a:ea typeface="Trebuchet MS"/>
              <a:cs typeface="Trebuchet MS"/>
              <a:sym typeface="Trebuchet MS"/>
            </a:endParaRPr>
          </a:p>
        </p:txBody>
      </p:sp>
      <p:sp>
        <p:nvSpPr>
          <p:cNvPr id="183" name="Google Shape;183;p8"/>
          <p:cNvSpPr txBox="1"/>
          <p:nvPr/>
        </p:nvSpPr>
        <p:spPr>
          <a:xfrm>
            <a:off x="307375" y="912500"/>
            <a:ext cx="92937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u="sng">
                <a:solidFill>
                  <a:schemeClr val="dk1"/>
                </a:solidFill>
                <a:latin typeface="Calibri"/>
                <a:ea typeface="Calibri"/>
                <a:cs typeface="Calibri"/>
                <a:sym typeface="Calibri"/>
              </a:rPr>
              <a:t>1.Predictive Models</a:t>
            </a:r>
            <a:endParaRPr sz="1800" b="1" u="sng">
              <a:solidFill>
                <a:schemeClr val="dk1"/>
              </a:solidFill>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Develop advanced machine learning models to accurately predict match outcomes and player performance.</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None/>
            </a:pPr>
            <a:r>
              <a:rPr lang="en-US" sz="1800" b="1" u="sng">
                <a:latin typeface="Calibri"/>
                <a:ea typeface="Calibri"/>
                <a:cs typeface="Calibri"/>
                <a:sym typeface="Calibri"/>
              </a:rPr>
              <a:t>2.Personalized Insights</a:t>
            </a:r>
            <a:endParaRPr sz="1800" b="1" u="sng">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Provide customized insights and recommendations based on the user's preferences</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and interests.</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
        <p:nvSpPr>
          <p:cNvPr id="184" name="Google Shape;184;p8"/>
          <p:cNvSpPr txBox="1"/>
          <p:nvPr/>
        </p:nvSpPr>
        <p:spPr>
          <a:xfrm>
            <a:off x="2888200" y="3787050"/>
            <a:ext cx="83196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u="sng">
                <a:solidFill>
                  <a:schemeClr val="dk1"/>
                </a:solidFill>
                <a:latin typeface="Calibri"/>
                <a:ea typeface="Calibri"/>
                <a:cs typeface="Calibri"/>
                <a:sym typeface="Calibri"/>
              </a:rPr>
              <a:t>3.Interactive Visualizations</a:t>
            </a:r>
            <a:endParaRPr sz="1800" b="1" u="sng">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US" sz="1800">
                <a:solidFill>
                  <a:schemeClr val="dk1"/>
                </a:solidFill>
                <a:latin typeface="Calibri"/>
                <a:ea typeface="Calibri"/>
                <a:cs typeface="Calibri"/>
                <a:sym typeface="Calibri"/>
              </a:rPr>
              <a:t>Create interactive dashboards and data visualizations to enable</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 dynamic exploration and discovery of IPL trends.</a:t>
            </a: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0" name="Google Shape;190;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1" name="Google Shape;191;p9"/>
          <p:cNvSpPr/>
          <p:nvPr/>
        </p:nvSpPr>
        <p:spPr>
          <a:xfrm>
            <a:off x="9286875" y="7254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2" name="Google Shape;192;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93" name="Google Shape;193;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4" name="Google Shape;194;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latin typeface="Trebuchet MS"/>
              <a:ea typeface="Trebuchet MS"/>
              <a:cs typeface="Trebuchet MS"/>
              <a:sym typeface="Trebuchet MS"/>
            </a:endParaRPr>
          </a:p>
        </p:txBody>
      </p:sp>
      <p:sp>
        <p:nvSpPr>
          <p:cNvPr id="195" name="Google Shape;195;p9"/>
          <p:cNvSpPr txBox="1"/>
          <p:nvPr/>
        </p:nvSpPr>
        <p:spPr>
          <a:xfrm>
            <a:off x="739775" y="291150"/>
            <a:ext cx="6150000" cy="6138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3900" b="1" dirty="0">
                <a:latin typeface="Trebuchet MS"/>
                <a:ea typeface="Trebuchet MS"/>
                <a:cs typeface="Trebuchet MS"/>
                <a:sym typeface="Trebuchet MS"/>
              </a:rPr>
              <a:t>WORKFLOW MODEL</a:t>
            </a:r>
            <a:endParaRPr sz="4400" dirty="0">
              <a:latin typeface="Trebuchet MS"/>
              <a:ea typeface="Trebuchet MS"/>
              <a:cs typeface="Trebuchet MS"/>
              <a:sym typeface="Trebuchet MS"/>
            </a:endParaRPr>
          </a:p>
        </p:txBody>
      </p:sp>
      <p:sp>
        <p:nvSpPr>
          <p:cNvPr id="196" name="Google Shape;196;p9"/>
          <p:cNvSpPr/>
          <p:nvPr/>
        </p:nvSpPr>
        <p:spPr>
          <a:xfrm>
            <a:off x="626350" y="13832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7" name="Google Shape;197;p9"/>
          <p:cNvSpPr txBox="1"/>
          <p:nvPr/>
        </p:nvSpPr>
        <p:spPr>
          <a:xfrm>
            <a:off x="935475" y="1470350"/>
            <a:ext cx="8351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dirty="0">
                <a:latin typeface="Calibri"/>
                <a:ea typeface="Calibri"/>
                <a:cs typeface="Calibri"/>
                <a:sym typeface="Calibri"/>
              </a:rPr>
              <a:t>Data Collection</a:t>
            </a:r>
            <a:endParaRPr sz="1700" dirty="0">
              <a:latin typeface="Calibri"/>
              <a:ea typeface="Calibri"/>
              <a:cs typeface="Calibri"/>
              <a:sym typeface="Calibri"/>
            </a:endParaRPr>
          </a:p>
        </p:txBody>
      </p:sp>
      <p:sp>
        <p:nvSpPr>
          <p:cNvPr id="198" name="Google Shape;198;p9"/>
          <p:cNvSpPr/>
          <p:nvPr/>
        </p:nvSpPr>
        <p:spPr>
          <a:xfrm>
            <a:off x="2946150" y="13832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9" name="Google Shape;199;p9"/>
          <p:cNvSpPr txBox="1"/>
          <p:nvPr/>
        </p:nvSpPr>
        <p:spPr>
          <a:xfrm>
            <a:off x="3294175" y="1470350"/>
            <a:ext cx="8351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dirty="0">
                <a:latin typeface="Calibri"/>
                <a:ea typeface="Calibri"/>
                <a:cs typeface="Calibri"/>
                <a:sym typeface="Calibri"/>
              </a:rPr>
              <a:t>Data Preprocessing</a:t>
            </a:r>
            <a:endParaRPr sz="1600" dirty="0">
              <a:latin typeface="Calibri"/>
              <a:ea typeface="Calibri"/>
              <a:cs typeface="Calibri"/>
              <a:sym typeface="Calibri"/>
            </a:endParaRPr>
          </a:p>
        </p:txBody>
      </p:sp>
      <p:sp>
        <p:nvSpPr>
          <p:cNvPr id="200" name="Google Shape;200;p9"/>
          <p:cNvSpPr/>
          <p:nvPr/>
        </p:nvSpPr>
        <p:spPr>
          <a:xfrm>
            <a:off x="5149950" y="13679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1" name="Google Shape;201;p9"/>
          <p:cNvSpPr/>
          <p:nvPr/>
        </p:nvSpPr>
        <p:spPr>
          <a:xfrm>
            <a:off x="7397400" y="13679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2" name="Google Shape;202;p9"/>
          <p:cNvSpPr txBox="1"/>
          <p:nvPr/>
        </p:nvSpPr>
        <p:spPr>
          <a:xfrm>
            <a:off x="5439975" y="1470350"/>
            <a:ext cx="6579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dirty="0">
                <a:latin typeface="Calibri"/>
                <a:ea typeface="Calibri"/>
                <a:cs typeface="Calibri"/>
                <a:sym typeface="Calibri"/>
              </a:rPr>
              <a:t>Feature Engineering</a:t>
            </a:r>
            <a:endParaRPr sz="1500" dirty="0">
              <a:latin typeface="Calibri"/>
              <a:ea typeface="Calibri"/>
              <a:cs typeface="Calibri"/>
              <a:sym typeface="Calibri"/>
            </a:endParaRPr>
          </a:p>
        </p:txBody>
      </p:sp>
      <p:sp>
        <p:nvSpPr>
          <p:cNvPr id="203" name="Google Shape;203;p9"/>
          <p:cNvSpPr txBox="1"/>
          <p:nvPr/>
        </p:nvSpPr>
        <p:spPr>
          <a:xfrm>
            <a:off x="7817850" y="1470350"/>
            <a:ext cx="4274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latin typeface="Calibri"/>
                <a:ea typeface="Calibri"/>
                <a:cs typeface="Calibri"/>
                <a:sym typeface="Calibri"/>
              </a:rPr>
              <a:t>Model Training</a:t>
            </a:r>
            <a:endParaRPr sz="1700">
              <a:latin typeface="Calibri"/>
              <a:ea typeface="Calibri"/>
              <a:cs typeface="Calibri"/>
              <a:sym typeface="Calibri"/>
            </a:endParaRPr>
          </a:p>
        </p:txBody>
      </p:sp>
      <p:sp>
        <p:nvSpPr>
          <p:cNvPr id="204" name="Google Shape;204;p9"/>
          <p:cNvSpPr/>
          <p:nvPr/>
        </p:nvSpPr>
        <p:spPr>
          <a:xfrm>
            <a:off x="6843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5" name="Google Shape;205;p9"/>
          <p:cNvSpPr/>
          <p:nvPr/>
        </p:nvSpPr>
        <p:spPr>
          <a:xfrm>
            <a:off x="29461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6" name="Google Shape;206;p9"/>
          <p:cNvSpPr/>
          <p:nvPr/>
        </p:nvSpPr>
        <p:spPr>
          <a:xfrm>
            <a:off x="52079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7" name="Google Shape;207;p9"/>
          <p:cNvSpPr/>
          <p:nvPr/>
        </p:nvSpPr>
        <p:spPr>
          <a:xfrm>
            <a:off x="75133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8" name="Google Shape;208;p9"/>
          <p:cNvSpPr txBox="1"/>
          <p:nvPr/>
        </p:nvSpPr>
        <p:spPr>
          <a:xfrm>
            <a:off x="739775" y="2599550"/>
            <a:ext cx="83514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Gather historical</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 IPL match data,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Player statistics,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and other relevant</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 information from</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official sources.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09" name="Google Shape;209;p9"/>
          <p:cNvSpPr txBox="1"/>
          <p:nvPr/>
        </p:nvSpPr>
        <p:spPr>
          <a:xfrm>
            <a:off x="3033150" y="2465200"/>
            <a:ext cx="8351400" cy="3370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Clean and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transform the data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into a format</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suitable for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analysis, handling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missing values</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and outliers.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10" name="Google Shape;210;p9"/>
          <p:cNvSpPr txBox="1"/>
          <p:nvPr/>
        </p:nvSpPr>
        <p:spPr>
          <a:xfrm>
            <a:off x="5280425" y="2501988"/>
            <a:ext cx="6608700" cy="3370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Create new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features from the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existing data to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enhance the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predictive power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 of the machine</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learning models.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11" name="Google Shape;211;p9"/>
          <p:cNvSpPr txBox="1"/>
          <p:nvPr/>
        </p:nvSpPr>
        <p:spPr>
          <a:xfrm>
            <a:off x="7600325" y="2549100"/>
            <a:ext cx="42888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Train various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machine learning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models to predict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match outcomes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and player</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performance.</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799</Words>
  <Application>Microsoft Office PowerPoint</Application>
  <PresentationFormat>Widescreen</PresentationFormat>
  <Paragraphs>141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 </vt:lpstr>
      <vt:lpstr>PROJECT TITLE</vt:lpstr>
      <vt:lpstr>AGENDA</vt:lpstr>
      <vt:lpstr>PROBLEM STATEMENT</vt:lpstr>
      <vt:lpstr>PROJECT OVERVIEW</vt:lpstr>
      <vt:lpstr>WHO ARE THE END USERS?</vt:lpstr>
      <vt:lpstr>SOLUTION AND ITS VALUE PROPOSITION</vt:lpstr>
      <vt:lpstr>THE WOW IN SOLUTION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NIVETAA M</dc:title>
  <dc:creator>NIVETAA M</dc:creator>
  <cp:lastModifiedBy>Yuva dharshini Venkatachalam</cp:lastModifiedBy>
  <cp:revision>8</cp:revision>
  <dcterms:created xsi:type="dcterms:W3CDTF">2024-04-01T15:34:00Z</dcterms:created>
  <dcterms:modified xsi:type="dcterms:W3CDTF">2024-04-05T09:13:11Z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