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ijUX3lNIaEE7Eq+X0Vg53h0ws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4660"/>
  </p:normalViewPr>
  <p:slideViewPr>
    <p:cSldViewPr snapToGrid="0">
      <p:cViewPr varScale="1">
        <p:scale>
          <a:sx n="78" d="100"/>
          <a:sy n="78" d="100"/>
        </p:scale>
        <p:origin x="1046"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nivetaamurugan2003@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NivetaaMurugan/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230187" y="1475602"/>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676275" y="3144100"/>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sp>
        <p:nvSpPr>
          <p:cNvPr id="57" name="Google Shape;57;p1"/>
          <p:cNvSpPr/>
          <p:nvPr/>
        </p:nvSpPr>
        <p:spPr>
          <a:xfrm>
            <a:off x="377825" y="4889360"/>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4" name="Title 3">
            <a:extLst>
              <a:ext uri="{FF2B5EF4-FFF2-40B4-BE49-F238E27FC236}">
                <a16:creationId xmlns:a16="http://schemas.microsoft.com/office/drawing/2014/main" id="{BA946F01-1425-E1F9-5289-3BCE9E2BDE67}"/>
              </a:ext>
            </a:extLst>
          </p:cNvPr>
          <p:cNvSpPr>
            <a:spLocks noGrp="1"/>
          </p:cNvSpPr>
          <p:nvPr>
            <p:ph type="ctrTitle"/>
          </p:nvPr>
        </p:nvSpPr>
        <p:spPr>
          <a:xfrm>
            <a:off x="3195574" y="2067305"/>
            <a:ext cx="5800851" cy="492443"/>
          </a:xfrm>
        </p:spPr>
        <p:txBody>
          <a:bodyPr/>
          <a:lstStyle/>
          <a:p>
            <a:r>
              <a:rPr lang="en-US" dirty="0"/>
              <a:t> </a:t>
            </a:r>
            <a:endParaRPr lang="en-IN" dirty="0"/>
          </a:p>
        </p:txBody>
      </p:sp>
      <p:sp>
        <p:nvSpPr>
          <p:cNvPr id="5" name="TextBox 4">
            <a:extLst>
              <a:ext uri="{FF2B5EF4-FFF2-40B4-BE49-F238E27FC236}">
                <a16:creationId xmlns:a16="http://schemas.microsoft.com/office/drawing/2014/main" id="{B5707DAA-97E2-7E5D-8DCF-A44E8E900D94}"/>
              </a:ext>
            </a:extLst>
          </p:cNvPr>
          <p:cNvSpPr txBox="1"/>
          <p:nvPr/>
        </p:nvSpPr>
        <p:spPr>
          <a:xfrm>
            <a:off x="1325562" y="571730"/>
            <a:ext cx="7978466" cy="461665"/>
          </a:xfrm>
          <a:prstGeom prst="rect">
            <a:avLst/>
          </a:prstGeom>
          <a:noFill/>
        </p:spPr>
        <p:txBody>
          <a:bodyPr wrap="none" rtlCol="0">
            <a:spAutoFit/>
          </a:bodyPr>
          <a:lstStyle/>
          <a:p>
            <a:r>
              <a:rPr lang="en-US" sz="2400" b="1" dirty="0">
                <a:latin typeface="+mn-lt"/>
              </a:rPr>
              <a:t>TATA IPL STATS ANALYSIS USING DEEP LEARNING</a:t>
            </a:r>
            <a:endParaRPr lang="en-IN" sz="2400" b="1" dirty="0">
              <a:latin typeface="+mn-lt"/>
            </a:endParaRPr>
          </a:p>
        </p:txBody>
      </p:sp>
      <p:sp>
        <p:nvSpPr>
          <p:cNvPr id="6" name="TextBox 5">
            <a:extLst>
              <a:ext uri="{FF2B5EF4-FFF2-40B4-BE49-F238E27FC236}">
                <a16:creationId xmlns:a16="http://schemas.microsoft.com/office/drawing/2014/main" id="{74A67799-3168-5241-39E6-970C6F27866B}"/>
              </a:ext>
            </a:extLst>
          </p:cNvPr>
          <p:cNvSpPr txBox="1"/>
          <p:nvPr/>
        </p:nvSpPr>
        <p:spPr>
          <a:xfrm>
            <a:off x="2949676" y="2067305"/>
            <a:ext cx="6942926" cy="2805320"/>
          </a:xfrm>
          <a:prstGeom prst="rect">
            <a:avLst/>
          </a:prstGeom>
          <a:noFill/>
        </p:spPr>
        <p:txBody>
          <a:bodyPr wrap="none" rtlCol="0">
            <a:spAutoFit/>
          </a:bodyPr>
          <a:lstStyle/>
          <a:p>
            <a:pPr>
              <a:lnSpc>
                <a:spcPct val="150000"/>
              </a:lnSpc>
            </a:pPr>
            <a:r>
              <a:rPr lang="en-US" sz="2000" dirty="0"/>
              <a:t>PRESENTED BY : M.NIVETAA</a:t>
            </a:r>
          </a:p>
          <a:p>
            <a:pPr>
              <a:lnSpc>
                <a:spcPct val="150000"/>
              </a:lnSpc>
            </a:pPr>
            <a:r>
              <a:rPr lang="en-US" sz="2000" dirty="0"/>
              <a:t>REG NO  : 813821205037</a:t>
            </a:r>
          </a:p>
          <a:p>
            <a:pPr>
              <a:lnSpc>
                <a:spcPct val="150000"/>
              </a:lnSpc>
            </a:pPr>
            <a:r>
              <a:rPr lang="en-US" sz="2000" dirty="0"/>
              <a:t>DEPT : INFORMATION TECHNOLOGY</a:t>
            </a:r>
          </a:p>
          <a:p>
            <a:pPr>
              <a:lnSpc>
                <a:spcPct val="150000"/>
              </a:lnSpc>
            </a:pPr>
            <a:r>
              <a:rPr lang="en-US" sz="2000" dirty="0"/>
              <a:t>COLLEGE : SARANATHAN COLLEGE OF ENGINEERING</a:t>
            </a:r>
          </a:p>
          <a:p>
            <a:pPr>
              <a:lnSpc>
                <a:spcPct val="150000"/>
              </a:lnSpc>
            </a:pPr>
            <a:r>
              <a:rPr lang="en-US" sz="2000" dirty="0"/>
              <a:t>NM ID : </a:t>
            </a:r>
            <a:r>
              <a:rPr lang="en-US" sz="2000" dirty="0">
                <a:hlinkClick r:id="rId4"/>
              </a:rPr>
              <a:t>nivetaamurugan2003@gmail.com</a:t>
            </a:r>
            <a:endParaRPr lang="en-US" sz="2000" dirty="0"/>
          </a:p>
          <a:p>
            <a:pPr>
              <a:lnSpc>
                <a:spcPct val="150000"/>
              </a:lnSpc>
            </a:pPr>
            <a:r>
              <a:rPr lang="en-US" sz="2000" dirty="0"/>
              <a:t>              (au813821205037)</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0"/>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7" name="Google Shape;21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8" name="Google Shape;21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9" name="Google Shape;219;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0" name="Google Shape;220;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222" name="Google Shape;222;p10"/>
          <p:cNvSpPr/>
          <p:nvPr/>
        </p:nvSpPr>
        <p:spPr>
          <a:xfrm flipH="1">
            <a:off x="5350150"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3" name="Google Shape;223;p10"/>
          <p:cNvSpPr/>
          <p:nvPr/>
        </p:nvSpPr>
        <p:spPr>
          <a:xfrm flipH="1">
            <a:off x="1979125"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4" name="Google Shape;224;p10"/>
          <p:cNvSpPr txBox="1"/>
          <p:nvPr/>
        </p:nvSpPr>
        <p:spPr>
          <a:xfrm>
            <a:off x="5741613" y="1172750"/>
            <a:ext cx="553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Model Evaluation</a:t>
            </a:r>
            <a:endParaRPr sz="1800">
              <a:latin typeface="Calibri"/>
              <a:ea typeface="Calibri"/>
              <a:cs typeface="Calibri"/>
              <a:sym typeface="Calibri"/>
            </a:endParaRPr>
          </a:p>
        </p:txBody>
      </p:sp>
      <p:sp>
        <p:nvSpPr>
          <p:cNvPr id="225" name="Google Shape;225;p10"/>
          <p:cNvSpPr txBox="1"/>
          <p:nvPr/>
        </p:nvSpPr>
        <p:spPr>
          <a:xfrm>
            <a:off x="2308225" y="1085600"/>
            <a:ext cx="8351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Insights  and </a:t>
            </a:r>
            <a:endParaRPr sz="1600">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Visualization</a:t>
            </a:r>
            <a:endParaRPr sz="1600">
              <a:latin typeface="Calibri"/>
              <a:ea typeface="Calibri"/>
              <a:cs typeface="Calibri"/>
              <a:sym typeface="Calibri"/>
            </a:endParaRPr>
          </a:p>
        </p:txBody>
      </p:sp>
      <p:sp>
        <p:nvSpPr>
          <p:cNvPr id="226" name="Google Shape;226;p10"/>
          <p:cNvSpPr/>
          <p:nvPr/>
        </p:nvSpPr>
        <p:spPr>
          <a:xfrm>
            <a:off x="21487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7" name="Google Shape;227;p10"/>
          <p:cNvSpPr/>
          <p:nvPr/>
        </p:nvSpPr>
        <p:spPr>
          <a:xfrm>
            <a:off x="54239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8" name="Google Shape;228;p10"/>
          <p:cNvSpPr txBox="1"/>
          <p:nvPr/>
        </p:nvSpPr>
        <p:spPr>
          <a:xfrm>
            <a:off x="5625625" y="2331138"/>
            <a:ext cx="60723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Assess the models'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performance using</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appropriate metrics </a:t>
            </a:r>
            <a:br>
              <a:rPr lang="en-US" sz="1800">
                <a:latin typeface="Calibri"/>
                <a:ea typeface="Calibri"/>
                <a:cs typeface="Calibri"/>
                <a:sym typeface="Calibri"/>
              </a:rPr>
            </a:br>
            <a:r>
              <a:rPr lang="en-US" sz="1800">
                <a:latin typeface="Calibri"/>
                <a:ea typeface="Calibri"/>
                <a:cs typeface="Calibri"/>
                <a:sym typeface="Calibri"/>
              </a:rPr>
              <a:t>and identify the most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accurate and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reliable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29" name="Google Shape;229;p10"/>
          <p:cNvSpPr txBox="1"/>
          <p:nvPr/>
        </p:nvSpPr>
        <p:spPr>
          <a:xfrm>
            <a:off x="2308225" y="2351688"/>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Develop interactive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dashboards and data</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visualizations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present the insights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recommendations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to end-users.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3" name="TextBox 2">
            <a:extLst>
              <a:ext uri="{FF2B5EF4-FFF2-40B4-BE49-F238E27FC236}">
                <a16:creationId xmlns:a16="http://schemas.microsoft.com/office/drawing/2014/main" id="{957B9A94-35A6-1FAF-2425-B577CC8675F5}"/>
              </a:ext>
            </a:extLst>
          </p:cNvPr>
          <p:cNvSpPr txBox="1"/>
          <p:nvPr/>
        </p:nvSpPr>
        <p:spPr>
          <a:xfrm>
            <a:off x="569423" y="6122698"/>
            <a:ext cx="6100916" cy="307777"/>
          </a:xfrm>
          <a:prstGeom prst="rect">
            <a:avLst/>
          </a:prstGeom>
          <a:noFill/>
        </p:spPr>
        <p:txBody>
          <a:bodyPr wrap="square">
            <a:spAutoFit/>
          </a:bodyPr>
          <a:lstStyle/>
          <a:p>
            <a:r>
              <a:rPr lang="en-IN" dirty="0">
                <a:hlinkClick r:id="rId4"/>
              </a:rPr>
              <a:t>https://github.com/NivetaaMurugan/TNSDC-Generative-AI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2"/>
          <p:cNvSpPr/>
          <p:nvPr/>
        </p:nvSpPr>
        <p:spPr>
          <a:xfrm>
            <a:off x="0" y="-78105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dirty="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286875" y="6368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a:spLocks noGrp="1"/>
          </p:cNvSpPr>
          <p:nvPr>
            <p:ph type="title"/>
          </p:nvPr>
        </p:nvSpPr>
        <p:spPr>
          <a:xfrm>
            <a:off x="332719" y="149271"/>
            <a:ext cx="86139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9" name="Google Shape;89;p2"/>
          <p:cNvSpPr txBox="1"/>
          <p:nvPr/>
        </p:nvSpPr>
        <p:spPr>
          <a:xfrm>
            <a:off x="221102" y="636875"/>
            <a:ext cx="11451300" cy="763205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4000" b="1" u="sng" dirty="0">
                <a:latin typeface="Calibri"/>
                <a:ea typeface="Calibri"/>
                <a:cs typeface="Calibri"/>
                <a:sym typeface="Calibri"/>
              </a:rPr>
              <a:t>TATA IPL stats analysis using deep learning</a:t>
            </a: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The Indian Premier League (IPL) is one of the most popular and exciting</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cricket tournaments in the world. Analyzing IPL data using machine(deep)</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learning can uncover valuable insights that can help teams, players, and</a:t>
            </a:r>
            <a:endParaRPr sz="2300" dirty="0">
              <a:latin typeface="Calibri"/>
              <a:ea typeface="Calibri"/>
              <a:cs typeface="Calibri"/>
              <a:sym typeface="Calibri"/>
            </a:endParaRPr>
          </a:p>
          <a:p>
            <a:pPr marL="0" lvl="0" indent="0" algn="l" rtl="0">
              <a:lnSpc>
                <a:spcPct val="150000"/>
              </a:lnSpc>
              <a:spcBef>
                <a:spcPts val="0"/>
              </a:spcBef>
              <a:spcAft>
                <a:spcPts val="0"/>
              </a:spcAft>
              <a:buNone/>
            </a:pPr>
            <a:r>
              <a:rPr lang="en-US" sz="2300" dirty="0">
                <a:latin typeface="Calibri"/>
                <a:ea typeface="Calibri"/>
                <a:cs typeface="Calibri"/>
                <a:sym typeface="Calibri"/>
              </a:rPr>
              <a:t>fans better understand the game and make more informed decisions.</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Utilizing advanced analytics tools to derive actionable insights from raw data.</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Reviewing team and player scoreboards to identify performance trends </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and areas for improvement.</a:t>
            </a:r>
            <a:endParaRPr sz="2300" dirty="0">
              <a:latin typeface="Calibri"/>
              <a:ea typeface="Calibri"/>
              <a:cs typeface="Calibri"/>
              <a:sym typeface="Calibri"/>
            </a:endParaRPr>
          </a:p>
          <a:p>
            <a:pPr marL="0" lvl="0" indent="0" algn="l" rtl="0">
              <a:lnSpc>
                <a:spcPct val="150000"/>
              </a:lnSpc>
              <a:spcBef>
                <a:spcPts val="1200"/>
              </a:spcBef>
              <a:spcAft>
                <a:spcPts val="0"/>
              </a:spcAft>
              <a:buNone/>
            </a:pPr>
            <a:endParaRPr sz="2300" dirty="0">
              <a:latin typeface="Calibri"/>
              <a:ea typeface="Calibri"/>
              <a:cs typeface="Calibri"/>
              <a:sym typeface="Calibri"/>
            </a:endParaRPr>
          </a:p>
          <a:p>
            <a:pPr marL="0" lvl="0" indent="0" algn="l" rtl="0">
              <a:lnSpc>
                <a:spcPct val="115000"/>
              </a:lnSpc>
              <a:spcBef>
                <a:spcPts val="1200"/>
              </a:spcBef>
              <a:spcAft>
                <a:spcPts val="0"/>
              </a:spcAft>
              <a:buNone/>
            </a:pPr>
            <a:endParaRPr sz="2300" dirty="0">
              <a:latin typeface="Calibri"/>
              <a:ea typeface="Calibri"/>
              <a:cs typeface="Calibri"/>
              <a:sym typeface="Calibri"/>
            </a:endParaRPr>
          </a:p>
          <a:p>
            <a:pPr marL="0" lvl="0" indent="0" algn="l" rtl="0">
              <a:lnSpc>
                <a:spcPct val="150000"/>
              </a:lnSpc>
              <a:spcBef>
                <a:spcPts val="1200"/>
              </a:spcBef>
              <a:spcAft>
                <a:spcPts val="0"/>
              </a:spcAft>
              <a:buClr>
                <a:schemeClr val="dk1"/>
              </a:buClr>
              <a:buSzPts val="1100"/>
              <a:buFont typeface="Arial"/>
              <a:buNone/>
            </a:pPr>
            <a:endParaRPr sz="2300" dirty="0">
              <a:latin typeface="Calibri"/>
              <a:ea typeface="Calibri"/>
              <a:cs typeface="Calibri"/>
              <a:sym typeface="Calibri"/>
            </a:endParaRPr>
          </a:p>
          <a:p>
            <a:pPr marL="0" lvl="0" indent="0" algn="l" rtl="0">
              <a:lnSpc>
                <a:spcPct val="150000"/>
              </a:lnSpc>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3"/>
          <p:cNvSpPr/>
          <p:nvPr/>
        </p:nvSpPr>
        <p:spPr>
          <a:xfrm>
            <a:off x="19645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6" name="Google Shape;106;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0" name="Google Shape;110;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4" name="Google Shape;114;p3"/>
          <p:cNvSpPr txBox="1">
            <a:spLocks noGrp="1"/>
          </p:cNvSpPr>
          <p:nvPr>
            <p:ph type="title"/>
          </p:nvPr>
        </p:nvSpPr>
        <p:spPr>
          <a:xfrm>
            <a:off x="752463" y="298638"/>
            <a:ext cx="2357100" cy="660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200"/>
              <a:t>AGENDA</a:t>
            </a:r>
            <a:endParaRPr sz="4200"/>
          </a:p>
        </p:txBody>
      </p:sp>
      <p:sp>
        <p:nvSpPr>
          <p:cNvPr id="115" name="Google Shape;115;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6" name="Google Shape;116;p3"/>
          <p:cNvSpPr txBox="1"/>
          <p:nvPr/>
        </p:nvSpPr>
        <p:spPr>
          <a:xfrm>
            <a:off x="1696625" y="1643050"/>
            <a:ext cx="1028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17" name="Google Shape;117;p3"/>
          <p:cNvSpPr txBox="1"/>
          <p:nvPr/>
        </p:nvSpPr>
        <p:spPr>
          <a:xfrm>
            <a:off x="1920300" y="1643050"/>
            <a:ext cx="8351400" cy="3193800"/>
          </a:xfrm>
          <a:prstGeom prst="rect">
            <a:avLst/>
          </a:prstGeom>
          <a:noFill/>
          <a:ln>
            <a:noFill/>
          </a:ln>
        </p:spPr>
        <p:txBody>
          <a:bodyPr spcFirstLastPara="1" wrap="square" lIns="91425" tIns="91425" rIns="91425" bIns="91425" anchor="t" anchorCtr="0">
            <a:spAutoFit/>
          </a:bodyPr>
          <a:lstStyle/>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PROBLEM STATEMENT</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PROJECT OVERVIEW</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BENEFITING END USERS</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SOLUTION AND ITS VALUE PROPOSITION</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INNOVATIVE APPROACH</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WORKFLOW MODEL</a:t>
            </a:r>
            <a:endParaRPr sz="2300" dirty="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8484425" y="2861225"/>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5" name="Google Shape;12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4"/>
          <p:cNvSpPr/>
          <p:nvPr/>
        </p:nvSpPr>
        <p:spPr>
          <a:xfrm>
            <a:off x="9320375" y="724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 name="Google Shape;127;p4"/>
          <p:cNvSpPr txBox="1">
            <a:spLocks noGrp="1"/>
          </p:cNvSpPr>
          <p:nvPr>
            <p:ph type="title"/>
          </p:nvPr>
        </p:nvSpPr>
        <p:spPr>
          <a:xfrm>
            <a:off x="405972" y="275480"/>
            <a:ext cx="56370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dirty="0"/>
              <a:t>PROBLEM STATEMENT</a:t>
            </a:r>
            <a:endParaRPr sz="3750" dirty="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0" name="Google Shape;130;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1" name="Google Shape;131;p4"/>
          <p:cNvSpPr txBox="1"/>
          <p:nvPr/>
        </p:nvSpPr>
        <p:spPr>
          <a:xfrm>
            <a:off x="507450" y="1104738"/>
            <a:ext cx="8351400" cy="464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a:latin typeface="Calibri"/>
                <a:ea typeface="Calibri"/>
                <a:cs typeface="Calibri"/>
                <a:sym typeface="Calibri"/>
              </a:rPr>
              <a:t>Tata Indian Premier League (IPL), the objective is to perform a comprehensive analysis to gain insights into player performance, team strategies, match outcomes, and trends over different seasons. The analysis should involve exploring factors such as batting averages, bowling economy rates, player impact scores, team win-loss ratios, performance in different match formats (e.g., T20, One-Day), home vs. away performance, player vs. player comparisons, and any other relevant metrics. The analysis should aim to identify patterns, key players, successful strategies, and areas for improvement, ultimately providing valuable insights for team management, broadcasters, and fans."</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9" name="Google Shape;139;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5"/>
          <p:cNvSpPr/>
          <p:nvPr/>
        </p:nvSpPr>
        <p:spPr>
          <a:xfrm>
            <a:off x="9552375" y="1231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5"/>
          <p:cNvSpPr txBox="1">
            <a:spLocks noGrp="1"/>
          </p:cNvSpPr>
          <p:nvPr>
            <p:ph type="title"/>
          </p:nvPr>
        </p:nvSpPr>
        <p:spPr>
          <a:xfrm>
            <a:off x="466025" y="220077"/>
            <a:ext cx="52635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PROJECT OVERVIEW</a:t>
            </a:r>
            <a:endParaRPr sz="3750"/>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5" name="Google Shape;145;p5"/>
          <p:cNvSpPr txBox="1"/>
          <p:nvPr/>
        </p:nvSpPr>
        <p:spPr>
          <a:xfrm>
            <a:off x="306825" y="1231475"/>
            <a:ext cx="92457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1.Gather Data:</a:t>
            </a:r>
            <a:r>
              <a:rPr lang="en-US" sz="1800">
                <a:latin typeface="Calibri"/>
                <a:ea typeface="Calibri"/>
                <a:cs typeface="Calibri"/>
                <a:sym typeface="Calibri"/>
              </a:rPr>
              <a:t>Collect historical IPL match data,player statistics, and other relevant</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information from official sources and databases.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2.Clean and Transform:</a:t>
            </a:r>
            <a:r>
              <a:rPr lang="en-US" sz="1800">
                <a:latin typeface="Calibri"/>
                <a:ea typeface="Calibri"/>
                <a:cs typeface="Calibri"/>
                <a:sym typeface="Calibri"/>
              </a:rPr>
              <a:t>Clean the data, handle missing values,and transform it into a format suitable for analysis.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3.Enrich and Feature Engineer:</a:t>
            </a:r>
            <a:r>
              <a:rPr lang="en-US" sz="1800">
                <a:latin typeface="Calibri"/>
                <a:ea typeface="Calibri"/>
                <a:cs typeface="Calibri"/>
                <a:sym typeface="Calibri"/>
              </a:rPr>
              <a:t>Enrich the data with additional features and engineer new ones that could provide valuable insights.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4.Engineered Features:</a:t>
            </a:r>
            <a:r>
              <a:rPr lang="en-US" sz="1800">
                <a:latin typeface="Calibri"/>
                <a:ea typeface="Calibri"/>
                <a:cs typeface="Calibri"/>
                <a:sym typeface="Calibri"/>
              </a:rPr>
              <a:t>Create new features from the existing data, such as batting strike rate,bowling economy rate, and team's recent form.</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5.Feature Selection:</a:t>
            </a:r>
            <a:r>
              <a:rPr lang="en-US" sz="1800">
                <a:latin typeface="Calibri"/>
                <a:ea typeface="Calibri"/>
                <a:cs typeface="Calibri"/>
                <a:sym typeface="Calibri"/>
              </a:rPr>
              <a:t>Identify the most important features that influence match outcomes and player performance using techniques like correlation analysis and recursive feature elimination.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6.Model Inputs:</a:t>
            </a:r>
            <a:r>
              <a:rPr lang="en-US" sz="1800">
                <a:latin typeface="Calibri"/>
                <a:ea typeface="Calibri"/>
                <a:cs typeface="Calibri"/>
                <a:sym typeface="Calibri"/>
              </a:rPr>
              <a:t>Ensure the selected features are meaningful and provide the most relevant information for the machine learning models.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1" name="Google Shape;151;p6"/>
          <p:cNvSpPr/>
          <p:nvPr/>
        </p:nvSpPr>
        <p:spPr>
          <a:xfrm>
            <a:off x="9286875"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6"/>
          <p:cNvSpPr txBox="1">
            <a:spLocks noGrp="1"/>
          </p:cNvSpPr>
          <p:nvPr>
            <p:ph type="title"/>
          </p:nvPr>
        </p:nvSpPr>
        <p:spPr>
          <a:xfrm>
            <a:off x="423977" y="253843"/>
            <a:ext cx="5014500" cy="493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100"/>
              <a:t>WHO ARE THE END USERS?</a:t>
            </a:r>
            <a:endParaRPr sz="31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6" name="Google Shape;156;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7" name="Google Shape;157;p6"/>
          <p:cNvSpPr txBox="1"/>
          <p:nvPr/>
        </p:nvSpPr>
        <p:spPr>
          <a:xfrm>
            <a:off x="553875" y="1236350"/>
            <a:ext cx="8351400" cy="415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1.Teams: </a:t>
            </a:r>
            <a:r>
              <a:rPr lang="en-US" sz="2000">
                <a:latin typeface="Calibri"/>
                <a:ea typeface="Calibri"/>
                <a:cs typeface="Calibri"/>
                <a:sym typeface="Calibri"/>
              </a:rPr>
              <a:t>Teams can use the insights to optimize their strategies, player selection, and in-game decision-making.</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2.Players:</a:t>
            </a:r>
            <a:r>
              <a:rPr lang="en-US" sz="2000">
                <a:latin typeface="Calibri"/>
                <a:ea typeface="Calibri"/>
                <a:cs typeface="Calibri"/>
                <a:sym typeface="Calibri"/>
              </a:rPr>
              <a:t> Players can leverage the data to improve their performance, identify areas for development,and enhance their skills.</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3.Fans: </a:t>
            </a:r>
            <a:r>
              <a:rPr lang="en-US" sz="2000">
                <a:latin typeface="Calibri"/>
                <a:ea typeface="Calibri"/>
                <a:cs typeface="Calibri"/>
                <a:sym typeface="Calibri"/>
              </a:rPr>
              <a:t>Fans can gain a deeper understanding of the game,make more informed predictions, and enhance their enjoyment of the IPL.</a:t>
            </a:r>
            <a:endParaRPr sz="20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64675" y="3609988"/>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7"/>
          <p:cNvSpPr/>
          <p:nvPr/>
        </p:nvSpPr>
        <p:spPr>
          <a:xfrm>
            <a:off x="9286875" y="7115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Google Shape;166;p7"/>
          <p:cNvSpPr txBox="1">
            <a:spLocks noGrp="1"/>
          </p:cNvSpPr>
          <p:nvPr>
            <p:ph type="title"/>
          </p:nvPr>
        </p:nvSpPr>
        <p:spPr>
          <a:xfrm>
            <a:off x="195690" y="205435"/>
            <a:ext cx="9763200" cy="506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t>SOLUTION AND ITS VALUE PROPOSITION</a:t>
            </a:r>
            <a:endParaRPr sz="3200"/>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9" name="Google Shape;169;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70" name="Google Shape;170;p7"/>
          <p:cNvSpPr txBox="1"/>
          <p:nvPr/>
        </p:nvSpPr>
        <p:spPr>
          <a:xfrm>
            <a:off x="394375" y="1035375"/>
            <a:ext cx="90039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1.Team Performance Trends</a:t>
            </a:r>
            <a:endParaRPr sz="18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Visualize team performance over time, including win-loss records, run rates, and other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key metrics.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2.Player Performance Analysis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interactive charts and graphs to compare player statistics and highlight standout performers.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71" name="Google Shape;171;p7"/>
          <p:cNvSpPr txBox="1"/>
          <p:nvPr/>
        </p:nvSpPr>
        <p:spPr>
          <a:xfrm>
            <a:off x="2819400" y="4123525"/>
            <a:ext cx="8608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3.Match Outcome Predictions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Visualize the predictions of the machine learning models and how they align</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with actual match results.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8"/>
          <p:cNvSpPr/>
          <p:nvPr/>
        </p:nvSpPr>
        <p:spPr>
          <a:xfrm>
            <a:off x="9424988"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0" name="Google Shape;180;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1" name="Google Shape;181;p8"/>
          <p:cNvSpPr txBox="1">
            <a:spLocks noGrp="1"/>
          </p:cNvSpPr>
          <p:nvPr>
            <p:ph type="title"/>
          </p:nvPr>
        </p:nvSpPr>
        <p:spPr>
          <a:xfrm>
            <a:off x="232325" y="176488"/>
            <a:ext cx="7543200" cy="53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350" dirty="0"/>
              <a:t>THE WOW IN SOLUTION</a:t>
            </a:r>
            <a:endParaRPr sz="3350" dirty="0"/>
          </a:p>
        </p:txBody>
      </p:sp>
      <p:sp>
        <p:nvSpPr>
          <p:cNvPr id="182" name="Google Shape;182;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83" name="Google Shape;183;p8"/>
          <p:cNvSpPr txBox="1"/>
          <p:nvPr/>
        </p:nvSpPr>
        <p:spPr>
          <a:xfrm>
            <a:off x="307375" y="912500"/>
            <a:ext cx="92937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1.Predictive Models</a:t>
            </a:r>
            <a:endParaRPr sz="1800" b="1" u="sng">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advanced machine learning models to accurately predict match outcomes and player performance.</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r>
              <a:rPr lang="en-US" sz="1800" b="1" u="sng">
                <a:latin typeface="Calibri"/>
                <a:ea typeface="Calibri"/>
                <a:cs typeface="Calibri"/>
                <a:sym typeface="Calibri"/>
              </a:rPr>
              <a:t>2.Personalized Insights</a:t>
            </a:r>
            <a:endParaRPr sz="1800" b="1" u="sng">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Provide customized insights and recommendations based on the user's preferences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and interests.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84" name="Google Shape;184;p8"/>
          <p:cNvSpPr txBox="1"/>
          <p:nvPr/>
        </p:nvSpPr>
        <p:spPr>
          <a:xfrm>
            <a:off x="2888200" y="3787050"/>
            <a:ext cx="8319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3.Interactive Visualizations</a:t>
            </a:r>
            <a:endParaRPr sz="1800" b="1" u="sng">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US" sz="1800">
                <a:solidFill>
                  <a:schemeClr val="dk1"/>
                </a:solidFill>
                <a:latin typeface="Calibri"/>
                <a:ea typeface="Calibri"/>
                <a:cs typeface="Calibri"/>
                <a:sym typeface="Calibri"/>
              </a:rPr>
              <a:t>Create interactive dashboards and data visualizations to enable</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dynamic exploration and discovery of IPL trends.</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0" name="Google Shape;190;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1" name="Google Shape;191;p9"/>
          <p:cNvSpPr/>
          <p:nvPr/>
        </p:nvSpPr>
        <p:spPr>
          <a:xfrm>
            <a:off x="9286875" y="725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2" name="Google Shape;19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3" name="Google Shape;193;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95" name="Google Shape;195;p9"/>
          <p:cNvSpPr txBox="1"/>
          <p:nvPr/>
        </p:nvSpPr>
        <p:spPr>
          <a:xfrm>
            <a:off x="739775" y="291150"/>
            <a:ext cx="6150000" cy="613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900" b="1" dirty="0">
                <a:latin typeface="Trebuchet MS"/>
                <a:ea typeface="Trebuchet MS"/>
                <a:cs typeface="Trebuchet MS"/>
                <a:sym typeface="Trebuchet MS"/>
              </a:rPr>
              <a:t>WORKFLOW MODEL</a:t>
            </a:r>
            <a:endParaRPr sz="4400" dirty="0">
              <a:latin typeface="Trebuchet MS"/>
              <a:ea typeface="Trebuchet MS"/>
              <a:cs typeface="Trebuchet MS"/>
              <a:sym typeface="Trebuchet MS"/>
            </a:endParaRPr>
          </a:p>
        </p:txBody>
      </p:sp>
      <p:sp>
        <p:nvSpPr>
          <p:cNvPr id="196" name="Google Shape;196;p9"/>
          <p:cNvSpPr/>
          <p:nvPr/>
        </p:nvSpPr>
        <p:spPr>
          <a:xfrm>
            <a:off x="6263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p9"/>
          <p:cNvSpPr txBox="1"/>
          <p:nvPr/>
        </p:nvSpPr>
        <p:spPr>
          <a:xfrm>
            <a:off x="935475" y="1470350"/>
            <a:ext cx="8351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Calibri"/>
                <a:ea typeface="Calibri"/>
                <a:cs typeface="Calibri"/>
                <a:sym typeface="Calibri"/>
              </a:rPr>
              <a:t>Data Collection</a:t>
            </a:r>
            <a:endParaRPr sz="1700" dirty="0">
              <a:latin typeface="Calibri"/>
              <a:ea typeface="Calibri"/>
              <a:cs typeface="Calibri"/>
              <a:sym typeface="Calibri"/>
            </a:endParaRPr>
          </a:p>
        </p:txBody>
      </p:sp>
      <p:sp>
        <p:nvSpPr>
          <p:cNvPr id="198" name="Google Shape;198;p9"/>
          <p:cNvSpPr/>
          <p:nvPr/>
        </p:nvSpPr>
        <p:spPr>
          <a:xfrm>
            <a:off x="29461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9" name="Google Shape;199;p9"/>
          <p:cNvSpPr txBox="1"/>
          <p:nvPr/>
        </p:nvSpPr>
        <p:spPr>
          <a:xfrm>
            <a:off x="3294175" y="1470350"/>
            <a:ext cx="835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latin typeface="Calibri"/>
                <a:ea typeface="Calibri"/>
                <a:cs typeface="Calibri"/>
                <a:sym typeface="Calibri"/>
              </a:rPr>
              <a:t>Data Preprocessing</a:t>
            </a:r>
            <a:endParaRPr sz="1600" dirty="0">
              <a:latin typeface="Calibri"/>
              <a:ea typeface="Calibri"/>
              <a:cs typeface="Calibri"/>
              <a:sym typeface="Calibri"/>
            </a:endParaRPr>
          </a:p>
        </p:txBody>
      </p:sp>
      <p:sp>
        <p:nvSpPr>
          <p:cNvPr id="200" name="Google Shape;200;p9"/>
          <p:cNvSpPr/>
          <p:nvPr/>
        </p:nvSpPr>
        <p:spPr>
          <a:xfrm>
            <a:off x="514995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1" name="Google Shape;201;p9"/>
          <p:cNvSpPr/>
          <p:nvPr/>
        </p:nvSpPr>
        <p:spPr>
          <a:xfrm>
            <a:off x="739740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2" name="Google Shape;202;p9"/>
          <p:cNvSpPr txBox="1"/>
          <p:nvPr/>
        </p:nvSpPr>
        <p:spPr>
          <a:xfrm>
            <a:off x="5439975" y="1470350"/>
            <a:ext cx="657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latin typeface="Calibri"/>
                <a:ea typeface="Calibri"/>
                <a:cs typeface="Calibri"/>
                <a:sym typeface="Calibri"/>
              </a:rPr>
              <a:t>Feature Engineering</a:t>
            </a:r>
            <a:endParaRPr sz="1500" dirty="0">
              <a:latin typeface="Calibri"/>
              <a:ea typeface="Calibri"/>
              <a:cs typeface="Calibri"/>
              <a:sym typeface="Calibri"/>
            </a:endParaRPr>
          </a:p>
        </p:txBody>
      </p:sp>
      <p:sp>
        <p:nvSpPr>
          <p:cNvPr id="203" name="Google Shape;203;p9"/>
          <p:cNvSpPr txBox="1"/>
          <p:nvPr/>
        </p:nvSpPr>
        <p:spPr>
          <a:xfrm>
            <a:off x="7817850" y="1470350"/>
            <a:ext cx="4274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Model Training</a:t>
            </a:r>
            <a:endParaRPr sz="1700">
              <a:latin typeface="Calibri"/>
              <a:ea typeface="Calibri"/>
              <a:cs typeface="Calibri"/>
              <a:sym typeface="Calibri"/>
            </a:endParaRPr>
          </a:p>
        </p:txBody>
      </p:sp>
      <p:sp>
        <p:nvSpPr>
          <p:cNvPr id="204" name="Google Shape;204;p9"/>
          <p:cNvSpPr/>
          <p:nvPr/>
        </p:nvSpPr>
        <p:spPr>
          <a:xfrm>
            <a:off x="684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p9"/>
          <p:cNvSpPr/>
          <p:nvPr/>
        </p:nvSpPr>
        <p:spPr>
          <a:xfrm>
            <a:off x="29461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p9"/>
          <p:cNvSpPr/>
          <p:nvPr/>
        </p:nvSpPr>
        <p:spPr>
          <a:xfrm>
            <a:off x="52079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7" name="Google Shape;207;p9"/>
          <p:cNvSpPr/>
          <p:nvPr/>
        </p:nvSpPr>
        <p:spPr>
          <a:xfrm>
            <a:off x="7513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8" name="Google Shape;208;p9"/>
          <p:cNvSpPr txBox="1"/>
          <p:nvPr/>
        </p:nvSpPr>
        <p:spPr>
          <a:xfrm>
            <a:off x="739775" y="2599550"/>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Gather historical</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IPL match data,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Player statistics,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other relevant</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information from</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official sources.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09" name="Google Shape;209;p9"/>
          <p:cNvSpPr txBox="1"/>
          <p:nvPr/>
        </p:nvSpPr>
        <p:spPr>
          <a:xfrm>
            <a:off x="3033150" y="2465200"/>
            <a:ext cx="83514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Clean and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transform the data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into a format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suitable for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analysis, handling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missing values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and outliers.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0" name="Google Shape;210;p9"/>
          <p:cNvSpPr txBox="1"/>
          <p:nvPr/>
        </p:nvSpPr>
        <p:spPr>
          <a:xfrm>
            <a:off x="5280425" y="2501988"/>
            <a:ext cx="66087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Create new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features from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existing data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enhance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predictive power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of the machine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learning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1" name="Google Shape;211;p9"/>
          <p:cNvSpPr txBox="1"/>
          <p:nvPr/>
        </p:nvSpPr>
        <p:spPr>
          <a:xfrm>
            <a:off x="7600325" y="2549100"/>
            <a:ext cx="42888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Train various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machine learning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models to predict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match outcomes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player</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performance.</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795</Words>
  <Application>Microsoft Office PowerPoint</Application>
  <PresentationFormat>Widescreen</PresentationFormat>
  <Paragraphs>141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 </vt:lpstr>
      <vt:lpstr>PROJECT TITLE</vt:lpstr>
      <vt:lpstr>AGENDA</vt:lpstr>
      <vt:lpstr>PROBLEM STATEMENT</vt:lpstr>
      <vt:lpstr>PROJECT OVERVIEW</vt:lpstr>
      <vt:lpstr>WHO ARE THE END USERS?</vt:lpstr>
      <vt:lpstr>SOLUTION AND ITS VALUE PROPOSITION</vt:lpstr>
      <vt:lpstr>THE WOW IN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NIVETAA M</dc:title>
  <dc:creator>NIVETAA M</dc:creator>
  <cp:lastModifiedBy>NIVETAA M</cp:lastModifiedBy>
  <cp:revision>7</cp:revision>
  <dcterms:created xsi:type="dcterms:W3CDTF">2024-04-01T15:34:00Z</dcterms:created>
  <dcterms:modified xsi:type="dcterms:W3CDTF">2024-04-05T05:27:30Z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